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21" autoAdjust="0"/>
    <p:restoredTop sz="94660"/>
  </p:normalViewPr>
  <p:slideViewPr>
    <p:cSldViewPr snapToGrid="0">
      <p:cViewPr varScale="1">
        <p:scale>
          <a:sx n="88" d="100"/>
          <a:sy n="88" d="100"/>
        </p:scale>
        <p:origin x="5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4170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92803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7340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98010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8177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68161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86033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5792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34376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33635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98685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267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19916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87800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20485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4004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11/16/2019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7656492"/>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gov.wales/sites/default/files/statistics-and-research/2019-05/evaluation-welsh-school-based-counselling-strategy-final.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gov.wales/sites/default/files/publications/2018-03/statutory-guidance-to-welsh-local-authorities-on-the-provision-of-independent-counselling-services.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bacp.co.uk/media/2127/bacp-school-based-counselling-for-all-briefing-dec15.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npted.org/jigsaw/Pages/Counselling-Information.aspx" TargetMode="External"/><Relationship Id="rId2" Type="http://schemas.openxmlformats.org/officeDocument/2006/relationships/hyperlink" Target="http://exchange-counselling.wales/aboutus.html" TargetMode="External"/><Relationship Id="rId1" Type="http://schemas.openxmlformats.org/officeDocument/2006/relationships/slideLayout" Target="../slideLayouts/slideLayout2.xml"/><Relationship Id="rId4" Type="http://schemas.openxmlformats.org/officeDocument/2006/relationships/hyperlink" Target="https://www.area43.co.uk/counselling/"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bacp.co.uk/media/2237/bacp-university-college-counselling-services-sector-resource-003.pdf" TargetMode="External"/><Relationship Id="rId2" Type="http://schemas.openxmlformats.org/officeDocument/2006/relationships/hyperlink" Target="https://www.bacp.co.uk/media/2290/bacp-university-college-counselling-nov17.pdf" TargetMode="External"/><Relationship Id="rId1" Type="http://schemas.openxmlformats.org/officeDocument/2006/relationships/slideLayout" Target="../slideLayouts/slideLayout2.xml"/><Relationship Id="rId5" Type="http://schemas.openxmlformats.org/officeDocument/2006/relationships/hyperlink" Target="https://www.bacp.co.uk/media/4159/bacp-student-mental-health-briefing.pdf" TargetMode="External"/><Relationship Id="rId4" Type="http://schemas.openxmlformats.org/officeDocument/2006/relationships/hyperlink" Target="https://www.bacp.co.uk/news/news-from-bacp/2019/17-may-bacp-backs-colleges-charter-on-commitment-to-mental-health-of-staff-and-stud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rgbClr val="002060"/>
                </a:solidFill>
                <a:latin typeface="Arial" panose="020B0604020202020204" pitchFamily="34" charset="0"/>
                <a:cs typeface="Arial" panose="020B0604020202020204" pitchFamily="34" charset="0"/>
              </a:rPr>
              <a:t>Professional Relationships</a:t>
            </a:r>
            <a:br>
              <a:rPr lang="en-GB" dirty="0" smtClean="0">
                <a:solidFill>
                  <a:srgbClr val="002060"/>
                </a:solidFill>
                <a:latin typeface="Arial" panose="020B0604020202020204" pitchFamily="34" charset="0"/>
                <a:cs typeface="Arial" panose="020B0604020202020204" pitchFamily="34" charset="0"/>
              </a:rPr>
            </a:br>
            <a:r>
              <a:rPr lang="en-GB" dirty="0" smtClean="0">
                <a:solidFill>
                  <a:srgbClr val="002060"/>
                </a:solidFill>
                <a:latin typeface="Arial" panose="020B0604020202020204" pitchFamily="34" charset="0"/>
                <a:cs typeface="Arial" panose="020B0604020202020204" pitchFamily="34" charset="0"/>
              </a:rPr>
              <a:t>ECHC5004</a:t>
            </a:r>
            <a:endParaRPr lang="en-GB" dirty="0">
              <a:solidFill>
                <a:srgbClr val="002060"/>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a:bodyPr>
          <a:lstStyle/>
          <a:p>
            <a:r>
              <a:rPr lang="en-GB" sz="3200" b="1" dirty="0" smtClean="0">
                <a:solidFill>
                  <a:srgbClr val="002060"/>
                </a:solidFill>
                <a:latin typeface="Arial" panose="020B0604020202020204" pitchFamily="34" charset="0"/>
                <a:cs typeface="Arial" panose="020B0604020202020204" pitchFamily="34" charset="0"/>
              </a:rPr>
              <a:t>Week </a:t>
            </a:r>
            <a:r>
              <a:rPr lang="en-GB" sz="3200" b="1" dirty="0" smtClean="0">
                <a:solidFill>
                  <a:srgbClr val="002060"/>
                </a:solidFill>
                <a:latin typeface="Arial" panose="020B0604020202020204" pitchFamily="34" charset="0"/>
                <a:cs typeface="Arial" panose="020B0604020202020204" pitchFamily="34" charset="0"/>
              </a:rPr>
              <a:t>8:  Counselling in Schools</a:t>
            </a:r>
            <a:endParaRPr lang="en-GB" sz="3200" b="1" dirty="0">
              <a:solidFill>
                <a:srgbClr val="00206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65128" y="348344"/>
            <a:ext cx="2286000" cy="2286000"/>
          </a:xfrm>
          <a:prstGeom prst="rect">
            <a:avLst/>
          </a:prstGeom>
        </p:spPr>
      </p:pic>
    </p:spTree>
    <p:extLst>
      <p:ext uri="{BB962C8B-B14F-4D97-AF65-F5344CB8AC3E}">
        <p14:creationId xmlns:p14="http://schemas.microsoft.com/office/powerpoint/2010/main" val="4198881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2060"/>
                </a:solidFill>
              </a:rPr>
              <a:t>Schedule for Today</a:t>
            </a:r>
            <a:endParaRPr lang="en-GB" b="1" dirty="0">
              <a:solidFill>
                <a:srgbClr val="002060"/>
              </a:solidFill>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ü"/>
            </a:pPr>
            <a:r>
              <a:rPr lang="en-GB" sz="2800" dirty="0" smtClean="0">
                <a:solidFill>
                  <a:srgbClr val="002060"/>
                </a:solidFill>
                <a:latin typeface="Arial" panose="020B0604020202020204" pitchFamily="34" charset="0"/>
                <a:cs typeface="Arial" panose="020B0604020202020204" pitchFamily="34" charset="0"/>
              </a:rPr>
              <a:t>Check </a:t>
            </a:r>
            <a:r>
              <a:rPr lang="en-GB" sz="2800" dirty="0" smtClean="0">
                <a:solidFill>
                  <a:srgbClr val="002060"/>
                </a:solidFill>
                <a:latin typeface="Arial" panose="020B0604020202020204" pitchFamily="34" charset="0"/>
                <a:cs typeface="Arial" panose="020B0604020202020204" pitchFamily="34" charset="0"/>
              </a:rPr>
              <a:t>in with Ceri – </a:t>
            </a:r>
            <a:endParaRPr lang="en-GB" sz="2800" dirty="0" smtClean="0">
              <a:solidFill>
                <a:srgbClr val="002060"/>
              </a:solidFill>
              <a:latin typeface="Arial" panose="020B0604020202020204" pitchFamily="34" charset="0"/>
              <a:cs typeface="Arial" panose="020B0604020202020204" pitchFamily="34" charset="0"/>
            </a:endParaRPr>
          </a:p>
          <a:p>
            <a:pPr>
              <a:buFont typeface="Wingdings" panose="05000000000000000000" pitchFamily="2" charset="2"/>
              <a:buChar char="ü"/>
            </a:pPr>
            <a:r>
              <a:rPr lang="en-GB" sz="2800" dirty="0" smtClean="0">
                <a:solidFill>
                  <a:srgbClr val="002060"/>
                </a:solidFill>
                <a:latin typeface="Arial" panose="020B0604020202020204" pitchFamily="34" charset="0"/>
                <a:cs typeface="Arial" panose="020B0604020202020204" pitchFamily="34" charset="0"/>
              </a:rPr>
              <a:t>Recap of what has been covered thus far…</a:t>
            </a:r>
          </a:p>
          <a:p>
            <a:pPr>
              <a:buFont typeface="Wingdings" panose="05000000000000000000" pitchFamily="2" charset="2"/>
              <a:buChar char="ü"/>
            </a:pPr>
            <a:r>
              <a:rPr lang="en-GB" sz="2800" b="1" dirty="0" smtClean="0">
                <a:solidFill>
                  <a:srgbClr val="002060"/>
                </a:solidFill>
                <a:latin typeface="Arial" panose="020B0604020202020204" pitchFamily="34" charset="0"/>
                <a:cs typeface="Arial" panose="020B0604020202020204" pitchFamily="34" charset="0"/>
              </a:rPr>
              <a:t>Topic Today: Counselling in Schools</a:t>
            </a:r>
          </a:p>
          <a:p>
            <a:pPr>
              <a:buFont typeface="Wingdings" panose="05000000000000000000" pitchFamily="2" charset="2"/>
              <a:buChar char="ü"/>
            </a:pPr>
            <a:r>
              <a:rPr lang="en-GB" sz="2800" dirty="0" smtClean="0">
                <a:solidFill>
                  <a:srgbClr val="002060"/>
                </a:solidFill>
                <a:latin typeface="Arial" panose="020B0604020202020204" pitchFamily="34" charset="0"/>
                <a:cs typeface="Arial" panose="020B0604020202020204" pitchFamily="34" charset="0"/>
              </a:rPr>
              <a:t>Next Week: GP and Private Practice</a:t>
            </a:r>
          </a:p>
          <a:p>
            <a:pPr marL="0" indent="0">
              <a:buNone/>
            </a:pPr>
            <a:endParaRPr lang="en-GB" sz="2800" dirty="0" smtClean="0">
              <a:solidFill>
                <a:srgbClr val="002060"/>
              </a:solidFill>
              <a:latin typeface="Arial" panose="020B0604020202020204" pitchFamily="34" charset="0"/>
              <a:cs typeface="Arial" panose="020B0604020202020204" pitchFamily="34" charset="0"/>
            </a:endParaRPr>
          </a:p>
          <a:p>
            <a:pPr marL="0" indent="0">
              <a:buNone/>
            </a:pPr>
            <a:endParaRPr lang="en-GB" sz="2800" dirty="0" smtClean="0"/>
          </a:p>
          <a:p>
            <a:pPr marL="0" indent="0">
              <a:buNone/>
            </a:pPr>
            <a:endParaRPr lang="en-GB" sz="2800" b="1" dirty="0" smtClean="0"/>
          </a:p>
          <a:p>
            <a:pPr marL="0" indent="0">
              <a:buNone/>
            </a:pPr>
            <a:endParaRPr lang="en-GB" sz="2800" b="1" dirty="0" smtClean="0"/>
          </a:p>
          <a:p>
            <a:pPr marL="0" indent="0">
              <a:buNone/>
            </a:pPr>
            <a:endParaRPr lang="en-GB" sz="2800" b="1" dirty="0"/>
          </a:p>
        </p:txBody>
      </p:sp>
    </p:spTree>
    <p:extLst>
      <p:ext uri="{BB962C8B-B14F-4D97-AF65-F5344CB8AC3E}">
        <p14:creationId xmlns:p14="http://schemas.microsoft.com/office/powerpoint/2010/main" val="988917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5386" y="533400"/>
            <a:ext cx="9779227" cy="609600"/>
          </a:xfrm>
        </p:spPr>
        <p:txBody>
          <a:bodyPr>
            <a:normAutofit fontScale="90000"/>
          </a:bodyPr>
          <a:lstStyle/>
          <a:p>
            <a:r>
              <a:rPr lang="en-GB" b="1" dirty="0" smtClean="0">
                <a:latin typeface="Arial" panose="020B0604020202020204" pitchFamily="34" charset="0"/>
                <a:cs typeface="Arial" panose="020B0604020202020204" pitchFamily="34" charset="0"/>
              </a:rPr>
              <a:t>BACKGROUND</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551213" y="1371600"/>
            <a:ext cx="10074729" cy="4909457"/>
          </a:xfrm>
        </p:spPr>
        <p:txBody>
          <a:bodyPr>
            <a:normAutofit/>
          </a:bodyPr>
          <a:lstStyle/>
          <a:p>
            <a:r>
              <a:rPr lang="en-GB" dirty="0">
                <a:latin typeface="Arial" panose="020B0604020202020204" pitchFamily="34" charset="0"/>
                <a:cs typeface="Arial" panose="020B0604020202020204" pitchFamily="34" charset="0"/>
              </a:rPr>
              <a:t>Following the </a:t>
            </a:r>
            <a:r>
              <a:rPr lang="en-GB" b="1" dirty="0" err="1">
                <a:latin typeface="Arial" panose="020B0604020202020204" pitchFamily="34" charset="0"/>
                <a:cs typeface="Arial" panose="020B0604020202020204" pitchFamily="34" charset="0"/>
              </a:rPr>
              <a:t>Clywch</a:t>
            </a:r>
            <a:r>
              <a:rPr lang="en-GB" b="1" dirty="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inquiry (2004) </a:t>
            </a:r>
            <a:r>
              <a:rPr lang="en-GB" dirty="0">
                <a:latin typeface="Arial" panose="020B0604020202020204" pitchFamily="34" charset="0"/>
                <a:cs typeface="Arial" panose="020B0604020202020204" pitchFamily="34" charset="0"/>
              </a:rPr>
              <a:t>– a report into the abuse of children at a Welsh language comprehensive – the Children’s Commissioner for Wales recommended that all young people in schools should have a trusted adult to talk to about their concerns</a:t>
            </a:r>
            <a:r>
              <a:rPr lang="en-GB" dirty="0" smtClean="0">
                <a:latin typeface="Arial" panose="020B0604020202020204" pitchFamily="34" charset="0"/>
                <a:cs typeface="Arial" panose="020B0604020202020204" pitchFamily="34" charset="0"/>
              </a:rPr>
              <a:t>.</a:t>
            </a:r>
          </a:p>
          <a:p>
            <a:r>
              <a:rPr lang="en-GB" dirty="0" smtClean="0">
                <a:latin typeface="Arial" panose="020B0604020202020204" pitchFamily="34" charset="0"/>
                <a:cs typeface="Arial" panose="020B0604020202020204" pitchFamily="34" charset="0"/>
              </a:rPr>
              <a:t>Welsh </a:t>
            </a:r>
            <a:r>
              <a:rPr lang="en-GB" dirty="0">
                <a:latin typeface="Arial" panose="020B0604020202020204" pitchFamily="34" charset="0"/>
                <a:cs typeface="Arial" panose="020B0604020202020204" pitchFamily="34" charset="0"/>
              </a:rPr>
              <a:t>Government commissioned a research team led by the British Association for Counselling and Psychotherapy (BACP) and the University of Newcastle to evaluate counselling in schools across the UK (Pattison et al. 2007</a:t>
            </a:r>
            <a:r>
              <a:rPr lang="en-GB" dirty="0" smtClean="0">
                <a:latin typeface="Arial" panose="020B0604020202020204" pitchFamily="34" charset="0"/>
                <a:cs typeface="Arial" panose="020B0604020202020204" pitchFamily="34" charset="0"/>
              </a:rPr>
              <a:t>).</a:t>
            </a:r>
          </a:p>
          <a:p>
            <a:r>
              <a:rPr lang="en-GB" dirty="0" smtClean="0">
                <a:latin typeface="Arial" panose="020B0604020202020204" pitchFamily="34" charset="0"/>
                <a:cs typeface="Arial" panose="020B0604020202020204" pitchFamily="34" charset="0"/>
              </a:rPr>
              <a:t>Recommendations for Developing a School-based Counselling strategy in Wales.</a:t>
            </a:r>
          </a:p>
          <a:p>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Strategy aimed to ensure that counselling services were available in all Welsh secondary schools, along with the piloting of primary school services in four local authorities. Initial funding of £1m was made available in 2008-09, with additional sums of £2.5m in 2009-10 and £3m in 2010-11 to take the Strategy forward. An additional £1.5m was agreed for 2010-11 to expand services and a further £14.25 million has been committed for the years 2011-14. </a:t>
            </a:r>
            <a:endParaRPr lang="en-GB"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Evaluation of the Welsh School-based Counselling Strategy: Final </a:t>
            </a:r>
            <a:r>
              <a:rPr lang="en-GB" dirty="0" smtClean="0">
                <a:latin typeface="Arial" panose="020B0604020202020204" pitchFamily="34" charset="0"/>
                <a:cs typeface="Arial" panose="020B0604020202020204" pitchFamily="34" charset="0"/>
              </a:rPr>
              <a:t>Report (2011)</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hlinkClick r:id="rId2"/>
              </a:rPr>
              <a:t>https://</a:t>
            </a:r>
            <a:r>
              <a:rPr lang="en-GB" dirty="0" smtClean="0">
                <a:latin typeface="Arial" panose="020B0604020202020204" pitchFamily="34" charset="0"/>
                <a:cs typeface="Arial" panose="020B0604020202020204" pitchFamily="34" charset="0"/>
                <a:hlinkClick r:id="rId2"/>
              </a:rPr>
              <a:t>gov.wales/sites/default/files/statistics-and-research/2019-05/evaluation-welsh-school-based-counselling-strategy-final.pdf</a:t>
            </a:r>
            <a:endParaRPr lang="en-GB" dirty="0" smtClean="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60036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dirty="0"/>
              <a:t>Statutory guidance to Welsh local authorities on the provision of independent counselling services</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dirty="0"/>
              <a:t>Counselling is one of a range of services that help to support the health, emotional and social needs of young people and lead to a healthy school culture, although it is not intended to replace the support provided by responsible adults in educational settings to promote the well-being of young people. Early and easy access to counselling can prevent mental health problems developing or becoming more serious, and can build up trust and confidence to enable young people to access more specialist services if </a:t>
            </a:r>
            <a:r>
              <a:rPr lang="en-GB" dirty="0" smtClean="0"/>
              <a:t>required.</a:t>
            </a:r>
          </a:p>
          <a:p>
            <a:endParaRPr lang="en-GB" dirty="0" smtClean="0"/>
          </a:p>
          <a:p>
            <a:pPr marL="0" indent="0">
              <a:buNone/>
            </a:pPr>
            <a:endParaRPr lang="en-GB" dirty="0"/>
          </a:p>
          <a:p>
            <a:r>
              <a:rPr lang="en-GB" dirty="0">
                <a:hlinkClick r:id="rId2"/>
              </a:rPr>
              <a:t>https://</a:t>
            </a:r>
            <a:r>
              <a:rPr lang="en-GB" dirty="0" smtClean="0">
                <a:hlinkClick r:id="rId2"/>
              </a:rPr>
              <a:t>gov.wales/sites/default/files/publications/2018-03/statutory-guidance-to-welsh-local-authorities-on-the-provision-of-independent-counselling-services.pdf</a:t>
            </a:r>
            <a:endParaRPr lang="en-GB" dirty="0" smtClean="0"/>
          </a:p>
          <a:p>
            <a:endParaRPr lang="en-GB" dirty="0"/>
          </a:p>
        </p:txBody>
      </p:sp>
    </p:spTree>
    <p:extLst>
      <p:ext uri="{BB962C8B-B14F-4D97-AF65-F5344CB8AC3E}">
        <p14:creationId xmlns:p14="http://schemas.microsoft.com/office/powerpoint/2010/main" val="516422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
            </a:r>
            <a:br>
              <a:rPr lang="en-GB" b="1" dirty="0" smtClean="0"/>
            </a:br>
            <a:r>
              <a:rPr lang="en-GB" b="1" dirty="0" smtClean="0"/>
              <a:t>Independent Counselling Services </a:t>
            </a:r>
            <a:endParaRPr lang="en-GB" b="1" dirty="0"/>
          </a:p>
        </p:txBody>
      </p:sp>
      <p:sp>
        <p:nvSpPr>
          <p:cNvPr id="3" name="Content Placeholder 2"/>
          <p:cNvSpPr>
            <a:spLocks noGrp="1"/>
          </p:cNvSpPr>
          <p:nvPr>
            <p:ph idx="1"/>
          </p:nvPr>
        </p:nvSpPr>
        <p:spPr/>
        <p:txBody>
          <a:bodyPr>
            <a:normAutofit/>
          </a:bodyPr>
          <a:lstStyle/>
          <a:p>
            <a:r>
              <a:rPr lang="en-GB" dirty="0"/>
              <a:t>In delivering counselling services the counsellor must be, and must be seen to be, independent of the school or other educational establishments where the service is provided to young people1. </a:t>
            </a:r>
            <a:endParaRPr lang="en-GB" dirty="0" smtClean="0"/>
          </a:p>
          <a:p>
            <a:r>
              <a:rPr lang="en-GB" dirty="0" smtClean="0"/>
              <a:t>It </a:t>
            </a:r>
            <a:r>
              <a:rPr lang="en-GB" dirty="0"/>
              <a:t>is important that the counsellor is able to support the child/young person without any conflict of interest. The independence of the counsellor is particularly important when dealing with children and young people who are alienated from school, or when dealing with parents/carers who may feel reluctant to approach the school to discuss issues. </a:t>
            </a:r>
            <a:endParaRPr lang="en-GB" dirty="0" smtClean="0"/>
          </a:p>
        </p:txBody>
      </p:sp>
    </p:spTree>
    <p:extLst>
      <p:ext uri="{BB962C8B-B14F-4D97-AF65-F5344CB8AC3E}">
        <p14:creationId xmlns:p14="http://schemas.microsoft.com/office/powerpoint/2010/main" val="3155940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independence of the counsellor and the needs of the child/young person need to be balanced with an understanding of and respect for the school ethos, so that the counsellor is a supportive part of the school community. </a:t>
            </a:r>
            <a:endParaRPr lang="en-GB" dirty="0" smtClean="0"/>
          </a:p>
          <a:p>
            <a:r>
              <a:rPr lang="en-GB" dirty="0" smtClean="0"/>
              <a:t>Counselling </a:t>
            </a:r>
            <a:r>
              <a:rPr lang="en-GB" dirty="0"/>
              <a:t>should complement the work being carried out in schools and other educational settings to support and promote the emotional well-being of learners. Independence should be built into all stages of the independent counselling services provision including, for example, the agreement entered into between an LA and a counselling service provider. </a:t>
            </a:r>
          </a:p>
          <a:p>
            <a:endParaRPr lang="en-GB" dirty="0"/>
          </a:p>
        </p:txBody>
      </p:sp>
    </p:spTree>
    <p:extLst>
      <p:ext uri="{BB962C8B-B14F-4D97-AF65-F5344CB8AC3E}">
        <p14:creationId xmlns:p14="http://schemas.microsoft.com/office/powerpoint/2010/main" val="212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School-based counselling is a professional activity, delivered by qualified practitioners in schools. Counsellors offer troubled and/or distressed children and young people an opportunity to explore and understand their difficulties within a relationship of agreed confidentiality.</a:t>
            </a:r>
          </a:p>
          <a:p>
            <a:r>
              <a:rPr lang="en-GB" dirty="0"/>
              <a:t>School-based counselling is one of the most prevalent forms of psychological therapy for children and young people in the UK with between 70,000– 90,000 cases seen in UK secondary schools each year. However, provision is inconsistent and many children in England do not have access to a counsellor in their school.</a:t>
            </a:r>
          </a:p>
          <a:p>
            <a:pPr marL="0" indent="0">
              <a:buNone/>
            </a:pPr>
            <a:endParaRPr lang="en-GB" dirty="0" smtClean="0"/>
          </a:p>
          <a:p>
            <a:pPr marL="0" indent="0">
              <a:buNone/>
            </a:pPr>
            <a:r>
              <a:rPr lang="en-GB" dirty="0">
                <a:hlinkClick r:id="rId2"/>
              </a:rPr>
              <a:t>https://</a:t>
            </a:r>
            <a:r>
              <a:rPr lang="en-GB" dirty="0" smtClean="0">
                <a:hlinkClick r:id="rId2"/>
              </a:rPr>
              <a:t>www.bacp.co.uk/media/2127/bacp-school-based-counselling-for-all-briefing-dec15.pdf</a:t>
            </a:r>
            <a:endParaRPr lang="en-GB" dirty="0" smtClean="0"/>
          </a:p>
          <a:p>
            <a:pPr marL="0" indent="0">
              <a:buNone/>
            </a:pPr>
            <a:endParaRPr lang="en-GB" dirty="0"/>
          </a:p>
        </p:txBody>
      </p:sp>
    </p:spTree>
    <p:extLst>
      <p:ext uri="{BB962C8B-B14F-4D97-AF65-F5344CB8AC3E}">
        <p14:creationId xmlns:p14="http://schemas.microsoft.com/office/powerpoint/2010/main" val="1191781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7029" y="624110"/>
            <a:ext cx="9697583" cy="1280890"/>
          </a:xfrm>
        </p:spPr>
        <p:txBody>
          <a:bodyPr>
            <a:noAutofit/>
          </a:bodyPr>
          <a:lstStyle/>
          <a:p>
            <a:r>
              <a:rPr lang="en-GB" sz="2400" b="1" dirty="0"/>
              <a:t>The Taskforce on Mental Health in Society (2015) The Mentally Healthy Society: The report of the Taskforce on Mental Health in Society</a:t>
            </a:r>
            <a:br>
              <a:rPr lang="en-GB" sz="2400" b="1" dirty="0"/>
            </a:br>
            <a:endParaRPr lang="en-GB" sz="2400" b="1" dirty="0"/>
          </a:p>
        </p:txBody>
      </p:sp>
      <p:sp>
        <p:nvSpPr>
          <p:cNvPr id="3" name="Content Placeholder 2"/>
          <p:cNvSpPr>
            <a:spLocks noGrp="1"/>
          </p:cNvSpPr>
          <p:nvPr>
            <p:ph idx="1"/>
          </p:nvPr>
        </p:nvSpPr>
        <p:spPr>
          <a:xfrm>
            <a:off x="1807029" y="2133600"/>
            <a:ext cx="9697583" cy="3777622"/>
          </a:xfrm>
        </p:spPr>
        <p:txBody>
          <a:bodyPr>
            <a:normAutofit fontScale="92500" lnSpcReduction="20000"/>
          </a:bodyPr>
          <a:lstStyle/>
          <a:p>
            <a:r>
              <a:rPr lang="en-GB" dirty="0" smtClean="0"/>
              <a:t>“All </a:t>
            </a:r>
            <a:r>
              <a:rPr lang="en-GB" dirty="0"/>
              <a:t>children should be able to access professional, qualified counselling and therapy services in their school or college in age-appropriate form” </a:t>
            </a:r>
          </a:p>
          <a:p>
            <a:r>
              <a:rPr lang="en-GB" dirty="0" smtClean="0"/>
              <a:t>“School-based </a:t>
            </a:r>
            <a:r>
              <a:rPr lang="en-GB" dirty="0"/>
              <a:t>provision tends to be well-suited to offering the type of lower-level intervention that can be hard to access through formal CAMHS, but which can prevent problems subsequently becoming more serious”  </a:t>
            </a:r>
            <a:endParaRPr lang="en-GB" dirty="0" smtClean="0"/>
          </a:p>
          <a:p>
            <a:r>
              <a:rPr lang="en-GB" dirty="0" smtClean="0"/>
              <a:t>“</a:t>
            </a:r>
            <a:r>
              <a:rPr lang="en-GB" dirty="0"/>
              <a:t>School-based provision is highly accessible, avoiding lengthy or complex referral processes, and waits tend to be relatively short. School is also where young people already are during the day, and – crucially – is where they say they want to access services: over two-thirds say they would rather see a counsellor at their school as opposed to outside” </a:t>
            </a:r>
          </a:p>
          <a:p>
            <a:r>
              <a:rPr lang="en-GB" dirty="0" smtClean="0"/>
              <a:t>“Because </a:t>
            </a:r>
            <a:r>
              <a:rPr lang="en-GB" dirty="0"/>
              <a:t>schools are a universal service, accessing provision in schools can help to overcome any perceived stigma or reluctance to attend mental health services. For these reasons, school-based services such as counselling tend to have high </a:t>
            </a:r>
            <a:r>
              <a:rPr lang="en-GB" dirty="0" smtClean="0"/>
              <a:t>take-up, </a:t>
            </a:r>
            <a:r>
              <a:rPr lang="en-GB" dirty="0"/>
              <a:t>and there is evidence that young people are more likely to access school-based mental health services when compared with non-school-based </a:t>
            </a:r>
            <a:r>
              <a:rPr lang="en-GB" dirty="0" smtClean="0"/>
              <a:t>ones.</a:t>
            </a:r>
            <a:endParaRPr lang="en-GB" dirty="0"/>
          </a:p>
        </p:txBody>
      </p:sp>
    </p:spTree>
    <p:extLst>
      <p:ext uri="{BB962C8B-B14F-4D97-AF65-F5344CB8AC3E}">
        <p14:creationId xmlns:p14="http://schemas.microsoft.com/office/powerpoint/2010/main" val="175991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Delivering school-based </a:t>
            </a:r>
            <a:r>
              <a:rPr lang="en-GB" sz="3200" b="1" dirty="0" smtClean="0"/>
              <a:t>counselling:</a:t>
            </a:r>
            <a:br>
              <a:rPr lang="en-GB" sz="3200" b="1" dirty="0" smtClean="0"/>
            </a:br>
            <a:r>
              <a:rPr lang="en-GB" sz="2400" b="1" dirty="0" smtClean="0"/>
              <a:t>Complimenting and supporting other services</a:t>
            </a:r>
            <a:endParaRPr lang="en-GB" sz="2400" b="1" dirty="0"/>
          </a:p>
        </p:txBody>
      </p:sp>
      <p:sp>
        <p:nvSpPr>
          <p:cNvPr id="3" name="Content Placeholder 2"/>
          <p:cNvSpPr>
            <a:spLocks noGrp="1"/>
          </p:cNvSpPr>
          <p:nvPr>
            <p:ph idx="1"/>
          </p:nvPr>
        </p:nvSpPr>
        <p:spPr/>
        <p:txBody>
          <a:bodyPr>
            <a:normAutofit lnSpcReduction="10000"/>
          </a:bodyPr>
          <a:lstStyle/>
          <a:p>
            <a:pPr marL="0" indent="0">
              <a:buNone/>
            </a:pPr>
            <a:r>
              <a:rPr lang="en-GB" sz="2400" b="1" dirty="0"/>
              <a:t>Counselling as a preventative measure</a:t>
            </a:r>
            <a:r>
              <a:rPr lang="en-GB" sz="2400" dirty="0" smtClean="0"/>
              <a:t>:</a:t>
            </a:r>
          </a:p>
          <a:p>
            <a:pPr marL="0" indent="0">
              <a:buNone/>
            </a:pPr>
            <a:endParaRPr lang="en-GB" dirty="0"/>
          </a:p>
          <a:p>
            <a:r>
              <a:rPr lang="en-GB" sz="2400" dirty="0" smtClean="0"/>
              <a:t>School </a:t>
            </a:r>
            <a:r>
              <a:rPr lang="en-GB" sz="2400" dirty="0"/>
              <a:t>staff, parents/carers and/or other adults close to the child or young person identify that there are signs of behavioural change (e.g. children and young people engaging in </a:t>
            </a:r>
            <a:r>
              <a:rPr lang="en-GB" sz="2400" dirty="0" err="1"/>
              <a:t>risktaking</a:t>
            </a:r>
            <a:r>
              <a:rPr lang="en-GB" sz="2400" dirty="0"/>
              <a:t> behaviour like drug and alcohol misuse) and refer them, with the children and young people’s consent, to counselling in order to help them explore and make more positive, </a:t>
            </a:r>
            <a:r>
              <a:rPr lang="en-GB" sz="2400" dirty="0" smtClean="0"/>
              <a:t>goal orientated </a:t>
            </a:r>
            <a:r>
              <a:rPr lang="en-GB" sz="2400" dirty="0"/>
              <a:t>choices.</a:t>
            </a:r>
          </a:p>
          <a:p>
            <a:pPr marL="0" indent="0">
              <a:buNone/>
            </a:pPr>
            <a:endParaRPr lang="en-GB" dirty="0"/>
          </a:p>
        </p:txBody>
      </p:sp>
    </p:spTree>
    <p:extLst>
      <p:ext uri="{BB962C8B-B14F-4D97-AF65-F5344CB8AC3E}">
        <p14:creationId xmlns:p14="http://schemas.microsoft.com/office/powerpoint/2010/main" val="3959578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marL="0" indent="0">
              <a:buNone/>
            </a:pPr>
            <a:r>
              <a:rPr lang="en-GB" sz="2400" b="1" dirty="0"/>
              <a:t>Counselling as an early intervention measure</a:t>
            </a:r>
            <a:endParaRPr lang="en-GB" sz="2400" dirty="0"/>
          </a:p>
          <a:p>
            <a:r>
              <a:rPr lang="en-GB" sz="2800" dirty="0" smtClean="0"/>
              <a:t>Children </a:t>
            </a:r>
            <a:r>
              <a:rPr lang="en-GB" sz="2800" dirty="0"/>
              <a:t>and young people themselves, or the adults around them identify a problem and refer the children and young people to counselling. Within school counselling young people are seen usually in two to three weeks, it would be unusual to wait longer than four weeks to be assessed by a school counsellor.</a:t>
            </a:r>
          </a:p>
          <a:p>
            <a:endParaRPr lang="en-GB" dirty="0"/>
          </a:p>
        </p:txBody>
      </p:sp>
    </p:spTree>
    <p:extLst>
      <p:ext uri="{BB962C8B-B14F-4D97-AF65-F5344CB8AC3E}">
        <p14:creationId xmlns:p14="http://schemas.microsoft.com/office/powerpoint/2010/main" val="2441632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sz="2400" b="1" dirty="0"/>
              <a:t>Counselling as a parallel support alongside specialist </a:t>
            </a:r>
            <a:r>
              <a:rPr lang="en-GB" sz="2400" b="1" dirty="0" smtClean="0"/>
              <a:t>CAMHS</a:t>
            </a:r>
          </a:p>
          <a:p>
            <a:pPr marL="0" indent="0">
              <a:buNone/>
            </a:pPr>
            <a:endParaRPr lang="en-GB" sz="2400" b="1" dirty="0"/>
          </a:p>
          <a:p>
            <a:r>
              <a:rPr lang="en-GB" sz="2800" dirty="0"/>
              <a:t>When this is working well, it reduces CAMHS workload and discharge can be quicker.</a:t>
            </a:r>
          </a:p>
          <a:p>
            <a:pPr marL="0" indent="0">
              <a:buNone/>
            </a:pPr>
            <a:endParaRPr lang="en-GB" sz="2400" b="1" dirty="0"/>
          </a:p>
        </p:txBody>
      </p:sp>
    </p:spTree>
    <p:extLst>
      <p:ext uri="{BB962C8B-B14F-4D97-AF65-F5344CB8AC3E}">
        <p14:creationId xmlns:p14="http://schemas.microsoft.com/office/powerpoint/2010/main" val="50255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sz="2400" b="1" dirty="0"/>
              <a:t>Counselling as a tapering intervention when case is closed by </a:t>
            </a:r>
            <a:r>
              <a:rPr lang="en-GB" sz="2400" b="1" dirty="0" smtClean="0"/>
              <a:t>CAMHS</a:t>
            </a:r>
          </a:p>
          <a:p>
            <a:pPr marL="0" indent="0">
              <a:buNone/>
            </a:pPr>
            <a:endParaRPr lang="en-GB" sz="2400" b="1" dirty="0"/>
          </a:p>
          <a:p>
            <a:r>
              <a:rPr lang="en-GB" sz="2400" dirty="0" smtClean="0"/>
              <a:t>Children </a:t>
            </a:r>
            <a:r>
              <a:rPr lang="en-GB" sz="2400" dirty="0"/>
              <a:t>and young people attend counselling as a further support which consolidates the work of CAMHS. Counselling is also tapered to an end but should problems escalate, for whatever reason, then a fast track communication and referral can operate between counselling and CAMHS.</a:t>
            </a:r>
          </a:p>
          <a:p>
            <a:pPr marL="0" indent="0">
              <a:buNone/>
            </a:pPr>
            <a:endParaRPr lang="en-GB" sz="2400" b="1" dirty="0"/>
          </a:p>
        </p:txBody>
      </p:sp>
    </p:spTree>
    <p:extLst>
      <p:ext uri="{BB962C8B-B14F-4D97-AF65-F5344CB8AC3E}">
        <p14:creationId xmlns:p14="http://schemas.microsoft.com/office/powerpoint/2010/main" val="3797567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School-based counselling: standards and workforce</a:t>
            </a:r>
          </a:p>
        </p:txBody>
      </p:sp>
      <p:sp>
        <p:nvSpPr>
          <p:cNvPr id="3" name="Content Placeholder 2"/>
          <p:cNvSpPr>
            <a:spLocks noGrp="1"/>
          </p:cNvSpPr>
          <p:nvPr>
            <p:ph idx="1"/>
          </p:nvPr>
        </p:nvSpPr>
        <p:spPr/>
        <p:txBody>
          <a:bodyPr/>
          <a:lstStyle/>
          <a:p>
            <a:r>
              <a:rPr lang="en-GB" dirty="0"/>
              <a:t>The Department for Education’s report Counselling in schools: a blueprint for the future, recommends schools employ an “appropriately qualified and experienced external provider” in order to give “assurance to schools that the counsellor is properly trained, supported, professionally supervised, insured and working within agreed policy frameworks and standards, and is accountable to a professional body with a clearly articulated complaints procedure</a:t>
            </a:r>
          </a:p>
        </p:txBody>
      </p:sp>
    </p:spTree>
    <p:extLst>
      <p:ext uri="{BB962C8B-B14F-4D97-AF65-F5344CB8AC3E}">
        <p14:creationId xmlns:p14="http://schemas.microsoft.com/office/powerpoint/2010/main" val="63591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1343" y="624110"/>
            <a:ext cx="10013269" cy="1280890"/>
          </a:xfrm>
        </p:spPr>
        <p:txBody>
          <a:bodyPr/>
          <a:lstStyle/>
          <a:p>
            <a:r>
              <a:rPr lang="en-GB" dirty="0" smtClean="0"/>
              <a:t>LA’s Independent Counselling </a:t>
            </a:r>
            <a:endParaRPr lang="en-GB" dirty="0"/>
          </a:p>
        </p:txBody>
      </p:sp>
      <p:sp>
        <p:nvSpPr>
          <p:cNvPr id="3" name="Content Placeholder 2"/>
          <p:cNvSpPr>
            <a:spLocks noGrp="1"/>
          </p:cNvSpPr>
          <p:nvPr>
            <p:ph idx="1"/>
          </p:nvPr>
        </p:nvSpPr>
        <p:spPr>
          <a:xfrm>
            <a:off x="1491343" y="1905000"/>
            <a:ext cx="10013269" cy="4006222"/>
          </a:xfrm>
        </p:spPr>
        <p:txBody>
          <a:bodyPr>
            <a:normAutofit fontScale="85000" lnSpcReduction="10000"/>
          </a:bodyPr>
          <a:lstStyle/>
          <a:p>
            <a:r>
              <a:rPr lang="en-GB" sz="2400" dirty="0" smtClean="0"/>
              <a:t>The Exchange (SWANSEA</a:t>
            </a:r>
            <a:r>
              <a:rPr lang="en-GB" sz="2400" dirty="0"/>
              <a:t>) </a:t>
            </a:r>
            <a:r>
              <a:rPr lang="en-GB" sz="2400" dirty="0">
                <a:hlinkClick r:id="rId2"/>
              </a:rPr>
              <a:t>http://</a:t>
            </a:r>
            <a:r>
              <a:rPr lang="en-GB" sz="2400" dirty="0" smtClean="0">
                <a:hlinkClick r:id="rId2"/>
              </a:rPr>
              <a:t>exchange-counselling.wales/aboutus.html</a:t>
            </a:r>
            <a:endParaRPr lang="en-GB" sz="2400" dirty="0" smtClean="0"/>
          </a:p>
          <a:p>
            <a:r>
              <a:rPr lang="en-GB" sz="2400" dirty="0" smtClean="0"/>
              <a:t>Jigsaw - </a:t>
            </a:r>
            <a:r>
              <a:rPr lang="en-GB" sz="2400" dirty="0"/>
              <a:t>School-Based Counselling Service is available in all comprehensive schools through-out Neath-Port Talbot County Borough Council. </a:t>
            </a:r>
            <a:r>
              <a:rPr lang="en-GB" sz="2400" dirty="0" smtClean="0"/>
              <a:t> </a:t>
            </a:r>
            <a:r>
              <a:rPr lang="en-GB" sz="2400" dirty="0">
                <a:hlinkClick r:id="rId3"/>
              </a:rPr>
              <a:t>https://</a:t>
            </a:r>
            <a:r>
              <a:rPr lang="en-GB" sz="2400" dirty="0" smtClean="0">
                <a:hlinkClick r:id="rId3"/>
              </a:rPr>
              <a:t>www.npted.org/jigsaw/Pages/Counselling-Information.aspx</a:t>
            </a:r>
            <a:endParaRPr lang="en-GB" sz="2400" dirty="0" smtClean="0"/>
          </a:p>
          <a:p>
            <a:r>
              <a:rPr lang="en-GB" sz="2400" dirty="0"/>
              <a:t>Area 43 </a:t>
            </a:r>
            <a:r>
              <a:rPr lang="en-GB" sz="2400" dirty="0" smtClean="0"/>
              <a:t>Carmarthenshire and Ceredigion </a:t>
            </a:r>
            <a:r>
              <a:rPr lang="en-GB" sz="2400" dirty="0" smtClean="0">
                <a:hlinkClick r:id="rId4"/>
              </a:rPr>
              <a:t>https</a:t>
            </a:r>
            <a:r>
              <a:rPr lang="en-GB" sz="2400" dirty="0">
                <a:hlinkClick r:id="rId4"/>
              </a:rPr>
              <a:t>://www.area43.co.uk/counselling</a:t>
            </a:r>
            <a:r>
              <a:rPr lang="en-GB" sz="2400" dirty="0" smtClean="0">
                <a:hlinkClick r:id="rId4"/>
              </a:rPr>
              <a:t>/</a:t>
            </a:r>
            <a:endParaRPr lang="en-GB" sz="2400" dirty="0" smtClean="0"/>
          </a:p>
          <a:p>
            <a:endParaRPr lang="en-GB" sz="2400" dirty="0"/>
          </a:p>
          <a:p>
            <a:pPr marL="0" indent="0">
              <a:buNone/>
            </a:pPr>
            <a:r>
              <a:rPr lang="en-GB" sz="2400" dirty="0" smtClean="0"/>
              <a:t>Others </a:t>
            </a:r>
          </a:p>
          <a:p>
            <a:pPr marL="0" indent="0">
              <a:buNone/>
            </a:pPr>
            <a:r>
              <a:rPr lang="en-GB" sz="2400" dirty="0" smtClean="0"/>
              <a:t>Place 2be School-based programme</a:t>
            </a:r>
          </a:p>
          <a:p>
            <a:r>
              <a:rPr lang="en-GB" sz="2400" dirty="0"/>
              <a:t>https://www.place2be.org.uk/</a:t>
            </a:r>
            <a:endParaRPr lang="en-GB" sz="2400" dirty="0" smtClean="0"/>
          </a:p>
          <a:p>
            <a:endParaRPr lang="en-GB" dirty="0" smtClean="0"/>
          </a:p>
          <a:p>
            <a:pPr marL="0" indent="0">
              <a:buNone/>
            </a:pPr>
            <a:endParaRPr lang="en-GB" dirty="0"/>
          </a:p>
        </p:txBody>
      </p:sp>
    </p:spTree>
    <p:extLst>
      <p:ext uri="{BB962C8B-B14F-4D97-AF65-F5344CB8AC3E}">
        <p14:creationId xmlns:p14="http://schemas.microsoft.com/office/powerpoint/2010/main" val="704084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University and College Counselling: FE &amp; HE</a:t>
            </a:r>
            <a:endParaRPr lang="en-GB" b="1" dirty="0"/>
          </a:p>
        </p:txBody>
      </p:sp>
      <p:sp>
        <p:nvSpPr>
          <p:cNvPr id="3" name="Content Placeholder 2"/>
          <p:cNvSpPr>
            <a:spLocks noGrp="1"/>
          </p:cNvSpPr>
          <p:nvPr>
            <p:ph idx="1"/>
          </p:nvPr>
        </p:nvSpPr>
        <p:spPr/>
        <p:txBody>
          <a:bodyPr>
            <a:normAutofit lnSpcReduction="10000"/>
          </a:bodyPr>
          <a:lstStyle/>
          <a:p>
            <a:r>
              <a:rPr lang="en-GB" dirty="0" smtClean="0"/>
              <a:t>BACP Division: </a:t>
            </a:r>
          </a:p>
          <a:p>
            <a:r>
              <a:rPr lang="en-GB" dirty="0" smtClean="0"/>
              <a:t>University and College Counselling (Further Education) </a:t>
            </a:r>
            <a:r>
              <a:rPr lang="en-GB" dirty="0" smtClean="0">
                <a:hlinkClick r:id="rId2"/>
              </a:rPr>
              <a:t>https</a:t>
            </a:r>
            <a:r>
              <a:rPr lang="en-GB" dirty="0">
                <a:hlinkClick r:id="rId2"/>
              </a:rPr>
              <a:t>://</a:t>
            </a:r>
            <a:r>
              <a:rPr lang="en-GB" dirty="0" smtClean="0">
                <a:hlinkClick r:id="rId2"/>
              </a:rPr>
              <a:t>www.bacp.co.uk/media/2290/bacp-university-college-counselling-nov17.pdf</a:t>
            </a:r>
            <a:endParaRPr lang="en-GB" dirty="0" smtClean="0"/>
          </a:p>
          <a:p>
            <a:r>
              <a:rPr lang="en-GB" dirty="0" smtClean="0"/>
              <a:t>University and College Counselling </a:t>
            </a:r>
            <a:r>
              <a:rPr lang="en-GB" dirty="0" smtClean="0">
                <a:hlinkClick r:id="rId3"/>
              </a:rPr>
              <a:t>https</a:t>
            </a:r>
            <a:r>
              <a:rPr lang="en-GB" dirty="0">
                <a:hlinkClick r:id="rId3"/>
              </a:rPr>
              <a:t>://</a:t>
            </a:r>
            <a:r>
              <a:rPr lang="en-GB" dirty="0" smtClean="0">
                <a:hlinkClick r:id="rId3"/>
              </a:rPr>
              <a:t>www.bacp.co.uk/media/2237/bacp-university-college-counselling-services-sector-resource-003.pdf</a:t>
            </a:r>
            <a:endParaRPr lang="en-GB" dirty="0" smtClean="0"/>
          </a:p>
          <a:p>
            <a:r>
              <a:rPr lang="en-GB" dirty="0" smtClean="0"/>
              <a:t>BACP Backing College Mental </a:t>
            </a:r>
            <a:r>
              <a:rPr lang="en-GB" dirty="0"/>
              <a:t>Health Charter </a:t>
            </a:r>
            <a:r>
              <a:rPr lang="en-GB" dirty="0">
                <a:hlinkClick r:id="rId4"/>
              </a:rPr>
              <a:t>https://www.bacp.co.uk/news/news-from-bacp/2019/17-may-bacp-backs-colleges-charter-on-commitment-to-mental-health-of-staff-and-students</a:t>
            </a:r>
            <a:r>
              <a:rPr lang="en-GB" dirty="0" smtClean="0">
                <a:hlinkClick r:id="rId4"/>
              </a:rPr>
              <a:t>/</a:t>
            </a:r>
            <a:endParaRPr lang="en-GB" dirty="0" smtClean="0"/>
          </a:p>
          <a:p>
            <a:r>
              <a:rPr lang="en-GB" dirty="0">
                <a:hlinkClick r:id="rId5"/>
              </a:rPr>
              <a:t>https://</a:t>
            </a:r>
            <a:r>
              <a:rPr lang="en-GB" dirty="0" smtClean="0">
                <a:hlinkClick r:id="rId5"/>
              </a:rPr>
              <a:t>www.bacp.co.uk/media/4159/bacp-student-mental-health-briefing.pdf</a:t>
            </a:r>
            <a:endParaRPr lang="en-GB" dirty="0" smtClean="0"/>
          </a:p>
          <a:p>
            <a:endParaRPr lang="en-GB" dirty="0" smtClean="0"/>
          </a:p>
          <a:p>
            <a:endParaRPr lang="en-GB" dirty="0" smtClean="0"/>
          </a:p>
          <a:p>
            <a:pPr marL="0" indent="0">
              <a:buNone/>
            </a:pP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73226536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412</TotalTime>
  <Words>1200</Words>
  <Application>Microsoft Office PowerPoint</Application>
  <PresentationFormat>Widescreen</PresentationFormat>
  <Paragraphs>68</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Century Gothic</vt:lpstr>
      <vt:lpstr>Wingdings</vt:lpstr>
      <vt:lpstr>Wingdings 3</vt:lpstr>
      <vt:lpstr>Wisp</vt:lpstr>
      <vt:lpstr>Professional Relationships ECHC5004</vt:lpstr>
      <vt:lpstr>Schedule for Today</vt:lpstr>
      <vt:lpstr>BACKGROUND</vt:lpstr>
      <vt:lpstr>Statutory guidance to Welsh local authorities on the provision of independent counselling services </vt:lpstr>
      <vt:lpstr> Independent Counselling Services </vt:lpstr>
      <vt:lpstr>PowerPoint Presentation</vt:lpstr>
      <vt:lpstr>PowerPoint Presentation</vt:lpstr>
      <vt:lpstr>The Taskforce on Mental Health in Society (2015) The Mentally Healthy Society: The report of the Taskforce on Mental Health in Society </vt:lpstr>
      <vt:lpstr>Delivering school-based counselling: Complimenting and supporting other services</vt:lpstr>
      <vt:lpstr>PowerPoint Presentation</vt:lpstr>
      <vt:lpstr>PowerPoint Presentation</vt:lpstr>
      <vt:lpstr>PowerPoint Presentation</vt:lpstr>
      <vt:lpstr>School-based counselling: standards and workforce</vt:lpstr>
      <vt:lpstr>LA’s Independent Counselling </vt:lpstr>
      <vt:lpstr>University and College Counselling: FE &amp; HE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Relationships ECHC5004</dc:title>
  <dc:creator>Andrea Williams</dc:creator>
  <cp:lastModifiedBy>Ruth Groff</cp:lastModifiedBy>
  <cp:revision>30</cp:revision>
  <dcterms:created xsi:type="dcterms:W3CDTF">2018-11-05T18:12:02Z</dcterms:created>
  <dcterms:modified xsi:type="dcterms:W3CDTF">2019-11-16T15:07:27Z</dcterms:modified>
</cp:coreProperties>
</file>