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handoutMasterIdLst>
    <p:handoutMasterId r:id="rId25"/>
  </p:handoutMasterIdLst>
  <p:sldIdLst>
    <p:sldId id="277" r:id="rId5"/>
    <p:sldId id="257" r:id="rId6"/>
    <p:sldId id="412" r:id="rId7"/>
    <p:sldId id="334" r:id="rId8"/>
    <p:sldId id="336" r:id="rId9"/>
    <p:sldId id="409" r:id="rId10"/>
    <p:sldId id="391" r:id="rId11"/>
    <p:sldId id="405" r:id="rId12"/>
    <p:sldId id="406" r:id="rId13"/>
    <p:sldId id="407" r:id="rId14"/>
    <p:sldId id="408" r:id="rId15"/>
    <p:sldId id="410" r:id="rId16"/>
    <p:sldId id="338" r:id="rId17"/>
    <p:sldId id="411" r:id="rId18"/>
    <p:sldId id="395" r:id="rId19"/>
    <p:sldId id="414" r:id="rId20"/>
    <p:sldId id="276" r:id="rId21"/>
    <p:sldId id="278" r:id="rId22"/>
    <p:sldId id="41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868"/>
    <p:restoredTop sz="94648"/>
  </p:normalViewPr>
  <p:slideViewPr>
    <p:cSldViewPr>
      <p:cViewPr varScale="1">
        <p:scale>
          <a:sx n="102" d="100"/>
          <a:sy n="102" d="100"/>
        </p:scale>
        <p:origin x="720" y="1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20/06/2025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6/20/25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A07285FB-8AAE-6F4C-BEB7-17087CD2933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D5632D7-F4B9-924F-9316-9AE0F3071BA8}" type="slidenum">
              <a:rPr lang="en-GB" altLang="en-US"/>
              <a:pPr>
                <a:spcBef>
                  <a:spcPct val="0"/>
                </a:spcBef>
              </a:pPr>
              <a:t>4</a:t>
            </a:fld>
            <a:endParaRPr lang="en-GB" altLang="en-US"/>
          </a:p>
        </p:txBody>
      </p:sp>
      <p:sp>
        <p:nvSpPr>
          <p:cNvPr id="22531" name="Rectangle 2">
            <a:extLst>
              <a:ext uri="{FF2B5EF4-FFF2-40B4-BE49-F238E27FC236}">
                <a16:creationId xmlns:a16="http://schemas.microsoft.com/office/drawing/2014/main" id="{9243AC5D-7A8F-2847-8713-DD3B995078BB}"/>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03C2E775-28B6-8047-89EB-381D30E10B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80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5</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6515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6</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50112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7</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0112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8</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1221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9</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98018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10</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9489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11</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1741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12</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5815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E196A28-1226-BF44-A775-40657758E1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78E32D0-B37D-CB49-8CCF-6D315A3DEC95}" type="slidenum">
              <a:rPr lang="en-GB" altLang="en-US"/>
              <a:pPr>
                <a:spcBef>
                  <a:spcPct val="0"/>
                </a:spcBef>
              </a:pPr>
              <a:t>13</a:t>
            </a:fld>
            <a:endParaRPr lang="en-GB" altLang="en-US"/>
          </a:p>
        </p:txBody>
      </p:sp>
      <p:sp>
        <p:nvSpPr>
          <p:cNvPr id="30723" name="Rectangle 2">
            <a:extLst>
              <a:ext uri="{FF2B5EF4-FFF2-40B4-BE49-F238E27FC236}">
                <a16:creationId xmlns:a16="http://schemas.microsoft.com/office/drawing/2014/main" id="{DF1AB4FA-ECC0-CF41-A5B5-5D3394E5A20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B2DAA9B-546C-7240-BFCF-DB7CD895AF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83331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E196A28-1226-BF44-A775-40657758E1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78E32D0-B37D-CB49-8CCF-6D315A3DEC95}" type="slidenum">
              <a:rPr lang="en-GB" altLang="en-US"/>
              <a:pPr>
                <a:spcBef>
                  <a:spcPct val="0"/>
                </a:spcBef>
              </a:pPr>
              <a:t>14</a:t>
            </a:fld>
            <a:endParaRPr lang="en-GB" altLang="en-US"/>
          </a:p>
        </p:txBody>
      </p:sp>
      <p:sp>
        <p:nvSpPr>
          <p:cNvPr id="30723" name="Rectangle 2">
            <a:extLst>
              <a:ext uri="{FF2B5EF4-FFF2-40B4-BE49-F238E27FC236}">
                <a16:creationId xmlns:a16="http://schemas.microsoft.com/office/drawing/2014/main" id="{DF1AB4FA-ECC0-CF41-A5B5-5D3394E5A20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B2DAA9B-546C-7240-BFCF-DB7CD895AF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72127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E196A28-1226-BF44-A775-40657758E1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78E32D0-B37D-CB49-8CCF-6D315A3DEC95}" type="slidenum">
              <a:rPr lang="en-GB" altLang="en-US"/>
              <a:pPr>
                <a:spcBef>
                  <a:spcPct val="0"/>
                </a:spcBef>
              </a:pPr>
              <a:t>15</a:t>
            </a:fld>
            <a:endParaRPr lang="en-GB" altLang="en-US"/>
          </a:p>
        </p:txBody>
      </p:sp>
      <p:sp>
        <p:nvSpPr>
          <p:cNvPr id="30723" name="Rectangle 2">
            <a:extLst>
              <a:ext uri="{FF2B5EF4-FFF2-40B4-BE49-F238E27FC236}">
                <a16:creationId xmlns:a16="http://schemas.microsoft.com/office/drawing/2014/main" id="{DF1AB4FA-ECC0-CF41-A5B5-5D3394E5A20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B2DAA9B-546C-7240-BFCF-DB7CD895AF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72796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20/06/2025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20/06/2025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20/06/2025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20/06/2025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20/06/2025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20/06/2025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20/06/2025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VvEikwvyN8k?start=90&amp;feature=oembed" TargetMode="External"/></Relationships>
</file>

<file path=ppt/slides/_rels/slide17.xml.rels><?xml version="1.0" encoding="UTF-8" standalone="yes"?>
<Relationships xmlns="http://schemas.openxmlformats.org/package/2006/relationships"><Relationship Id="rId2" Type="http://schemas.openxmlformats.org/officeDocument/2006/relationships/hyperlink" Target="https://www.learncomputerscienceonline.com/computer-bus/"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052736"/>
            <a:ext cx="7992888" cy="1470025"/>
          </a:xfrm>
        </p:spPr>
        <p:txBody>
          <a:bodyPr>
            <a:normAutofit/>
          </a:bodyPr>
          <a:lstStyle/>
          <a:p>
            <a:pPr marL="0" indent="0"/>
            <a:r>
              <a:rPr lang="en-GB" altLang="en-US" b="1" dirty="0"/>
              <a:t>Computer Architecture &amp; OS  ACCA4022</a:t>
            </a:r>
          </a:p>
        </p:txBody>
      </p:sp>
      <p:sp>
        <p:nvSpPr>
          <p:cNvPr id="3" name="Title 1">
            <a:extLst>
              <a:ext uri="{FF2B5EF4-FFF2-40B4-BE49-F238E27FC236}">
                <a16:creationId xmlns:a16="http://schemas.microsoft.com/office/drawing/2014/main" id="{B0833C8D-ECBB-4741-B05A-AA0FDC0F8597}"/>
              </a:ext>
            </a:extLst>
          </p:cNvPr>
          <p:cNvSpPr txBox="1">
            <a:spLocks/>
          </p:cNvSpPr>
          <p:nvPr/>
        </p:nvSpPr>
        <p:spPr>
          <a:xfrm>
            <a:off x="4139952" y="3717032"/>
            <a:ext cx="4896543" cy="749945"/>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400" b="1" dirty="0"/>
              <a:t>Week 3: Session 2: </a:t>
            </a:r>
          </a:p>
          <a:p>
            <a:r>
              <a:rPr lang="en-GB" sz="2400" b="1" dirty="0"/>
              <a:t>Computer Buses</a:t>
            </a:r>
          </a:p>
        </p:txBody>
      </p:sp>
    </p:spTree>
    <p:extLst>
      <p:ext uri="{BB962C8B-B14F-4D97-AF65-F5344CB8AC3E}">
        <p14:creationId xmlns:p14="http://schemas.microsoft.com/office/powerpoint/2010/main" val="3235437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p:txBody>
          <a:bodyPr/>
          <a:lstStyle/>
          <a:p>
            <a:r>
              <a:rPr lang="en-GB" b="1" dirty="0"/>
              <a:t>Learning Outcome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755576" y="1600201"/>
            <a:ext cx="7704856" cy="3917032"/>
          </a:xfrm>
        </p:spPr>
        <p:txBody>
          <a:bodyPr>
            <a:normAutofit/>
          </a:bodyPr>
          <a:lstStyle/>
          <a:p>
            <a:pPr marL="0" indent="0">
              <a:spcBef>
                <a:spcPct val="0"/>
              </a:spcBef>
              <a:buNone/>
            </a:pPr>
            <a:r>
              <a:rPr lang="en-US" altLang="en-US" sz="2400" dirty="0"/>
              <a:t>By the end of this session, students should be aware of: </a:t>
            </a:r>
          </a:p>
          <a:p>
            <a:pPr marL="0" indent="0">
              <a:spcBef>
                <a:spcPct val="0"/>
              </a:spcBef>
              <a:buNone/>
            </a:pPr>
            <a:endParaRPr lang="en-US" altLang="en-US" sz="2400" dirty="0"/>
          </a:p>
          <a:p>
            <a:pPr>
              <a:spcBef>
                <a:spcPct val="0"/>
              </a:spcBef>
            </a:pPr>
            <a:r>
              <a:rPr lang="en-US" altLang="en-US" sz="2400" dirty="0"/>
              <a:t>What is Computer bus?</a:t>
            </a:r>
          </a:p>
          <a:p>
            <a:pPr>
              <a:spcBef>
                <a:spcPct val="0"/>
              </a:spcBef>
            </a:pPr>
            <a:r>
              <a:rPr lang="en-US" altLang="en-US" sz="2400" dirty="0"/>
              <a:t>How to describe Computer bus?</a:t>
            </a:r>
          </a:p>
          <a:p>
            <a:pPr>
              <a:spcBef>
                <a:spcPct val="0"/>
              </a:spcBef>
            </a:pPr>
            <a:r>
              <a:rPr lang="en-US" altLang="en-US" sz="2400" dirty="0"/>
              <a:t>Types of Computer bus</a:t>
            </a:r>
          </a:p>
          <a:p>
            <a:pPr>
              <a:spcBef>
                <a:spcPct val="0"/>
              </a:spcBef>
            </a:pPr>
            <a:r>
              <a:rPr lang="en-US" altLang="en-US" sz="2400" dirty="0"/>
              <a:t>Functions of Computer bus</a:t>
            </a:r>
          </a:p>
          <a:p>
            <a:pPr>
              <a:spcBef>
                <a:spcPct val="0"/>
              </a:spcBef>
            </a:pPr>
            <a:r>
              <a:rPr lang="en-US" altLang="en-US" sz="2400" dirty="0"/>
              <a:t>Structure and Topologies of Computer bus</a:t>
            </a:r>
          </a:p>
        </p:txBody>
      </p:sp>
    </p:spTree>
    <p:extLst>
      <p:ext uri="{BB962C8B-B14F-4D97-AF65-F5344CB8AC3E}">
        <p14:creationId xmlns:p14="http://schemas.microsoft.com/office/powerpoint/2010/main" val="20762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7CB39-4A19-830E-AAC6-0D54A93533DE}"/>
              </a:ext>
            </a:extLst>
          </p:cNvPr>
          <p:cNvSpPr>
            <a:spLocks noGrp="1"/>
          </p:cNvSpPr>
          <p:nvPr>
            <p:ph type="title"/>
          </p:nvPr>
        </p:nvSpPr>
        <p:spPr/>
        <p:txBody>
          <a:bodyPr>
            <a:normAutofit/>
          </a:bodyPr>
          <a:lstStyle/>
          <a:p>
            <a:pPr algn="l"/>
            <a:r>
              <a:rPr lang="en-GB" sz="2800" dirty="0"/>
              <a:t>What is Computer bus?</a:t>
            </a:r>
          </a:p>
        </p:txBody>
      </p:sp>
      <p:sp>
        <p:nvSpPr>
          <p:cNvPr id="3" name="Content Placeholder 2">
            <a:extLst>
              <a:ext uri="{FF2B5EF4-FFF2-40B4-BE49-F238E27FC236}">
                <a16:creationId xmlns:a16="http://schemas.microsoft.com/office/drawing/2014/main" id="{30007823-F909-7096-1A5F-74AFE97E47B3}"/>
              </a:ext>
            </a:extLst>
          </p:cNvPr>
          <p:cNvSpPr>
            <a:spLocks noGrp="1"/>
          </p:cNvSpPr>
          <p:nvPr>
            <p:ph idx="1"/>
          </p:nvPr>
        </p:nvSpPr>
        <p:spPr/>
        <p:txBody>
          <a:bodyPr>
            <a:normAutofit/>
          </a:bodyPr>
          <a:lstStyle/>
          <a:p>
            <a:r>
              <a:rPr lang="en-GB" sz="2000" dirty="0"/>
              <a:t>In peers, please search on the Internet about computer bus and come up with the best description you can about it.</a:t>
            </a:r>
            <a:br>
              <a:rPr lang="en-GB" sz="2000" dirty="0"/>
            </a:br>
            <a:br>
              <a:rPr lang="en-GB" sz="2000" dirty="0"/>
            </a:br>
            <a:endParaRPr lang="en-GB" sz="2000" dirty="0"/>
          </a:p>
          <a:p>
            <a:pPr algn="r"/>
            <a:endParaRPr lang="en-GB" sz="2000" dirty="0"/>
          </a:p>
          <a:p>
            <a:pPr algn="r"/>
            <a:r>
              <a:rPr lang="en-GB" sz="2000" dirty="0"/>
              <a:t>Take 10 minutes to compete this task</a:t>
            </a:r>
          </a:p>
        </p:txBody>
      </p:sp>
    </p:spTree>
    <p:extLst>
      <p:ext uri="{BB962C8B-B14F-4D97-AF65-F5344CB8AC3E}">
        <p14:creationId xmlns:p14="http://schemas.microsoft.com/office/powerpoint/2010/main" val="2210946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EAE62BA-A502-46E4-A9A1-4A695E96F850}"/>
              </a:ext>
            </a:extLst>
          </p:cNvPr>
          <p:cNvSpPr>
            <a:spLocks noGrp="1" noChangeArrowheads="1"/>
          </p:cNvSpPr>
          <p:nvPr>
            <p:ph type="title"/>
          </p:nvPr>
        </p:nvSpPr>
        <p:spPr>
          <a:xfrm>
            <a:off x="827584" y="548680"/>
            <a:ext cx="6992938" cy="504825"/>
          </a:xfrm>
        </p:spPr>
        <p:txBody>
          <a:bodyPr>
            <a:normAutofit fontScale="90000"/>
          </a:bodyPr>
          <a:lstStyle/>
          <a:p>
            <a:pPr>
              <a:defRPr/>
            </a:pPr>
            <a:r>
              <a:rPr lang="en-GB" altLang="en-US" sz="3200" b="1" dirty="0"/>
              <a:t>What is Computer Bus?</a:t>
            </a:r>
            <a:endParaRPr lang="en-US" altLang="en-US" sz="3200" b="1" dirty="0"/>
          </a:p>
        </p:txBody>
      </p:sp>
      <p:sp>
        <p:nvSpPr>
          <p:cNvPr id="12" name="TextBox 11">
            <a:extLst>
              <a:ext uri="{FF2B5EF4-FFF2-40B4-BE49-F238E27FC236}">
                <a16:creationId xmlns:a16="http://schemas.microsoft.com/office/drawing/2014/main" id="{2A495431-3E5E-B147-9ADE-2911EA5A1F6A}"/>
              </a:ext>
            </a:extLst>
          </p:cNvPr>
          <p:cNvSpPr txBox="1">
            <a:spLocks noChangeArrowheads="1"/>
          </p:cNvSpPr>
          <p:nvPr/>
        </p:nvSpPr>
        <p:spPr bwMode="auto">
          <a:xfrm>
            <a:off x="503548" y="1268760"/>
            <a:ext cx="8136903"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457200" algn="just" eaLnBrk="1" hangingPunct="1">
              <a:buFont typeface="Arial" panose="020B0604020202020204" pitchFamily="34" charset="0"/>
              <a:buChar char="•"/>
            </a:pPr>
            <a:r>
              <a:rPr lang="en-IE" altLang="en-US" dirty="0">
                <a:latin typeface="+mj-lt"/>
              </a:rPr>
              <a:t>A computer bus is also known as a local bus, data bus and address bus, where a bus is a link between components or devices linked to a computer </a:t>
            </a:r>
          </a:p>
          <a:p>
            <a:pPr marL="457200" indent="-457200" algn="just" eaLnBrk="1" hangingPunct="1">
              <a:buFont typeface="Arial" panose="020B0604020202020204" pitchFamily="34" charset="0"/>
              <a:buChar char="•"/>
            </a:pPr>
            <a:endParaRPr lang="en-IE" altLang="en-US" dirty="0">
              <a:latin typeface="+mj-lt"/>
            </a:endParaRPr>
          </a:p>
          <a:p>
            <a:pPr marL="457200" indent="-457200" algn="just" eaLnBrk="1" hangingPunct="1">
              <a:buFont typeface="Arial" panose="020B0604020202020204" pitchFamily="34" charset="0"/>
              <a:buChar char="•"/>
            </a:pPr>
            <a:r>
              <a:rPr lang="en-IE" altLang="en-US" dirty="0">
                <a:latin typeface="+mj-lt"/>
              </a:rPr>
              <a:t>A bus is a communication system in computer architecture that transfer data between components inside a computer, or between computers </a:t>
            </a:r>
          </a:p>
          <a:p>
            <a:pPr algn="just" eaLnBrk="1" hangingPunct="1"/>
            <a:endParaRPr lang="en-IE" altLang="en-US" dirty="0">
              <a:latin typeface="+mj-lt"/>
            </a:endParaRPr>
          </a:p>
          <a:p>
            <a:pPr marL="457200" indent="-457200" algn="just" eaLnBrk="1" hangingPunct="1">
              <a:buFont typeface="Arial" panose="020B0604020202020204" pitchFamily="34" charset="0"/>
              <a:buChar char="•"/>
            </a:pPr>
            <a:r>
              <a:rPr lang="en-IE" altLang="en-US" dirty="0">
                <a:latin typeface="+mj-lt"/>
              </a:rPr>
              <a:t>Computer bus is collection of wires through which data is transmitted from one part of a computer to another </a:t>
            </a:r>
          </a:p>
          <a:p>
            <a:pPr marL="457200" indent="-457200" algn="just" eaLnBrk="1" hangingPunct="1">
              <a:buFont typeface="Arial" panose="020B0604020202020204" pitchFamily="34" charset="0"/>
              <a:buChar char="•"/>
            </a:pPr>
            <a:endParaRPr lang="en-IE" altLang="en-US" dirty="0">
              <a:latin typeface="+mj-lt"/>
            </a:endParaRPr>
          </a:p>
          <a:p>
            <a:pPr marL="457200" indent="-457200" algn="just" eaLnBrk="1" hangingPunct="1">
              <a:buFont typeface="Arial" panose="020B0604020202020204" pitchFamily="34" charset="0"/>
              <a:buChar char="•"/>
            </a:pPr>
            <a:r>
              <a:rPr lang="en-IE" altLang="en-US" dirty="0">
                <a:latin typeface="+mj-lt"/>
              </a:rPr>
              <a:t>It is an electrical or digital pathway through which bits are transmitted between the various computer components</a:t>
            </a:r>
          </a:p>
          <a:p>
            <a:pPr marL="457200" indent="-457200" algn="just" eaLnBrk="1" hangingPunct="1">
              <a:buFont typeface="Arial" panose="020B0604020202020204" pitchFamily="34" charset="0"/>
              <a:buChar char="•"/>
            </a:pPr>
            <a:endParaRPr lang="en-IE" altLang="en-US" dirty="0">
              <a:latin typeface="+mj-lt"/>
            </a:endParaRPr>
          </a:p>
          <a:p>
            <a:pPr marL="457200" indent="-457200" algn="just" eaLnBrk="1" hangingPunct="1">
              <a:buFont typeface="Arial" panose="020B0604020202020204" pitchFamily="34" charset="0"/>
              <a:buChar char="•"/>
            </a:pPr>
            <a:r>
              <a:rPr lang="en-IE" altLang="en-US" dirty="0">
                <a:latin typeface="+mj-lt"/>
              </a:rPr>
              <a:t>In other words, computer bus is the channel which lets the parts of a computer communicates with each other </a:t>
            </a:r>
          </a:p>
          <a:p>
            <a:pPr marL="457200" indent="-457200" algn="just" eaLnBrk="1" hangingPunct="1">
              <a:buFont typeface="Arial" panose="020B0604020202020204" pitchFamily="34" charset="0"/>
              <a:buChar char="•"/>
            </a:pPr>
            <a:endParaRPr lang="en-IE" altLang="en-US" dirty="0">
              <a:latin typeface="+mj-lt"/>
            </a:endParaRPr>
          </a:p>
        </p:txBody>
      </p:sp>
    </p:spTree>
    <p:extLst>
      <p:ext uri="{BB962C8B-B14F-4D97-AF65-F5344CB8AC3E}">
        <p14:creationId xmlns:p14="http://schemas.microsoft.com/office/powerpoint/2010/main" val="6847119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75531" y="259892"/>
            <a:ext cx="6992938" cy="504825"/>
          </a:xfrm>
        </p:spPr>
        <p:txBody>
          <a:bodyPr>
            <a:normAutofit fontScale="90000"/>
          </a:bodyPr>
          <a:lstStyle/>
          <a:p>
            <a:pPr>
              <a:defRPr/>
            </a:pPr>
            <a:r>
              <a:rPr lang="en-GB" altLang="en-US" sz="3200" b="1" dirty="0"/>
              <a:t>How to Describe Computer Bus?</a:t>
            </a:r>
            <a:endParaRPr lang="en-US" altLang="en-US" sz="3200" b="1" dirty="0"/>
          </a:p>
        </p:txBody>
      </p:sp>
      <p:sp>
        <p:nvSpPr>
          <p:cNvPr id="29" name="TextBox 28">
            <a:extLst>
              <a:ext uri="{FF2B5EF4-FFF2-40B4-BE49-F238E27FC236}">
                <a16:creationId xmlns:a16="http://schemas.microsoft.com/office/drawing/2014/main" id="{9A944312-DF20-9745-9F54-4630DC54F1BF}"/>
              </a:ext>
            </a:extLst>
          </p:cNvPr>
          <p:cNvSpPr txBox="1">
            <a:spLocks noChangeArrowheads="1"/>
          </p:cNvSpPr>
          <p:nvPr/>
        </p:nvSpPr>
        <p:spPr bwMode="auto">
          <a:xfrm>
            <a:off x="611560" y="980728"/>
            <a:ext cx="7920880"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IE" altLang="en-US" sz="2000" dirty="0">
                <a:latin typeface="+mn-lt"/>
              </a:rPr>
              <a:t>A bus group of lines/wires which carry computer signals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A bus is the means of shared transmission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Data can be transferred from one computer system location to another between different I/O modules, memory, and CPU</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bus is not only cable but also hardware (bus architecture), protocol, program, and bus controller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term bus refers to the internal bus of a computer system. It is also known as communication pathways</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Every bus has a clock speed measured in </a:t>
            </a:r>
            <a:r>
              <a:rPr lang="en-IE" altLang="en-US" sz="2000" dirty="0" err="1">
                <a:latin typeface="+mn-lt"/>
              </a:rPr>
              <a:t>MHz.</a:t>
            </a:r>
            <a:r>
              <a:rPr lang="en-IE" altLang="en-US" sz="2000" dirty="0">
                <a:latin typeface="+mn-lt"/>
              </a:rPr>
              <a:t> In a 32 bit but, data are sent over 32 wires simultaneously </a:t>
            </a:r>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33271795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75531" y="259892"/>
            <a:ext cx="6992938" cy="504825"/>
          </a:xfrm>
        </p:spPr>
        <p:txBody>
          <a:bodyPr>
            <a:normAutofit fontScale="90000"/>
          </a:bodyPr>
          <a:lstStyle/>
          <a:p>
            <a:pPr>
              <a:defRPr/>
            </a:pPr>
            <a:r>
              <a:rPr lang="en-GB" altLang="en-US" sz="3200" b="1" dirty="0"/>
              <a:t>How does Computer Bus Look Like?</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pic>
        <p:nvPicPr>
          <p:cNvPr id="2" name="Picture 1">
            <a:extLst>
              <a:ext uri="{FF2B5EF4-FFF2-40B4-BE49-F238E27FC236}">
                <a16:creationId xmlns:a16="http://schemas.microsoft.com/office/drawing/2014/main" id="{11AC3CA1-267B-4C4B-AB63-A18970FA2D99}"/>
              </a:ext>
            </a:extLst>
          </p:cNvPr>
          <p:cNvPicPr>
            <a:picLocks noChangeAspect="1"/>
          </p:cNvPicPr>
          <p:nvPr/>
        </p:nvPicPr>
        <p:blipFill>
          <a:blip r:embed="rId3"/>
          <a:stretch>
            <a:fillRect/>
          </a:stretch>
        </p:blipFill>
        <p:spPr>
          <a:xfrm>
            <a:off x="305780" y="1566071"/>
            <a:ext cx="8532440" cy="4019363"/>
          </a:xfrm>
          <a:prstGeom prst="rect">
            <a:avLst/>
          </a:prstGeom>
        </p:spPr>
      </p:pic>
      <p:sp>
        <p:nvSpPr>
          <p:cNvPr id="3" name="TextBox 2">
            <a:extLst>
              <a:ext uri="{FF2B5EF4-FFF2-40B4-BE49-F238E27FC236}">
                <a16:creationId xmlns:a16="http://schemas.microsoft.com/office/drawing/2014/main" id="{1C7B2163-F69E-F344-8AC8-ACE4E1824316}"/>
              </a:ext>
            </a:extLst>
          </p:cNvPr>
          <p:cNvSpPr txBox="1"/>
          <p:nvPr/>
        </p:nvSpPr>
        <p:spPr>
          <a:xfrm>
            <a:off x="305780" y="980728"/>
            <a:ext cx="3978188" cy="369332"/>
          </a:xfrm>
          <a:prstGeom prst="rect">
            <a:avLst/>
          </a:prstGeom>
          <a:noFill/>
        </p:spPr>
        <p:txBody>
          <a:bodyPr wrap="square" rtlCol="0">
            <a:spAutoFit/>
          </a:bodyPr>
          <a:lstStyle/>
          <a:p>
            <a:r>
              <a:rPr lang="en-US" dirty="0"/>
              <a:t>Cable buses – connection cables </a:t>
            </a:r>
          </a:p>
        </p:txBody>
      </p:sp>
      <p:sp>
        <p:nvSpPr>
          <p:cNvPr id="7" name="TextBox 6">
            <a:extLst>
              <a:ext uri="{FF2B5EF4-FFF2-40B4-BE49-F238E27FC236}">
                <a16:creationId xmlns:a16="http://schemas.microsoft.com/office/drawing/2014/main" id="{ED32C7E2-058A-0141-8CB7-ED213BEB876F}"/>
              </a:ext>
            </a:extLst>
          </p:cNvPr>
          <p:cNvSpPr txBox="1"/>
          <p:nvPr/>
        </p:nvSpPr>
        <p:spPr>
          <a:xfrm>
            <a:off x="4862701" y="980728"/>
            <a:ext cx="3978188" cy="369332"/>
          </a:xfrm>
          <a:prstGeom prst="rect">
            <a:avLst/>
          </a:prstGeom>
          <a:noFill/>
        </p:spPr>
        <p:txBody>
          <a:bodyPr wrap="square" rtlCol="0">
            <a:spAutoFit/>
          </a:bodyPr>
          <a:lstStyle/>
          <a:p>
            <a:pPr algn="ctr"/>
            <a:r>
              <a:rPr lang="en-US" dirty="0"/>
              <a:t>Motherboard buses</a:t>
            </a:r>
          </a:p>
        </p:txBody>
      </p:sp>
    </p:spTree>
    <p:extLst>
      <p:ext uri="{BB962C8B-B14F-4D97-AF65-F5344CB8AC3E}">
        <p14:creationId xmlns:p14="http://schemas.microsoft.com/office/powerpoint/2010/main" val="3004361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Types of Computer Bus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pic>
        <p:nvPicPr>
          <p:cNvPr id="2" name="Picture 1">
            <a:extLst>
              <a:ext uri="{FF2B5EF4-FFF2-40B4-BE49-F238E27FC236}">
                <a16:creationId xmlns:a16="http://schemas.microsoft.com/office/drawing/2014/main" id="{79B743BD-4F32-F94B-84F4-61E1BD2C1E86}"/>
              </a:ext>
            </a:extLst>
          </p:cNvPr>
          <p:cNvPicPr>
            <a:picLocks noChangeAspect="1"/>
          </p:cNvPicPr>
          <p:nvPr/>
        </p:nvPicPr>
        <p:blipFill>
          <a:blip r:embed="rId3"/>
          <a:stretch>
            <a:fillRect/>
          </a:stretch>
        </p:blipFill>
        <p:spPr>
          <a:xfrm>
            <a:off x="683568" y="1268761"/>
            <a:ext cx="7776864" cy="4281996"/>
          </a:xfrm>
          <a:prstGeom prst="rect">
            <a:avLst/>
          </a:prstGeom>
        </p:spPr>
      </p:pic>
    </p:spTree>
    <p:extLst>
      <p:ext uri="{BB962C8B-B14F-4D97-AF65-F5344CB8AC3E}">
        <p14:creationId xmlns:p14="http://schemas.microsoft.com/office/powerpoint/2010/main" val="3228633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332656"/>
            <a:ext cx="6992938" cy="504825"/>
          </a:xfrm>
        </p:spPr>
        <p:txBody>
          <a:bodyPr>
            <a:normAutofit fontScale="90000"/>
          </a:bodyPr>
          <a:lstStyle/>
          <a:p>
            <a:pPr>
              <a:defRPr/>
            </a:pPr>
            <a:r>
              <a:rPr lang="en-GB" altLang="en-US" sz="3200" b="1" dirty="0"/>
              <a:t>Types of Computer Bus – Address Bus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 name="TextBox 4">
            <a:extLst>
              <a:ext uri="{FF2B5EF4-FFF2-40B4-BE49-F238E27FC236}">
                <a16:creationId xmlns:a16="http://schemas.microsoft.com/office/drawing/2014/main" id="{CC45559F-D80F-DE45-81EB-5420F1A5CF79}"/>
              </a:ext>
            </a:extLst>
          </p:cNvPr>
          <p:cNvSpPr txBox="1">
            <a:spLocks noChangeArrowheads="1"/>
          </p:cNvSpPr>
          <p:nvPr/>
        </p:nvSpPr>
        <p:spPr bwMode="auto">
          <a:xfrm>
            <a:off x="611560" y="980728"/>
            <a:ext cx="7920880"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IE" altLang="en-US" sz="2000" dirty="0">
                <a:latin typeface="+mn-lt"/>
              </a:rPr>
              <a:t>It is a channel which transmits address of data (not the data) from the CPU to memory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address bus is a one-way pathway that allows information to pass in one direction only, carries information about where data is stored in memory</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address bus consists of 16, 24, or 32 parallel signal lines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number of lines (wires) determines the amount of memory that can directly addressed as each line carries one bit of the address </a:t>
            </a:r>
          </a:p>
          <a:p>
            <a:pPr algn="just" eaLnBrk="1" hangingPunct="1"/>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For example, a computer with 32 bit address can address 4GB of physical memory  </a:t>
            </a:r>
          </a:p>
        </p:txBody>
      </p:sp>
    </p:spTree>
    <p:extLst>
      <p:ext uri="{BB962C8B-B14F-4D97-AF65-F5344CB8AC3E}">
        <p14:creationId xmlns:p14="http://schemas.microsoft.com/office/powerpoint/2010/main" val="26460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Types of Computer Bus – Data Bus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 name="TextBox 4">
            <a:extLst>
              <a:ext uri="{FF2B5EF4-FFF2-40B4-BE49-F238E27FC236}">
                <a16:creationId xmlns:a16="http://schemas.microsoft.com/office/drawing/2014/main" id="{CC45559F-D80F-DE45-81EB-5420F1A5CF79}"/>
              </a:ext>
            </a:extLst>
          </p:cNvPr>
          <p:cNvSpPr txBox="1">
            <a:spLocks noChangeArrowheads="1"/>
          </p:cNvSpPr>
          <p:nvPr/>
        </p:nvSpPr>
        <p:spPr bwMode="auto">
          <a:xfrm>
            <a:off x="611560" y="1351796"/>
            <a:ext cx="792088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IE" altLang="en-US" sz="2000" dirty="0">
                <a:latin typeface="+mn-lt"/>
              </a:rPr>
              <a:t>Data bus is a channel across which actual data are transferred between the CPU, memory and I/O devices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data bus consists of 8, 16, 32, or 64 parallel signal lines. Each wire can transfer 1 bit of data at a time. For example: an 8 wire bus can move 8 bits at a time which is bull byte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number of wires in the bus affects the speed at which data can travel between hardware components. The wider the data bus, more data it can carry at one time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The data bus is bidirectional. This means that the CPU can read data in from memory or it can send data out to memory </a:t>
            </a:r>
          </a:p>
        </p:txBody>
      </p:sp>
    </p:spTree>
    <p:extLst>
      <p:ext uri="{BB962C8B-B14F-4D97-AF65-F5344CB8AC3E}">
        <p14:creationId xmlns:p14="http://schemas.microsoft.com/office/powerpoint/2010/main" val="2377720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Types of Computer Bus – Control Bus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 name="TextBox 4">
            <a:extLst>
              <a:ext uri="{FF2B5EF4-FFF2-40B4-BE49-F238E27FC236}">
                <a16:creationId xmlns:a16="http://schemas.microsoft.com/office/drawing/2014/main" id="{CC45559F-D80F-DE45-81EB-5420F1A5CF79}"/>
              </a:ext>
            </a:extLst>
          </p:cNvPr>
          <p:cNvSpPr txBox="1">
            <a:spLocks noChangeArrowheads="1"/>
          </p:cNvSpPr>
          <p:nvPr/>
        </p:nvSpPr>
        <p:spPr bwMode="auto">
          <a:xfrm>
            <a:off x="611560" y="1351796"/>
            <a:ext cx="792088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IE" altLang="en-US" sz="2000" dirty="0">
                <a:latin typeface="+mn-lt"/>
              </a:rPr>
              <a:t>The physical connections that carry control information between the CPU and other devices within the computer.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This bus is mostly a collection of unidirectional signals</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It is the path for all timing and controlling functions sent by the control units to other units of the system</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It carries signals that report the status of various devices </a:t>
            </a:r>
          </a:p>
          <a:p>
            <a:pPr marL="342900" indent="-342900" algn="just" eaLnBrk="1" hangingPunct="1">
              <a:buFont typeface="Arial" panose="020B0604020202020204" pitchFamily="34" charset="0"/>
              <a:buChar char="•"/>
            </a:pPr>
            <a:endParaRPr lang="en-IE" altLang="en-US" sz="2000" dirty="0">
              <a:latin typeface="+mn-lt"/>
            </a:endParaRPr>
          </a:p>
          <a:p>
            <a:pPr marL="342900" indent="-342900" algn="just" eaLnBrk="1" hangingPunct="1">
              <a:buFont typeface="Arial" panose="020B0604020202020204" pitchFamily="34" charset="0"/>
              <a:buChar char="•"/>
            </a:pPr>
            <a:r>
              <a:rPr lang="en-IE" altLang="en-US" sz="2000" dirty="0">
                <a:latin typeface="+mn-lt"/>
              </a:rPr>
              <a:t>For example: one line of the bus is used to indicate whether the CPU is currently reading from or writing to main memory. Others are </a:t>
            </a:r>
            <a:r>
              <a:rPr lang="en-IE" altLang="en-US" sz="2000" i="1" dirty="0">
                <a:latin typeface="+mn-lt"/>
              </a:rPr>
              <a:t>I/O Read/Write</a:t>
            </a:r>
          </a:p>
        </p:txBody>
      </p:sp>
    </p:spTree>
    <p:extLst>
      <p:ext uri="{BB962C8B-B14F-4D97-AF65-F5344CB8AC3E}">
        <p14:creationId xmlns:p14="http://schemas.microsoft.com/office/powerpoint/2010/main" val="2415965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Types of Computer Bus – System Bus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 name="TextBox 4">
            <a:extLst>
              <a:ext uri="{FF2B5EF4-FFF2-40B4-BE49-F238E27FC236}">
                <a16:creationId xmlns:a16="http://schemas.microsoft.com/office/drawing/2014/main" id="{CC45559F-D80F-DE45-81EB-5420F1A5CF79}"/>
              </a:ext>
            </a:extLst>
          </p:cNvPr>
          <p:cNvSpPr txBox="1">
            <a:spLocks noChangeArrowheads="1"/>
          </p:cNvSpPr>
          <p:nvPr/>
        </p:nvSpPr>
        <p:spPr bwMode="auto">
          <a:xfrm>
            <a:off x="611560" y="1268760"/>
            <a:ext cx="7920880"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342900" indent="-342900" algn="just" eaLnBrk="1" hangingPunct="1">
              <a:buFont typeface="Arial" panose="020B0604020202020204" pitchFamily="34" charset="0"/>
              <a:buChar char="•"/>
            </a:pPr>
            <a:r>
              <a:rPr lang="en-IE" altLang="en-US" sz="2000" dirty="0">
                <a:latin typeface="+mn-lt"/>
              </a:rPr>
              <a:t>System bus is the set of wires, that interconnects all the components (subsystems) of a computer </a:t>
            </a:r>
          </a:p>
          <a:p>
            <a:pPr algn="just" eaLnBrk="1" hangingPunct="1"/>
            <a:endParaRPr lang="en-IE" altLang="en-US" sz="2000" i="1" dirty="0">
              <a:latin typeface="+mn-lt"/>
            </a:endParaRPr>
          </a:p>
          <a:p>
            <a:pPr algn="just" eaLnBrk="1" hangingPunct="1"/>
            <a:r>
              <a:rPr lang="en-IE" altLang="en-US" sz="2000" i="1" dirty="0">
                <a:latin typeface="+mn-lt"/>
              </a:rPr>
              <a:t>	- A source component sources out data onto the bus</a:t>
            </a:r>
          </a:p>
          <a:p>
            <a:pPr algn="just" eaLnBrk="1" hangingPunct="1"/>
            <a:r>
              <a:rPr lang="en-IE" altLang="en-US" sz="2000" i="1" dirty="0">
                <a:latin typeface="+mn-lt"/>
              </a:rPr>
              <a:t>	- A destination component inputs data from the bus </a:t>
            </a:r>
          </a:p>
          <a:p>
            <a:pPr algn="just" eaLnBrk="1" hangingPunct="1"/>
            <a:endParaRPr lang="en-IE" altLang="en-US" sz="2000" i="1" dirty="0">
              <a:latin typeface="+mn-lt"/>
            </a:endParaRPr>
          </a:p>
          <a:p>
            <a:pPr marL="342900" indent="-342900" algn="just" eaLnBrk="1" hangingPunct="1">
              <a:buFont typeface="Arial" panose="020B0604020202020204" pitchFamily="34" charset="0"/>
              <a:buChar char="•"/>
            </a:pPr>
            <a:r>
              <a:rPr lang="en-IE" altLang="en-US" sz="2000" dirty="0">
                <a:latin typeface="+mn-lt"/>
              </a:rPr>
              <a:t>May have a hierarchy of buses</a:t>
            </a:r>
          </a:p>
          <a:p>
            <a:pPr marL="342900" indent="-342900" algn="just" eaLnBrk="1" hangingPunct="1">
              <a:buFont typeface="Arial" panose="020B0604020202020204" pitchFamily="34" charset="0"/>
              <a:buChar char="•"/>
            </a:pPr>
            <a:endParaRPr lang="en-IE" altLang="en-US" sz="2000" dirty="0">
              <a:latin typeface="+mn-lt"/>
            </a:endParaRPr>
          </a:p>
          <a:p>
            <a:pPr marL="1257300" lvl="1" indent="-342900" algn="just">
              <a:buFontTx/>
              <a:buChar char="-"/>
            </a:pPr>
            <a:r>
              <a:rPr lang="en-IE" altLang="en-US" sz="2000" i="1" dirty="0">
                <a:latin typeface="+mn-lt"/>
              </a:rPr>
              <a:t>Address, data and control buses to access memory and an I/O controller </a:t>
            </a:r>
          </a:p>
          <a:p>
            <a:pPr marL="1257300" lvl="1" indent="-342900" algn="just">
              <a:buFontTx/>
              <a:buChar char="-"/>
            </a:pPr>
            <a:r>
              <a:rPr lang="en-IE" altLang="en-US" sz="2000" i="1" dirty="0">
                <a:latin typeface="+mn-lt"/>
              </a:rPr>
              <a:t>Second set of buses from I/O controller to attached devices/peripherals </a:t>
            </a:r>
          </a:p>
          <a:p>
            <a:pPr marL="1257300" lvl="1" indent="-342900" algn="just">
              <a:buFontTx/>
              <a:buChar char="-"/>
            </a:pPr>
            <a:r>
              <a:rPr lang="en-IE" altLang="en-US" sz="2000" i="1" dirty="0">
                <a:latin typeface="+mn-lt"/>
              </a:rPr>
              <a:t>Peripheral Component Interconnect (PCI) bus is an example of a very common local bus</a:t>
            </a:r>
          </a:p>
          <a:p>
            <a:pPr algn="just" eaLnBrk="1" hangingPunct="1"/>
            <a:endParaRPr lang="en-IE" altLang="en-US" sz="2000" dirty="0">
              <a:latin typeface="+mn-lt"/>
            </a:endParaRPr>
          </a:p>
        </p:txBody>
      </p:sp>
    </p:spTree>
    <p:extLst>
      <p:ext uri="{BB962C8B-B14F-4D97-AF65-F5344CB8AC3E}">
        <p14:creationId xmlns:p14="http://schemas.microsoft.com/office/powerpoint/2010/main" val="971707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Types of Computer Bus (Additional)</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5" name="TextBox 4">
            <a:extLst>
              <a:ext uri="{FF2B5EF4-FFF2-40B4-BE49-F238E27FC236}">
                <a16:creationId xmlns:a16="http://schemas.microsoft.com/office/drawing/2014/main" id="{CC45559F-D80F-DE45-81EB-5420F1A5CF79}"/>
              </a:ext>
            </a:extLst>
          </p:cNvPr>
          <p:cNvSpPr txBox="1">
            <a:spLocks noChangeArrowheads="1"/>
          </p:cNvSpPr>
          <p:nvPr/>
        </p:nvSpPr>
        <p:spPr bwMode="auto">
          <a:xfrm>
            <a:off x="611560" y="1268760"/>
            <a:ext cx="792088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b="1" dirty="0">
                <a:latin typeface="+mn-lt"/>
              </a:rPr>
              <a:t>Bus types based on the components being connected: </a:t>
            </a:r>
            <a:r>
              <a:rPr lang="en-IE" altLang="en-US" sz="2000" dirty="0">
                <a:latin typeface="+mn-lt"/>
              </a:rPr>
              <a:t>The computer system buses can be classified on the basis of type of the components being connected as: </a:t>
            </a:r>
          </a:p>
          <a:p>
            <a:pPr algn="just" eaLnBrk="1" hangingPunct="1"/>
            <a:r>
              <a:rPr lang="en-IE" altLang="en-US" sz="2000" dirty="0">
                <a:latin typeface="+mn-lt"/>
              </a:rPr>
              <a:t>	- System bus </a:t>
            </a:r>
          </a:p>
          <a:p>
            <a:pPr algn="just" eaLnBrk="1" hangingPunct="1"/>
            <a:r>
              <a:rPr lang="en-IE" altLang="en-US" sz="2000" dirty="0">
                <a:latin typeface="+mn-lt"/>
              </a:rPr>
              <a:t>	- Expansion bus </a:t>
            </a:r>
          </a:p>
          <a:p>
            <a:pPr algn="just" eaLnBrk="1" hangingPunct="1"/>
            <a:r>
              <a:rPr lang="en-IE" altLang="en-US" sz="2000" dirty="0">
                <a:latin typeface="+mn-lt"/>
              </a:rPr>
              <a:t>	- Input and Output bus </a:t>
            </a:r>
          </a:p>
          <a:p>
            <a:pPr algn="just" eaLnBrk="1" hangingPunct="1"/>
            <a:endParaRPr lang="en-IE" altLang="en-US" sz="2000" dirty="0">
              <a:latin typeface="+mn-lt"/>
            </a:endParaRPr>
          </a:p>
          <a:p>
            <a:pPr algn="just" eaLnBrk="1" hangingPunct="1"/>
            <a:endParaRPr lang="en-IE" altLang="en-US" sz="2000" b="1" dirty="0">
              <a:latin typeface="+mn-lt"/>
            </a:endParaRPr>
          </a:p>
          <a:p>
            <a:pPr algn="just" eaLnBrk="1" hangingPunct="1"/>
            <a:r>
              <a:rPr lang="en-IE" altLang="en-US" sz="2000" b="1" dirty="0">
                <a:latin typeface="+mn-lt"/>
              </a:rPr>
              <a:t>Bus types based on the location of components: </a:t>
            </a:r>
            <a:r>
              <a:rPr lang="en-IE" altLang="en-US" sz="2000" dirty="0">
                <a:latin typeface="+mn-lt"/>
              </a:rPr>
              <a:t>The computer system buses can also be classified on the basis of location of the component being connected as: </a:t>
            </a:r>
          </a:p>
          <a:p>
            <a:pPr algn="just" eaLnBrk="1" hangingPunct="1"/>
            <a:r>
              <a:rPr lang="en-IE" altLang="en-US" sz="2000" dirty="0">
                <a:latin typeface="+mn-lt"/>
              </a:rPr>
              <a:t>	- Internal bus </a:t>
            </a:r>
          </a:p>
          <a:p>
            <a:pPr algn="just" eaLnBrk="1" hangingPunct="1"/>
            <a:r>
              <a:rPr lang="en-IE" altLang="en-US" sz="2000" dirty="0">
                <a:latin typeface="+mn-lt"/>
              </a:rPr>
              <a:t>	- external bus </a:t>
            </a:r>
          </a:p>
        </p:txBody>
      </p:sp>
    </p:spTree>
    <p:extLst>
      <p:ext uri="{BB962C8B-B14F-4D97-AF65-F5344CB8AC3E}">
        <p14:creationId xmlns:p14="http://schemas.microsoft.com/office/powerpoint/2010/main" val="3399505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2D3BE30-FB5B-4A4F-A3D1-15E327FA6810}"/>
              </a:ext>
            </a:extLst>
          </p:cNvPr>
          <p:cNvSpPr>
            <a:spLocks noGrp="1" noChangeArrowheads="1"/>
          </p:cNvSpPr>
          <p:nvPr>
            <p:ph type="title"/>
          </p:nvPr>
        </p:nvSpPr>
        <p:spPr>
          <a:xfrm>
            <a:off x="765174" y="404664"/>
            <a:ext cx="7839273" cy="504825"/>
          </a:xfrm>
        </p:spPr>
        <p:txBody>
          <a:bodyPr>
            <a:normAutofit fontScale="90000"/>
          </a:bodyPr>
          <a:lstStyle/>
          <a:p>
            <a:pPr>
              <a:defRPr/>
            </a:pPr>
            <a:r>
              <a:rPr lang="en-GB" altLang="en-US" sz="3200" b="1" dirty="0"/>
              <a:t>Functions of Computer Buses</a:t>
            </a:r>
            <a:endParaRPr lang="en-US" altLang="en-US" sz="3200" b="1" dirty="0"/>
          </a:p>
        </p:txBody>
      </p:sp>
      <p:sp>
        <p:nvSpPr>
          <p:cNvPr id="29" name="TextBox 28">
            <a:extLst>
              <a:ext uri="{FF2B5EF4-FFF2-40B4-BE49-F238E27FC236}">
                <a16:creationId xmlns:a16="http://schemas.microsoft.com/office/drawing/2014/main" id="{44341BB1-C6D5-0440-8904-DE71F27AD9EE}"/>
              </a:ext>
            </a:extLst>
          </p:cNvPr>
          <p:cNvSpPr txBox="1">
            <a:spLocks noChangeArrowheads="1"/>
          </p:cNvSpPr>
          <p:nvPr/>
        </p:nvSpPr>
        <p:spPr bwMode="auto">
          <a:xfrm>
            <a:off x="611560" y="980728"/>
            <a:ext cx="7992887"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dirty="0">
                <a:latin typeface="+mn-lt"/>
              </a:rPr>
              <a:t>Below are a few of the functions in a computer bus: </a:t>
            </a:r>
          </a:p>
          <a:p>
            <a:pPr algn="just" eaLnBrk="1" hangingPunct="1"/>
            <a:endParaRPr lang="en-IE" altLang="en-US" sz="2200" dirty="0">
              <a:latin typeface="+mn-lt"/>
            </a:endParaRPr>
          </a:p>
          <a:p>
            <a:pPr marL="342900" indent="-342900" algn="just" eaLnBrk="1" hangingPunct="1">
              <a:buFont typeface="Arial" panose="020B0604020202020204" pitchFamily="34" charset="0"/>
              <a:buChar char="•"/>
            </a:pPr>
            <a:r>
              <a:rPr lang="en-IE" altLang="en-US" sz="2200" b="1" dirty="0">
                <a:latin typeface="+mn-lt"/>
              </a:rPr>
              <a:t>Data sharing: </a:t>
            </a:r>
          </a:p>
          <a:p>
            <a:pPr marL="1257300" lvl="1" indent="-342900" algn="just">
              <a:buFontTx/>
              <a:buChar char="-"/>
            </a:pPr>
            <a:r>
              <a:rPr lang="en-IE" altLang="en-US" sz="2200" dirty="0">
                <a:latin typeface="+mn-lt"/>
              </a:rPr>
              <a:t>All types of buses used in network transfer data between the connected computer peripherals</a:t>
            </a:r>
          </a:p>
          <a:p>
            <a:pPr marL="1257300" lvl="1" indent="-342900" algn="just">
              <a:buFontTx/>
              <a:buChar char="-"/>
            </a:pPr>
            <a:r>
              <a:rPr lang="en-IE" altLang="en-US" sz="2200" dirty="0">
                <a:latin typeface="+mn-lt"/>
              </a:rPr>
              <a:t>The buses either transfer or send data in serial or parallel transfer method</a:t>
            </a:r>
          </a:p>
          <a:p>
            <a:pPr marL="342900" indent="-342900" algn="just" eaLnBrk="1" hangingPunct="1">
              <a:buFont typeface="Arial" panose="020B0604020202020204" pitchFamily="34" charset="0"/>
              <a:buChar char="•"/>
            </a:pPr>
            <a:endParaRPr lang="en-IE" altLang="en-US" sz="2200" b="1" dirty="0">
              <a:latin typeface="+mn-lt"/>
            </a:endParaRPr>
          </a:p>
          <a:p>
            <a:pPr marL="342900" indent="-342900" algn="just" eaLnBrk="1" hangingPunct="1">
              <a:buFont typeface="Arial" panose="020B0604020202020204" pitchFamily="34" charset="0"/>
              <a:buChar char="•"/>
            </a:pPr>
            <a:r>
              <a:rPr lang="en-IE" altLang="en-US" sz="2200" b="1" dirty="0">
                <a:latin typeface="+mn-lt"/>
              </a:rPr>
              <a:t>Addressing: </a:t>
            </a:r>
            <a:r>
              <a:rPr lang="en-IE" altLang="en-US" sz="2200" dirty="0">
                <a:latin typeface="+mn-lt"/>
              </a:rPr>
              <a:t>A bus has address lines that suit the processors. This allows us to transfer data to or from different locations in the memory </a:t>
            </a:r>
            <a:endParaRPr lang="en-IE" altLang="en-US" sz="2200" b="1" dirty="0">
              <a:latin typeface="+mn-lt"/>
            </a:endParaRPr>
          </a:p>
          <a:p>
            <a:pPr marL="342900" indent="-342900" algn="just" eaLnBrk="1" hangingPunct="1">
              <a:buFont typeface="Arial" panose="020B0604020202020204" pitchFamily="34" charset="0"/>
              <a:buChar char="•"/>
            </a:pPr>
            <a:endParaRPr lang="en-IE" altLang="en-US" sz="2200" b="1" dirty="0">
              <a:latin typeface="+mn-lt"/>
            </a:endParaRPr>
          </a:p>
          <a:p>
            <a:pPr marL="342900" indent="-342900" algn="just" eaLnBrk="1" hangingPunct="1">
              <a:buFont typeface="Arial" panose="020B0604020202020204" pitchFamily="34" charset="0"/>
              <a:buChar char="•"/>
            </a:pPr>
            <a:r>
              <a:rPr lang="en-IE" altLang="en-US" sz="2200" b="1" dirty="0">
                <a:latin typeface="+mn-lt"/>
              </a:rPr>
              <a:t>Power: </a:t>
            </a:r>
            <a:r>
              <a:rPr lang="en-IE" altLang="en-US" sz="2200" dirty="0">
                <a:latin typeface="+mn-lt"/>
              </a:rPr>
              <a:t>A bus supplies the power to various connected peripherals</a:t>
            </a:r>
            <a:endParaRPr lang="en-IE" altLang="en-US" sz="2200" b="1" dirty="0">
              <a:latin typeface="+mn-lt"/>
            </a:endParaRPr>
          </a:p>
        </p:txBody>
      </p:sp>
    </p:spTree>
    <p:extLst>
      <p:ext uri="{BB962C8B-B14F-4D97-AF65-F5344CB8AC3E}">
        <p14:creationId xmlns:p14="http://schemas.microsoft.com/office/powerpoint/2010/main" val="1916610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2D3BE30-FB5B-4A4F-A3D1-15E327FA6810}"/>
              </a:ext>
            </a:extLst>
          </p:cNvPr>
          <p:cNvSpPr>
            <a:spLocks noGrp="1" noChangeArrowheads="1"/>
          </p:cNvSpPr>
          <p:nvPr>
            <p:ph type="title"/>
          </p:nvPr>
        </p:nvSpPr>
        <p:spPr>
          <a:xfrm>
            <a:off x="765174" y="404664"/>
            <a:ext cx="7839273" cy="504825"/>
          </a:xfrm>
        </p:spPr>
        <p:txBody>
          <a:bodyPr>
            <a:normAutofit fontScale="90000"/>
          </a:bodyPr>
          <a:lstStyle/>
          <a:p>
            <a:pPr>
              <a:defRPr/>
            </a:pPr>
            <a:r>
              <a:rPr lang="en-GB" altLang="en-US" sz="3200" b="1" dirty="0"/>
              <a:t>Functions of Computer Buses - Summary</a:t>
            </a:r>
            <a:endParaRPr lang="en-US" altLang="en-US" sz="3200" b="1" dirty="0"/>
          </a:p>
        </p:txBody>
      </p:sp>
      <p:pic>
        <p:nvPicPr>
          <p:cNvPr id="2" name="Picture 1">
            <a:extLst>
              <a:ext uri="{FF2B5EF4-FFF2-40B4-BE49-F238E27FC236}">
                <a16:creationId xmlns:a16="http://schemas.microsoft.com/office/drawing/2014/main" id="{5AF15F76-7A45-B04E-8067-50FD8C62AB20}"/>
              </a:ext>
            </a:extLst>
          </p:cNvPr>
          <p:cNvPicPr>
            <a:picLocks noChangeAspect="1"/>
          </p:cNvPicPr>
          <p:nvPr/>
        </p:nvPicPr>
        <p:blipFill>
          <a:blip r:embed="rId3"/>
          <a:stretch>
            <a:fillRect/>
          </a:stretch>
        </p:blipFill>
        <p:spPr>
          <a:xfrm>
            <a:off x="323528" y="909489"/>
            <a:ext cx="8496944" cy="4751760"/>
          </a:xfrm>
          <a:prstGeom prst="rect">
            <a:avLst/>
          </a:prstGeom>
        </p:spPr>
      </p:pic>
    </p:spTree>
    <p:extLst>
      <p:ext uri="{BB962C8B-B14F-4D97-AF65-F5344CB8AC3E}">
        <p14:creationId xmlns:p14="http://schemas.microsoft.com/office/powerpoint/2010/main" val="2026271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2D3BE30-FB5B-4A4F-A3D1-15E327FA6810}"/>
              </a:ext>
            </a:extLst>
          </p:cNvPr>
          <p:cNvSpPr>
            <a:spLocks noGrp="1" noChangeArrowheads="1"/>
          </p:cNvSpPr>
          <p:nvPr>
            <p:ph type="title"/>
          </p:nvPr>
        </p:nvSpPr>
        <p:spPr>
          <a:xfrm>
            <a:off x="765174" y="404664"/>
            <a:ext cx="7839273" cy="504825"/>
          </a:xfrm>
        </p:spPr>
        <p:txBody>
          <a:bodyPr>
            <a:normAutofit fontScale="90000"/>
          </a:bodyPr>
          <a:lstStyle/>
          <a:p>
            <a:pPr>
              <a:defRPr/>
            </a:pPr>
            <a:r>
              <a:rPr lang="en-GB" altLang="en-US" sz="3200" b="1" dirty="0"/>
              <a:t>Structure and Topologies of Computer Buses</a:t>
            </a:r>
            <a:endParaRPr lang="en-US" altLang="en-US" sz="3200" b="1" dirty="0"/>
          </a:p>
        </p:txBody>
      </p:sp>
      <p:sp>
        <p:nvSpPr>
          <p:cNvPr id="29" name="TextBox 28">
            <a:extLst>
              <a:ext uri="{FF2B5EF4-FFF2-40B4-BE49-F238E27FC236}">
                <a16:creationId xmlns:a16="http://schemas.microsoft.com/office/drawing/2014/main" id="{44341BB1-C6D5-0440-8904-DE71F27AD9EE}"/>
              </a:ext>
            </a:extLst>
          </p:cNvPr>
          <p:cNvSpPr txBox="1">
            <a:spLocks noChangeArrowheads="1"/>
          </p:cNvSpPr>
          <p:nvPr/>
        </p:nvSpPr>
        <p:spPr bwMode="auto">
          <a:xfrm>
            <a:off x="765174" y="1136476"/>
            <a:ext cx="7556041"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dirty="0">
                <a:latin typeface="+mn-lt"/>
              </a:rPr>
              <a:t>Lines are grouped as mentioned below: </a:t>
            </a:r>
          </a:p>
          <a:p>
            <a:pPr algn="just" eaLnBrk="1" hangingPunct="1"/>
            <a:endParaRPr lang="en-IE" altLang="en-US" sz="2200" dirty="0">
              <a:latin typeface="+mn-lt"/>
            </a:endParaRPr>
          </a:p>
          <a:p>
            <a:pPr marL="342900" indent="-342900" algn="just" eaLnBrk="1" hangingPunct="1">
              <a:buFont typeface="Arial" panose="020B0604020202020204" pitchFamily="34" charset="0"/>
              <a:buChar char="•"/>
            </a:pPr>
            <a:r>
              <a:rPr lang="en-IE" altLang="en-US" sz="2200" b="1" dirty="0">
                <a:latin typeface="+mn-lt"/>
              </a:rPr>
              <a:t>Power </a:t>
            </a:r>
            <a:r>
              <a:rPr lang="en-IE" altLang="en-US" sz="2200" dirty="0">
                <a:latin typeface="+mn-lt"/>
              </a:rPr>
              <a:t>line provided electrical power to the components connected </a:t>
            </a:r>
          </a:p>
          <a:p>
            <a:pPr marL="342900" indent="-342900" algn="just" eaLnBrk="1" hangingPunct="1">
              <a:buFont typeface="Arial" panose="020B0604020202020204" pitchFamily="34" charset="0"/>
              <a:buChar char="•"/>
            </a:pPr>
            <a:endParaRPr lang="en-IE" altLang="en-US" sz="2200" b="1" dirty="0">
              <a:latin typeface="+mn-lt"/>
            </a:endParaRPr>
          </a:p>
          <a:p>
            <a:pPr marL="342900" indent="-342900" algn="just" eaLnBrk="1" hangingPunct="1">
              <a:buFont typeface="Arial" panose="020B0604020202020204" pitchFamily="34" charset="0"/>
              <a:buChar char="•"/>
            </a:pPr>
            <a:r>
              <a:rPr lang="en-IE" altLang="en-US" sz="2200" b="1" dirty="0">
                <a:latin typeface="+mn-lt"/>
              </a:rPr>
              <a:t>Data </a:t>
            </a:r>
            <a:r>
              <a:rPr lang="en-IE" altLang="en-US" sz="2200" dirty="0">
                <a:latin typeface="+mn-lt"/>
              </a:rPr>
              <a:t>lines carrying data or instructions between modules of the system </a:t>
            </a:r>
          </a:p>
          <a:p>
            <a:pPr marL="342900" indent="-342900" algn="just" eaLnBrk="1" hangingPunct="1">
              <a:buFont typeface="Arial" panose="020B0604020202020204" pitchFamily="34" charset="0"/>
              <a:buChar char="•"/>
            </a:pPr>
            <a:endParaRPr lang="en-IE" altLang="en-US" sz="2200" b="1" dirty="0">
              <a:latin typeface="+mn-lt"/>
            </a:endParaRPr>
          </a:p>
          <a:p>
            <a:pPr marL="342900" indent="-342900" algn="just" eaLnBrk="1" hangingPunct="1">
              <a:buFont typeface="Arial" panose="020B0604020202020204" pitchFamily="34" charset="0"/>
              <a:buChar char="•"/>
            </a:pPr>
            <a:r>
              <a:rPr lang="en-IE" altLang="en-US" sz="2200" b="1" dirty="0">
                <a:latin typeface="+mn-lt"/>
              </a:rPr>
              <a:t>Address </a:t>
            </a:r>
            <a:r>
              <a:rPr lang="en-IE" altLang="en-US" sz="2200" dirty="0">
                <a:latin typeface="+mn-lt"/>
              </a:rPr>
              <a:t>lines indicate the recipient of the bus data</a:t>
            </a:r>
          </a:p>
          <a:p>
            <a:pPr marL="342900" indent="-342900" algn="just" eaLnBrk="1" hangingPunct="1">
              <a:buFont typeface="Arial" panose="020B0604020202020204" pitchFamily="34" charset="0"/>
              <a:buChar char="•"/>
            </a:pPr>
            <a:endParaRPr lang="en-IE" altLang="en-US" sz="2200" b="1" dirty="0">
              <a:latin typeface="+mn-lt"/>
            </a:endParaRPr>
          </a:p>
          <a:p>
            <a:pPr marL="342900" indent="-342900" algn="just">
              <a:buFont typeface="Arial" panose="020B0604020202020204" pitchFamily="34" charset="0"/>
              <a:buChar char="•"/>
            </a:pPr>
            <a:r>
              <a:rPr lang="en-IE" altLang="en-US" sz="2200" b="1" dirty="0">
                <a:latin typeface="+mn-lt"/>
              </a:rPr>
              <a:t>Control </a:t>
            </a:r>
            <a:r>
              <a:rPr lang="en-IE" altLang="en-US" sz="2200" dirty="0">
                <a:latin typeface="+mn-lt"/>
              </a:rPr>
              <a:t>lines control the synchronization and operation of the bus and the modules linked to the bus</a:t>
            </a:r>
          </a:p>
          <a:p>
            <a:pPr marL="342900" indent="-342900" algn="just" eaLnBrk="1" hangingPunct="1">
              <a:buFont typeface="Arial" panose="020B0604020202020204" pitchFamily="34" charset="0"/>
              <a:buChar char="•"/>
            </a:pPr>
            <a:endParaRPr lang="en-IE" altLang="en-US" sz="2200" b="1" dirty="0">
              <a:latin typeface="+mn-lt"/>
            </a:endParaRPr>
          </a:p>
        </p:txBody>
      </p:sp>
    </p:spTree>
    <p:extLst>
      <p:ext uri="{BB962C8B-B14F-4D97-AF65-F5344CB8AC3E}">
        <p14:creationId xmlns:p14="http://schemas.microsoft.com/office/powerpoint/2010/main" val="116651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EFC46-8AE4-2E99-71D7-3F56FA93BA69}"/>
              </a:ext>
            </a:extLst>
          </p:cNvPr>
          <p:cNvSpPr>
            <a:spLocks noGrp="1"/>
          </p:cNvSpPr>
          <p:nvPr>
            <p:ph type="title"/>
          </p:nvPr>
        </p:nvSpPr>
        <p:spPr/>
        <p:txBody>
          <a:bodyPr>
            <a:normAutofit/>
          </a:bodyPr>
          <a:lstStyle/>
          <a:p>
            <a:pPr algn="l" defTabSz="914400" rtl="0" eaLnBrk="1" latinLnBrk="0" hangingPunct="1">
              <a:spcBef>
                <a:spcPct val="0"/>
              </a:spcBef>
              <a:buNone/>
            </a:pPr>
            <a:r>
              <a:rPr lang="en-US" sz="2800" dirty="0"/>
              <a:t>To Summaries </a:t>
            </a:r>
            <a:endParaRPr lang="en-GB" sz="2800" dirty="0"/>
          </a:p>
        </p:txBody>
      </p:sp>
      <p:sp>
        <p:nvSpPr>
          <p:cNvPr id="3" name="Content Placeholder 2">
            <a:extLst>
              <a:ext uri="{FF2B5EF4-FFF2-40B4-BE49-F238E27FC236}">
                <a16:creationId xmlns:a16="http://schemas.microsoft.com/office/drawing/2014/main" id="{8C4A76D9-F0A1-F4B1-379E-78792CAF9A70}"/>
              </a:ext>
            </a:extLst>
          </p:cNvPr>
          <p:cNvSpPr>
            <a:spLocks noGrp="1"/>
          </p:cNvSpPr>
          <p:nvPr>
            <p:ph idx="1"/>
          </p:nvPr>
        </p:nvSpPr>
        <p:spPr>
          <a:xfrm>
            <a:off x="457200" y="5085183"/>
            <a:ext cx="8229600" cy="432049"/>
          </a:xfrm>
        </p:spPr>
        <p:txBody>
          <a:bodyPr>
            <a:normAutofit/>
          </a:bodyPr>
          <a:lstStyle/>
          <a:p>
            <a:r>
              <a:rPr lang="en-GB" sz="2000" dirty="0"/>
              <a:t>https://</a:t>
            </a:r>
            <a:r>
              <a:rPr lang="en-GB" sz="2000" dirty="0" err="1"/>
              <a:t>www.youtube.com</a:t>
            </a:r>
            <a:r>
              <a:rPr lang="en-GB" sz="2000" dirty="0"/>
              <a:t>/</a:t>
            </a:r>
            <a:r>
              <a:rPr lang="en-GB" sz="2000" dirty="0" err="1"/>
              <a:t>watch?v</a:t>
            </a:r>
            <a:r>
              <a:rPr lang="en-GB" sz="2000" dirty="0"/>
              <a:t>=VvEikwvyN8k&amp;t=90s</a:t>
            </a:r>
          </a:p>
        </p:txBody>
      </p:sp>
      <p:pic>
        <p:nvPicPr>
          <p:cNvPr id="5" name="Online Media 4" descr="The Bus | How the computer works?">
            <a:hlinkClick r:id="" action="ppaction://media"/>
            <a:extLst>
              <a:ext uri="{FF2B5EF4-FFF2-40B4-BE49-F238E27FC236}">
                <a16:creationId xmlns:a16="http://schemas.microsoft.com/office/drawing/2014/main" id="{AFE42925-0B1D-8CCC-FAC9-C1F81561074A}"/>
              </a:ext>
            </a:extLst>
          </p:cNvPr>
          <p:cNvPicPr>
            <a:picLocks noRot="1" noChangeAspect="1"/>
          </p:cNvPicPr>
          <p:nvPr>
            <a:videoFile r:link="rId1"/>
          </p:nvPr>
        </p:nvPicPr>
        <p:blipFill>
          <a:blip r:embed="rId3"/>
          <a:stretch>
            <a:fillRect/>
          </a:stretch>
        </p:blipFill>
        <p:spPr>
          <a:xfrm>
            <a:off x="1619672" y="1557512"/>
            <a:ext cx="6264696" cy="3539553"/>
          </a:xfrm>
          <a:prstGeom prst="rect">
            <a:avLst/>
          </a:prstGeom>
        </p:spPr>
      </p:pic>
    </p:spTree>
    <p:extLst>
      <p:ext uri="{BB962C8B-B14F-4D97-AF65-F5344CB8AC3E}">
        <p14:creationId xmlns:p14="http://schemas.microsoft.com/office/powerpoint/2010/main" val="164307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539552" y="620688"/>
            <a:ext cx="8229600" cy="922114"/>
          </a:xfrm>
        </p:spPr>
        <p:txBody>
          <a:bodyPr>
            <a:normAutofit/>
          </a:bodyPr>
          <a:lstStyle/>
          <a:p>
            <a:r>
              <a:rPr lang="en-GB" sz="3200" b="1" dirty="0"/>
              <a:t>References</a:t>
            </a:r>
          </a:p>
        </p:txBody>
      </p:sp>
      <p:sp>
        <p:nvSpPr>
          <p:cNvPr id="5" name="TextBox 4">
            <a:extLst>
              <a:ext uri="{FF2B5EF4-FFF2-40B4-BE49-F238E27FC236}">
                <a16:creationId xmlns:a16="http://schemas.microsoft.com/office/drawing/2014/main" id="{DB6174AB-9AC3-4444-953B-C78F6B5F0E1B}"/>
              </a:ext>
            </a:extLst>
          </p:cNvPr>
          <p:cNvSpPr txBox="1"/>
          <p:nvPr/>
        </p:nvSpPr>
        <p:spPr>
          <a:xfrm>
            <a:off x="827584" y="1340768"/>
            <a:ext cx="7560840" cy="483209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t>W. Stallings, Computer Organisation and Architecture, London: Pearson, 2016</a:t>
            </a:r>
          </a:p>
          <a:p>
            <a:pPr marL="342900" indent="-342900" algn="just">
              <a:buFont typeface="Arial" panose="020B0604020202020204" pitchFamily="34" charset="0"/>
              <a:buChar char="•"/>
            </a:pPr>
            <a:r>
              <a:rPr lang="en-US" sz="2200" dirty="0"/>
              <a:t>I. Englander, The architecture of Computer Hardware, Systems Software &amp; Networking – An Information Technology Approach, London: John Wiley &amp; Sons, 2014</a:t>
            </a:r>
          </a:p>
          <a:p>
            <a:pPr marL="342900" indent="-342900" algn="just">
              <a:buFont typeface="Arial" panose="020B0604020202020204" pitchFamily="34" charset="0"/>
              <a:buChar char="•"/>
            </a:pPr>
            <a:r>
              <a:rPr lang="en-US" sz="2200" dirty="0"/>
              <a:t>M. M. Mano, Digital Logic and Computer Design, India: Prentice-Hall, 2003</a:t>
            </a:r>
          </a:p>
          <a:p>
            <a:pPr marL="342900" indent="-342900" algn="just">
              <a:buFont typeface="Arial" panose="020B0604020202020204" pitchFamily="34" charset="0"/>
              <a:buChar char="•"/>
            </a:pPr>
            <a:r>
              <a:rPr lang="en-US" sz="2200" dirty="0"/>
              <a:t>V. </a:t>
            </a:r>
            <a:r>
              <a:rPr lang="en-US" sz="2200" dirty="0" err="1"/>
              <a:t>Vijayendran</a:t>
            </a:r>
            <a:r>
              <a:rPr lang="en-US" sz="2200" dirty="0"/>
              <a:t>, Fundamentals of Microprocessor – 8085, Chennai: S. Viswanathan (Printers &amp; Publishers), PVT. LTD, 2004</a:t>
            </a:r>
          </a:p>
          <a:p>
            <a:pPr marL="342900" indent="-342900" algn="just">
              <a:buFont typeface="Arial" panose="020B0604020202020204" pitchFamily="34" charset="0"/>
              <a:buChar char="•"/>
            </a:pPr>
            <a:r>
              <a:rPr lang="en-US" sz="2200" dirty="0"/>
              <a:t>Learn Computer Science (2021) Computer Bus [Online] </a:t>
            </a:r>
            <a:r>
              <a:rPr lang="en-US" sz="2200" dirty="0">
                <a:hlinkClick r:id="rId2"/>
              </a:rPr>
              <a:t>https://www.learncomputerscienceonline.com/computer-bus/</a:t>
            </a:r>
            <a:r>
              <a:rPr lang="en-US" sz="2200" dirty="0"/>
              <a:t> </a:t>
            </a:r>
          </a:p>
          <a:p>
            <a:pPr marL="342900" indent="-34290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3981441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457200" y="2485485"/>
            <a:ext cx="8229600" cy="922114"/>
          </a:xfrm>
        </p:spPr>
        <p:txBody>
          <a:bodyPr>
            <a:normAutofit/>
          </a:bodyPr>
          <a:lstStyle/>
          <a:p>
            <a:r>
              <a:rPr lang="en-GB" sz="3200" b="1" dirty="0"/>
              <a:t>Any Questions? </a:t>
            </a:r>
          </a:p>
        </p:txBody>
      </p:sp>
    </p:spTree>
    <p:extLst>
      <p:ext uri="{BB962C8B-B14F-4D97-AF65-F5344CB8AC3E}">
        <p14:creationId xmlns:p14="http://schemas.microsoft.com/office/powerpoint/2010/main" val="2636851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3F4D8-09FA-DB20-CED1-93EBACE64B06}"/>
              </a:ext>
            </a:extLst>
          </p:cNvPr>
          <p:cNvSpPr>
            <a:spLocks noGrp="1"/>
          </p:cNvSpPr>
          <p:nvPr>
            <p:ph type="title"/>
          </p:nvPr>
        </p:nvSpPr>
        <p:spPr/>
        <p:txBody>
          <a:bodyPr>
            <a:normAutofit/>
          </a:bodyPr>
          <a:lstStyle/>
          <a:p>
            <a:pPr algn="l"/>
            <a:r>
              <a:rPr lang="en-GB" sz="2800" dirty="0"/>
              <a:t>Testing Your Understanding</a:t>
            </a:r>
          </a:p>
        </p:txBody>
      </p:sp>
      <p:pic>
        <p:nvPicPr>
          <p:cNvPr id="5" name="Content Placeholder 4" descr="A screenshot of a quiz&#10;&#10;AI-generated content may be incorrect.">
            <a:extLst>
              <a:ext uri="{FF2B5EF4-FFF2-40B4-BE49-F238E27FC236}">
                <a16:creationId xmlns:a16="http://schemas.microsoft.com/office/drawing/2014/main" id="{10C99EA5-AFA4-A1F4-639A-FBE9C1E43C2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542329"/>
            <a:ext cx="8229600" cy="2032104"/>
          </a:xfrm>
        </p:spPr>
      </p:pic>
    </p:spTree>
    <p:extLst>
      <p:ext uri="{BB962C8B-B14F-4D97-AF65-F5344CB8AC3E}">
        <p14:creationId xmlns:p14="http://schemas.microsoft.com/office/powerpoint/2010/main" val="418747183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38746</TotalTime>
  <Words>1142</Words>
  <Application>Microsoft Macintosh PowerPoint</Application>
  <PresentationFormat>On-screen Show (4:3)</PresentationFormat>
  <Paragraphs>133</Paragraphs>
  <Slides>19</Slides>
  <Notes>12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Myriad Pro</vt:lpstr>
      <vt:lpstr>20140311PresentationUWTSDTemplate</vt:lpstr>
      <vt:lpstr>Computer Architecture &amp; OS  ACCA4022</vt:lpstr>
      <vt:lpstr>Learning Outcome</vt:lpstr>
      <vt:lpstr>What is Computer bus?</vt:lpstr>
      <vt:lpstr>What is Computer Bus?</vt:lpstr>
      <vt:lpstr>How to Describe Computer Bus?</vt:lpstr>
      <vt:lpstr>How does Computer Bus Look Like?</vt:lpstr>
      <vt:lpstr>Types of Computer Bus</vt:lpstr>
      <vt:lpstr>Types of Computer Bus – Address Bus</vt:lpstr>
      <vt:lpstr>Types of Computer Bus – Data Bus</vt:lpstr>
      <vt:lpstr>Types of Computer Bus – Control Bus</vt:lpstr>
      <vt:lpstr>Types of Computer Bus – System Bus</vt:lpstr>
      <vt:lpstr>Types of Computer Bus (Additional)</vt:lpstr>
      <vt:lpstr>Functions of Computer Buses</vt:lpstr>
      <vt:lpstr>Functions of Computer Buses - Summary</vt:lpstr>
      <vt:lpstr>Structure and Topologies of Computer Buses</vt:lpstr>
      <vt:lpstr>To Summaries </vt:lpstr>
      <vt:lpstr>References</vt:lpstr>
      <vt:lpstr>Any Questions? </vt:lpstr>
      <vt:lpstr>Testing Your Understanding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Redhwan Al-amri</cp:lastModifiedBy>
  <cp:revision>220</cp:revision>
  <dcterms:created xsi:type="dcterms:W3CDTF">2015-04-14T15:21:28Z</dcterms:created>
  <dcterms:modified xsi:type="dcterms:W3CDTF">2025-06-20T22:09:26Z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