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34"/>
  </p:notesMasterIdLst>
  <p:sldIdLst>
    <p:sldId id="256" r:id="rId3"/>
    <p:sldId id="305" r:id="rId4"/>
    <p:sldId id="303" r:id="rId5"/>
    <p:sldId id="306" r:id="rId6"/>
    <p:sldId id="307" r:id="rId7"/>
    <p:sldId id="308" r:id="rId8"/>
    <p:sldId id="304" r:id="rId9"/>
    <p:sldId id="309" r:id="rId10"/>
    <p:sldId id="310" r:id="rId11"/>
    <p:sldId id="311" r:id="rId12"/>
    <p:sldId id="312" r:id="rId13"/>
    <p:sldId id="313" r:id="rId14"/>
    <p:sldId id="314" r:id="rId15"/>
    <p:sldId id="315" r:id="rId16"/>
    <p:sldId id="316" r:id="rId17"/>
    <p:sldId id="317" r:id="rId18"/>
    <p:sldId id="318" r:id="rId19"/>
    <p:sldId id="290" r:id="rId20"/>
    <p:sldId id="291" r:id="rId21"/>
    <p:sldId id="292" r:id="rId22"/>
    <p:sldId id="293" r:id="rId23"/>
    <p:sldId id="294" r:id="rId24"/>
    <p:sldId id="295" r:id="rId25"/>
    <p:sldId id="302" r:id="rId26"/>
    <p:sldId id="296" r:id="rId27"/>
    <p:sldId id="297" r:id="rId28"/>
    <p:sldId id="298" r:id="rId29"/>
    <p:sldId id="301" r:id="rId30"/>
    <p:sldId id="299" r:id="rId31"/>
    <p:sldId id="319" r:id="rId32"/>
    <p:sldId id="28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0" autoAdjust="0"/>
    <p:restoredTop sz="94599"/>
  </p:normalViewPr>
  <p:slideViewPr>
    <p:cSldViewPr>
      <p:cViewPr>
        <p:scale>
          <a:sx n="114" d="100"/>
          <a:sy n="114" d="100"/>
        </p:scale>
        <p:origin x="1560" y="3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80A0B3E-7E51-4F31-B757-C6D1E6624A0D}" type="datetimeFigureOut">
              <a:rPr lang="en-GB" smtClean="0"/>
              <a:t>24/07/2026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D56C16-6DAD-4639-AB48-CA4A4E6B26EA}" type="slidenum">
              <a:rPr lang="en-GB" smtClean="0"/>
              <a:t>‹#›</a:t>
            </a:fld>
            <a:endParaRPr lang="en-GB"/>
          </a:p>
        </p:txBody>
      </p:sp>
    </p:spTree>
    <p:extLst>
      <p:ext uri="{BB962C8B-B14F-4D97-AF65-F5344CB8AC3E}">
        <p14:creationId xmlns:p14="http://schemas.microsoft.com/office/powerpoint/2010/main" val="30198467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youtube.com/watch?v=MscHxe3-DEs"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3D56C16-6DAD-4639-AB48-CA4A4E6B26EA}" type="slidenum">
              <a:rPr lang="en-GB" smtClean="0"/>
              <a:t>1</a:t>
            </a:fld>
            <a:endParaRPr lang="en-GB"/>
          </a:p>
        </p:txBody>
      </p:sp>
    </p:spTree>
    <p:extLst>
      <p:ext uri="{BB962C8B-B14F-4D97-AF65-F5344CB8AC3E}">
        <p14:creationId xmlns:p14="http://schemas.microsoft.com/office/powerpoint/2010/main" val="1552254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p:cNvSpPr>
            <a:spLocks noGrp="1" noChangeArrowheads="1"/>
          </p:cNvSpPr>
          <p:nvPr>
            <p:ph type="sldNum" sz="quarter" idx="5"/>
          </p:nvPr>
        </p:nvSpPr>
        <p:spPr>
          <a:noFill/>
          <a:ln>
            <a:miter lim="800000"/>
            <a:headEnd/>
            <a:tailEnd/>
          </a:ln>
        </p:spPr>
        <p:txBody>
          <a:bodyPr/>
          <a:lstStyle/>
          <a:p>
            <a:fld id="{62790A5A-6DB2-4E6E-A1C4-CF861C2FEC94}" type="slidenum">
              <a:rPr lang="en-US" altLang="en-US"/>
              <a:pPr/>
              <a:t>3</a:t>
            </a:fld>
            <a:endParaRPr lang="en-US" altLang="en-US"/>
          </a:p>
        </p:txBody>
      </p:sp>
      <p:sp>
        <p:nvSpPr>
          <p:cNvPr id="7171" name="Rectangle 2"/>
          <p:cNvSpPr>
            <a:spLocks noGrp="1" noRot="1" noChangeAspect="1" noChangeArrowheads="1" noTextEdit="1"/>
          </p:cNvSpPr>
          <p:nvPr>
            <p:ph type="sldImg"/>
          </p:nvPr>
        </p:nvSpPr>
        <p:spPr>
          <a:ln/>
        </p:spPr>
      </p:sp>
      <p:sp>
        <p:nvSpPr>
          <p:cNvPr id="7172" name="Rectangle 3"/>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hlinkClick r:id="rId3"/>
              </a:rPr>
              <a:t>https://www.youtube.com/watch?v=MscHxe3-DEs</a:t>
            </a: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CF98F51-16AB-43C9-8D3F-D5E95F5BFEBC}" type="slidenum">
              <a:rPr lang="en-US" altLang="en-US" smtClean="0"/>
              <a:pPr/>
              <a:t>4</a:t>
            </a:fld>
            <a:endParaRPr lang="en-US" altLang="en-US"/>
          </a:p>
        </p:txBody>
      </p:sp>
    </p:spTree>
    <p:extLst>
      <p:ext uri="{BB962C8B-B14F-4D97-AF65-F5344CB8AC3E}">
        <p14:creationId xmlns:p14="http://schemas.microsoft.com/office/powerpoint/2010/main" val="327999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 https://www.youtube.com/watch?v=hg82w49GJcI</a:t>
            </a:r>
          </a:p>
          <a:p>
            <a:endParaRPr lang="en-GB" dirty="0"/>
          </a:p>
        </p:txBody>
      </p:sp>
      <p:sp>
        <p:nvSpPr>
          <p:cNvPr id="4" name="Slide Number Placeholder 3"/>
          <p:cNvSpPr>
            <a:spLocks noGrp="1"/>
          </p:cNvSpPr>
          <p:nvPr>
            <p:ph type="sldNum" sz="quarter" idx="5"/>
          </p:nvPr>
        </p:nvSpPr>
        <p:spPr/>
        <p:txBody>
          <a:bodyPr/>
          <a:lstStyle/>
          <a:p>
            <a:fld id="{BCF98F51-16AB-43C9-8D3F-D5E95F5BFEBC}" type="slidenum">
              <a:rPr lang="en-US" altLang="en-US" smtClean="0"/>
              <a:pPr/>
              <a:t>17</a:t>
            </a:fld>
            <a:endParaRPr lang="en-US" altLang="en-US"/>
          </a:p>
        </p:txBody>
      </p:sp>
    </p:spTree>
    <p:extLst>
      <p:ext uri="{BB962C8B-B14F-4D97-AF65-F5344CB8AC3E}">
        <p14:creationId xmlns:p14="http://schemas.microsoft.com/office/powerpoint/2010/main" val="1223280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D56C16-6DAD-4639-AB48-CA4A4E6B26EA}" type="slidenum">
              <a:rPr lang="en-GB" smtClean="0"/>
              <a:t>29</a:t>
            </a:fld>
            <a:endParaRPr lang="en-GB"/>
          </a:p>
        </p:txBody>
      </p:sp>
    </p:spTree>
    <p:extLst>
      <p:ext uri="{BB962C8B-B14F-4D97-AF65-F5344CB8AC3E}">
        <p14:creationId xmlns:p14="http://schemas.microsoft.com/office/powerpoint/2010/main" val="30595972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8F5BF28F-AD1E-49F1-8A00-2D961B4C0B56}" type="datetimeFigureOut">
              <a:rPr lang="en-GB"/>
              <a:pPr>
                <a:defRPr/>
              </a:pPr>
              <a:t>24/07/2026</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325CEAE-229B-49D6-BE43-1A21C1D2413F}" type="slidenum">
              <a:rPr lang="en-GB"/>
              <a:pPr>
                <a:defRPr/>
              </a:pPr>
              <a:t>‹#›</a:t>
            </a:fld>
            <a:endParaRPr lang="en-GB"/>
          </a:p>
        </p:txBody>
      </p:sp>
    </p:spTree>
    <p:extLst>
      <p:ext uri="{BB962C8B-B14F-4D97-AF65-F5344CB8AC3E}">
        <p14:creationId xmlns:p14="http://schemas.microsoft.com/office/powerpoint/2010/main" val="1970988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7076875-EEA1-4144-8DCE-7CAE93481DDC}" type="datetimeFigureOut">
              <a:rPr lang="en-GB"/>
              <a:pPr>
                <a:defRPr/>
              </a:pPr>
              <a:t>24/07/2026</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E5BB61E1-D031-4C89-8B34-C4698E893B9C}" type="slidenum">
              <a:rPr lang="en-GB"/>
              <a:pPr>
                <a:defRPr/>
              </a:pPr>
              <a:t>‹#›</a:t>
            </a:fld>
            <a:endParaRPr lang="en-GB"/>
          </a:p>
        </p:txBody>
      </p:sp>
    </p:spTree>
    <p:extLst>
      <p:ext uri="{BB962C8B-B14F-4D97-AF65-F5344CB8AC3E}">
        <p14:creationId xmlns:p14="http://schemas.microsoft.com/office/powerpoint/2010/main" val="4119954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42120AC2-6F7D-47FA-BDA7-A2CEEA4B86D9}" type="datetimeFigureOut">
              <a:rPr lang="en-GB"/>
              <a:pPr>
                <a:defRPr/>
              </a:pPr>
              <a:t>24/07/2026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419B1E74-D8B1-439B-97AF-B7D6477E5C1C}" type="slidenum">
              <a:rPr lang="en-GB"/>
              <a:pPr>
                <a:defRPr/>
              </a:pPr>
              <a:t>‹#›</a:t>
            </a:fld>
            <a:endParaRPr lang="en-GB" dirty="0"/>
          </a:p>
        </p:txBody>
      </p:sp>
    </p:spTree>
    <p:extLst>
      <p:ext uri="{BB962C8B-B14F-4D97-AF65-F5344CB8AC3E}">
        <p14:creationId xmlns:p14="http://schemas.microsoft.com/office/powerpoint/2010/main" val="2769854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0F615E0-4FA8-420F-9139-4531ED4BE9D9}" type="datetimeFigureOut">
              <a:rPr lang="en-GB"/>
              <a:pPr>
                <a:defRPr/>
              </a:pPr>
              <a:t>24/07/2026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1CB0839-29C7-402C-8B1C-ED6AEDF92D60}" type="slidenum">
              <a:rPr lang="en-GB"/>
              <a:pPr>
                <a:defRPr/>
              </a:pPr>
              <a:t>‹#›</a:t>
            </a:fld>
            <a:endParaRPr lang="en-GB" dirty="0"/>
          </a:p>
        </p:txBody>
      </p:sp>
    </p:spTree>
    <p:extLst>
      <p:ext uri="{BB962C8B-B14F-4D97-AF65-F5344CB8AC3E}">
        <p14:creationId xmlns:p14="http://schemas.microsoft.com/office/powerpoint/2010/main" val="2580790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9FA850C-2A35-4725-9A5C-BDF38420544A}" type="datetimeFigureOut">
              <a:rPr lang="en-GB"/>
              <a:pPr>
                <a:defRPr/>
              </a:pPr>
              <a:t>24/07/2026</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ED7E72D6-7E5F-4A8C-8116-8DA0C4167B34}" type="slidenum">
              <a:rPr lang="en-GB"/>
              <a:pPr>
                <a:defRPr/>
              </a:pPr>
              <a:t>‹#›</a:t>
            </a:fld>
            <a:endParaRPr lang="en-GB" dirty="0"/>
          </a:p>
        </p:txBody>
      </p:sp>
    </p:spTree>
    <p:extLst>
      <p:ext uri="{BB962C8B-B14F-4D97-AF65-F5344CB8AC3E}">
        <p14:creationId xmlns:p14="http://schemas.microsoft.com/office/powerpoint/2010/main" val="3540506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E8E57B6D-774B-42B5-AE26-659F67BB2F06}" type="datetimeFigureOut">
              <a:rPr lang="en-GB"/>
              <a:pPr>
                <a:defRPr/>
              </a:pPr>
              <a:t>24/07/2026</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5D385043-4704-40C3-95C2-54245A146C17}" type="slidenum">
              <a:rPr lang="en-GB"/>
              <a:pPr>
                <a:defRPr/>
              </a:pPr>
              <a:t>‹#›</a:t>
            </a:fld>
            <a:endParaRPr lang="en-GB" dirty="0"/>
          </a:p>
        </p:txBody>
      </p:sp>
    </p:spTree>
    <p:extLst>
      <p:ext uri="{BB962C8B-B14F-4D97-AF65-F5344CB8AC3E}">
        <p14:creationId xmlns:p14="http://schemas.microsoft.com/office/powerpoint/2010/main" val="3155009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3047E6A-A717-45F7-8457-D47937270B5D}" type="datetimeFigureOut">
              <a:rPr lang="en-GB"/>
              <a:pPr>
                <a:defRPr/>
              </a:pPr>
              <a:t>24/07/2026</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E47619AA-52EF-4CD5-9DFD-727F107A0C0F}" type="slidenum">
              <a:rPr lang="en-GB"/>
              <a:pPr>
                <a:defRPr/>
              </a:pPr>
              <a:t>‹#›</a:t>
            </a:fld>
            <a:endParaRPr lang="en-GB" dirty="0"/>
          </a:p>
        </p:txBody>
      </p:sp>
    </p:spTree>
    <p:extLst>
      <p:ext uri="{BB962C8B-B14F-4D97-AF65-F5344CB8AC3E}">
        <p14:creationId xmlns:p14="http://schemas.microsoft.com/office/powerpoint/2010/main" val="613634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01857291-CED6-460F-AEC4-F90D913590C5}" type="datetimeFigureOut">
              <a:rPr lang="en-GB"/>
              <a:pPr>
                <a:defRPr/>
              </a:pPr>
              <a:t>24/07/2026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F4963C7B-6022-42B6-A72A-13F836300EA3}" type="slidenum">
              <a:rPr lang="en-GB"/>
              <a:pPr>
                <a:defRPr/>
              </a:pPr>
              <a:t>‹#›</a:t>
            </a:fld>
            <a:endParaRPr lang="en-GB" dirty="0"/>
          </a:p>
        </p:txBody>
      </p:sp>
    </p:spTree>
    <p:extLst>
      <p:ext uri="{BB962C8B-B14F-4D97-AF65-F5344CB8AC3E}">
        <p14:creationId xmlns:p14="http://schemas.microsoft.com/office/powerpoint/2010/main" val="2928435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824E561A-C3C0-4AEC-9E2A-B2CB3607A080}" type="datetimeFigureOut">
              <a:rPr lang="en-GB"/>
              <a:pPr>
                <a:defRPr/>
              </a:pPr>
              <a:t>24/07/2026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7463805-D024-410A-9B62-668285555C6A}" type="slidenum">
              <a:rPr lang="en-GB"/>
              <a:pPr>
                <a:defRPr/>
              </a:pPr>
              <a:t>‹#›</a:t>
            </a:fld>
            <a:endParaRPr lang="en-GB" dirty="0"/>
          </a:p>
        </p:txBody>
      </p:sp>
    </p:spTree>
    <p:extLst>
      <p:ext uri="{BB962C8B-B14F-4D97-AF65-F5344CB8AC3E}">
        <p14:creationId xmlns:p14="http://schemas.microsoft.com/office/powerpoint/2010/main" val="509012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475B7A0-F987-4835-A6BD-3CC3B49ED08F}" type="datetimeFigureOut">
              <a:rPr lang="en-GB"/>
              <a:pPr>
                <a:defRPr/>
              </a:pPr>
              <a:t>24/07/2026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1819890B-E9E2-499F-A8DC-3F5DCED9CB20}" type="slidenum">
              <a:rPr lang="en-GB"/>
              <a:pPr>
                <a:defRPr/>
              </a:pPr>
              <a:t>‹#›</a:t>
            </a:fld>
            <a:endParaRPr lang="en-GB" dirty="0"/>
          </a:p>
        </p:txBody>
      </p:sp>
    </p:spTree>
    <p:extLst>
      <p:ext uri="{BB962C8B-B14F-4D97-AF65-F5344CB8AC3E}">
        <p14:creationId xmlns:p14="http://schemas.microsoft.com/office/powerpoint/2010/main" val="21285358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0DDBCC0-743B-4D99-ADAF-49C61111FDBB}" type="datetimeFigureOut">
              <a:rPr lang="en-GB"/>
              <a:pPr>
                <a:defRPr/>
              </a:pPr>
              <a:t>24/07/2026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7B1655CD-C487-4B7E-A42A-11CF157AF06A}" type="slidenum">
              <a:rPr lang="en-GB"/>
              <a:pPr>
                <a:defRPr/>
              </a:pPr>
              <a:t>‹#›</a:t>
            </a:fld>
            <a:endParaRPr lang="en-GB" dirty="0"/>
          </a:p>
        </p:txBody>
      </p:sp>
    </p:spTree>
    <p:extLst>
      <p:ext uri="{BB962C8B-B14F-4D97-AF65-F5344CB8AC3E}">
        <p14:creationId xmlns:p14="http://schemas.microsoft.com/office/powerpoint/2010/main" val="12482418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33F0279-4E4C-4BB2-980F-9FEE1B04FEB6}"/>
              </a:ext>
            </a:extLst>
          </p:cNvPr>
          <p:cNvSpPr>
            <a:spLocks noGrp="1"/>
          </p:cNvSpPr>
          <p:nvPr>
            <p:ph type="dt" sz="half" idx="10"/>
          </p:nvPr>
        </p:nvSpPr>
        <p:spPr>
          <a:xfrm>
            <a:off x="395288" y="6524625"/>
            <a:ext cx="971550" cy="219075"/>
          </a:xfrm>
        </p:spPr>
        <p:txBody>
          <a:bodyPr/>
          <a:lstStyle>
            <a:lvl1pPr>
              <a:defRPr/>
            </a:lvl1pPr>
          </a:lstStyle>
          <a:p>
            <a:pPr>
              <a:defRPr/>
            </a:pPr>
            <a:fld id="{DA569721-F93D-4A9C-AA09-71B5E4ADA540}" type="datetime1">
              <a:rPr lang="en-GB" altLang="en-US"/>
              <a:pPr>
                <a:defRPr/>
              </a:pPr>
              <a:t>24/07/2026</a:t>
            </a:fld>
            <a:endParaRPr lang="en-GB" altLang="en-US"/>
          </a:p>
        </p:txBody>
      </p:sp>
      <p:sp>
        <p:nvSpPr>
          <p:cNvPr id="5" name="Footer Placeholder 4">
            <a:extLst>
              <a:ext uri="{FF2B5EF4-FFF2-40B4-BE49-F238E27FC236}">
                <a16:creationId xmlns:a16="http://schemas.microsoft.com/office/drawing/2014/main" id="{63CEAB11-0193-4D2A-A531-B541DE2CB52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6C32C359-EEDB-4ED6-BE0D-3BF9EDDEA6B6}"/>
              </a:ext>
            </a:extLst>
          </p:cNvPr>
          <p:cNvSpPr>
            <a:spLocks noGrp="1"/>
          </p:cNvSpPr>
          <p:nvPr>
            <p:ph type="sldNum" sz="quarter" idx="12"/>
          </p:nvPr>
        </p:nvSpPr>
        <p:spPr/>
        <p:txBody>
          <a:bodyPr/>
          <a:lstStyle>
            <a:lvl1pPr>
              <a:defRPr/>
            </a:lvl1pPr>
          </a:lstStyle>
          <a:p>
            <a:fld id="{83845AAF-652A-4E03-B5B1-D2F221B8A996}" type="slidenum">
              <a:rPr lang="en-GB" altLang="en-US"/>
              <a:pPr/>
              <a:t>‹#›</a:t>
            </a:fld>
            <a:endParaRPr lang="en-GB" altLang="en-US"/>
          </a:p>
        </p:txBody>
      </p:sp>
    </p:spTree>
    <p:extLst>
      <p:ext uri="{BB962C8B-B14F-4D97-AF65-F5344CB8AC3E}">
        <p14:creationId xmlns:p14="http://schemas.microsoft.com/office/powerpoint/2010/main" val="15728445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319124-0FC0-42DE-957E-ABDD95CA35B8}"/>
              </a:ext>
            </a:extLst>
          </p:cNvPr>
          <p:cNvSpPr>
            <a:spLocks noGrp="1"/>
          </p:cNvSpPr>
          <p:nvPr>
            <p:ph type="dt" sz="half" idx="10"/>
          </p:nvPr>
        </p:nvSpPr>
        <p:spPr/>
        <p:txBody>
          <a:bodyPr/>
          <a:lstStyle>
            <a:lvl1pPr>
              <a:defRPr/>
            </a:lvl1pPr>
          </a:lstStyle>
          <a:p>
            <a:pPr>
              <a:defRPr/>
            </a:pPr>
            <a:fld id="{F8B12291-102A-4261-ADE6-922B31463F4A}" type="datetime1">
              <a:rPr lang="en-GB" altLang="en-US"/>
              <a:pPr>
                <a:defRPr/>
              </a:pPr>
              <a:t>24/07/2026</a:t>
            </a:fld>
            <a:endParaRPr lang="en-GB" altLang="en-US"/>
          </a:p>
        </p:txBody>
      </p:sp>
      <p:sp>
        <p:nvSpPr>
          <p:cNvPr id="5" name="Footer Placeholder 4">
            <a:extLst>
              <a:ext uri="{FF2B5EF4-FFF2-40B4-BE49-F238E27FC236}">
                <a16:creationId xmlns:a16="http://schemas.microsoft.com/office/drawing/2014/main" id="{516405A2-C959-4EB6-865C-5444F347BA0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a16="http://schemas.microsoft.com/office/drawing/2014/main" id="{13CD29CD-D5B9-43D4-BD36-843DFB5BF74D}"/>
              </a:ext>
            </a:extLst>
          </p:cNvPr>
          <p:cNvSpPr>
            <a:spLocks noGrp="1"/>
          </p:cNvSpPr>
          <p:nvPr>
            <p:ph type="sldNum" sz="quarter" idx="12"/>
          </p:nvPr>
        </p:nvSpPr>
        <p:spPr/>
        <p:txBody>
          <a:bodyPr/>
          <a:lstStyle>
            <a:lvl1pPr>
              <a:defRPr/>
            </a:lvl1pPr>
          </a:lstStyle>
          <a:p>
            <a:fld id="{3192429D-719E-47A1-9CC6-A3CE1911F2EF}" type="slidenum">
              <a:rPr lang="en-GB" altLang="en-US"/>
              <a:pPr/>
              <a:t>‹#›</a:t>
            </a:fld>
            <a:endParaRPr lang="en-GB" altLang="en-US"/>
          </a:p>
        </p:txBody>
      </p:sp>
    </p:spTree>
    <p:extLst>
      <p:ext uri="{BB962C8B-B14F-4D97-AF65-F5344CB8AC3E}">
        <p14:creationId xmlns:p14="http://schemas.microsoft.com/office/powerpoint/2010/main" val="16645960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3590D0A0-5BDB-48A5-BF4A-16E08CE52C45}" type="datetime1">
              <a:rPr lang="en-GB" altLang="en-US"/>
              <a:pPr>
                <a:defRPr/>
              </a:pPr>
              <a:t>24/07/2026</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A3D60A97-3E01-4BCE-8632-9773CC0E49A6}" type="slidenum">
              <a:rPr lang="en-GB" altLang="en-US"/>
              <a:pPr/>
              <a:t>‹#›</a:t>
            </a:fld>
            <a:endParaRPr lang="en-GB" altLang="en-US"/>
          </a:p>
        </p:txBody>
      </p:sp>
    </p:spTree>
    <p:extLst>
      <p:ext uri="{BB962C8B-B14F-4D97-AF65-F5344CB8AC3E}">
        <p14:creationId xmlns:p14="http://schemas.microsoft.com/office/powerpoint/2010/main" val="32631423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8AF06BC9-43F6-488E-B148-75EF5D5E7428}" type="datetime1">
              <a:rPr lang="en-GB" altLang="en-US"/>
              <a:pPr>
                <a:defRPr/>
              </a:pPr>
              <a:t>24/07/2026</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7A79D7D-D7CC-4D70-A138-69A712D5AFD5}" type="slidenum">
              <a:rPr lang="en-GB" altLang="en-US"/>
              <a:pPr/>
              <a:t>‹#›</a:t>
            </a:fld>
            <a:endParaRPr lang="en-GB" altLang="en-US"/>
          </a:p>
        </p:txBody>
      </p:sp>
    </p:spTree>
    <p:extLst>
      <p:ext uri="{BB962C8B-B14F-4D97-AF65-F5344CB8AC3E}">
        <p14:creationId xmlns:p14="http://schemas.microsoft.com/office/powerpoint/2010/main" val="23963314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278D3506-1F11-470E-B7AF-1F7DF66DBFE5}" type="datetime1">
              <a:rPr lang="en-GB" altLang="en-US"/>
              <a:pPr>
                <a:defRPr/>
              </a:pPr>
              <a:t>24/07/2026</a:t>
            </a:fld>
            <a:endParaRPr lang="en-GB" altLang="en-US"/>
          </a:p>
        </p:txBody>
      </p:sp>
      <p:sp>
        <p:nvSpPr>
          <p:cNvPr id="8"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3524EAB6-A63B-49B0-B7DF-1829A129DF4E}" type="slidenum">
              <a:rPr lang="en-GB" altLang="en-US"/>
              <a:pPr/>
              <a:t>‹#›</a:t>
            </a:fld>
            <a:endParaRPr lang="en-GB" altLang="en-US"/>
          </a:p>
        </p:txBody>
      </p:sp>
    </p:spTree>
    <p:extLst>
      <p:ext uri="{BB962C8B-B14F-4D97-AF65-F5344CB8AC3E}">
        <p14:creationId xmlns:p14="http://schemas.microsoft.com/office/powerpoint/2010/main" val="3041842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6D022434-4AEB-4C6F-9139-AF398C534246}" type="datetime1">
              <a:rPr lang="en-GB" altLang="en-US"/>
              <a:pPr>
                <a:defRPr/>
              </a:pPr>
              <a:t>24/07/2026</a:t>
            </a:fld>
            <a:endParaRPr lang="en-GB" altLang="en-US"/>
          </a:p>
        </p:txBody>
      </p:sp>
      <p:sp>
        <p:nvSpPr>
          <p:cNvPr id="4"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1CB18E9-1F16-4192-ADE4-418121386F97}" type="slidenum">
              <a:rPr lang="en-GB" altLang="en-US"/>
              <a:pPr/>
              <a:t>‹#›</a:t>
            </a:fld>
            <a:endParaRPr lang="en-GB" altLang="en-US"/>
          </a:p>
        </p:txBody>
      </p:sp>
    </p:spTree>
    <p:extLst>
      <p:ext uri="{BB962C8B-B14F-4D97-AF65-F5344CB8AC3E}">
        <p14:creationId xmlns:p14="http://schemas.microsoft.com/office/powerpoint/2010/main" val="26858853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70482984-227D-452D-A86B-3DE0CCA4E039}" type="datetime1">
              <a:rPr lang="en-GB" altLang="en-US"/>
              <a:pPr>
                <a:defRPr/>
              </a:pPr>
              <a:t>24/07/2026</a:t>
            </a:fld>
            <a:endParaRPr lang="en-GB" altLang="en-US"/>
          </a:p>
        </p:txBody>
      </p:sp>
      <p:sp>
        <p:nvSpPr>
          <p:cNvPr id="3"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60A96E16-A388-4192-90D3-592A6F8A4862}" type="slidenum">
              <a:rPr lang="en-GB" altLang="en-US"/>
              <a:pPr/>
              <a:t>‹#›</a:t>
            </a:fld>
            <a:endParaRPr lang="en-GB" altLang="en-US"/>
          </a:p>
        </p:txBody>
      </p:sp>
    </p:spTree>
    <p:extLst>
      <p:ext uri="{BB962C8B-B14F-4D97-AF65-F5344CB8AC3E}">
        <p14:creationId xmlns:p14="http://schemas.microsoft.com/office/powerpoint/2010/main" val="31985566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18B2EC82-1FDA-49FE-A6AC-8F232CC4667E}" type="datetime1">
              <a:rPr lang="en-GB" altLang="en-US"/>
              <a:pPr>
                <a:defRPr/>
              </a:pPr>
              <a:t>24/07/2026</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4E086CC4-60A0-4D93-A9B9-F3E2646584D6}" type="slidenum">
              <a:rPr lang="en-GB" altLang="en-US"/>
              <a:pPr/>
              <a:t>‹#›</a:t>
            </a:fld>
            <a:endParaRPr lang="en-GB" altLang="en-US"/>
          </a:p>
        </p:txBody>
      </p:sp>
    </p:spTree>
    <p:extLst>
      <p:ext uri="{BB962C8B-B14F-4D97-AF65-F5344CB8AC3E}">
        <p14:creationId xmlns:p14="http://schemas.microsoft.com/office/powerpoint/2010/main" val="183399090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5DFDFEA8-865B-42CB-9A91-93F8BFA87807}" type="datetime1">
              <a:rPr lang="en-GB" altLang="en-US"/>
              <a:pPr>
                <a:defRPr/>
              </a:pPr>
              <a:t>24/07/2026</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FEAF4A50-D2F0-4218-8AB5-A51560FCDD15}" type="slidenum">
              <a:rPr lang="en-GB" altLang="en-US"/>
              <a:pPr/>
              <a:t>‹#›</a:t>
            </a:fld>
            <a:endParaRPr lang="en-GB" altLang="en-US"/>
          </a:p>
        </p:txBody>
      </p:sp>
    </p:spTree>
    <p:extLst>
      <p:ext uri="{BB962C8B-B14F-4D97-AF65-F5344CB8AC3E}">
        <p14:creationId xmlns:p14="http://schemas.microsoft.com/office/powerpoint/2010/main" val="58911611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DF92D489-DA9E-457F-BC7E-4F50532945B8}" type="datetime1">
              <a:rPr lang="en-GB" altLang="en-US"/>
              <a:pPr>
                <a:defRPr/>
              </a:pPr>
              <a:t>24/07/2026</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E21A0C02-CC89-4103-8D03-BCE6687F93D9}" type="slidenum">
              <a:rPr lang="en-GB" altLang="en-US"/>
              <a:pPr/>
              <a:t>‹#›</a:t>
            </a:fld>
            <a:endParaRPr lang="en-GB" altLang="en-US"/>
          </a:p>
        </p:txBody>
      </p:sp>
    </p:spTree>
    <p:extLst>
      <p:ext uri="{BB962C8B-B14F-4D97-AF65-F5344CB8AC3E}">
        <p14:creationId xmlns:p14="http://schemas.microsoft.com/office/powerpoint/2010/main" val="33827165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10"/>
          </p:nvPr>
        </p:nvSpPr>
        <p:spPr/>
        <p:txBody>
          <a:bodyPr/>
          <a:lstStyle>
            <a:lvl1pPr>
              <a:defRPr/>
            </a:lvl1pPr>
          </a:lstStyle>
          <a:p>
            <a:pPr>
              <a:defRPr/>
            </a:pPr>
            <a:fld id="{A7991817-FF5C-4FA6-A634-E7C56B7287E5}" type="datetime1">
              <a:rPr lang="en-GB" altLang="en-US"/>
              <a:pPr>
                <a:defRPr/>
              </a:pPr>
              <a:t>24/07/2026</a:t>
            </a:fld>
            <a:endParaRPr lang="en-GB" altLang="en-US"/>
          </a:p>
        </p:txBody>
      </p:sp>
      <p:sp>
        <p:nvSpPr>
          <p:cNvPr id="5" name="Slide Number Placeholder 5">
            <a:extLst>
              <a:ext uri="{FF2B5EF4-FFF2-40B4-BE49-F238E27FC236}">
                <a16:creationId xmlns:a16="http://schemas.microsoft.com/office/drawing/2014/main" id="{CAF41963-4C04-42E7-AD57-4E27AD15E31C}"/>
              </a:ext>
            </a:extLst>
          </p:cNvPr>
          <p:cNvSpPr>
            <a:spLocks noGrp="1"/>
          </p:cNvSpPr>
          <p:nvPr>
            <p:ph type="sldNum" sz="quarter" idx="11"/>
          </p:nvPr>
        </p:nvSpPr>
        <p:spPr/>
        <p:txBody>
          <a:bodyPr/>
          <a:lstStyle>
            <a:lvl1pPr>
              <a:defRPr/>
            </a:lvl1pPr>
          </a:lstStyle>
          <a:p>
            <a:fld id="{9901E461-1DD0-4DF4-A636-3D9338756DF0}" type="slidenum">
              <a:rPr lang="en-GB" altLang="en-US"/>
              <a:pPr/>
              <a:t>‹#›</a:t>
            </a:fld>
            <a:endParaRPr lang="en-GB" altLang="en-US"/>
          </a:p>
        </p:txBody>
      </p:sp>
    </p:spTree>
    <p:extLst>
      <p:ext uri="{BB962C8B-B14F-4D97-AF65-F5344CB8AC3E}">
        <p14:creationId xmlns:p14="http://schemas.microsoft.com/office/powerpoint/2010/main" val="1467085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n-lt"/>
                <a:cs typeface="+mn-cs"/>
              </a:defRPr>
            </a:lvl1pPr>
          </a:lstStyle>
          <a:p>
            <a:pPr>
              <a:defRPr/>
            </a:pPr>
            <a:fld id="{0E033CD6-4A19-44F1-9070-CCAC16D670D5}" type="datetimeFigureOut">
              <a:rPr lang="en-GB"/>
              <a:pPr>
                <a:defRPr/>
              </a:pPr>
              <a:t>24/07/2026</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n-lt"/>
                <a:cs typeface="+mn-cs"/>
              </a:defRPr>
            </a:lvl1pPr>
          </a:lstStyle>
          <a:p>
            <a:pPr>
              <a:defRPr/>
            </a:pPr>
            <a:fld id="{34C2319A-AC50-4E18-8628-CF6BE16E8F54}" type="slidenum">
              <a:rPr lang="en-GB"/>
              <a:pPr>
                <a:defRPr/>
              </a:pPr>
              <a:t>‹#›</a:t>
            </a:fld>
            <a:endParaRPr lang="en-GB" dirty="0"/>
          </a:p>
        </p:txBody>
      </p:sp>
    </p:spTree>
    <p:extLst>
      <p:ext uri="{BB962C8B-B14F-4D97-AF65-F5344CB8AC3E}">
        <p14:creationId xmlns:p14="http://schemas.microsoft.com/office/powerpoint/2010/main" val="41567193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E3767432-AAA2-46F7-A5ED-1C8D8D832F4E}"/>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0BB7D34-0DEC-4D58-BF3E-29A1943B1BD0}" type="datetime1">
              <a:rPr lang="en-GB" altLang="en-US"/>
              <a:pPr>
                <a:defRPr/>
              </a:pPr>
              <a:t>24/07/2026</a:t>
            </a:fld>
            <a:endParaRPr lang="en-GB" altLang="en-US"/>
          </a:p>
        </p:txBody>
      </p:sp>
      <p:sp>
        <p:nvSpPr>
          <p:cNvPr id="6" name="Slide Number Placeholder 5">
            <a:extLst>
              <a:ext uri="{FF2B5EF4-FFF2-40B4-BE49-F238E27FC236}">
                <a16:creationId xmlns:a16="http://schemas.microsoft.com/office/drawing/2014/main" id="{CAF41963-4C04-42E7-AD57-4E27AD15E31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6698BF39-75B2-4F43-9B25-178AFB07CAC9}" type="slidenum">
              <a:rPr lang="en-GB" altLang="en-US"/>
              <a:pPr/>
              <a:t>‹#›</a:t>
            </a:fld>
            <a:endParaRPr lang="en-GB" altLang="en-US"/>
          </a:p>
        </p:txBody>
      </p:sp>
    </p:spTree>
    <p:extLst>
      <p:ext uri="{BB962C8B-B14F-4D97-AF65-F5344CB8AC3E}">
        <p14:creationId xmlns:p14="http://schemas.microsoft.com/office/powerpoint/2010/main" val="5735657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hyperlink" Target="https://creativecommons.org/licenses/by-nc-sa/3.0/" TargetMode="External"/><Relationship Id="rId4" Type="http://schemas.openxmlformats.org/officeDocument/2006/relationships/hyperlink" Target="https://www.eoi.es/blogs/embamad/el-lenguaje-corporal-y-la-credibilidad/"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youtu.be/D1GTnaFA5gw"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ia.wikipedia.org/wiki/Gondwana" TargetMode="External"/><Relationship Id="rId2" Type="http://schemas.openxmlformats.org/officeDocument/2006/relationships/image" Target="../media/image6.gif"/><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throughwithchew.com/en/what-is-the-standard-font-size-for-a-book.html"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pixabay.com/fr/micro-musique-studio-1003561/" TargetMode="External"/><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MnIPpUiTcRc"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ZNtPaWmX1EA" TargetMode="External"/><Relationship Id="rId2" Type="http://schemas.openxmlformats.org/officeDocument/2006/relationships/hyperlink" Target="https://www.youtube.com/watch?v=gXwewPgLmkE" TargetMode="External"/><Relationship Id="rId1" Type="http://schemas.openxmlformats.org/officeDocument/2006/relationships/slideLayout" Target="../slideLayouts/slideLayout2.xml"/><Relationship Id="rId4" Type="http://schemas.openxmlformats.org/officeDocument/2006/relationships/hyperlink" Target="https://www.youtube.com/watch?v=PgbjBI8RpkU"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045915"/>
            <a:ext cx="7772400" cy="1470025"/>
          </a:xfrm>
        </p:spPr>
        <p:txBody>
          <a:bodyPr/>
          <a:lstStyle/>
          <a:p>
            <a:r>
              <a:rPr lang="en-GB" b="1" dirty="0">
                <a:solidFill>
                  <a:schemeClr val="bg1"/>
                </a:solidFill>
              </a:rPr>
              <a:t>Business Presentations </a:t>
            </a:r>
            <a:br>
              <a:rPr lang="en-GB" dirty="0">
                <a:solidFill>
                  <a:schemeClr val="bg1"/>
                </a:solidFill>
              </a:rPr>
            </a:br>
            <a:r>
              <a:rPr lang="en-GB" dirty="0">
                <a:solidFill>
                  <a:schemeClr val="bg1"/>
                </a:solidFill>
              </a:rPr>
              <a:t>Verbal and Non-Verbal Communications </a:t>
            </a:r>
            <a:br>
              <a:rPr lang="en-GB" dirty="0">
                <a:solidFill>
                  <a:schemeClr val="bg1"/>
                </a:solidFill>
              </a:rPr>
            </a:br>
            <a:r>
              <a:rPr lang="en-GB" dirty="0">
                <a:solidFill>
                  <a:schemeClr val="bg1"/>
                </a:solidFill>
              </a:rPr>
              <a:t>PowerPoint as your Talking Points</a:t>
            </a:r>
          </a:p>
        </p:txBody>
      </p:sp>
    </p:spTree>
    <p:extLst>
      <p:ext uri="{BB962C8B-B14F-4D97-AF65-F5344CB8AC3E}">
        <p14:creationId xmlns:p14="http://schemas.microsoft.com/office/powerpoint/2010/main" val="4195047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7C8DA-E71B-4A1D-9E9C-B3C7FE0B9AAF}"/>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3399C72-1986-483C-9146-915F91CAC4A5}"/>
              </a:ext>
            </a:extLst>
          </p:cNvPr>
          <p:cNvSpPr>
            <a:spLocks noGrp="1"/>
          </p:cNvSpPr>
          <p:nvPr>
            <p:ph idx="1"/>
          </p:nvPr>
        </p:nvSpPr>
        <p:spPr/>
        <p:txBody>
          <a:bodyPr/>
          <a:lstStyle/>
          <a:p>
            <a:r>
              <a:rPr lang="en-GB" dirty="0"/>
              <a:t>To learn about the importance of Verbal and Non-Verbal Communication during a business presentation.</a:t>
            </a:r>
          </a:p>
          <a:p>
            <a:r>
              <a:rPr lang="en-GB" dirty="0"/>
              <a:t>To explore the effective use of PowerPoint in delivering a presentation.</a:t>
            </a:r>
          </a:p>
          <a:p>
            <a:r>
              <a:rPr lang="en-GB" dirty="0"/>
              <a:t>To discuss assessment two due in week 10. </a:t>
            </a:r>
          </a:p>
        </p:txBody>
      </p:sp>
      <p:sp>
        <p:nvSpPr>
          <p:cNvPr id="4" name="Date Placeholder 3">
            <a:extLst>
              <a:ext uri="{FF2B5EF4-FFF2-40B4-BE49-F238E27FC236}">
                <a16:creationId xmlns:a16="http://schemas.microsoft.com/office/drawing/2014/main" id="{A19748E5-CF92-49C6-BDA3-74CF770672A6}"/>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6820328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4"/>
          <p:cNvSpPr>
            <a:spLocks noGrp="1"/>
          </p:cNvSpPr>
          <p:nvPr>
            <p:ph type="title"/>
          </p:nvPr>
        </p:nvSpPr>
        <p:spPr>
          <a:xfrm>
            <a:off x="457200" y="274638"/>
            <a:ext cx="8229600" cy="1143000"/>
          </a:xfrm>
        </p:spPr>
        <p:txBody>
          <a:bodyPr wrap="square" anchor="ctr">
            <a:normAutofit/>
          </a:bodyPr>
          <a:lstStyle/>
          <a:p>
            <a:pPr eaLnBrk="1" hangingPunct="1"/>
            <a:r>
              <a:rPr lang="en-GB" altLang="en-US"/>
              <a:t>Topic </a:t>
            </a:r>
          </a:p>
        </p:txBody>
      </p:sp>
      <p:sp>
        <p:nvSpPr>
          <p:cNvPr id="6147" name="Rectangle 5"/>
          <p:cNvSpPr>
            <a:spLocks noGrp="1"/>
          </p:cNvSpPr>
          <p:nvPr>
            <p:ph sz="half" idx="1"/>
          </p:nvPr>
        </p:nvSpPr>
        <p:spPr>
          <a:xfrm>
            <a:off x="457200" y="1600201"/>
            <a:ext cx="4038600" cy="3989040"/>
          </a:xfrm>
        </p:spPr>
        <p:txBody>
          <a:bodyPr wrap="square" anchor="t">
            <a:normAutofit/>
          </a:bodyPr>
          <a:lstStyle/>
          <a:p>
            <a:pPr eaLnBrk="1" hangingPunct="1">
              <a:buFont typeface="Arial" pitchFamily="34" charset="0"/>
              <a:buNone/>
            </a:pPr>
            <a:endParaRPr lang="en-GB" altLang="en-US" dirty="0"/>
          </a:p>
          <a:p>
            <a:pPr eaLnBrk="1" hangingPunct="1">
              <a:buFont typeface="Arial" pitchFamily="34" charset="0"/>
              <a:buNone/>
            </a:pPr>
            <a:r>
              <a:rPr lang="en-GB" altLang="en-US"/>
              <a:t>Verbal and Non-Verbal Skills and Techniques. </a:t>
            </a:r>
          </a:p>
          <a:p>
            <a:pPr eaLnBrk="1" hangingPunct="1">
              <a:buFontTx/>
              <a:buNone/>
            </a:pPr>
            <a:endParaRPr lang="en-GB" altLang="en-US" dirty="0"/>
          </a:p>
          <a:p>
            <a:pPr eaLnBrk="1" hangingPunct="1">
              <a:buFontTx/>
              <a:buNone/>
            </a:pPr>
            <a:endParaRPr lang="en-GB" altLang="en-US" dirty="0"/>
          </a:p>
        </p:txBody>
      </p:sp>
      <p:pic>
        <p:nvPicPr>
          <p:cNvPr id="3" name="Content Placeholder 2" descr="A group of people standing in different poses&#10;&#10;AI-generated content may be incorrect.">
            <a:extLst>
              <a:ext uri="{FF2B5EF4-FFF2-40B4-BE49-F238E27FC236}">
                <a16:creationId xmlns:a16="http://schemas.microsoft.com/office/drawing/2014/main" id="{E8D0DE92-25EC-D316-DBA4-860447D92A1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200" y="2002754"/>
            <a:ext cx="4038600" cy="3184280"/>
          </a:xfrm>
        </p:spPr>
      </p:pic>
      <p:sp>
        <p:nvSpPr>
          <p:cNvPr id="4" name="Date Placeholder 3">
            <a:extLst>
              <a:ext uri="{FF2B5EF4-FFF2-40B4-BE49-F238E27FC236}">
                <a16:creationId xmlns:a16="http://schemas.microsoft.com/office/drawing/2014/main" id="{C9049BC4-10BD-4119-80FC-B6B9E1EB120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D8232023-C5C0-4556-857B-8A4E22B574DA}" type="datetime1">
              <a:rPr lang="en-GB" altLang="en-US" sz="900"/>
              <a:pPr>
                <a:lnSpc>
                  <a:spcPct val="90000"/>
                </a:lnSpc>
                <a:spcAft>
                  <a:spcPts val="600"/>
                </a:spcAft>
                <a:defRPr/>
              </a:pPr>
              <a:t>24/07/2026</a:t>
            </a:fld>
            <a:endParaRPr lang="en-GB" altLang="en-US" sz="900"/>
          </a:p>
        </p:txBody>
      </p:sp>
      <p:sp>
        <p:nvSpPr>
          <p:cNvPr id="5" name="TextBox 4">
            <a:extLst>
              <a:ext uri="{FF2B5EF4-FFF2-40B4-BE49-F238E27FC236}">
                <a16:creationId xmlns:a16="http://schemas.microsoft.com/office/drawing/2014/main" id="{F96940A5-7A19-D172-13F7-C03DE668456E}"/>
              </a:ext>
            </a:extLst>
          </p:cNvPr>
          <p:cNvSpPr txBox="1"/>
          <p:nvPr/>
        </p:nvSpPr>
        <p:spPr>
          <a:xfrm>
            <a:off x="4648200" y="5187034"/>
            <a:ext cx="4038600" cy="230832"/>
          </a:xfrm>
          <a:prstGeom prst="rect">
            <a:avLst/>
          </a:prstGeom>
          <a:noFill/>
        </p:spPr>
        <p:txBody>
          <a:bodyPr wrap="square" rtlCol="0">
            <a:spAutoFit/>
          </a:bodyPr>
          <a:lstStyle/>
          <a:p>
            <a:r>
              <a:rPr lang="en-GB" sz="900">
                <a:hlinkClick r:id="rId4" tooltip="https://www.eoi.es/blogs/embamad/el-lenguaje-corporal-y-la-credibilidad/"/>
              </a:rPr>
              <a:t>This Photo</a:t>
            </a:r>
            <a:r>
              <a:rPr lang="en-GB" sz="900"/>
              <a:t> by Unknown Author is licensed under </a:t>
            </a:r>
            <a:r>
              <a:rPr lang="en-GB" sz="900">
                <a:hlinkClick r:id="rId5" tooltip="https://creativecommons.org/licenses/by-nc-sa/3.0/"/>
              </a:rPr>
              <a:t>CC BY-SA-NC</a:t>
            </a:r>
            <a:endParaRPr lang="en-GB" sz="9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1250"/>
                                  </p:stCondLst>
                                  <p:childTnLst>
                                    <p:set>
                                      <p:cBhvr>
                                        <p:cTn id="6" dur="1" fill="hold">
                                          <p:stCondLst>
                                            <p:cond delay="249"/>
                                          </p:stCondLst>
                                        </p:cTn>
                                        <p:tgtEl>
                                          <p:spTgt spid="614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1B84A-E84B-4806-A779-AD25138D6FEC}"/>
              </a:ext>
            </a:extLst>
          </p:cNvPr>
          <p:cNvSpPr>
            <a:spLocks noGrp="1"/>
          </p:cNvSpPr>
          <p:nvPr>
            <p:ph type="title"/>
          </p:nvPr>
        </p:nvSpPr>
        <p:spPr/>
        <p:txBody>
          <a:bodyPr/>
          <a:lstStyle/>
          <a:p>
            <a:r>
              <a:rPr lang="en-GB" dirty="0"/>
              <a:t>Group Work</a:t>
            </a:r>
          </a:p>
        </p:txBody>
      </p:sp>
      <p:sp>
        <p:nvSpPr>
          <p:cNvPr id="3" name="Content Placeholder 2">
            <a:extLst>
              <a:ext uri="{FF2B5EF4-FFF2-40B4-BE49-F238E27FC236}">
                <a16:creationId xmlns:a16="http://schemas.microsoft.com/office/drawing/2014/main" id="{CDDFEF24-2003-42C5-AAFC-A800365E9A7E}"/>
              </a:ext>
            </a:extLst>
          </p:cNvPr>
          <p:cNvSpPr>
            <a:spLocks noGrp="1"/>
          </p:cNvSpPr>
          <p:nvPr>
            <p:ph idx="1"/>
          </p:nvPr>
        </p:nvSpPr>
        <p:spPr>
          <a:xfrm>
            <a:off x="457200" y="1268760"/>
            <a:ext cx="8229600" cy="4248473"/>
          </a:xfrm>
        </p:spPr>
        <p:txBody>
          <a:bodyPr/>
          <a:lstStyle/>
          <a:p>
            <a:r>
              <a:rPr lang="en-GB" dirty="0"/>
              <a:t>In groups of four, you are required to watch this video and answer the following question: “If you were an investor, would you have liked this pitch?” </a:t>
            </a:r>
          </a:p>
          <a:p>
            <a:r>
              <a:rPr lang="en-GB" dirty="0"/>
              <a:t>Specifically explain what you liked or disliked about this pitch.</a:t>
            </a:r>
          </a:p>
          <a:p>
            <a:r>
              <a:rPr lang="en-US" altLang="en-US" dirty="0">
                <a:hlinkClick r:id="rId3"/>
              </a:rPr>
              <a:t>https://www.youtube.com/watch?v=Odx8NV6dX0Q</a:t>
            </a:r>
          </a:p>
        </p:txBody>
      </p:sp>
      <p:sp>
        <p:nvSpPr>
          <p:cNvPr id="4" name="Date Placeholder 3">
            <a:extLst>
              <a:ext uri="{FF2B5EF4-FFF2-40B4-BE49-F238E27FC236}">
                <a16:creationId xmlns:a16="http://schemas.microsoft.com/office/drawing/2014/main" id="{C983EF50-E448-4359-B357-A9ECBFF16DC8}"/>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23181486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C4C11-75DF-450F-8539-51E819281E08}"/>
              </a:ext>
            </a:extLst>
          </p:cNvPr>
          <p:cNvSpPr>
            <a:spLocks noGrp="1"/>
          </p:cNvSpPr>
          <p:nvPr>
            <p:ph type="title"/>
          </p:nvPr>
        </p:nvSpPr>
        <p:spPr>
          <a:xfrm>
            <a:off x="457200" y="114300"/>
            <a:ext cx="8229600" cy="650404"/>
          </a:xfrm>
        </p:spPr>
        <p:txBody>
          <a:bodyPr/>
          <a:lstStyle/>
          <a:p>
            <a:r>
              <a:rPr lang="en-GB" dirty="0"/>
              <a:t>Things to Note</a:t>
            </a:r>
          </a:p>
        </p:txBody>
      </p:sp>
      <p:sp>
        <p:nvSpPr>
          <p:cNvPr id="3" name="Content Placeholder 2">
            <a:extLst>
              <a:ext uri="{FF2B5EF4-FFF2-40B4-BE49-F238E27FC236}">
                <a16:creationId xmlns:a16="http://schemas.microsoft.com/office/drawing/2014/main" id="{D03B5BD0-7770-485B-884C-B8641F2016EA}"/>
              </a:ext>
            </a:extLst>
          </p:cNvPr>
          <p:cNvSpPr>
            <a:spLocks noGrp="1"/>
          </p:cNvSpPr>
          <p:nvPr>
            <p:ph idx="1"/>
          </p:nvPr>
        </p:nvSpPr>
        <p:spPr>
          <a:xfrm>
            <a:off x="107504" y="764704"/>
            <a:ext cx="8579296" cy="4752529"/>
          </a:xfrm>
        </p:spPr>
        <p:txBody>
          <a:bodyPr/>
          <a:lstStyle/>
          <a:p>
            <a:pPr marL="0" indent="0" algn="just">
              <a:buNone/>
            </a:pPr>
            <a:r>
              <a:rPr lang="en-GB" sz="2800" dirty="0"/>
              <a:t>When speaking, the audience is:</a:t>
            </a:r>
          </a:p>
          <a:p>
            <a:pPr algn="just"/>
            <a:r>
              <a:rPr lang="en-GB" sz="2800" dirty="0"/>
              <a:t>Not only listening to your ideas but will be attracted to your pitch and respond to your demands due to the way you use your voice and your body during the presentation. </a:t>
            </a:r>
          </a:p>
          <a:p>
            <a:pPr marL="0" indent="0" algn="just">
              <a:buNone/>
            </a:pPr>
            <a:endParaRPr lang="en-GB" sz="2800" dirty="0"/>
          </a:p>
          <a:p>
            <a:pPr algn="just"/>
            <a:r>
              <a:rPr lang="en-GB" sz="2800" dirty="0"/>
              <a:t>In retrospect, a well written presentation is not sufficient, you need to deliver it in a lively and interesting manner. </a:t>
            </a:r>
          </a:p>
        </p:txBody>
      </p:sp>
      <p:sp>
        <p:nvSpPr>
          <p:cNvPr id="4" name="Date Placeholder 3">
            <a:extLst>
              <a:ext uri="{FF2B5EF4-FFF2-40B4-BE49-F238E27FC236}">
                <a16:creationId xmlns:a16="http://schemas.microsoft.com/office/drawing/2014/main" id="{DBE25A49-2406-4B65-8A04-E7A1D64B73C2}"/>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1173819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C758E-45A6-49DB-97F5-F678D4A84FD0}"/>
              </a:ext>
            </a:extLst>
          </p:cNvPr>
          <p:cNvSpPr>
            <a:spLocks noGrp="1"/>
          </p:cNvSpPr>
          <p:nvPr>
            <p:ph type="title"/>
          </p:nvPr>
        </p:nvSpPr>
        <p:spPr>
          <a:xfrm>
            <a:off x="457200" y="-171400"/>
            <a:ext cx="8229600" cy="720080"/>
          </a:xfrm>
        </p:spPr>
        <p:txBody>
          <a:bodyPr/>
          <a:lstStyle/>
          <a:p>
            <a:br>
              <a:rPr lang="en-GB" dirty="0"/>
            </a:br>
            <a:r>
              <a:rPr lang="en-GB" dirty="0"/>
              <a:t>Verbal Communication</a:t>
            </a:r>
          </a:p>
        </p:txBody>
      </p:sp>
      <p:sp>
        <p:nvSpPr>
          <p:cNvPr id="3" name="Content Placeholder 2">
            <a:extLst>
              <a:ext uri="{FF2B5EF4-FFF2-40B4-BE49-F238E27FC236}">
                <a16:creationId xmlns:a16="http://schemas.microsoft.com/office/drawing/2014/main" id="{754CC08B-A863-4A33-A6CE-EA4B40F1E066}"/>
              </a:ext>
            </a:extLst>
          </p:cNvPr>
          <p:cNvSpPr>
            <a:spLocks noGrp="1"/>
          </p:cNvSpPr>
          <p:nvPr>
            <p:ph idx="1"/>
          </p:nvPr>
        </p:nvSpPr>
        <p:spPr>
          <a:xfrm>
            <a:off x="107504" y="476672"/>
            <a:ext cx="8928992" cy="5040561"/>
          </a:xfrm>
        </p:spPr>
        <p:txBody>
          <a:bodyPr/>
          <a:lstStyle/>
          <a:p>
            <a:pPr algn="just"/>
            <a:endParaRPr lang="en-GB" dirty="0"/>
          </a:p>
          <a:p>
            <a:pPr algn="just"/>
            <a:r>
              <a:rPr lang="en-GB" sz="2800" dirty="0"/>
              <a:t>The message is transmitted through the usage of words. </a:t>
            </a:r>
          </a:p>
          <a:p>
            <a:pPr algn="just"/>
            <a:r>
              <a:rPr lang="en-GB" sz="2800" dirty="0"/>
              <a:t>The audience also tries to read the facial expression of the presenter. </a:t>
            </a:r>
          </a:p>
          <a:p>
            <a:pPr algn="just"/>
            <a:r>
              <a:rPr lang="en-GB" sz="2800" dirty="0"/>
              <a:t>It is important to use very simple language, be polite and soft in your tone, sincere, brief and concise. </a:t>
            </a:r>
          </a:p>
          <a:p>
            <a:pPr algn="just"/>
            <a:r>
              <a:rPr lang="en-GB" sz="2800" dirty="0"/>
              <a:t> It is more personal, fast, and an opportunity for interaction and feedback</a:t>
            </a:r>
            <a:r>
              <a:rPr lang="en-GB" dirty="0"/>
              <a:t>.</a:t>
            </a:r>
          </a:p>
        </p:txBody>
      </p:sp>
      <p:sp>
        <p:nvSpPr>
          <p:cNvPr id="4" name="Date Placeholder 3">
            <a:extLst>
              <a:ext uri="{FF2B5EF4-FFF2-40B4-BE49-F238E27FC236}">
                <a16:creationId xmlns:a16="http://schemas.microsoft.com/office/drawing/2014/main" id="{E9DD716D-34BD-4A2F-A2E7-FC14DDB6F1DA}"/>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32433516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A06D0-79B7-42EE-A383-B9F540D6E0E0}"/>
              </a:ext>
            </a:extLst>
          </p:cNvPr>
          <p:cNvSpPr>
            <a:spLocks noGrp="1"/>
          </p:cNvSpPr>
          <p:nvPr>
            <p:ph type="title"/>
          </p:nvPr>
        </p:nvSpPr>
        <p:spPr>
          <a:xfrm>
            <a:off x="-180527" y="31750"/>
            <a:ext cx="8867328" cy="660946"/>
          </a:xfrm>
        </p:spPr>
        <p:txBody>
          <a:bodyPr/>
          <a:lstStyle/>
          <a:p>
            <a:br>
              <a:rPr lang="en-GB" dirty="0"/>
            </a:br>
            <a:r>
              <a:rPr lang="en-GB" dirty="0"/>
              <a:t>Non-Verbal Communication</a:t>
            </a:r>
          </a:p>
        </p:txBody>
      </p:sp>
      <p:sp>
        <p:nvSpPr>
          <p:cNvPr id="3" name="Content Placeholder 2">
            <a:extLst>
              <a:ext uri="{FF2B5EF4-FFF2-40B4-BE49-F238E27FC236}">
                <a16:creationId xmlns:a16="http://schemas.microsoft.com/office/drawing/2014/main" id="{42101CF2-30A1-47A6-8959-80B043BBBFAD}"/>
              </a:ext>
            </a:extLst>
          </p:cNvPr>
          <p:cNvSpPr>
            <a:spLocks noGrp="1"/>
          </p:cNvSpPr>
          <p:nvPr>
            <p:ph idx="1"/>
          </p:nvPr>
        </p:nvSpPr>
        <p:spPr>
          <a:xfrm>
            <a:off x="0" y="620688"/>
            <a:ext cx="9036496" cy="4968552"/>
          </a:xfrm>
        </p:spPr>
        <p:txBody>
          <a:bodyPr/>
          <a:lstStyle/>
          <a:p>
            <a:pPr algn="just"/>
            <a:endParaRPr lang="en-GB" sz="2800" dirty="0"/>
          </a:p>
          <a:p>
            <a:pPr algn="just"/>
            <a:r>
              <a:rPr lang="en-GB" sz="2800" dirty="0"/>
              <a:t>Includes all unspoken messages (gesture, posture, body language, voice, body movement, eye contact, touch, etc). </a:t>
            </a:r>
          </a:p>
          <a:p>
            <a:pPr algn="just"/>
            <a:r>
              <a:rPr lang="en-GB" sz="2800" dirty="0"/>
              <a:t>It could be intentional or unintentional but during a presentation, you must understand the messages you are passing across through non-verbal communication. </a:t>
            </a:r>
          </a:p>
          <a:p>
            <a:pPr algn="just"/>
            <a:r>
              <a:rPr lang="en-GB" sz="2800" dirty="0"/>
              <a:t>They normally come from the stimuli often produced from the thoughts that flows out of our minds during the presentation. </a:t>
            </a:r>
          </a:p>
        </p:txBody>
      </p:sp>
      <p:sp>
        <p:nvSpPr>
          <p:cNvPr id="4" name="Date Placeholder 3">
            <a:extLst>
              <a:ext uri="{FF2B5EF4-FFF2-40B4-BE49-F238E27FC236}">
                <a16:creationId xmlns:a16="http://schemas.microsoft.com/office/drawing/2014/main" id="{84A6EF98-DFF8-43B8-A641-3CFD14B721BE}"/>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22653520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A6E8-A87D-407D-B7DE-7E6ABE7BDEDB}"/>
              </a:ext>
            </a:extLst>
          </p:cNvPr>
          <p:cNvSpPr>
            <a:spLocks noGrp="1"/>
          </p:cNvSpPr>
          <p:nvPr>
            <p:ph type="title"/>
          </p:nvPr>
        </p:nvSpPr>
        <p:spPr>
          <a:xfrm>
            <a:off x="457200" y="114300"/>
            <a:ext cx="8229600" cy="542009"/>
          </a:xfrm>
        </p:spPr>
        <p:txBody>
          <a:bodyPr/>
          <a:lstStyle/>
          <a:p>
            <a:br>
              <a:rPr lang="en-GB" dirty="0"/>
            </a:br>
            <a:r>
              <a:rPr lang="en-GB" dirty="0"/>
              <a:t>Some Skills - Practice</a:t>
            </a:r>
          </a:p>
        </p:txBody>
      </p:sp>
      <p:sp>
        <p:nvSpPr>
          <p:cNvPr id="3" name="Content Placeholder 2">
            <a:extLst>
              <a:ext uri="{FF2B5EF4-FFF2-40B4-BE49-F238E27FC236}">
                <a16:creationId xmlns:a16="http://schemas.microsoft.com/office/drawing/2014/main" id="{57B4E664-5150-4587-BF78-30114CB2799F}"/>
              </a:ext>
            </a:extLst>
          </p:cNvPr>
          <p:cNvSpPr>
            <a:spLocks noGrp="1"/>
          </p:cNvSpPr>
          <p:nvPr>
            <p:ph idx="1"/>
          </p:nvPr>
        </p:nvSpPr>
        <p:spPr>
          <a:xfrm>
            <a:off x="107504" y="620688"/>
            <a:ext cx="8856984" cy="4896545"/>
          </a:xfrm>
        </p:spPr>
        <p:txBody>
          <a:bodyPr/>
          <a:lstStyle/>
          <a:p>
            <a:pPr marL="0" indent="0" algn="just">
              <a:buNone/>
            </a:pPr>
            <a:endParaRPr lang="en-GB" sz="2800" dirty="0"/>
          </a:p>
          <a:p>
            <a:pPr algn="just"/>
            <a:r>
              <a:rPr lang="en-GB" sz="2800" dirty="0"/>
              <a:t>One way to inspire the confidence and trust of your audience is to practice speaking to them. </a:t>
            </a:r>
          </a:p>
          <a:p>
            <a:pPr algn="just"/>
            <a:r>
              <a:rPr lang="en-GB" sz="2800" dirty="0"/>
              <a:t>Get familiar with the words and phrases in your presentation, tape it and play around with the different volumes to ascertain how your voice will feel to them, listen to your arguments and reflect on them from the audience perspective, etc.</a:t>
            </a:r>
          </a:p>
          <a:p>
            <a:pPr marL="0" indent="0" algn="just">
              <a:buNone/>
            </a:pPr>
            <a:endParaRPr lang="en-GB" sz="2800" dirty="0"/>
          </a:p>
          <a:p>
            <a:pPr algn="just"/>
            <a:r>
              <a:rPr lang="en-GB" sz="2800" dirty="0"/>
              <a:t>All these will help you with the actual delivery.  </a:t>
            </a:r>
          </a:p>
        </p:txBody>
      </p:sp>
      <p:sp>
        <p:nvSpPr>
          <p:cNvPr id="4" name="Date Placeholder 3">
            <a:extLst>
              <a:ext uri="{FF2B5EF4-FFF2-40B4-BE49-F238E27FC236}">
                <a16:creationId xmlns:a16="http://schemas.microsoft.com/office/drawing/2014/main" id="{589A4EC3-FED8-4CAC-A963-D4313A1CB7B6}"/>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2478907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19CCCE-0813-41C9-8348-04CD834F6B95}"/>
              </a:ext>
            </a:extLst>
          </p:cNvPr>
          <p:cNvSpPr>
            <a:spLocks noGrp="1"/>
          </p:cNvSpPr>
          <p:nvPr>
            <p:ph type="title"/>
          </p:nvPr>
        </p:nvSpPr>
        <p:spPr/>
        <p:txBody>
          <a:bodyPr/>
          <a:lstStyle/>
          <a:p>
            <a:r>
              <a:rPr lang="en-GB" dirty="0"/>
              <a:t>Some Skills - Practice</a:t>
            </a:r>
          </a:p>
        </p:txBody>
      </p:sp>
      <p:sp>
        <p:nvSpPr>
          <p:cNvPr id="3" name="Content Placeholder 2">
            <a:extLst>
              <a:ext uri="{FF2B5EF4-FFF2-40B4-BE49-F238E27FC236}">
                <a16:creationId xmlns:a16="http://schemas.microsoft.com/office/drawing/2014/main" id="{E7EC792E-277D-4F69-AAC4-7C9B8DAB3226}"/>
              </a:ext>
            </a:extLst>
          </p:cNvPr>
          <p:cNvSpPr>
            <a:spLocks noGrp="1"/>
          </p:cNvSpPr>
          <p:nvPr>
            <p:ph idx="1"/>
          </p:nvPr>
        </p:nvSpPr>
        <p:spPr/>
        <p:txBody>
          <a:bodyPr/>
          <a:lstStyle/>
          <a:p>
            <a:pPr marL="0" indent="0" algn="just">
              <a:buNone/>
            </a:pPr>
            <a:r>
              <a:rPr lang="en-GB" dirty="0"/>
              <a:t>Avoid reading from your slides because: </a:t>
            </a:r>
          </a:p>
          <a:p>
            <a:pPr algn="just"/>
            <a:r>
              <a:rPr lang="en-GB" dirty="0"/>
              <a:t>One will lose contact with the audience, </a:t>
            </a:r>
          </a:p>
          <a:p>
            <a:pPr algn="just"/>
            <a:r>
              <a:rPr lang="en-GB" dirty="0"/>
              <a:t>It removes energy from the presentation, etc.</a:t>
            </a:r>
          </a:p>
          <a:p>
            <a:pPr algn="just"/>
            <a:r>
              <a:rPr lang="en-GB" dirty="0"/>
              <a:t>Reading tend to focus your thoughts on the contents of your notes rather than the actual presentation. </a:t>
            </a:r>
          </a:p>
          <a:p>
            <a:pPr algn="just"/>
            <a:endParaRPr lang="en-GB" dirty="0"/>
          </a:p>
        </p:txBody>
      </p:sp>
      <p:sp>
        <p:nvSpPr>
          <p:cNvPr id="4" name="Date Placeholder 3">
            <a:extLst>
              <a:ext uri="{FF2B5EF4-FFF2-40B4-BE49-F238E27FC236}">
                <a16:creationId xmlns:a16="http://schemas.microsoft.com/office/drawing/2014/main" id="{93F8CD46-6D17-4FB8-9C27-B110DFC7847C}"/>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5055332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18DDA-AABD-4564-A47D-D6A56C6ECC69}"/>
              </a:ext>
            </a:extLst>
          </p:cNvPr>
          <p:cNvSpPr>
            <a:spLocks noGrp="1"/>
          </p:cNvSpPr>
          <p:nvPr>
            <p:ph type="title"/>
          </p:nvPr>
        </p:nvSpPr>
        <p:spPr>
          <a:xfrm>
            <a:off x="250825" y="114300"/>
            <a:ext cx="8641655" cy="1082452"/>
          </a:xfrm>
        </p:spPr>
        <p:txBody>
          <a:bodyPr/>
          <a:lstStyle/>
          <a:p>
            <a:r>
              <a:rPr lang="en-GB" dirty="0"/>
              <a:t>Some Skills – Be assertive and not aggressive.</a:t>
            </a:r>
          </a:p>
        </p:txBody>
      </p:sp>
      <p:sp>
        <p:nvSpPr>
          <p:cNvPr id="3" name="Content Placeholder 2">
            <a:extLst>
              <a:ext uri="{FF2B5EF4-FFF2-40B4-BE49-F238E27FC236}">
                <a16:creationId xmlns:a16="http://schemas.microsoft.com/office/drawing/2014/main" id="{47A12E82-9E5A-4CE6-83C7-A715E6B3EDB0}"/>
              </a:ext>
            </a:extLst>
          </p:cNvPr>
          <p:cNvSpPr>
            <a:spLocks noGrp="1"/>
          </p:cNvSpPr>
          <p:nvPr>
            <p:ph idx="1"/>
          </p:nvPr>
        </p:nvSpPr>
        <p:spPr>
          <a:xfrm>
            <a:off x="107504" y="1417638"/>
            <a:ext cx="8784976" cy="4099595"/>
          </a:xfrm>
        </p:spPr>
        <p:txBody>
          <a:bodyPr/>
          <a:lstStyle/>
          <a:p>
            <a:pPr algn="just"/>
            <a:r>
              <a:rPr lang="en-GB" dirty="0"/>
              <a:t>You must strive to appear confident to the audience. </a:t>
            </a:r>
          </a:p>
          <a:p>
            <a:pPr algn="just"/>
            <a:r>
              <a:rPr lang="en-GB" dirty="0"/>
              <a:t>Your posture might create a different mood and some moods may reflect a lack of confidence and understanding. </a:t>
            </a:r>
          </a:p>
          <a:p>
            <a:pPr algn="just"/>
            <a:r>
              <a:rPr lang="en-GB" dirty="0"/>
              <a:t>Do not be afraid to ask for quietness from the audience or wait before starting the presentation if the situation is not right. </a:t>
            </a:r>
          </a:p>
        </p:txBody>
      </p:sp>
      <p:sp>
        <p:nvSpPr>
          <p:cNvPr id="4" name="Date Placeholder 3">
            <a:extLst>
              <a:ext uri="{FF2B5EF4-FFF2-40B4-BE49-F238E27FC236}">
                <a16:creationId xmlns:a16="http://schemas.microsoft.com/office/drawing/2014/main" id="{FD8B2720-9C5E-474A-917F-281BBC895A08}"/>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260379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A1C5B-8572-4EAC-A3F4-51BFABDE62D7}"/>
              </a:ext>
            </a:extLst>
          </p:cNvPr>
          <p:cNvSpPr>
            <a:spLocks noGrp="1"/>
          </p:cNvSpPr>
          <p:nvPr>
            <p:ph type="title"/>
          </p:nvPr>
        </p:nvSpPr>
        <p:spPr>
          <a:xfrm>
            <a:off x="0" y="274638"/>
            <a:ext cx="8964487" cy="706090"/>
          </a:xfrm>
        </p:spPr>
        <p:txBody>
          <a:bodyPr/>
          <a:lstStyle/>
          <a:p>
            <a:r>
              <a:rPr lang="en-GB" sz="3200" b="1" dirty="0"/>
              <a:t>Establish Contact with the Audience</a:t>
            </a:r>
            <a:r>
              <a:rPr lang="en-GB" b="1" dirty="0"/>
              <a:t> </a:t>
            </a:r>
          </a:p>
        </p:txBody>
      </p:sp>
      <p:sp>
        <p:nvSpPr>
          <p:cNvPr id="3" name="Content Placeholder 2">
            <a:extLst>
              <a:ext uri="{FF2B5EF4-FFF2-40B4-BE49-F238E27FC236}">
                <a16:creationId xmlns:a16="http://schemas.microsoft.com/office/drawing/2014/main" id="{4DCBFFA4-10D2-4012-9661-2D14A542894B}"/>
              </a:ext>
            </a:extLst>
          </p:cNvPr>
          <p:cNvSpPr>
            <a:spLocks noGrp="1"/>
          </p:cNvSpPr>
          <p:nvPr>
            <p:ph idx="1"/>
          </p:nvPr>
        </p:nvSpPr>
        <p:spPr>
          <a:xfrm>
            <a:off x="250825" y="980728"/>
            <a:ext cx="8569647" cy="4536505"/>
          </a:xfrm>
        </p:spPr>
        <p:txBody>
          <a:bodyPr/>
          <a:lstStyle/>
          <a:p>
            <a:pPr algn="just"/>
            <a:r>
              <a:rPr lang="en-GB" sz="2800" dirty="0"/>
              <a:t>Try to make eye and other contact with the audience </a:t>
            </a:r>
          </a:p>
          <a:p>
            <a:pPr algn="just"/>
            <a:r>
              <a:rPr lang="en-GB" sz="2800" dirty="0"/>
              <a:t>Your gestures should reflect your willingness to engage with them. </a:t>
            </a:r>
          </a:p>
          <a:p>
            <a:pPr marL="0" indent="0" algn="just">
              <a:buNone/>
            </a:pPr>
            <a:endParaRPr lang="en-GB" sz="2800" dirty="0"/>
          </a:p>
          <a:p>
            <a:pPr algn="just"/>
            <a:r>
              <a:rPr lang="en-GB" sz="2800" dirty="0"/>
              <a:t>Making contact gives them the confidence that you are actually interested in speaking to them. </a:t>
            </a:r>
          </a:p>
          <a:p>
            <a:pPr marL="0" indent="0" algn="just">
              <a:buNone/>
            </a:pPr>
            <a:endParaRPr lang="en-GB" sz="2800" dirty="0"/>
          </a:p>
          <a:p>
            <a:pPr algn="just"/>
            <a:r>
              <a:rPr lang="en-GB" sz="2800" dirty="0"/>
              <a:t>Making contacts will give the audience the impression that they are part of your presentation. </a:t>
            </a:r>
          </a:p>
        </p:txBody>
      </p:sp>
      <p:sp>
        <p:nvSpPr>
          <p:cNvPr id="4" name="Date Placeholder 3">
            <a:extLst>
              <a:ext uri="{FF2B5EF4-FFF2-40B4-BE49-F238E27FC236}">
                <a16:creationId xmlns:a16="http://schemas.microsoft.com/office/drawing/2014/main" id="{3410FCD6-65EC-4600-ABBC-12B51F644509}"/>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19043921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FF135-025F-493F-8AA6-16CDC3B4EC5A}"/>
              </a:ext>
            </a:extLst>
          </p:cNvPr>
          <p:cNvSpPr>
            <a:spLocks noGrp="1"/>
          </p:cNvSpPr>
          <p:nvPr>
            <p:ph type="title"/>
          </p:nvPr>
        </p:nvSpPr>
        <p:spPr>
          <a:xfrm>
            <a:off x="457200" y="114300"/>
            <a:ext cx="8229600" cy="866428"/>
          </a:xfrm>
        </p:spPr>
        <p:txBody>
          <a:bodyPr/>
          <a:lstStyle/>
          <a:p>
            <a:r>
              <a:rPr lang="en-GB" b="1" dirty="0"/>
              <a:t>How do you use </a:t>
            </a:r>
            <a:r>
              <a:rPr lang="en-GB" b="1"/>
              <a:t>your voice</a:t>
            </a:r>
            <a:r>
              <a:rPr lang="en-GB" b="1" dirty="0"/>
              <a:t>?</a:t>
            </a:r>
            <a:endParaRPr lang="en-GB" dirty="0"/>
          </a:p>
        </p:txBody>
      </p:sp>
      <p:sp>
        <p:nvSpPr>
          <p:cNvPr id="3" name="Content Placeholder 2">
            <a:extLst>
              <a:ext uri="{FF2B5EF4-FFF2-40B4-BE49-F238E27FC236}">
                <a16:creationId xmlns:a16="http://schemas.microsoft.com/office/drawing/2014/main" id="{CE13C136-7915-4616-B120-27C433F923F8}"/>
              </a:ext>
            </a:extLst>
          </p:cNvPr>
          <p:cNvSpPr>
            <a:spLocks noGrp="1"/>
          </p:cNvSpPr>
          <p:nvPr>
            <p:ph idx="1"/>
          </p:nvPr>
        </p:nvSpPr>
        <p:spPr>
          <a:xfrm>
            <a:off x="107504" y="980728"/>
            <a:ext cx="8784976" cy="4896544"/>
          </a:xfrm>
        </p:spPr>
        <p:txBody>
          <a:bodyPr/>
          <a:lstStyle/>
          <a:p>
            <a:pPr algn="just"/>
            <a:r>
              <a:rPr lang="en-GB" sz="3600" dirty="0"/>
              <a:t>You voice should only be loud enough for your audience to hear your message.</a:t>
            </a:r>
          </a:p>
          <a:p>
            <a:pPr algn="just"/>
            <a:endParaRPr lang="en-GB" sz="3600" dirty="0"/>
          </a:p>
          <a:p>
            <a:pPr algn="just"/>
            <a:r>
              <a:rPr lang="en-GB" sz="3600" dirty="0"/>
              <a:t>Speaking too loudly or too slowly may not help you communicate your ideas.</a:t>
            </a:r>
          </a:p>
          <a:p>
            <a:pPr marL="0" indent="0" algn="just">
              <a:buNone/>
            </a:pPr>
            <a:endParaRPr lang="en-GB" sz="3600" dirty="0"/>
          </a:p>
          <a:p>
            <a:pPr algn="just"/>
            <a:r>
              <a:rPr lang="en-GB" sz="3600" dirty="0"/>
              <a:t>You may decide to raise or lower your voice for emphasis. </a:t>
            </a:r>
          </a:p>
        </p:txBody>
      </p:sp>
      <p:sp>
        <p:nvSpPr>
          <p:cNvPr id="4" name="Date Placeholder 3">
            <a:extLst>
              <a:ext uri="{FF2B5EF4-FFF2-40B4-BE49-F238E27FC236}">
                <a16:creationId xmlns:a16="http://schemas.microsoft.com/office/drawing/2014/main" id="{8F72A637-3F89-4F3D-AFEF-758FF9F68C38}"/>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3097416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23E4-E926-4EC5-A8A0-1A828DB96E37}"/>
              </a:ext>
            </a:extLst>
          </p:cNvPr>
          <p:cNvSpPr>
            <a:spLocks noGrp="1"/>
          </p:cNvSpPr>
          <p:nvPr>
            <p:ph type="title"/>
          </p:nvPr>
        </p:nvSpPr>
        <p:spPr>
          <a:xfrm>
            <a:off x="457200" y="114300"/>
            <a:ext cx="8229600" cy="794420"/>
          </a:xfrm>
        </p:spPr>
        <p:txBody>
          <a:bodyPr/>
          <a:lstStyle/>
          <a:p>
            <a:r>
              <a:rPr lang="en-GB" dirty="0"/>
              <a:t>How to use your voice!</a:t>
            </a:r>
          </a:p>
        </p:txBody>
      </p:sp>
      <p:sp>
        <p:nvSpPr>
          <p:cNvPr id="3" name="Content Placeholder 2">
            <a:extLst>
              <a:ext uri="{FF2B5EF4-FFF2-40B4-BE49-F238E27FC236}">
                <a16:creationId xmlns:a16="http://schemas.microsoft.com/office/drawing/2014/main" id="{5937BDFF-3DCB-4CBB-AA05-877CB5B0D4E9}"/>
              </a:ext>
            </a:extLst>
          </p:cNvPr>
          <p:cNvSpPr>
            <a:spLocks noGrp="1"/>
          </p:cNvSpPr>
          <p:nvPr>
            <p:ph idx="1"/>
          </p:nvPr>
        </p:nvSpPr>
        <p:spPr>
          <a:xfrm>
            <a:off x="107504" y="836712"/>
            <a:ext cx="8784976" cy="4680521"/>
          </a:xfrm>
        </p:spPr>
        <p:txBody>
          <a:bodyPr/>
          <a:lstStyle/>
          <a:p>
            <a:pPr algn="just"/>
            <a:r>
              <a:rPr lang="en-GB" sz="2800" dirty="0"/>
              <a:t>For example, people tend to speak more loudly when giving instructions and slowly when apologising</a:t>
            </a:r>
          </a:p>
          <a:p>
            <a:pPr algn="just"/>
            <a:r>
              <a:rPr lang="en-GB" sz="2800" dirty="0"/>
              <a:t>Your presentation tone should reflect the messages you are trying to communicate.</a:t>
            </a:r>
          </a:p>
          <a:p>
            <a:pPr algn="just"/>
            <a:r>
              <a:rPr lang="en-GB" sz="2800" dirty="0"/>
              <a:t>The speed in which you are delivering your messages must be easy to follow. </a:t>
            </a:r>
          </a:p>
          <a:p>
            <a:pPr algn="just"/>
            <a:r>
              <a:rPr lang="en-GB" sz="2800" dirty="0"/>
              <a:t>You can change the pace depending on the message you are trying to pass across and to manage your time wisely. </a:t>
            </a:r>
          </a:p>
        </p:txBody>
      </p:sp>
      <p:sp>
        <p:nvSpPr>
          <p:cNvPr id="4" name="Date Placeholder 3">
            <a:extLst>
              <a:ext uri="{FF2B5EF4-FFF2-40B4-BE49-F238E27FC236}">
                <a16:creationId xmlns:a16="http://schemas.microsoft.com/office/drawing/2014/main" id="{3B7E5FA2-B8C1-4E4D-83F0-58172CA78D61}"/>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3490166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568B3-98D4-40B3-A015-FFABBB0FAC44}"/>
              </a:ext>
            </a:extLst>
          </p:cNvPr>
          <p:cNvSpPr>
            <a:spLocks noGrp="1"/>
          </p:cNvSpPr>
          <p:nvPr>
            <p:ph type="title"/>
          </p:nvPr>
        </p:nvSpPr>
        <p:spPr>
          <a:xfrm>
            <a:off x="457200" y="114300"/>
            <a:ext cx="8229600" cy="866428"/>
          </a:xfrm>
        </p:spPr>
        <p:txBody>
          <a:bodyPr/>
          <a:lstStyle/>
          <a:p>
            <a:r>
              <a:rPr lang="en-GB" dirty="0"/>
              <a:t>Other things to note.</a:t>
            </a:r>
          </a:p>
        </p:txBody>
      </p:sp>
      <p:sp>
        <p:nvSpPr>
          <p:cNvPr id="3" name="Content Placeholder 2">
            <a:extLst>
              <a:ext uri="{FF2B5EF4-FFF2-40B4-BE49-F238E27FC236}">
                <a16:creationId xmlns:a16="http://schemas.microsoft.com/office/drawing/2014/main" id="{5CAF5B43-610B-4502-AEE8-66A78F22085A}"/>
              </a:ext>
            </a:extLst>
          </p:cNvPr>
          <p:cNvSpPr>
            <a:spLocks noGrp="1"/>
          </p:cNvSpPr>
          <p:nvPr>
            <p:ph idx="1"/>
          </p:nvPr>
        </p:nvSpPr>
        <p:spPr>
          <a:xfrm>
            <a:off x="457200" y="980728"/>
            <a:ext cx="8229600" cy="4536505"/>
          </a:xfrm>
        </p:spPr>
        <p:txBody>
          <a:bodyPr/>
          <a:lstStyle/>
          <a:p>
            <a:pPr algn="just"/>
            <a:r>
              <a:rPr lang="en-GB" dirty="0"/>
              <a:t>Breathe – If you are anxious while doing your presentation, you will find yourself breathing fast. This can affect the quality of your voice. Be conscious to slow your breathing before and during your presentation. </a:t>
            </a:r>
          </a:p>
          <a:p>
            <a:pPr algn="just"/>
            <a:r>
              <a:rPr lang="en-GB" dirty="0"/>
              <a:t>Control your breathing in the course of your presentation and try not to be too anxious. </a:t>
            </a:r>
          </a:p>
        </p:txBody>
      </p:sp>
      <p:sp>
        <p:nvSpPr>
          <p:cNvPr id="4" name="Date Placeholder 3">
            <a:extLst>
              <a:ext uri="{FF2B5EF4-FFF2-40B4-BE49-F238E27FC236}">
                <a16:creationId xmlns:a16="http://schemas.microsoft.com/office/drawing/2014/main" id="{294F682F-B8D1-4C12-B528-006E94EF3645}"/>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42032262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2DFC5-339C-4023-A0AD-34E3331AF9A6}"/>
              </a:ext>
            </a:extLst>
          </p:cNvPr>
          <p:cNvSpPr>
            <a:spLocks noGrp="1"/>
          </p:cNvSpPr>
          <p:nvPr>
            <p:ph type="title"/>
          </p:nvPr>
        </p:nvSpPr>
        <p:spPr>
          <a:xfrm>
            <a:off x="457200" y="31750"/>
            <a:ext cx="8229600" cy="732954"/>
          </a:xfrm>
        </p:spPr>
        <p:txBody>
          <a:bodyPr/>
          <a:lstStyle/>
          <a:p>
            <a:r>
              <a:rPr lang="en-GB" dirty="0"/>
              <a:t>Other things to note.</a:t>
            </a:r>
          </a:p>
        </p:txBody>
      </p:sp>
      <p:sp>
        <p:nvSpPr>
          <p:cNvPr id="3" name="Content Placeholder 2">
            <a:extLst>
              <a:ext uri="{FF2B5EF4-FFF2-40B4-BE49-F238E27FC236}">
                <a16:creationId xmlns:a16="http://schemas.microsoft.com/office/drawing/2014/main" id="{F4080612-78BF-46CF-93C5-DEBC7E10090E}"/>
              </a:ext>
            </a:extLst>
          </p:cNvPr>
          <p:cNvSpPr>
            <a:spLocks noGrp="1"/>
          </p:cNvSpPr>
          <p:nvPr>
            <p:ph idx="1"/>
          </p:nvPr>
        </p:nvSpPr>
        <p:spPr>
          <a:xfrm>
            <a:off x="107504" y="692696"/>
            <a:ext cx="8856984" cy="5112568"/>
          </a:xfrm>
        </p:spPr>
        <p:txBody>
          <a:bodyPr/>
          <a:lstStyle/>
          <a:p>
            <a:pPr marL="0" indent="0" algn="just">
              <a:buNone/>
            </a:pPr>
            <a:endParaRPr lang="en-GB" sz="2800" dirty="0"/>
          </a:p>
          <a:p>
            <a:pPr algn="just"/>
            <a:r>
              <a:rPr lang="en-GB" sz="2800" dirty="0"/>
              <a:t>You can have drinks to quench your thirst (especially if you will be speaking for a long period).</a:t>
            </a:r>
          </a:p>
          <a:p>
            <a:pPr algn="just"/>
            <a:endParaRPr lang="en-GB" sz="2800" dirty="0"/>
          </a:p>
          <a:p>
            <a:pPr algn="just"/>
            <a:r>
              <a:rPr lang="en-GB" sz="2800" dirty="0"/>
              <a:t>Do not drink ice cold water before a presentation as this may affect the quality of your voice because your throat will be constricted. </a:t>
            </a:r>
          </a:p>
          <a:p>
            <a:pPr algn="just"/>
            <a:r>
              <a:rPr lang="en-GB" sz="2800" dirty="0"/>
              <a:t>If you want to use humour during your presentation, use it only when it will work for your favour and is appropriate to use it. </a:t>
            </a:r>
          </a:p>
        </p:txBody>
      </p:sp>
      <p:sp>
        <p:nvSpPr>
          <p:cNvPr id="4" name="Date Placeholder 3">
            <a:extLst>
              <a:ext uri="{FF2B5EF4-FFF2-40B4-BE49-F238E27FC236}">
                <a16:creationId xmlns:a16="http://schemas.microsoft.com/office/drawing/2014/main" id="{4B791305-1591-4A01-AB06-3135AD0C3AC7}"/>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8412202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157D4-004E-4F03-AA60-4B3675EBF832}"/>
              </a:ext>
            </a:extLst>
          </p:cNvPr>
          <p:cNvSpPr>
            <a:spLocks noGrp="1"/>
          </p:cNvSpPr>
          <p:nvPr>
            <p:ph type="title"/>
          </p:nvPr>
        </p:nvSpPr>
        <p:spPr/>
        <p:txBody>
          <a:bodyPr/>
          <a:lstStyle/>
          <a:p>
            <a:r>
              <a:rPr lang="en-GB" dirty="0"/>
              <a:t>Other things to note.</a:t>
            </a:r>
          </a:p>
        </p:txBody>
      </p:sp>
      <p:sp>
        <p:nvSpPr>
          <p:cNvPr id="3" name="Content Placeholder 2">
            <a:extLst>
              <a:ext uri="{FF2B5EF4-FFF2-40B4-BE49-F238E27FC236}">
                <a16:creationId xmlns:a16="http://schemas.microsoft.com/office/drawing/2014/main" id="{8CDF3013-AA3F-4877-8E12-C392A5E4526E}"/>
              </a:ext>
            </a:extLst>
          </p:cNvPr>
          <p:cNvSpPr>
            <a:spLocks noGrp="1"/>
          </p:cNvSpPr>
          <p:nvPr>
            <p:ph idx="1"/>
          </p:nvPr>
        </p:nvSpPr>
        <p:spPr/>
        <p:txBody>
          <a:bodyPr/>
          <a:lstStyle/>
          <a:p>
            <a:pPr algn="just"/>
            <a:r>
              <a:rPr lang="en-GB" dirty="0"/>
              <a:t>Be yourself and do not try to perform like an actor whose presentation skills you have carefully mastered.</a:t>
            </a:r>
          </a:p>
          <a:p>
            <a:pPr algn="just"/>
            <a:endParaRPr lang="en-GB" dirty="0"/>
          </a:p>
          <a:p>
            <a:pPr algn="just"/>
            <a:r>
              <a:rPr lang="en-GB" dirty="0"/>
              <a:t>Do not behave in ways that may put off your audience. </a:t>
            </a:r>
          </a:p>
        </p:txBody>
      </p:sp>
      <p:sp>
        <p:nvSpPr>
          <p:cNvPr id="4" name="Date Placeholder 3">
            <a:extLst>
              <a:ext uri="{FF2B5EF4-FFF2-40B4-BE49-F238E27FC236}">
                <a16:creationId xmlns:a16="http://schemas.microsoft.com/office/drawing/2014/main" id="{F7F37689-A491-4897-9778-D8B742BF2E51}"/>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28564546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24405-EC05-9246-1A29-92C8CB0F2259}"/>
              </a:ext>
            </a:extLst>
          </p:cNvPr>
          <p:cNvSpPr>
            <a:spLocks noGrp="1"/>
          </p:cNvSpPr>
          <p:nvPr>
            <p:ph type="title"/>
          </p:nvPr>
        </p:nvSpPr>
        <p:spPr/>
        <p:txBody>
          <a:bodyPr/>
          <a:lstStyle/>
          <a:p>
            <a:r>
              <a:rPr lang="en-GB" b="1" dirty="0"/>
              <a:t>Game: “Sell me this”</a:t>
            </a:r>
          </a:p>
        </p:txBody>
      </p:sp>
      <p:sp>
        <p:nvSpPr>
          <p:cNvPr id="3" name="Content Placeholder 2">
            <a:extLst>
              <a:ext uri="{FF2B5EF4-FFF2-40B4-BE49-F238E27FC236}">
                <a16:creationId xmlns:a16="http://schemas.microsoft.com/office/drawing/2014/main" id="{A8CCA3A4-8BF0-29BB-FA0F-DB11AC80E3E0}"/>
              </a:ext>
            </a:extLst>
          </p:cNvPr>
          <p:cNvSpPr>
            <a:spLocks noGrp="1"/>
          </p:cNvSpPr>
          <p:nvPr>
            <p:ph idx="1"/>
          </p:nvPr>
        </p:nvSpPr>
        <p:spPr/>
        <p:txBody>
          <a:bodyPr/>
          <a:lstStyle/>
          <a:p>
            <a:r>
              <a:rPr lang="en-GB" sz="2800" kern="100" dirty="0">
                <a:effectLst/>
                <a:latin typeface="Aptos" panose="020B0004020202020204" pitchFamily="34" charset="0"/>
                <a:ea typeface="Aptos" panose="020B0004020202020204" pitchFamily="34" charset="0"/>
                <a:cs typeface="Times New Roman" panose="02020603050405020304" pitchFamily="18" charset="0"/>
              </a:rPr>
              <a:t>Welcome to "Sell Me This," a fun and engaging game designed to enhance your public speaking skills!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In this activity, you will be given a random item and tasked with "selling" it to your peers within 1 minute. </a:t>
            </a:r>
          </a:p>
          <a:p>
            <a:r>
              <a:rPr lang="en-GB" sz="2800" kern="100" dirty="0">
                <a:effectLst/>
                <a:latin typeface="Aptos" panose="020B0004020202020204" pitchFamily="34" charset="0"/>
                <a:ea typeface="Aptos" panose="020B0004020202020204" pitchFamily="34" charset="0"/>
                <a:cs typeface="Times New Roman" panose="02020603050405020304" pitchFamily="18" charset="0"/>
              </a:rPr>
              <a:t>The challenge? You'll have no planning time – you'll need to think on your feet and be as persuasive and creative as possible!</a:t>
            </a:r>
          </a:p>
          <a:p>
            <a:endParaRPr lang="en-GB" sz="2800" dirty="0"/>
          </a:p>
        </p:txBody>
      </p:sp>
      <p:sp>
        <p:nvSpPr>
          <p:cNvPr id="4" name="Date Placeholder 3">
            <a:extLst>
              <a:ext uri="{FF2B5EF4-FFF2-40B4-BE49-F238E27FC236}">
                <a16:creationId xmlns:a16="http://schemas.microsoft.com/office/drawing/2014/main" id="{A3074760-4351-15CE-5813-27257083CF7C}"/>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
        <p:nvSpPr>
          <p:cNvPr id="5" name="Footer Placeholder 4">
            <a:extLst>
              <a:ext uri="{FF2B5EF4-FFF2-40B4-BE49-F238E27FC236}">
                <a16:creationId xmlns:a16="http://schemas.microsoft.com/office/drawing/2014/main" id="{6BC21453-9D20-5E49-69C0-7905CA497100}"/>
              </a:ext>
            </a:extLst>
          </p:cNvPr>
          <p:cNvSpPr>
            <a:spLocks noGrp="1"/>
          </p:cNvSpPr>
          <p:nvPr>
            <p:ph type="ftr" sz="quarter" idx="11"/>
          </p:nvPr>
        </p:nvSpPr>
        <p:spPr/>
        <p:txBody>
          <a:bodyPr/>
          <a:lstStyle/>
          <a:p>
            <a:pPr>
              <a:defRPr/>
            </a:pPr>
            <a:r>
              <a:rPr lang="en-GB" altLang="en-US"/>
              <a:t>Mary March</a:t>
            </a:r>
          </a:p>
        </p:txBody>
      </p:sp>
    </p:spTree>
    <p:extLst>
      <p:ext uri="{BB962C8B-B14F-4D97-AF65-F5344CB8AC3E}">
        <p14:creationId xmlns:p14="http://schemas.microsoft.com/office/powerpoint/2010/main" val="31311566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46952-A1C8-44CD-9152-DBDE76741B14}"/>
              </a:ext>
            </a:extLst>
          </p:cNvPr>
          <p:cNvSpPr>
            <a:spLocks noGrp="1"/>
          </p:cNvSpPr>
          <p:nvPr>
            <p:ph type="title"/>
          </p:nvPr>
        </p:nvSpPr>
        <p:spPr>
          <a:xfrm>
            <a:off x="457200" y="116632"/>
            <a:ext cx="8229600" cy="864096"/>
          </a:xfrm>
        </p:spPr>
        <p:txBody>
          <a:bodyPr/>
          <a:lstStyle/>
          <a:p>
            <a:r>
              <a:rPr lang="en-GB" dirty="0"/>
              <a:t>What you need to know!</a:t>
            </a:r>
          </a:p>
        </p:txBody>
      </p:sp>
      <p:sp>
        <p:nvSpPr>
          <p:cNvPr id="3" name="Content Placeholder 2">
            <a:extLst>
              <a:ext uri="{FF2B5EF4-FFF2-40B4-BE49-F238E27FC236}">
                <a16:creationId xmlns:a16="http://schemas.microsoft.com/office/drawing/2014/main" id="{65EC1864-AD8B-4567-908A-81392A055EF7}"/>
              </a:ext>
            </a:extLst>
          </p:cNvPr>
          <p:cNvSpPr>
            <a:spLocks noGrp="1"/>
          </p:cNvSpPr>
          <p:nvPr>
            <p:ph idx="1"/>
          </p:nvPr>
        </p:nvSpPr>
        <p:spPr>
          <a:xfrm>
            <a:off x="107504" y="836712"/>
            <a:ext cx="8856984" cy="4680521"/>
          </a:xfrm>
        </p:spPr>
        <p:txBody>
          <a:bodyPr/>
          <a:lstStyle/>
          <a:p>
            <a:r>
              <a:rPr lang="en-GB" dirty="0"/>
              <a:t>Your presentation generally needs to be informative and engaging. </a:t>
            </a:r>
          </a:p>
          <a:p>
            <a:r>
              <a:rPr lang="en-GB" dirty="0"/>
              <a:t>But it can only be informative if you have first determined what the presentation is all about. </a:t>
            </a:r>
          </a:p>
          <a:p>
            <a:r>
              <a:rPr lang="en-GB" dirty="0"/>
              <a:t>You must always have a clear idea of the most relevant message you want to pass across.</a:t>
            </a:r>
          </a:p>
          <a:p>
            <a:r>
              <a:rPr lang="en-GB" dirty="0"/>
              <a:t>This information will give you an idea of the number of the slides you need and its design. </a:t>
            </a:r>
          </a:p>
        </p:txBody>
      </p:sp>
    </p:spTree>
    <p:extLst>
      <p:ext uri="{BB962C8B-B14F-4D97-AF65-F5344CB8AC3E}">
        <p14:creationId xmlns:p14="http://schemas.microsoft.com/office/powerpoint/2010/main" val="17166966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E39121-57BA-45C7-9D55-8934C385A515}"/>
              </a:ext>
            </a:extLst>
          </p:cNvPr>
          <p:cNvSpPr>
            <a:spLocks noGrp="1"/>
          </p:cNvSpPr>
          <p:nvPr>
            <p:ph type="title"/>
          </p:nvPr>
        </p:nvSpPr>
        <p:spPr>
          <a:xfrm>
            <a:off x="457200" y="0"/>
            <a:ext cx="8229600" cy="1124744"/>
          </a:xfrm>
        </p:spPr>
        <p:txBody>
          <a:bodyPr/>
          <a:lstStyle/>
          <a:p>
            <a:r>
              <a:rPr lang="en-GB" dirty="0"/>
              <a:t>Slides should be for information and not a distraction</a:t>
            </a:r>
          </a:p>
        </p:txBody>
      </p:sp>
      <p:sp>
        <p:nvSpPr>
          <p:cNvPr id="3" name="Content Placeholder 2">
            <a:extLst>
              <a:ext uri="{FF2B5EF4-FFF2-40B4-BE49-F238E27FC236}">
                <a16:creationId xmlns:a16="http://schemas.microsoft.com/office/drawing/2014/main" id="{272070C8-D915-43D8-A740-BE491EBB1515}"/>
              </a:ext>
            </a:extLst>
          </p:cNvPr>
          <p:cNvSpPr>
            <a:spLocks noGrp="1"/>
          </p:cNvSpPr>
          <p:nvPr>
            <p:ph idx="1"/>
          </p:nvPr>
        </p:nvSpPr>
        <p:spPr>
          <a:xfrm>
            <a:off x="35496" y="1124744"/>
            <a:ext cx="9001000" cy="4536504"/>
          </a:xfrm>
        </p:spPr>
        <p:txBody>
          <a:bodyPr/>
          <a:lstStyle/>
          <a:p>
            <a:r>
              <a:rPr lang="en-GB" dirty="0"/>
              <a:t>The slides are there to help the audience understand what you are trying to communicate. They shouldn’t instead be a distraction to the audience.</a:t>
            </a:r>
          </a:p>
          <a:p>
            <a:r>
              <a:rPr lang="en-GB" dirty="0"/>
              <a:t>Slides should be very simple and shouldn’t have just too much or too little information. Unnecessary messages, visuals and graphs being shown should be avoided.  </a:t>
            </a:r>
          </a:p>
        </p:txBody>
      </p:sp>
    </p:spTree>
    <p:extLst>
      <p:ext uri="{BB962C8B-B14F-4D97-AF65-F5344CB8AC3E}">
        <p14:creationId xmlns:p14="http://schemas.microsoft.com/office/powerpoint/2010/main" val="3011668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1C6FA-DF61-4359-B1AE-7FF5050A3913}"/>
              </a:ext>
            </a:extLst>
          </p:cNvPr>
          <p:cNvSpPr>
            <a:spLocks noGrp="1"/>
          </p:cNvSpPr>
          <p:nvPr>
            <p:ph type="title"/>
          </p:nvPr>
        </p:nvSpPr>
        <p:spPr/>
        <p:txBody>
          <a:bodyPr/>
          <a:lstStyle/>
          <a:p>
            <a:r>
              <a:rPr lang="en-GB" dirty="0"/>
              <a:t>Slides should be talking points and visual cues.</a:t>
            </a:r>
          </a:p>
        </p:txBody>
      </p:sp>
      <p:sp>
        <p:nvSpPr>
          <p:cNvPr id="3" name="Content Placeholder 2">
            <a:extLst>
              <a:ext uri="{FF2B5EF4-FFF2-40B4-BE49-F238E27FC236}">
                <a16:creationId xmlns:a16="http://schemas.microsoft.com/office/drawing/2014/main" id="{C104DFE0-5CE5-4F48-AE57-CC9C3117BB5E}"/>
              </a:ext>
            </a:extLst>
          </p:cNvPr>
          <p:cNvSpPr>
            <a:spLocks noGrp="1"/>
          </p:cNvSpPr>
          <p:nvPr>
            <p:ph idx="1"/>
          </p:nvPr>
        </p:nvSpPr>
        <p:spPr>
          <a:xfrm>
            <a:off x="251520" y="1417638"/>
            <a:ext cx="8435280" cy="4099595"/>
          </a:xfrm>
        </p:spPr>
        <p:txBody>
          <a:bodyPr/>
          <a:lstStyle/>
          <a:p>
            <a:r>
              <a:rPr lang="en-GB" dirty="0"/>
              <a:t>The slides do not need to be filled with a lot of data, pictures and texts. </a:t>
            </a:r>
          </a:p>
          <a:p>
            <a:r>
              <a:rPr lang="en-GB" dirty="0"/>
              <a:t>They should only show the most important points as some sort of visual cues for the audience and should reflect the most important points that you are trying to communicate to your audience and not everything you say. </a:t>
            </a:r>
          </a:p>
        </p:txBody>
      </p:sp>
    </p:spTree>
    <p:extLst>
      <p:ext uri="{BB962C8B-B14F-4D97-AF65-F5344CB8AC3E}">
        <p14:creationId xmlns:p14="http://schemas.microsoft.com/office/powerpoint/2010/main" val="30051420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F7AAC-491C-4677-B3B1-B8631F05E0FD}"/>
              </a:ext>
            </a:extLst>
          </p:cNvPr>
          <p:cNvSpPr>
            <a:spLocks noGrp="1"/>
          </p:cNvSpPr>
          <p:nvPr>
            <p:ph type="title"/>
          </p:nvPr>
        </p:nvSpPr>
        <p:spPr>
          <a:xfrm>
            <a:off x="0" y="274638"/>
            <a:ext cx="8892480" cy="778098"/>
          </a:xfrm>
        </p:spPr>
        <p:txBody>
          <a:bodyPr/>
          <a:lstStyle/>
          <a:p>
            <a:r>
              <a:rPr lang="en-GB" dirty="0"/>
              <a:t>How  to use visual tools e.g. animation</a:t>
            </a:r>
          </a:p>
        </p:txBody>
      </p:sp>
      <p:sp>
        <p:nvSpPr>
          <p:cNvPr id="3" name="Content Placeholder 2">
            <a:extLst>
              <a:ext uri="{FF2B5EF4-FFF2-40B4-BE49-F238E27FC236}">
                <a16:creationId xmlns:a16="http://schemas.microsoft.com/office/drawing/2014/main" id="{9A8066B8-C4A9-4565-B027-F1A4D14AD973}"/>
              </a:ext>
            </a:extLst>
          </p:cNvPr>
          <p:cNvSpPr>
            <a:spLocks noGrp="1"/>
          </p:cNvSpPr>
          <p:nvPr>
            <p:ph idx="1"/>
          </p:nvPr>
        </p:nvSpPr>
        <p:spPr>
          <a:xfrm>
            <a:off x="0" y="1268760"/>
            <a:ext cx="9144000" cy="4062350"/>
          </a:xfrm>
        </p:spPr>
        <p:txBody>
          <a:bodyPr/>
          <a:lstStyle/>
          <a:p>
            <a:r>
              <a:rPr lang="en-GB" sz="2800" dirty="0"/>
              <a:t>Animation is one visual tools often used during presentation and it often encourages audience engagement and adds value to your presentation if used correctly. </a:t>
            </a:r>
          </a:p>
          <a:p>
            <a:r>
              <a:rPr lang="en-GB" sz="2800" dirty="0"/>
              <a:t>If not used properly can detract your audience or leave them with a negative impression.</a:t>
            </a:r>
          </a:p>
          <a:p>
            <a:r>
              <a:rPr lang="en-GB" sz="2800" dirty="0"/>
              <a:t>It is important that you decide if they fit your needs and if you have the technical knowledge to design the slides.  </a:t>
            </a:r>
          </a:p>
        </p:txBody>
      </p:sp>
    </p:spTree>
    <p:extLst>
      <p:ext uri="{BB962C8B-B14F-4D97-AF65-F5344CB8AC3E}">
        <p14:creationId xmlns:p14="http://schemas.microsoft.com/office/powerpoint/2010/main" val="3989298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81E0B-B460-4117-B0F4-865509FB624C}"/>
              </a:ext>
            </a:extLst>
          </p:cNvPr>
          <p:cNvSpPr>
            <a:spLocks noGrp="1"/>
          </p:cNvSpPr>
          <p:nvPr>
            <p:ph type="title"/>
          </p:nvPr>
        </p:nvSpPr>
        <p:spPr>
          <a:xfrm>
            <a:off x="457200" y="274638"/>
            <a:ext cx="8229600" cy="1143000"/>
          </a:xfrm>
        </p:spPr>
        <p:txBody>
          <a:bodyPr wrap="square" anchor="ctr">
            <a:normAutofit/>
          </a:bodyPr>
          <a:lstStyle/>
          <a:p>
            <a:r>
              <a:rPr lang="en-GB" sz="4100"/>
              <a:t>Animation use – things to consider</a:t>
            </a:r>
          </a:p>
        </p:txBody>
      </p:sp>
      <p:sp>
        <p:nvSpPr>
          <p:cNvPr id="3" name="Content Placeholder 2">
            <a:extLst>
              <a:ext uri="{FF2B5EF4-FFF2-40B4-BE49-F238E27FC236}">
                <a16:creationId xmlns:a16="http://schemas.microsoft.com/office/drawing/2014/main" id="{F5E295FE-60EC-4072-81A9-87F30B955C45}"/>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1800" dirty="0"/>
              <a:t>Does it fit or complements your overall message? The idea should be to help your audience better connect with your presentation and the overall business idea. </a:t>
            </a:r>
          </a:p>
          <a:p>
            <a:pPr>
              <a:lnSpc>
                <a:spcPct val="90000"/>
              </a:lnSpc>
            </a:pPr>
            <a:r>
              <a:rPr lang="en-GB" sz="1800" dirty="0"/>
              <a:t>Animation can help an audience member who is facing presentation fatigue but they must be designed to attract them to the presentation. </a:t>
            </a:r>
          </a:p>
          <a:p>
            <a:pPr>
              <a:lnSpc>
                <a:spcPct val="90000"/>
              </a:lnSpc>
            </a:pPr>
            <a:r>
              <a:rPr lang="en-GB" sz="1800" dirty="0"/>
              <a:t>If you use animation to direct your audience to the key points it may interest them. </a:t>
            </a:r>
          </a:p>
        </p:txBody>
      </p:sp>
      <p:pic>
        <p:nvPicPr>
          <p:cNvPr id="5" name="Picture 4" descr="A close-up of a planet">
            <a:extLst>
              <a:ext uri="{FF2B5EF4-FFF2-40B4-BE49-F238E27FC236}">
                <a16:creationId xmlns:a16="http://schemas.microsoft.com/office/drawing/2014/main" id="{1E441C42-C598-2F82-8A52-7B4D4039E7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48200" y="1979281"/>
            <a:ext cx="4038600" cy="3230880"/>
          </a:xfrm>
          <a:prstGeom prst="rect">
            <a:avLst/>
          </a:prstGeom>
          <a:noFill/>
        </p:spPr>
      </p:pic>
      <p:sp>
        <p:nvSpPr>
          <p:cNvPr id="6" name="TextBox 5">
            <a:extLst>
              <a:ext uri="{FF2B5EF4-FFF2-40B4-BE49-F238E27FC236}">
                <a16:creationId xmlns:a16="http://schemas.microsoft.com/office/drawing/2014/main" id="{D297400E-ED08-9DD7-12CF-42B39D8F7D07}"/>
              </a:ext>
            </a:extLst>
          </p:cNvPr>
          <p:cNvSpPr txBox="1"/>
          <p:nvPr/>
        </p:nvSpPr>
        <p:spPr>
          <a:xfrm>
            <a:off x="6172970" y="5010106"/>
            <a:ext cx="251383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ia.wikipedia.org/wiki/Gondwan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4100384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6089B-E05B-4194-93BD-8D8E6888FA0A}"/>
              </a:ext>
            </a:extLst>
          </p:cNvPr>
          <p:cNvSpPr>
            <a:spLocks noGrp="1"/>
          </p:cNvSpPr>
          <p:nvPr>
            <p:ph type="title"/>
          </p:nvPr>
        </p:nvSpPr>
        <p:spPr/>
        <p:txBody>
          <a:bodyPr/>
          <a:lstStyle/>
          <a:p>
            <a:r>
              <a:rPr lang="en-GB" dirty="0"/>
              <a:t>Animation use – things to consider contd.</a:t>
            </a:r>
          </a:p>
        </p:txBody>
      </p:sp>
      <p:sp>
        <p:nvSpPr>
          <p:cNvPr id="3" name="Content Placeholder 2">
            <a:extLst>
              <a:ext uri="{FF2B5EF4-FFF2-40B4-BE49-F238E27FC236}">
                <a16:creationId xmlns:a16="http://schemas.microsoft.com/office/drawing/2014/main" id="{102F40DD-5EAE-4611-A719-156321E90467}"/>
              </a:ext>
            </a:extLst>
          </p:cNvPr>
          <p:cNvSpPr>
            <a:spLocks noGrp="1"/>
          </p:cNvSpPr>
          <p:nvPr>
            <p:ph idx="1"/>
          </p:nvPr>
        </p:nvSpPr>
        <p:spPr>
          <a:xfrm>
            <a:off x="107504" y="1268760"/>
            <a:ext cx="8928992" cy="4464496"/>
          </a:xfrm>
        </p:spPr>
        <p:txBody>
          <a:bodyPr/>
          <a:lstStyle/>
          <a:p>
            <a:r>
              <a:rPr lang="en-GB" dirty="0"/>
              <a:t>Animation should be used only because the presenter wants to help enforce what they are saying. </a:t>
            </a:r>
          </a:p>
          <a:p>
            <a:r>
              <a:rPr lang="en-GB" dirty="0"/>
              <a:t>Animation should still help the presenter engage the audience. </a:t>
            </a:r>
          </a:p>
          <a:p>
            <a:r>
              <a:rPr lang="en-GB" dirty="0"/>
              <a:t>Every slide does not need animation but it can be used to promote the aesthetics of the presentation. </a:t>
            </a:r>
          </a:p>
        </p:txBody>
      </p:sp>
    </p:spTree>
    <p:extLst>
      <p:ext uri="{BB962C8B-B14F-4D97-AF65-F5344CB8AC3E}">
        <p14:creationId xmlns:p14="http://schemas.microsoft.com/office/powerpoint/2010/main" val="19734969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E02AB-F7A2-4502-9099-52950E02E1B2}"/>
              </a:ext>
            </a:extLst>
          </p:cNvPr>
          <p:cNvSpPr>
            <a:spLocks noGrp="1"/>
          </p:cNvSpPr>
          <p:nvPr>
            <p:ph type="title"/>
          </p:nvPr>
        </p:nvSpPr>
        <p:spPr>
          <a:xfrm>
            <a:off x="251520" y="116632"/>
            <a:ext cx="8435280" cy="720080"/>
          </a:xfrm>
        </p:spPr>
        <p:txBody>
          <a:bodyPr/>
          <a:lstStyle/>
          <a:p>
            <a:r>
              <a:rPr lang="en-GB" dirty="0"/>
              <a:t>Graphs and charts</a:t>
            </a:r>
          </a:p>
        </p:txBody>
      </p:sp>
      <p:sp>
        <p:nvSpPr>
          <p:cNvPr id="3" name="Content Placeholder 2">
            <a:extLst>
              <a:ext uri="{FF2B5EF4-FFF2-40B4-BE49-F238E27FC236}">
                <a16:creationId xmlns:a16="http://schemas.microsoft.com/office/drawing/2014/main" id="{EA879A61-161D-4002-BD04-829D8BE3E9BC}"/>
              </a:ext>
            </a:extLst>
          </p:cNvPr>
          <p:cNvSpPr>
            <a:spLocks noGrp="1"/>
          </p:cNvSpPr>
          <p:nvPr>
            <p:ph idx="1"/>
          </p:nvPr>
        </p:nvSpPr>
        <p:spPr>
          <a:xfrm>
            <a:off x="107504" y="836712"/>
            <a:ext cx="8784976" cy="4752528"/>
          </a:xfrm>
        </p:spPr>
        <p:txBody>
          <a:bodyPr/>
          <a:lstStyle/>
          <a:p>
            <a:r>
              <a:rPr lang="en-GB" dirty="0"/>
              <a:t>Trends over time e.g. share price movements can be shared through for example a line graph.</a:t>
            </a:r>
          </a:p>
          <a:p>
            <a:r>
              <a:rPr lang="en-GB" dirty="0"/>
              <a:t>Change in quantities over time can be best presented through a vertical bar chart. </a:t>
            </a:r>
          </a:p>
          <a:p>
            <a:r>
              <a:rPr lang="en-GB" dirty="0"/>
              <a:t>Percentages can best be shown through pie charts. </a:t>
            </a:r>
          </a:p>
          <a:p>
            <a:r>
              <a:rPr lang="en-GB" dirty="0"/>
              <a:t>Choose the most suitable type of graphs and charts for your presentation. </a:t>
            </a:r>
          </a:p>
        </p:txBody>
      </p:sp>
    </p:spTree>
    <p:extLst>
      <p:ext uri="{BB962C8B-B14F-4D97-AF65-F5344CB8AC3E}">
        <p14:creationId xmlns:p14="http://schemas.microsoft.com/office/powerpoint/2010/main" val="31078074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941EB-9925-4B33-A5B5-B7804C66E4CA}"/>
              </a:ext>
            </a:extLst>
          </p:cNvPr>
          <p:cNvSpPr>
            <a:spLocks noGrp="1"/>
          </p:cNvSpPr>
          <p:nvPr>
            <p:ph type="title"/>
          </p:nvPr>
        </p:nvSpPr>
        <p:spPr>
          <a:xfrm>
            <a:off x="457200" y="274638"/>
            <a:ext cx="8229600" cy="850106"/>
          </a:xfrm>
        </p:spPr>
        <p:txBody>
          <a:bodyPr/>
          <a:lstStyle/>
          <a:p>
            <a:r>
              <a:rPr lang="en-GB" dirty="0"/>
              <a:t>Slide Colours</a:t>
            </a:r>
          </a:p>
        </p:txBody>
      </p:sp>
      <p:sp>
        <p:nvSpPr>
          <p:cNvPr id="3" name="Content Placeholder 2">
            <a:extLst>
              <a:ext uri="{FF2B5EF4-FFF2-40B4-BE49-F238E27FC236}">
                <a16:creationId xmlns:a16="http://schemas.microsoft.com/office/drawing/2014/main" id="{CBEFCC97-DB7C-46E2-A3D6-A167B0595329}"/>
              </a:ext>
            </a:extLst>
          </p:cNvPr>
          <p:cNvSpPr>
            <a:spLocks noGrp="1"/>
          </p:cNvSpPr>
          <p:nvPr>
            <p:ph idx="1"/>
          </p:nvPr>
        </p:nvSpPr>
        <p:spPr>
          <a:xfrm>
            <a:off x="0" y="908720"/>
            <a:ext cx="9036496" cy="4608513"/>
          </a:xfrm>
        </p:spPr>
        <p:txBody>
          <a:bodyPr/>
          <a:lstStyle/>
          <a:p>
            <a:r>
              <a:rPr lang="en-GB" sz="2800" dirty="0"/>
              <a:t>Colours influences the emotions of people and slides must be designed with appropriate colours. </a:t>
            </a:r>
          </a:p>
          <a:p>
            <a:r>
              <a:rPr lang="en-GB" sz="2800" dirty="0"/>
              <a:t>To understand the right colours to use, you need to also understand the emotions of the audience, the messages you will be passing across at different times of your presentation and the emotions it will evoke and finally the nature of your room, whether it will be lit or not, whether the presentation will be done during daytime or at night. </a:t>
            </a:r>
          </a:p>
          <a:p>
            <a:r>
              <a:rPr lang="en-GB" sz="2800" dirty="0"/>
              <a:t>Remember that your goal is to win over the audience within a short period. </a:t>
            </a:r>
          </a:p>
        </p:txBody>
      </p:sp>
    </p:spTree>
    <p:extLst>
      <p:ext uri="{BB962C8B-B14F-4D97-AF65-F5344CB8AC3E}">
        <p14:creationId xmlns:p14="http://schemas.microsoft.com/office/powerpoint/2010/main" val="2778158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5765-6F87-49B6-8873-9850BB4AF739}"/>
              </a:ext>
            </a:extLst>
          </p:cNvPr>
          <p:cNvSpPr>
            <a:spLocks noGrp="1"/>
          </p:cNvSpPr>
          <p:nvPr>
            <p:ph type="title"/>
          </p:nvPr>
        </p:nvSpPr>
        <p:spPr>
          <a:xfrm>
            <a:off x="457200" y="274638"/>
            <a:ext cx="8229600" cy="1143000"/>
          </a:xfrm>
        </p:spPr>
        <p:txBody>
          <a:bodyPr wrap="square" anchor="ctr">
            <a:normAutofit/>
          </a:bodyPr>
          <a:lstStyle/>
          <a:p>
            <a:r>
              <a:rPr lang="en-GB" dirty="0"/>
              <a:t>Font Size</a:t>
            </a:r>
          </a:p>
        </p:txBody>
      </p:sp>
      <p:sp>
        <p:nvSpPr>
          <p:cNvPr id="3" name="Content Placeholder 2">
            <a:extLst>
              <a:ext uri="{FF2B5EF4-FFF2-40B4-BE49-F238E27FC236}">
                <a16:creationId xmlns:a16="http://schemas.microsoft.com/office/drawing/2014/main" id="{27899AFE-F2C5-4FBC-A4FF-71862A809DB3}"/>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600"/>
              <a:t>Slides should be designed in a way that they can be seen and read by anyone in any part of the room. </a:t>
            </a:r>
          </a:p>
          <a:p>
            <a:pPr>
              <a:lnSpc>
                <a:spcPct val="90000"/>
              </a:lnSpc>
            </a:pPr>
            <a:r>
              <a:rPr lang="en-GB" sz="2600"/>
              <a:t>The font choices shouldn’t be very different between slides as it may distract the audience. </a:t>
            </a:r>
          </a:p>
        </p:txBody>
      </p:sp>
      <p:pic>
        <p:nvPicPr>
          <p:cNvPr id="5" name="Picture 4" descr="A screenshot of a cell phone&#10;&#10;AI-generated content may be incorrect.">
            <a:extLst>
              <a:ext uri="{FF2B5EF4-FFF2-40B4-BE49-F238E27FC236}">
                <a16:creationId xmlns:a16="http://schemas.microsoft.com/office/drawing/2014/main" id="{A2A0BCC6-5F0A-1B2B-2AF2-463B3C67782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26605" y="1600201"/>
            <a:ext cx="1681790" cy="3989040"/>
          </a:xfrm>
          <a:prstGeom prst="rect">
            <a:avLst/>
          </a:prstGeom>
          <a:noFill/>
        </p:spPr>
      </p:pic>
    </p:spTree>
    <p:extLst>
      <p:ext uri="{BB962C8B-B14F-4D97-AF65-F5344CB8AC3E}">
        <p14:creationId xmlns:p14="http://schemas.microsoft.com/office/powerpoint/2010/main" val="10556144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983F-21B5-49AA-9DAE-F782720293AA}"/>
              </a:ext>
            </a:extLst>
          </p:cNvPr>
          <p:cNvSpPr>
            <a:spLocks noGrp="1"/>
          </p:cNvSpPr>
          <p:nvPr>
            <p:ph type="title"/>
          </p:nvPr>
        </p:nvSpPr>
        <p:spPr>
          <a:xfrm>
            <a:off x="457200" y="274638"/>
            <a:ext cx="8229600" cy="1143000"/>
          </a:xfrm>
        </p:spPr>
        <p:txBody>
          <a:bodyPr wrap="square" anchor="ctr">
            <a:normAutofit/>
          </a:bodyPr>
          <a:lstStyle/>
          <a:p>
            <a:r>
              <a:rPr lang="en-GB" dirty="0"/>
              <a:t>Sounds</a:t>
            </a:r>
          </a:p>
        </p:txBody>
      </p:sp>
      <p:sp>
        <p:nvSpPr>
          <p:cNvPr id="3" name="Content Placeholder 2">
            <a:extLst>
              <a:ext uri="{FF2B5EF4-FFF2-40B4-BE49-F238E27FC236}">
                <a16:creationId xmlns:a16="http://schemas.microsoft.com/office/drawing/2014/main" id="{4815E71E-11AD-437F-8F95-BA33E6919C8C}"/>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000" dirty="0"/>
              <a:t>You can on occasions add short audio and video clips to your presentation e.g. promotional materials that you have developed for your business, etc. This can help you illustrate some points during your business presentation.</a:t>
            </a:r>
          </a:p>
          <a:p>
            <a:pPr>
              <a:lnSpc>
                <a:spcPct val="90000"/>
              </a:lnSpc>
            </a:pPr>
            <a:r>
              <a:rPr lang="en-GB" sz="2000" dirty="0"/>
              <a:t>Do not  include very long audio’s and video messages during your presentation as this may be a distraction. </a:t>
            </a:r>
          </a:p>
        </p:txBody>
      </p:sp>
      <p:pic>
        <p:nvPicPr>
          <p:cNvPr id="5" name="Picture 4" descr="Close-up of a microphone on a stand&#10;&#10;AI-generated content may be incorrect.">
            <a:extLst>
              <a:ext uri="{FF2B5EF4-FFF2-40B4-BE49-F238E27FC236}">
                <a16:creationId xmlns:a16="http://schemas.microsoft.com/office/drawing/2014/main" id="{49966D3A-C66C-60D3-A50B-D91497E4169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0371" r="2049" b="-2"/>
          <a:stretch>
            <a:fillRect/>
          </a:stretch>
        </p:blipFill>
        <p:spPr>
          <a:xfrm>
            <a:off x="4648200" y="1600201"/>
            <a:ext cx="4038600" cy="3989040"/>
          </a:xfrm>
          <a:prstGeom prst="rect">
            <a:avLst/>
          </a:prstGeom>
          <a:noFill/>
        </p:spPr>
      </p:pic>
    </p:spTree>
    <p:extLst>
      <p:ext uri="{BB962C8B-B14F-4D97-AF65-F5344CB8AC3E}">
        <p14:creationId xmlns:p14="http://schemas.microsoft.com/office/powerpoint/2010/main" val="35466091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6A3F7B-1635-4181-9969-C49647CFAFDB}"/>
              </a:ext>
            </a:extLst>
          </p:cNvPr>
          <p:cNvSpPr>
            <a:spLocks noGrp="1"/>
          </p:cNvSpPr>
          <p:nvPr>
            <p:ph type="title"/>
          </p:nvPr>
        </p:nvSpPr>
        <p:spPr>
          <a:xfrm>
            <a:off x="457200" y="116632"/>
            <a:ext cx="8229600" cy="864096"/>
          </a:xfrm>
        </p:spPr>
        <p:txBody>
          <a:bodyPr/>
          <a:lstStyle/>
          <a:p>
            <a:r>
              <a:rPr lang="en-GB" dirty="0"/>
              <a:t>Post Presentation. </a:t>
            </a:r>
          </a:p>
        </p:txBody>
      </p:sp>
      <p:sp>
        <p:nvSpPr>
          <p:cNvPr id="3" name="Content Placeholder 2">
            <a:extLst>
              <a:ext uri="{FF2B5EF4-FFF2-40B4-BE49-F238E27FC236}">
                <a16:creationId xmlns:a16="http://schemas.microsoft.com/office/drawing/2014/main" id="{0A27DB21-BAD0-460D-B862-6C3C96D84C8D}"/>
              </a:ext>
            </a:extLst>
          </p:cNvPr>
          <p:cNvSpPr>
            <a:spLocks noGrp="1"/>
          </p:cNvSpPr>
          <p:nvPr>
            <p:ph idx="1"/>
          </p:nvPr>
        </p:nvSpPr>
        <p:spPr>
          <a:xfrm>
            <a:off x="107504" y="908720"/>
            <a:ext cx="8856984" cy="4752528"/>
          </a:xfrm>
        </p:spPr>
        <p:txBody>
          <a:bodyPr/>
          <a:lstStyle/>
          <a:p>
            <a:r>
              <a:rPr lang="en-GB" sz="2800" dirty="0"/>
              <a:t>It is important for you to evaluate your presentation after it has been completed. </a:t>
            </a:r>
          </a:p>
          <a:p>
            <a:r>
              <a:rPr lang="en-GB" sz="2800" dirty="0"/>
              <a:t>Remember that you may need to do another business presentation to a different audience so record your presentation to study it. </a:t>
            </a:r>
          </a:p>
          <a:p>
            <a:r>
              <a:rPr lang="en-GB" sz="2800" dirty="0"/>
              <a:t>You should take time to review your entire talk and ask yourself the following questions: did the audience like it? What questions did they have? How was their body language during the presentation?</a:t>
            </a:r>
          </a:p>
        </p:txBody>
      </p:sp>
    </p:spTree>
    <p:extLst>
      <p:ext uri="{BB962C8B-B14F-4D97-AF65-F5344CB8AC3E}">
        <p14:creationId xmlns:p14="http://schemas.microsoft.com/office/powerpoint/2010/main" val="2737897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9EB9B-E2F6-4563-A9A4-857A0E1C7418}"/>
              </a:ext>
            </a:extLst>
          </p:cNvPr>
          <p:cNvSpPr>
            <a:spLocks noGrp="1"/>
          </p:cNvSpPr>
          <p:nvPr>
            <p:ph type="title"/>
          </p:nvPr>
        </p:nvSpPr>
        <p:spPr/>
        <p:txBody>
          <a:bodyPr/>
          <a:lstStyle/>
          <a:p>
            <a:r>
              <a:rPr lang="en-GB" dirty="0"/>
              <a:t>Video</a:t>
            </a:r>
          </a:p>
        </p:txBody>
      </p:sp>
      <p:sp>
        <p:nvSpPr>
          <p:cNvPr id="3" name="Content Placeholder 2">
            <a:extLst>
              <a:ext uri="{FF2B5EF4-FFF2-40B4-BE49-F238E27FC236}">
                <a16:creationId xmlns:a16="http://schemas.microsoft.com/office/drawing/2014/main" id="{E331C439-3593-4B45-8A1A-9A206FBAC0FD}"/>
              </a:ext>
            </a:extLst>
          </p:cNvPr>
          <p:cNvSpPr>
            <a:spLocks noGrp="1"/>
          </p:cNvSpPr>
          <p:nvPr>
            <p:ph idx="1"/>
          </p:nvPr>
        </p:nvSpPr>
        <p:spPr/>
        <p:txBody>
          <a:bodyPr/>
          <a:lstStyle/>
          <a:p>
            <a:r>
              <a:rPr lang="en-GB" b="1" i="0" dirty="0">
                <a:solidFill>
                  <a:srgbClr val="0F0F0F"/>
                </a:solidFill>
                <a:effectLst/>
                <a:highlight>
                  <a:srgbClr val="FFFFFF"/>
                </a:highlight>
                <a:latin typeface="Roboto" panose="02000000000000000000" pitchFamily="2" charset="0"/>
              </a:rPr>
              <a:t>7 Presentation Skills and Tips to Leave an Impression</a:t>
            </a:r>
          </a:p>
          <a:p>
            <a:pPr marL="0" indent="0">
              <a:buNone/>
            </a:pPr>
            <a:endParaRPr lang="en-GB" dirty="0"/>
          </a:p>
          <a:p>
            <a:endParaRPr lang="en-GB" dirty="0"/>
          </a:p>
          <a:p>
            <a:r>
              <a:rPr lang="en-GB" dirty="0">
                <a:hlinkClick r:id="rId3"/>
              </a:rPr>
              <a:t>https://www.youtube.com/watch?v=MnIPpUiTcRc</a:t>
            </a:r>
            <a:endParaRPr lang="en-GB" dirty="0"/>
          </a:p>
        </p:txBody>
      </p:sp>
    </p:spTree>
    <p:extLst>
      <p:ext uri="{BB962C8B-B14F-4D97-AF65-F5344CB8AC3E}">
        <p14:creationId xmlns:p14="http://schemas.microsoft.com/office/powerpoint/2010/main" val="20924137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BFD75-A4C4-4B9E-BD88-4BC6BA018C32}"/>
              </a:ext>
            </a:extLst>
          </p:cNvPr>
          <p:cNvSpPr>
            <a:spLocks noGrp="1"/>
          </p:cNvSpPr>
          <p:nvPr>
            <p:ph type="title"/>
          </p:nvPr>
        </p:nvSpPr>
        <p:spPr/>
        <p:txBody>
          <a:bodyPr/>
          <a:lstStyle/>
          <a:p>
            <a:r>
              <a:rPr lang="en-GB" dirty="0"/>
              <a:t>Presentations Links</a:t>
            </a:r>
          </a:p>
        </p:txBody>
      </p:sp>
      <p:sp>
        <p:nvSpPr>
          <p:cNvPr id="3" name="Content Placeholder 2">
            <a:extLst>
              <a:ext uri="{FF2B5EF4-FFF2-40B4-BE49-F238E27FC236}">
                <a16:creationId xmlns:a16="http://schemas.microsoft.com/office/drawing/2014/main" id="{984258E1-29E9-4F5F-B714-F427593A8113}"/>
              </a:ext>
            </a:extLst>
          </p:cNvPr>
          <p:cNvSpPr>
            <a:spLocks noGrp="1"/>
          </p:cNvSpPr>
          <p:nvPr>
            <p:ph idx="1"/>
          </p:nvPr>
        </p:nvSpPr>
        <p:spPr/>
        <p:txBody>
          <a:bodyPr/>
          <a:lstStyle/>
          <a:p>
            <a:endParaRPr lang="en-GB" dirty="0"/>
          </a:p>
          <a:p>
            <a:r>
              <a:rPr lang="en-GB" dirty="0">
                <a:hlinkClick r:id="rId2"/>
              </a:rPr>
              <a:t>https://www.youtube.com/watch?v=gXwewPgLmkE</a:t>
            </a:r>
            <a:endParaRPr lang="en-GB" dirty="0"/>
          </a:p>
          <a:p>
            <a:r>
              <a:rPr lang="en-GB" dirty="0">
                <a:hlinkClick r:id="rId3"/>
              </a:rPr>
              <a:t>https://www.youtube.com/watch?v=ZNtPaWmX1EA</a:t>
            </a:r>
            <a:endParaRPr lang="en-GB" dirty="0"/>
          </a:p>
          <a:p>
            <a:r>
              <a:rPr lang="en-GB" dirty="0">
                <a:hlinkClick r:id="rId4"/>
              </a:rPr>
              <a:t>https://www.youtube.com/watch?v=PgbjBI8RpkU</a:t>
            </a:r>
            <a:endParaRPr lang="en-GB" dirty="0"/>
          </a:p>
          <a:p>
            <a:endParaRPr lang="en-GB" dirty="0"/>
          </a:p>
        </p:txBody>
      </p:sp>
      <p:sp>
        <p:nvSpPr>
          <p:cNvPr id="4" name="Date Placeholder 3">
            <a:extLst>
              <a:ext uri="{FF2B5EF4-FFF2-40B4-BE49-F238E27FC236}">
                <a16:creationId xmlns:a16="http://schemas.microsoft.com/office/drawing/2014/main" id="{5C2ECF82-F675-461F-854A-506FAAE619AE}"/>
              </a:ext>
            </a:extLst>
          </p:cNvPr>
          <p:cNvSpPr>
            <a:spLocks noGrp="1"/>
          </p:cNvSpPr>
          <p:nvPr>
            <p:ph type="dt" sz="half" idx="10"/>
          </p:nvPr>
        </p:nvSpPr>
        <p:spPr/>
        <p:txBody>
          <a:bodyPr/>
          <a:lstStyle/>
          <a:p>
            <a:pPr>
              <a:defRPr/>
            </a:pPr>
            <a:fld id="{F8B12291-102A-4261-ADE6-922B31463F4A}" type="datetime1">
              <a:rPr lang="en-GB" altLang="en-US" smtClean="0"/>
              <a:pPr>
                <a:defRPr/>
              </a:pPr>
              <a:t>24/07/2026</a:t>
            </a:fld>
            <a:endParaRPr lang="en-GB" altLang="en-US"/>
          </a:p>
        </p:txBody>
      </p:sp>
    </p:spTree>
    <p:extLst>
      <p:ext uri="{BB962C8B-B14F-4D97-AF65-F5344CB8AC3E}">
        <p14:creationId xmlns:p14="http://schemas.microsoft.com/office/powerpoint/2010/main" val="16709382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683568" y="3993083"/>
            <a:ext cx="7772400" cy="1362075"/>
          </a:xfrm>
        </p:spPr>
        <p:txBody>
          <a:bodyPr wrap="square" anchor="t">
            <a:normAutofit/>
          </a:bodyPr>
          <a:lstStyle/>
          <a:p>
            <a:r>
              <a:rPr lang="en-GB" altLang="en-US"/>
              <a:t>Thank you! </a:t>
            </a:r>
          </a:p>
        </p:txBody>
      </p:sp>
      <p:sp>
        <p:nvSpPr>
          <p:cNvPr id="24579" name="Content Placeholder 2"/>
          <p:cNvSpPr>
            <a:spLocks noGrp="1"/>
          </p:cNvSpPr>
          <p:nvPr>
            <p:ph type="body" idx="1"/>
          </p:nvPr>
        </p:nvSpPr>
        <p:spPr>
          <a:xfrm>
            <a:off x="683568" y="2492896"/>
            <a:ext cx="7772400" cy="1500187"/>
          </a:xfrm>
        </p:spPr>
        <p:txBody>
          <a:bodyPr wrap="square" anchor="b">
            <a:normAutofit/>
          </a:bodyPr>
          <a:lstStyle/>
          <a:p>
            <a:pPr marL="0" indent="0">
              <a:buFont typeface="Arial" pitchFamily="34" charset="0"/>
              <a:buNone/>
            </a:pPr>
            <a:endParaRPr lang="en-US" altLang="en-US"/>
          </a:p>
          <a:p>
            <a:pPr marL="0" indent="0">
              <a:buNone/>
            </a:pPr>
            <a:endParaRPr lang="en-US" altLang="en-US"/>
          </a:p>
          <a:p>
            <a:pPr marL="0" indent="0">
              <a:buFont typeface="Arial" pitchFamily="34" charset="0"/>
              <a:buNone/>
            </a:pPr>
            <a:endParaRPr lang="en-US" altLang="en-US"/>
          </a:p>
          <a:p>
            <a:pPr marL="0" indent="0">
              <a:buFont typeface="Arial" pitchFamily="34" charset="0"/>
              <a:buNone/>
            </a:pPr>
            <a:r>
              <a:rPr lang="en-US" altLang="en-US"/>
              <a:t>Any Question? </a:t>
            </a:r>
          </a:p>
        </p:txBody>
      </p:sp>
      <p:sp>
        <p:nvSpPr>
          <p:cNvPr id="4" name="Date Placeholder 3">
            <a:extLst>
              <a:ext uri="{FF2B5EF4-FFF2-40B4-BE49-F238E27FC236}">
                <a16:creationId xmlns:a16="http://schemas.microsoft.com/office/drawing/2014/main" id="{85CBE143-3E7F-4D04-924B-CDD50CB376B2}"/>
              </a:ext>
            </a:extLst>
          </p:cNvPr>
          <p:cNvSpPr>
            <a:spLocks noGrp="1"/>
          </p:cNvSpPr>
          <p:nvPr>
            <p:ph type="dt" sz="half" idx="10"/>
          </p:nvPr>
        </p:nvSpPr>
        <p:spPr>
          <a:xfrm>
            <a:off x="250825" y="6524625"/>
            <a:ext cx="971550" cy="219075"/>
          </a:xfrm>
        </p:spPr>
        <p:txBody>
          <a:bodyPr anchor="ctr">
            <a:normAutofit/>
          </a:bodyPr>
          <a:lstStyle/>
          <a:p>
            <a:pPr marL="0" marR="0" lvl="0" indent="0" defTabSz="914400" rtl="0" eaLnBrk="1" fontAlgn="auto" latinLnBrk="0" hangingPunct="1">
              <a:lnSpc>
                <a:spcPct val="90000"/>
              </a:lnSpc>
              <a:spcBef>
                <a:spcPts val="0"/>
              </a:spcBef>
              <a:spcAft>
                <a:spcPts val="600"/>
              </a:spcAft>
              <a:buClrTx/>
              <a:buSzTx/>
              <a:buFontTx/>
              <a:buNone/>
              <a:tabLst/>
              <a:defRPr/>
            </a:pPr>
            <a:fld id="{F9BD9932-A557-429D-8E76-A17DC0EA07FA}" type="datetime1">
              <a:rPr kumimoji="0" lang="en-GB" altLang="en-US" sz="900" b="0" i="0" u="none" strike="noStrike" kern="1200" cap="none" spc="0" normalizeH="0" baseline="0" noProof="0" smtClean="0">
                <a:ln>
                  <a:noFill/>
                </a:ln>
                <a:effectLst/>
                <a:uLnTx/>
                <a:uFillTx/>
              </a:rPr>
              <a:pPr marL="0" marR="0" lvl="0" indent="0" defTabSz="914400" rtl="0" eaLnBrk="1" fontAlgn="auto" latinLnBrk="0" hangingPunct="1">
                <a:lnSpc>
                  <a:spcPct val="90000"/>
                </a:lnSpc>
                <a:spcBef>
                  <a:spcPts val="0"/>
                </a:spcBef>
                <a:spcAft>
                  <a:spcPts val="600"/>
                </a:spcAft>
                <a:buClrTx/>
                <a:buSzTx/>
                <a:buFontTx/>
                <a:buNone/>
                <a:tabLst/>
                <a:defRPr/>
              </a:pPr>
              <a:t>24/07/2026</a:t>
            </a:fld>
            <a:endParaRPr kumimoji="0" lang="en-GB" altLang="en-US" sz="900" b="0" i="0" u="none" strike="noStrike" kern="1200" cap="none" spc="0" normalizeH="0" baseline="0" noProof="0">
              <a:ln>
                <a:noFill/>
              </a:ln>
              <a:effectLst/>
              <a:uLnTx/>
              <a:uFillTx/>
            </a:endParaRPr>
          </a:p>
        </p:txBody>
      </p:sp>
    </p:spTree>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117</TotalTime>
  <Words>1817</Words>
  <Application>Microsoft Office PowerPoint</Application>
  <PresentationFormat>On-screen Show (4:3)</PresentationFormat>
  <Paragraphs>163</Paragraphs>
  <Slides>31</Slides>
  <Notes>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Aptos</vt:lpstr>
      <vt:lpstr>Arial</vt:lpstr>
      <vt:lpstr>Calibri</vt:lpstr>
      <vt:lpstr>Myriad Pro</vt:lpstr>
      <vt:lpstr>Roboto</vt:lpstr>
      <vt:lpstr>SftWP July 15</vt:lpstr>
      <vt:lpstr>20140311PresentationUWTSDTemplate</vt:lpstr>
      <vt:lpstr>Business Presentations  Verbal and Non-Verbal Communications  PowerPoint as your Talking Points</vt:lpstr>
      <vt:lpstr>Learning Outcome</vt:lpstr>
      <vt:lpstr>Topic </vt:lpstr>
      <vt:lpstr>Group Work</vt:lpstr>
      <vt:lpstr>Things to Note</vt:lpstr>
      <vt:lpstr> Verbal Communication</vt:lpstr>
      <vt:lpstr> Non-Verbal Communication</vt:lpstr>
      <vt:lpstr> Some Skills - Practice</vt:lpstr>
      <vt:lpstr>Some Skills - Practice</vt:lpstr>
      <vt:lpstr>Some Skills – Be assertive and not aggressive.</vt:lpstr>
      <vt:lpstr>Establish Contact with the Audience </vt:lpstr>
      <vt:lpstr>How do you use your voice?</vt:lpstr>
      <vt:lpstr>How to use your voice!</vt:lpstr>
      <vt:lpstr>Other things to note.</vt:lpstr>
      <vt:lpstr>Other things to note.</vt:lpstr>
      <vt:lpstr>Other things to note.</vt:lpstr>
      <vt:lpstr>Game: “Sell me this”</vt:lpstr>
      <vt:lpstr>What you need to know!</vt:lpstr>
      <vt:lpstr>Slides should be for information and not a distraction</vt:lpstr>
      <vt:lpstr>Slides should be talking points and visual cues.</vt:lpstr>
      <vt:lpstr>How  to use visual tools e.g. animation</vt:lpstr>
      <vt:lpstr>Animation use – things to consider</vt:lpstr>
      <vt:lpstr>Animation use – things to consider contd.</vt:lpstr>
      <vt:lpstr>Graphs and charts</vt:lpstr>
      <vt:lpstr>Slide Colours</vt:lpstr>
      <vt:lpstr>Font Size</vt:lpstr>
      <vt:lpstr>Sounds</vt:lpstr>
      <vt:lpstr>Post Presentation. </vt:lpstr>
      <vt:lpstr>Video</vt:lpstr>
      <vt:lpstr>Presentations Links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Maund</dc:creator>
  <cp:lastModifiedBy>Chi Oham</cp:lastModifiedBy>
  <cp:revision>43</cp:revision>
  <dcterms:created xsi:type="dcterms:W3CDTF">2015-10-27T10:51:31Z</dcterms:created>
  <dcterms:modified xsi:type="dcterms:W3CDTF">2026-07-24T11:57:49Z</dcterms:modified>
</cp:coreProperties>
</file>