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6" r:id="rId10"/>
    <p:sldId id="264" r:id="rId11"/>
    <p:sldId id="265"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2" d="100"/>
          <a:sy n="92" d="100"/>
        </p:scale>
        <p:origin x="376" y="5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39C1D2-1864-4161-9BB1-8F3D0D9238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02C4D1E-45B5-4E6B-BE94-5D2B81800D72}">
      <dgm:prSet/>
      <dgm:spPr/>
      <dgm:t>
        <a:bodyPr/>
        <a:lstStyle/>
        <a:p>
          <a:r>
            <a:rPr lang="en-GB"/>
            <a:t>How Social Impact Is Created</a:t>
          </a:r>
          <a:endParaRPr lang="en-US"/>
        </a:p>
      </dgm:t>
    </dgm:pt>
    <dgm:pt modelId="{C6FBC2C7-93B0-4DC6-8140-1A9B58BCD72E}" type="parTrans" cxnId="{85A305C5-680B-47DF-A6E2-DBE5021A5B8C}">
      <dgm:prSet/>
      <dgm:spPr/>
      <dgm:t>
        <a:bodyPr/>
        <a:lstStyle/>
        <a:p>
          <a:endParaRPr lang="en-US"/>
        </a:p>
      </dgm:t>
    </dgm:pt>
    <dgm:pt modelId="{105EC060-B6CF-4872-9490-A94560617280}" type="sibTrans" cxnId="{85A305C5-680B-47DF-A6E2-DBE5021A5B8C}">
      <dgm:prSet/>
      <dgm:spPr/>
      <dgm:t>
        <a:bodyPr/>
        <a:lstStyle/>
        <a:p>
          <a:endParaRPr lang="en-US"/>
        </a:p>
      </dgm:t>
    </dgm:pt>
    <dgm:pt modelId="{B6D4B323-5EB1-4FE6-A1E6-FDB014AC4DA4}">
      <dgm:prSet/>
      <dgm:spPr/>
      <dgm:t>
        <a:bodyPr/>
        <a:lstStyle/>
        <a:p>
          <a:r>
            <a:rPr lang="en-GB"/>
            <a:t>Social impact can arise from:</a:t>
          </a:r>
          <a:endParaRPr lang="en-US"/>
        </a:p>
      </dgm:t>
    </dgm:pt>
    <dgm:pt modelId="{A64BEB57-9370-4090-BB35-B20FA757D892}" type="parTrans" cxnId="{CE895449-9F89-4C8C-BBF2-F9578DC473FE}">
      <dgm:prSet/>
      <dgm:spPr/>
      <dgm:t>
        <a:bodyPr/>
        <a:lstStyle/>
        <a:p>
          <a:endParaRPr lang="en-US"/>
        </a:p>
      </dgm:t>
    </dgm:pt>
    <dgm:pt modelId="{B7675670-89C3-49A9-BCCB-B2100C160EAD}" type="sibTrans" cxnId="{CE895449-9F89-4C8C-BBF2-F9578DC473FE}">
      <dgm:prSet/>
      <dgm:spPr/>
      <dgm:t>
        <a:bodyPr/>
        <a:lstStyle/>
        <a:p>
          <a:endParaRPr lang="en-US"/>
        </a:p>
      </dgm:t>
    </dgm:pt>
    <dgm:pt modelId="{E6C7AD0C-F1D5-47FC-9242-A57FAC67F93E}">
      <dgm:prSet/>
      <dgm:spPr/>
      <dgm:t>
        <a:bodyPr/>
        <a:lstStyle/>
        <a:p>
          <a:r>
            <a:rPr lang="en-GB"/>
            <a:t>• 	Deliberate interventions: e.g., a nonprofit running a youth mentoring program.</a:t>
          </a:r>
          <a:endParaRPr lang="en-US"/>
        </a:p>
      </dgm:t>
    </dgm:pt>
    <dgm:pt modelId="{147B3E2D-6EFF-48B2-95FC-880CB4034822}" type="parTrans" cxnId="{C536F751-4998-4908-83CA-6500485D5C9F}">
      <dgm:prSet/>
      <dgm:spPr/>
      <dgm:t>
        <a:bodyPr/>
        <a:lstStyle/>
        <a:p>
          <a:endParaRPr lang="en-US"/>
        </a:p>
      </dgm:t>
    </dgm:pt>
    <dgm:pt modelId="{AA59851C-6496-4A82-A0E2-D04EC114DEF8}" type="sibTrans" cxnId="{C536F751-4998-4908-83CA-6500485D5C9F}">
      <dgm:prSet/>
      <dgm:spPr/>
      <dgm:t>
        <a:bodyPr/>
        <a:lstStyle/>
        <a:p>
          <a:endParaRPr lang="en-US"/>
        </a:p>
      </dgm:t>
    </dgm:pt>
    <dgm:pt modelId="{6D6E1568-8616-4FC7-8326-40C8B2772F8C}">
      <dgm:prSet/>
      <dgm:spPr/>
      <dgm:t>
        <a:bodyPr/>
        <a:lstStyle/>
        <a:p>
          <a:r>
            <a:rPr lang="en-GB"/>
            <a:t>• 	Business practices: e.g., a company adopting fair trade or inclusive hiring.</a:t>
          </a:r>
          <a:endParaRPr lang="en-US"/>
        </a:p>
      </dgm:t>
    </dgm:pt>
    <dgm:pt modelId="{C5AA0E41-0765-4315-B592-827AAA0351D1}" type="parTrans" cxnId="{E994845A-4B14-4F07-B272-5012942AF282}">
      <dgm:prSet/>
      <dgm:spPr/>
      <dgm:t>
        <a:bodyPr/>
        <a:lstStyle/>
        <a:p>
          <a:endParaRPr lang="en-US"/>
        </a:p>
      </dgm:t>
    </dgm:pt>
    <dgm:pt modelId="{F96EBC69-C42B-408F-BBB4-9B7193B7A51C}" type="sibTrans" cxnId="{E994845A-4B14-4F07-B272-5012942AF282}">
      <dgm:prSet/>
      <dgm:spPr/>
      <dgm:t>
        <a:bodyPr/>
        <a:lstStyle/>
        <a:p>
          <a:endParaRPr lang="en-US"/>
        </a:p>
      </dgm:t>
    </dgm:pt>
    <dgm:pt modelId="{3C07BBD0-3AD0-4B57-BFD8-885475B2509D}">
      <dgm:prSet/>
      <dgm:spPr/>
      <dgm:t>
        <a:bodyPr/>
        <a:lstStyle/>
        <a:p>
          <a:r>
            <a:rPr lang="en-GB"/>
            <a:t>• 	Policy changes: e.g., government investing in green infrastructure.</a:t>
          </a:r>
          <a:endParaRPr lang="en-US"/>
        </a:p>
      </dgm:t>
    </dgm:pt>
    <dgm:pt modelId="{C1D1A93C-2FA6-42BB-B017-3F6F9A6CAE69}" type="parTrans" cxnId="{358A4CC4-216C-4D08-B151-FB142A3578BF}">
      <dgm:prSet/>
      <dgm:spPr/>
      <dgm:t>
        <a:bodyPr/>
        <a:lstStyle/>
        <a:p>
          <a:endParaRPr lang="en-US"/>
        </a:p>
      </dgm:t>
    </dgm:pt>
    <dgm:pt modelId="{E0F6CE0B-C517-468B-A5E0-886C53B65F56}" type="sibTrans" cxnId="{358A4CC4-216C-4D08-B151-FB142A3578BF}">
      <dgm:prSet/>
      <dgm:spPr/>
      <dgm:t>
        <a:bodyPr/>
        <a:lstStyle/>
        <a:p>
          <a:endParaRPr lang="en-US"/>
        </a:p>
      </dgm:t>
    </dgm:pt>
    <dgm:pt modelId="{E6E01426-64A7-4A51-B362-9AC6E627C150}">
      <dgm:prSet/>
      <dgm:spPr/>
      <dgm:t>
        <a:bodyPr/>
        <a:lstStyle/>
        <a:p>
          <a:r>
            <a:rPr lang="en-GB"/>
            <a:t>• 	Community action: e.g., local groups revitalizing a public park.</a:t>
          </a:r>
          <a:endParaRPr lang="en-US"/>
        </a:p>
      </dgm:t>
    </dgm:pt>
    <dgm:pt modelId="{3DBFB75D-2427-4EBA-BB47-DC607F4AF29E}" type="parTrans" cxnId="{FD77A378-BBA2-4EF1-A370-259A782292C9}">
      <dgm:prSet/>
      <dgm:spPr/>
      <dgm:t>
        <a:bodyPr/>
        <a:lstStyle/>
        <a:p>
          <a:endParaRPr lang="en-US"/>
        </a:p>
      </dgm:t>
    </dgm:pt>
    <dgm:pt modelId="{9E9547FB-5AF3-459A-92AE-1CB2DEB2EF1F}" type="sibTrans" cxnId="{FD77A378-BBA2-4EF1-A370-259A782292C9}">
      <dgm:prSet/>
      <dgm:spPr/>
      <dgm:t>
        <a:bodyPr/>
        <a:lstStyle/>
        <a:p>
          <a:endParaRPr lang="en-US"/>
        </a:p>
      </dgm:t>
    </dgm:pt>
    <dgm:pt modelId="{64BD264B-7C38-4AAD-A92E-3535D268A1FB}">
      <dgm:prSet/>
      <dgm:spPr/>
      <dgm:t>
        <a:bodyPr/>
        <a:lstStyle/>
        <a:p>
          <a:r>
            <a:rPr lang="en-GB"/>
            <a:t>It can be direct (e.g., improved literacy from a reading program) or indirect (e.g., increased civic pride from a regeneration project).</a:t>
          </a:r>
          <a:endParaRPr lang="en-US"/>
        </a:p>
      </dgm:t>
    </dgm:pt>
    <dgm:pt modelId="{BA376D0A-1582-403F-9375-D9F2F23736D7}" type="parTrans" cxnId="{A6714AB3-966E-49F2-BAFA-3453FE044E68}">
      <dgm:prSet/>
      <dgm:spPr/>
      <dgm:t>
        <a:bodyPr/>
        <a:lstStyle/>
        <a:p>
          <a:endParaRPr lang="en-US"/>
        </a:p>
      </dgm:t>
    </dgm:pt>
    <dgm:pt modelId="{FA51484D-C37C-4EDE-A696-C6F87D40552B}" type="sibTrans" cxnId="{A6714AB3-966E-49F2-BAFA-3453FE044E68}">
      <dgm:prSet/>
      <dgm:spPr/>
      <dgm:t>
        <a:bodyPr/>
        <a:lstStyle/>
        <a:p>
          <a:endParaRPr lang="en-US"/>
        </a:p>
      </dgm:t>
    </dgm:pt>
    <dgm:pt modelId="{8895031B-405D-4053-A423-FE40617D10D3}" type="pres">
      <dgm:prSet presAssocID="{E839C1D2-1864-4161-9BB1-8F3D0D9238FC}" presName="linear" presStyleCnt="0">
        <dgm:presLayoutVars>
          <dgm:animLvl val="lvl"/>
          <dgm:resizeHandles val="exact"/>
        </dgm:presLayoutVars>
      </dgm:prSet>
      <dgm:spPr/>
    </dgm:pt>
    <dgm:pt modelId="{D46417C3-E97F-4C92-A326-EBF667219455}" type="pres">
      <dgm:prSet presAssocID="{002C4D1E-45B5-4E6B-BE94-5D2B81800D72}" presName="parentText" presStyleLbl="node1" presStyleIdx="0" presStyleCnt="7">
        <dgm:presLayoutVars>
          <dgm:chMax val="0"/>
          <dgm:bulletEnabled val="1"/>
        </dgm:presLayoutVars>
      </dgm:prSet>
      <dgm:spPr/>
    </dgm:pt>
    <dgm:pt modelId="{F96C52C4-92A5-4858-BFC5-F6A37C1128D4}" type="pres">
      <dgm:prSet presAssocID="{105EC060-B6CF-4872-9490-A94560617280}" presName="spacer" presStyleCnt="0"/>
      <dgm:spPr/>
    </dgm:pt>
    <dgm:pt modelId="{1360218C-E2AC-4D83-BEFF-9D0989C0008D}" type="pres">
      <dgm:prSet presAssocID="{B6D4B323-5EB1-4FE6-A1E6-FDB014AC4DA4}" presName="parentText" presStyleLbl="node1" presStyleIdx="1" presStyleCnt="7">
        <dgm:presLayoutVars>
          <dgm:chMax val="0"/>
          <dgm:bulletEnabled val="1"/>
        </dgm:presLayoutVars>
      </dgm:prSet>
      <dgm:spPr/>
    </dgm:pt>
    <dgm:pt modelId="{8061776B-B7F3-462E-A4DA-C4BEE822226F}" type="pres">
      <dgm:prSet presAssocID="{B7675670-89C3-49A9-BCCB-B2100C160EAD}" presName="spacer" presStyleCnt="0"/>
      <dgm:spPr/>
    </dgm:pt>
    <dgm:pt modelId="{C1B44BBE-4C4C-4B56-B40C-1CA63FAF6552}" type="pres">
      <dgm:prSet presAssocID="{E6C7AD0C-F1D5-47FC-9242-A57FAC67F93E}" presName="parentText" presStyleLbl="node1" presStyleIdx="2" presStyleCnt="7">
        <dgm:presLayoutVars>
          <dgm:chMax val="0"/>
          <dgm:bulletEnabled val="1"/>
        </dgm:presLayoutVars>
      </dgm:prSet>
      <dgm:spPr/>
    </dgm:pt>
    <dgm:pt modelId="{538CC6E3-D37F-4FDE-A134-FE9513D592C2}" type="pres">
      <dgm:prSet presAssocID="{AA59851C-6496-4A82-A0E2-D04EC114DEF8}" presName="spacer" presStyleCnt="0"/>
      <dgm:spPr/>
    </dgm:pt>
    <dgm:pt modelId="{36D889CE-897D-41F2-B4F0-49741435E5C3}" type="pres">
      <dgm:prSet presAssocID="{6D6E1568-8616-4FC7-8326-40C8B2772F8C}" presName="parentText" presStyleLbl="node1" presStyleIdx="3" presStyleCnt="7">
        <dgm:presLayoutVars>
          <dgm:chMax val="0"/>
          <dgm:bulletEnabled val="1"/>
        </dgm:presLayoutVars>
      </dgm:prSet>
      <dgm:spPr/>
    </dgm:pt>
    <dgm:pt modelId="{8D0C1ABD-D967-4381-BABE-442AC6145CEE}" type="pres">
      <dgm:prSet presAssocID="{F96EBC69-C42B-408F-BBB4-9B7193B7A51C}" presName="spacer" presStyleCnt="0"/>
      <dgm:spPr/>
    </dgm:pt>
    <dgm:pt modelId="{2D0976F1-048F-4BB5-ADF3-CA532883C2FF}" type="pres">
      <dgm:prSet presAssocID="{3C07BBD0-3AD0-4B57-BFD8-885475B2509D}" presName="parentText" presStyleLbl="node1" presStyleIdx="4" presStyleCnt="7">
        <dgm:presLayoutVars>
          <dgm:chMax val="0"/>
          <dgm:bulletEnabled val="1"/>
        </dgm:presLayoutVars>
      </dgm:prSet>
      <dgm:spPr/>
    </dgm:pt>
    <dgm:pt modelId="{FDC299A1-40E5-4CE0-A611-B09CE96B0EF7}" type="pres">
      <dgm:prSet presAssocID="{E0F6CE0B-C517-468B-A5E0-886C53B65F56}" presName="spacer" presStyleCnt="0"/>
      <dgm:spPr/>
    </dgm:pt>
    <dgm:pt modelId="{5859B0BB-A4EC-4B18-A2BE-186382247A1D}" type="pres">
      <dgm:prSet presAssocID="{E6E01426-64A7-4A51-B362-9AC6E627C150}" presName="parentText" presStyleLbl="node1" presStyleIdx="5" presStyleCnt="7">
        <dgm:presLayoutVars>
          <dgm:chMax val="0"/>
          <dgm:bulletEnabled val="1"/>
        </dgm:presLayoutVars>
      </dgm:prSet>
      <dgm:spPr/>
    </dgm:pt>
    <dgm:pt modelId="{7AF1BFED-C128-429E-8947-5F23E49CBD02}" type="pres">
      <dgm:prSet presAssocID="{9E9547FB-5AF3-459A-92AE-1CB2DEB2EF1F}" presName="spacer" presStyleCnt="0"/>
      <dgm:spPr/>
    </dgm:pt>
    <dgm:pt modelId="{BAF68BE7-6FF6-40C6-AC4E-EDFCA07468C5}" type="pres">
      <dgm:prSet presAssocID="{64BD264B-7C38-4AAD-A92E-3535D268A1FB}" presName="parentText" presStyleLbl="node1" presStyleIdx="6" presStyleCnt="7">
        <dgm:presLayoutVars>
          <dgm:chMax val="0"/>
          <dgm:bulletEnabled val="1"/>
        </dgm:presLayoutVars>
      </dgm:prSet>
      <dgm:spPr/>
    </dgm:pt>
  </dgm:ptLst>
  <dgm:cxnLst>
    <dgm:cxn modelId="{5BF17A1B-0008-4CBC-B54A-6DDAE4E9F31B}" type="presOf" srcId="{64BD264B-7C38-4AAD-A92E-3535D268A1FB}" destId="{BAF68BE7-6FF6-40C6-AC4E-EDFCA07468C5}" srcOrd="0" destOrd="0" presId="urn:microsoft.com/office/officeart/2005/8/layout/vList2"/>
    <dgm:cxn modelId="{C72CDD30-4A80-4A85-852B-815C457318B5}" type="presOf" srcId="{E839C1D2-1864-4161-9BB1-8F3D0D9238FC}" destId="{8895031B-405D-4053-A423-FE40617D10D3}" srcOrd="0" destOrd="0" presId="urn:microsoft.com/office/officeart/2005/8/layout/vList2"/>
    <dgm:cxn modelId="{CE895449-9F89-4C8C-BBF2-F9578DC473FE}" srcId="{E839C1D2-1864-4161-9BB1-8F3D0D9238FC}" destId="{B6D4B323-5EB1-4FE6-A1E6-FDB014AC4DA4}" srcOrd="1" destOrd="0" parTransId="{A64BEB57-9370-4090-BB35-B20FA757D892}" sibTransId="{B7675670-89C3-49A9-BCCB-B2100C160EAD}"/>
    <dgm:cxn modelId="{C536F751-4998-4908-83CA-6500485D5C9F}" srcId="{E839C1D2-1864-4161-9BB1-8F3D0D9238FC}" destId="{E6C7AD0C-F1D5-47FC-9242-A57FAC67F93E}" srcOrd="2" destOrd="0" parTransId="{147B3E2D-6EFF-48B2-95FC-880CB4034822}" sibTransId="{AA59851C-6496-4A82-A0E2-D04EC114DEF8}"/>
    <dgm:cxn modelId="{FD77A378-BBA2-4EF1-A370-259A782292C9}" srcId="{E839C1D2-1864-4161-9BB1-8F3D0D9238FC}" destId="{E6E01426-64A7-4A51-B362-9AC6E627C150}" srcOrd="5" destOrd="0" parTransId="{3DBFB75D-2427-4EBA-BB47-DC607F4AF29E}" sibTransId="{9E9547FB-5AF3-459A-92AE-1CB2DEB2EF1F}"/>
    <dgm:cxn modelId="{E994845A-4B14-4F07-B272-5012942AF282}" srcId="{E839C1D2-1864-4161-9BB1-8F3D0D9238FC}" destId="{6D6E1568-8616-4FC7-8326-40C8B2772F8C}" srcOrd="3" destOrd="0" parTransId="{C5AA0E41-0765-4315-B592-827AAA0351D1}" sibTransId="{F96EBC69-C42B-408F-BBB4-9B7193B7A51C}"/>
    <dgm:cxn modelId="{5486EA8C-3F8D-4997-8C4C-BB5E67E84DDB}" type="presOf" srcId="{B6D4B323-5EB1-4FE6-A1E6-FDB014AC4DA4}" destId="{1360218C-E2AC-4D83-BEFF-9D0989C0008D}" srcOrd="0" destOrd="0" presId="urn:microsoft.com/office/officeart/2005/8/layout/vList2"/>
    <dgm:cxn modelId="{FDC2598D-818E-49E0-B28C-672ABE8FC49E}" type="presOf" srcId="{E6E01426-64A7-4A51-B362-9AC6E627C150}" destId="{5859B0BB-A4EC-4B18-A2BE-186382247A1D}" srcOrd="0" destOrd="0" presId="urn:microsoft.com/office/officeart/2005/8/layout/vList2"/>
    <dgm:cxn modelId="{7E6616A4-B98C-41A1-96FE-39119DF6E0D0}" type="presOf" srcId="{3C07BBD0-3AD0-4B57-BFD8-885475B2509D}" destId="{2D0976F1-048F-4BB5-ADF3-CA532883C2FF}" srcOrd="0" destOrd="0" presId="urn:microsoft.com/office/officeart/2005/8/layout/vList2"/>
    <dgm:cxn modelId="{84559CA4-4595-4359-97D0-D426BF459859}" type="presOf" srcId="{6D6E1568-8616-4FC7-8326-40C8B2772F8C}" destId="{36D889CE-897D-41F2-B4F0-49741435E5C3}" srcOrd="0" destOrd="0" presId="urn:microsoft.com/office/officeart/2005/8/layout/vList2"/>
    <dgm:cxn modelId="{A6714AB3-966E-49F2-BAFA-3453FE044E68}" srcId="{E839C1D2-1864-4161-9BB1-8F3D0D9238FC}" destId="{64BD264B-7C38-4AAD-A92E-3535D268A1FB}" srcOrd="6" destOrd="0" parTransId="{BA376D0A-1582-403F-9375-D9F2F23736D7}" sibTransId="{FA51484D-C37C-4EDE-A696-C6F87D40552B}"/>
    <dgm:cxn modelId="{358A4CC4-216C-4D08-B151-FB142A3578BF}" srcId="{E839C1D2-1864-4161-9BB1-8F3D0D9238FC}" destId="{3C07BBD0-3AD0-4B57-BFD8-885475B2509D}" srcOrd="4" destOrd="0" parTransId="{C1D1A93C-2FA6-42BB-B017-3F6F9A6CAE69}" sibTransId="{E0F6CE0B-C517-468B-A5E0-886C53B65F56}"/>
    <dgm:cxn modelId="{85A305C5-680B-47DF-A6E2-DBE5021A5B8C}" srcId="{E839C1D2-1864-4161-9BB1-8F3D0D9238FC}" destId="{002C4D1E-45B5-4E6B-BE94-5D2B81800D72}" srcOrd="0" destOrd="0" parTransId="{C6FBC2C7-93B0-4DC6-8140-1A9B58BCD72E}" sibTransId="{105EC060-B6CF-4872-9490-A94560617280}"/>
    <dgm:cxn modelId="{835FD6D4-8D4D-4E5D-9E9F-7F48A2C17773}" type="presOf" srcId="{E6C7AD0C-F1D5-47FC-9242-A57FAC67F93E}" destId="{C1B44BBE-4C4C-4B56-B40C-1CA63FAF6552}" srcOrd="0" destOrd="0" presId="urn:microsoft.com/office/officeart/2005/8/layout/vList2"/>
    <dgm:cxn modelId="{892CF6DE-7D02-4821-A845-C6B78F54A00B}" type="presOf" srcId="{002C4D1E-45B5-4E6B-BE94-5D2B81800D72}" destId="{D46417C3-E97F-4C92-A326-EBF667219455}" srcOrd="0" destOrd="0" presId="urn:microsoft.com/office/officeart/2005/8/layout/vList2"/>
    <dgm:cxn modelId="{17E21336-4D4C-4923-8995-6C53F2DAB1B9}" type="presParOf" srcId="{8895031B-405D-4053-A423-FE40617D10D3}" destId="{D46417C3-E97F-4C92-A326-EBF667219455}" srcOrd="0" destOrd="0" presId="urn:microsoft.com/office/officeart/2005/8/layout/vList2"/>
    <dgm:cxn modelId="{53EA1063-9D8F-4A3F-8C5E-2712006D243D}" type="presParOf" srcId="{8895031B-405D-4053-A423-FE40617D10D3}" destId="{F96C52C4-92A5-4858-BFC5-F6A37C1128D4}" srcOrd="1" destOrd="0" presId="urn:microsoft.com/office/officeart/2005/8/layout/vList2"/>
    <dgm:cxn modelId="{3BF581E4-AE81-4BDF-9622-32D3492B9C16}" type="presParOf" srcId="{8895031B-405D-4053-A423-FE40617D10D3}" destId="{1360218C-E2AC-4D83-BEFF-9D0989C0008D}" srcOrd="2" destOrd="0" presId="urn:microsoft.com/office/officeart/2005/8/layout/vList2"/>
    <dgm:cxn modelId="{524D9B82-7045-4CFF-A8E6-B44E10A93E48}" type="presParOf" srcId="{8895031B-405D-4053-A423-FE40617D10D3}" destId="{8061776B-B7F3-462E-A4DA-C4BEE822226F}" srcOrd="3" destOrd="0" presId="urn:microsoft.com/office/officeart/2005/8/layout/vList2"/>
    <dgm:cxn modelId="{C496EE8C-A624-42BF-A684-4B75BE47F65A}" type="presParOf" srcId="{8895031B-405D-4053-A423-FE40617D10D3}" destId="{C1B44BBE-4C4C-4B56-B40C-1CA63FAF6552}" srcOrd="4" destOrd="0" presId="urn:microsoft.com/office/officeart/2005/8/layout/vList2"/>
    <dgm:cxn modelId="{CA7B2CCD-AF6F-4855-AD38-951D8AA543CE}" type="presParOf" srcId="{8895031B-405D-4053-A423-FE40617D10D3}" destId="{538CC6E3-D37F-4FDE-A134-FE9513D592C2}" srcOrd="5" destOrd="0" presId="urn:microsoft.com/office/officeart/2005/8/layout/vList2"/>
    <dgm:cxn modelId="{DF096CA3-749A-4CA7-9898-A0361B9E36D0}" type="presParOf" srcId="{8895031B-405D-4053-A423-FE40617D10D3}" destId="{36D889CE-897D-41F2-B4F0-49741435E5C3}" srcOrd="6" destOrd="0" presId="urn:microsoft.com/office/officeart/2005/8/layout/vList2"/>
    <dgm:cxn modelId="{EC6D9AEE-EA53-4C74-835E-D08D70F67BB6}" type="presParOf" srcId="{8895031B-405D-4053-A423-FE40617D10D3}" destId="{8D0C1ABD-D967-4381-BABE-442AC6145CEE}" srcOrd="7" destOrd="0" presId="urn:microsoft.com/office/officeart/2005/8/layout/vList2"/>
    <dgm:cxn modelId="{F0CB92B5-55B6-40AE-9AD4-E680A8BA6744}" type="presParOf" srcId="{8895031B-405D-4053-A423-FE40617D10D3}" destId="{2D0976F1-048F-4BB5-ADF3-CA532883C2FF}" srcOrd="8" destOrd="0" presId="urn:microsoft.com/office/officeart/2005/8/layout/vList2"/>
    <dgm:cxn modelId="{919132CD-A77E-4941-9CF8-4BED670F96FF}" type="presParOf" srcId="{8895031B-405D-4053-A423-FE40617D10D3}" destId="{FDC299A1-40E5-4CE0-A611-B09CE96B0EF7}" srcOrd="9" destOrd="0" presId="urn:microsoft.com/office/officeart/2005/8/layout/vList2"/>
    <dgm:cxn modelId="{228D8C5D-7094-475D-AC1D-91EDCCF6C743}" type="presParOf" srcId="{8895031B-405D-4053-A423-FE40617D10D3}" destId="{5859B0BB-A4EC-4B18-A2BE-186382247A1D}" srcOrd="10" destOrd="0" presId="urn:microsoft.com/office/officeart/2005/8/layout/vList2"/>
    <dgm:cxn modelId="{BD4D24B2-AF51-45B3-BB3B-337A4E2EA764}" type="presParOf" srcId="{8895031B-405D-4053-A423-FE40617D10D3}" destId="{7AF1BFED-C128-429E-8947-5F23E49CBD02}" srcOrd="11" destOrd="0" presId="urn:microsoft.com/office/officeart/2005/8/layout/vList2"/>
    <dgm:cxn modelId="{018DD061-5739-41A1-95AA-6D75ED0A6648}" type="presParOf" srcId="{8895031B-405D-4053-A423-FE40617D10D3}" destId="{BAF68BE7-6FF6-40C6-AC4E-EDFCA07468C5}"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7D092C-670D-4AE2-9745-421708F4D5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D2CE01-2C73-4DEF-9D90-78D9FD8A8E3E}">
      <dgm:prSet/>
      <dgm:spPr/>
      <dgm:t>
        <a:bodyPr/>
        <a:lstStyle/>
        <a:p>
          <a:r>
            <a:rPr lang="en-GB"/>
            <a:t>To assess social impact, organizations often use:</a:t>
          </a:r>
          <a:endParaRPr lang="en-US"/>
        </a:p>
      </dgm:t>
    </dgm:pt>
    <dgm:pt modelId="{B79562EC-BC05-4389-9484-7D7775F2202E}" type="parTrans" cxnId="{1B6D0275-C0A2-44A5-826A-694529E47A7E}">
      <dgm:prSet/>
      <dgm:spPr/>
      <dgm:t>
        <a:bodyPr/>
        <a:lstStyle/>
        <a:p>
          <a:endParaRPr lang="en-US"/>
        </a:p>
      </dgm:t>
    </dgm:pt>
    <dgm:pt modelId="{4258A91F-7E5C-4E5E-95F5-8D10E2BE38F1}" type="sibTrans" cxnId="{1B6D0275-C0A2-44A5-826A-694529E47A7E}">
      <dgm:prSet/>
      <dgm:spPr/>
      <dgm:t>
        <a:bodyPr/>
        <a:lstStyle/>
        <a:p>
          <a:endParaRPr lang="en-US"/>
        </a:p>
      </dgm:t>
    </dgm:pt>
    <dgm:pt modelId="{E281D7AD-655F-48F1-9F7B-C1FF88614770}">
      <dgm:prSet/>
      <dgm:spPr/>
      <dgm:t>
        <a:bodyPr/>
        <a:lstStyle/>
        <a:p>
          <a:r>
            <a:rPr lang="en-GB"/>
            <a:t>• 	Theory of Change: Mapping how activities lead to outcomes.</a:t>
          </a:r>
          <a:endParaRPr lang="en-US"/>
        </a:p>
      </dgm:t>
    </dgm:pt>
    <dgm:pt modelId="{0016BAFD-A63B-40A7-B11B-804E0BE3BD0E}" type="parTrans" cxnId="{2466BFA8-6943-4756-8295-E233AF1D8389}">
      <dgm:prSet/>
      <dgm:spPr/>
      <dgm:t>
        <a:bodyPr/>
        <a:lstStyle/>
        <a:p>
          <a:endParaRPr lang="en-US"/>
        </a:p>
      </dgm:t>
    </dgm:pt>
    <dgm:pt modelId="{B10B7BC5-10A9-473A-AA94-F590DA74BC0F}" type="sibTrans" cxnId="{2466BFA8-6943-4756-8295-E233AF1D8389}">
      <dgm:prSet/>
      <dgm:spPr/>
      <dgm:t>
        <a:bodyPr/>
        <a:lstStyle/>
        <a:p>
          <a:endParaRPr lang="en-US"/>
        </a:p>
      </dgm:t>
    </dgm:pt>
    <dgm:pt modelId="{606DDADE-5A01-4E68-AFCF-6C745A2C017B}">
      <dgm:prSet/>
      <dgm:spPr/>
      <dgm:t>
        <a:bodyPr/>
        <a:lstStyle/>
        <a:p>
          <a:r>
            <a:rPr lang="en-GB"/>
            <a:t>• 	Indicators and metrics: Quantitative (e.g., number of people trained) and qualitative (e.g., stakeholder testimonials).</a:t>
          </a:r>
          <a:endParaRPr lang="en-US"/>
        </a:p>
      </dgm:t>
    </dgm:pt>
    <dgm:pt modelId="{C09E9830-B89A-40C4-AE68-C682DECF3DF7}" type="parTrans" cxnId="{40523CD4-7B80-4D1E-BEB1-6B654F224E3E}">
      <dgm:prSet/>
      <dgm:spPr/>
      <dgm:t>
        <a:bodyPr/>
        <a:lstStyle/>
        <a:p>
          <a:endParaRPr lang="en-US"/>
        </a:p>
      </dgm:t>
    </dgm:pt>
    <dgm:pt modelId="{AA182F70-11A0-4469-8260-2576DF966F7B}" type="sibTrans" cxnId="{40523CD4-7B80-4D1E-BEB1-6B654F224E3E}">
      <dgm:prSet/>
      <dgm:spPr/>
      <dgm:t>
        <a:bodyPr/>
        <a:lstStyle/>
        <a:p>
          <a:endParaRPr lang="en-US"/>
        </a:p>
      </dgm:t>
    </dgm:pt>
    <dgm:pt modelId="{BBB78D23-C731-4005-AA14-7C2059F4CDBE}">
      <dgm:prSet/>
      <dgm:spPr/>
      <dgm:t>
        <a:bodyPr/>
        <a:lstStyle/>
        <a:p>
          <a:r>
            <a:rPr lang="en-GB"/>
            <a:t>• 	Frameworks: Like the Social Audit Network, SROI (Social Return on Investment), or the UN Sustainable Development Goals.</a:t>
          </a:r>
          <a:endParaRPr lang="en-US"/>
        </a:p>
      </dgm:t>
    </dgm:pt>
    <dgm:pt modelId="{5A707925-1FB8-4211-BEBE-D6BAFF3A7FEB}" type="parTrans" cxnId="{2C8B4D42-AF95-4B32-B9A8-26A943FBB7D6}">
      <dgm:prSet/>
      <dgm:spPr/>
      <dgm:t>
        <a:bodyPr/>
        <a:lstStyle/>
        <a:p>
          <a:endParaRPr lang="en-US"/>
        </a:p>
      </dgm:t>
    </dgm:pt>
    <dgm:pt modelId="{E877BDF9-18EE-4ABB-A769-CE65E5BA4237}" type="sibTrans" cxnId="{2C8B4D42-AF95-4B32-B9A8-26A943FBB7D6}">
      <dgm:prSet/>
      <dgm:spPr/>
      <dgm:t>
        <a:bodyPr/>
        <a:lstStyle/>
        <a:p>
          <a:endParaRPr lang="en-US"/>
        </a:p>
      </dgm:t>
    </dgm:pt>
    <dgm:pt modelId="{DC8ED10B-32C6-46F5-AB4D-6273C3657BCB}" type="pres">
      <dgm:prSet presAssocID="{837D092C-670D-4AE2-9745-421708F4D5E6}" presName="linear" presStyleCnt="0">
        <dgm:presLayoutVars>
          <dgm:animLvl val="lvl"/>
          <dgm:resizeHandles val="exact"/>
        </dgm:presLayoutVars>
      </dgm:prSet>
      <dgm:spPr/>
    </dgm:pt>
    <dgm:pt modelId="{0D746594-CE4C-46B9-A106-375046B5EA92}" type="pres">
      <dgm:prSet presAssocID="{FCD2CE01-2C73-4DEF-9D90-78D9FD8A8E3E}" presName="parentText" presStyleLbl="node1" presStyleIdx="0" presStyleCnt="4">
        <dgm:presLayoutVars>
          <dgm:chMax val="0"/>
          <dgm:bulletEnabled val="1"/>
        </dgm:presLayoutVars>
      </dgm:prSet>
      <dgm:spPr/>
    </dgm:pt>
    <dgm:pt modelId="{F2DE2832-7727-46F3-BC0A-55AF715881B8}" type="pres">
      <dgm:prSet presAssocID="{4258A91F-7E5C-4E5E-95F5-8D10E2BE38F1}" presName="spacer" presStyleCnt="0"/>
      <dgm:spPr/>
    </dgm:pt>
    <dgm:pt modelId="{5F10E424-9B4A-43AB-B1BC-C4CEF0E7AF40}" type="pres">
      <dgm:prSet presAssocID="{E281D7AD-655F-48F1-9F7B-C1FF88614770}" presName="parentText" presStyleLbl="node1" presStyleIdx="1" presStyleCnt="4">
        <dgm:presLayoutVars>
          <dgm:chMax val="0"/>
          <dgm:bulletEnabled val="1"/>
        </dgm:presLayoutVars>
      </dgm:prSet>
      <dgm:spPr/>
    </dgm:pt>
    <dgm:pt modelId="{448A1994-4092-44AC-B477-94E5CC0EB08B}" type="pres">
      <dgm:prSet presAssocID="{B10B7BC5-10A9-473A-AA94-F590DA74BC0F}" presName="spacer" presStyleCnt="0"/>
      <dgm:spPr/>
    </dgm:pt>
    <dgm:pt modelId="{C816D442-0359-41AE-AD05-0456E576362C}" type="pres">
      <dgm:prSet presAssocID="{606DDADE-5A01-4E68-AFCF-6C745A2C017B}" presName="parentText" presStyleLbl="node1" presStyleIdx="2" presStyleCnt="4">
        <dgm:presLayoutVars>
          <dgm:chMax val="0"/>
          <dgm:bulletEnabled val="1"/>
        </dgm:presLayoutVars>
      </dgm:prSet>
      <dgm:spPr/>
    </dgm:pt>
    <dgm:pt modelId="{A04B5D94-0DAD-442A-8DEB-6673B1CBA47E}" type="pres">
      <dgm:prSet presAssocID="{AA182F70-11A0-4469-8260-2576DF966F7B}" presName="spacer" presStyleCnt="0"/>
      <dgm:spPr/>
    </dgm:pt>
    <dgm:pt modelId="{21933824-2307-4EAF-94E0-59B53A6EE92C}" type="pres">
      <dgm:prSet presAssocID="{BBB78D23-C731-4005-AA14-7C2059F4CDBE}" presName="parentText" presStyleLbl="node1" presStyleIdx="3" presStyleCnt="4">
        <dgm:presLayoutVars>
          <dgm:chMax val="0"/>
          <dgm:bulletEnabled val="1"/>
        </dgm:presLayoutVars>
      </dgm:prSet>
      <dgm:spPr/>
    </dgm:pt>
  </dgm:ptLst>
  <dgm:cxnLst>
    <dgm:cxn modelId="{65A4AE06-CA82-4453-AFB6-EC26E9F88D5A}" type="presOf" srcId="{606DDADE-5A01-4E68-AFCF-6C745A2C017B}" destId="{C816D442-0359-41AE-AD05-0456E576362C}" srcOrd="0" destOrd="0" presId="urn:microsoft.com/office/officeart/2005/8/layout/vList2"/>
    <dgm:cxn modelId="{49EA2E2C-4F49-4690-B0A8-51094A1857E2}" type="presOf" srcId="{FCD2CE01-2C73-4DEF-9D90-78D9FD8A8E3E}" destId="{0D746594-CE4C-46B9-A106-375046B5EA92}" srcOrd="0" destOrd="0" presId="urn:microsoft.com/office/officeart/2005/8/layout/vList2"/>
    <dgm:cxn modelId="{2C8B4D42-AF95-4B32-B9A8-26A943FBB7D6}" srcId="{837D092C-670D-4AE2-9745-421708F4D5E6}" destId="{BBB78D23-C731-4005-AA14-7C2059F4CDBE}" srcOrd="3" destOrd="0" parTransId="{5A707925-1FB8-4211-BEBE-D6BAFF3A7FEB}" sibTransId="{E877BDF9-18EE-4ABB-A769-CE65E5BA4237}"/>
    <dgm:cxn modelId="{1B6D0275-C0A2-44A5-826A-694529E47A7E}" srcId="{837D092C-670D-4AE2-9745-421708F4D5E6}" destId="{FCD2CE01-2C73-4DEF-9D90-78D9FD8A8E3E}" srcOrd="0" destOrd="0" parTransId="{B79562EC-BC05-4389-9484-7D7775F2202E}" sibTransId="{4258A91F-7E5C-4E5E-95F5-8D10E2BE38F1}"/>
    <dgm:cxn modelId="{83E00B75-5FD0-41F9-9479-B1FDF89C40B3}" type="presOf" srcId="{E281D7AD-655F-48F1-9F7B-C1FF88614770}" destId="{5F10E424-9B4A-43AB-B1BC-C4CEF0E7AF40}" srcOrd="0" destOrd="0" presId="urn:microsoft.com/office/officeart/2005/8/layout/vList2"/>
    <dgm:cxn modelId="{96A3EF7B-7A9D-4330-910D-224342A7B8C6}" type="presOf" srcId="{837D092C-670D-4AE2-9745-421708F4D5E6}" destId="{DC8ED10B-32C6-46F5-AB4D-6273C3657BCB}" srcOrd="0" destOrd="0" presId="urn:microsoft.com/office/officeart/2005/8/layout/vList2"/>
    <dgm:cxn modelId="{2466BFA8-6943-4756-8295-E233AF1D8389}" srcId="{837D092C-670D-4AE2-9745-421708F4D5E6}" destId="{E281D7AD-655F-48F1-9F7B-C1FF88614770}" srcOrd="1" destOrd="0" parTransId="{0016BAFD-A63B-40A7-B11B-804E0BE3BD0E}" sibTransId="{B10B7BC5-10A9-473A-AA94-F590DA74BC0F}"/>
    <dgm:cxn modelId="{40523CD4-7B80-4D1E-BEB1-6B654F224E3E}" srcId="{837D092C-670D-4AE2-9745-421708F4D5E6}" destId="{606DDADE-5A01-4E68-AFCF-6C745A2C017B}" srcOrd="2" destOrd="0" parTransId="{C09E9830-B89A-40C4-AE68-C682DECF3DF7}" sibTransId="{AA182F70-11A0-4469-8260-2576DF966F7B}"/>
    <dgm:cxn modelId="{C44AB6E0-3A6F-44A0-A835-E3949EE438C7}" type="presOf" srcId="{BBB78D23-C731-4005-AA14-7C2059F4CDBE}" destId="{21933824-2307-4EAF-94E0-59B53A6EE92C}" srcOrd="0" destOrd="0" presId="urn:microsoft.com/office/officeart/2005/8/layout/vList2"/>
    <dgm:cxn modelId="{456A6498-B342-40ED-93F0-C083C23CC23C}" type="presParOf" srcId="{DC8ED10B-32C6-46F5-AB4D-6273C3657BCB}" destId="{0D746594-CE4C-46B9-A106-375046B5EA92}" srcOrd="0" destOrd="0" presId="urn:microsoft.com/office/officeart/2005/8/layout/vList2"/>
    <dgm:cxn modelId="{969F08C1-7564-4F41-BFA7-918A357A4985}" type="presParOf" srcId="{DC8ED10B-32C6-46F5-AB4D-6273C3657BCB}" destId="{F2DE2832-7727-46F3-BC0A-55AF715881B8}" srcOrd="1" destOrd="0" presId="urn:microsoft.com/office/officeart/2005/8/layout/vList2"/>
    <dgm:cxn modelId="{9CBE8E68-7803-4662-BC18-46E7F868F7A9}" type="presParOf" srcId="{DC8ED10B-32C6-46F5-AB4D-6273C3657BCB}" destId="{5F10E424-9B4A-43AB-B1BC-C4CEF0E7AF40}" srcOrd="2" destOrd="0" presId="urn:microsoft.com/office/officeart/2005/8/layout/vList2"/>
    <dgm:cxn modelId="{AA579EC3-DBD7-4B5C-A7C5-C8018B433FCE}" type="presParOf" srcId="{DC8ED10B-32C6-46F5-AB4D-6273C3657BCB}" destId="{448A1994-4092-44AC-B477-94E5CC0EB08B}" srcOrd="3" destOrd="0" presId="urn:microsoft.com/office/officeart/2005/8/layout/vList2"/>
    <dgm:cxn modelId="{5801E4EA-638E-49C3-ADBA-91FA8D74F459}" type="presParOf" srcId="{DC8ED10B-32C6-46F5-AB4D-6273C3657BCB}" destId="{C816D442-0359-41AE-AD05-0456E576362C}" srcOrd="4" destOrd="0" presId="urn:microsoft.com/office/officeart/2005/8/layout/vList2"/>
    <dgm:cxn modelId="{32BA7E98-67E2-40E5-84E8-961B905974AE}" type="presParOf" srcId="{DC8ED10B-32C6-46F5-AB4D-6273C3657BCB}" destId="{A04B5D94-0DAD-442A-8DEB-6673B1CBA47E}" srcOrd="5" destOrd="0" presId="urn:microsoft.com/office/officeart/2005/8/layout/vList2"/>
    <dgm:cxn modelId="{EEF4F6F1-90FC-475A-B296-969763E12D54}" type="presParOf" srcId="{DC8ED10B-32C6-46F5-AB4D-6273C3657BCB}" destId="{21933824-2307-4EAF-94E0-59B53A6EE92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A103DB-C8CC-44AC-9EDA-7E78DA58E78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82194CA-3F85-498A-A53F-FCC4599CD369}">
      <dgm:prSet/>
      <dgm:spPr/>
      <dgm:t>
        <a:bodyPr/>
        <a:lstStyle/>
        <a:p>
          <a:r>
            <a:rPr lang="en-GB"/>
            <a:t>1. 	Define the Difference You Want to Make</a:t>
          </a:r>
          <a:endParaRPr lang="en-US"/>
        </a:p>
      </dgm:t>
    </dgm:pt>
    <dgm:pt modelId="{2DF2756B-1FC3-4CCC-9708-189BCBEB091C}" type="parTrans" cxnId="{CC20F58B-9252-4F7D-898B-AA50B5EE89CB}">
      <dgm:prSet/>
      <dgm:spPr/>
      <dgm:t>
        <a:bodyPr/>
        <a:lstStyle/>
        <a:p>
          <a:endParaRPr lang="en-US"/>
        </a:p>
      </dgm:t>
    </dgm:pt>
    <dgm:pt modelId="{2EB5DBE3-4710-4C85-A67A-E4519FD5664E}" type="sibTrans" cxnId="{CC20F58B-9252-4F7D-898B-AA50B5EE89CB}">
      <dgm:prSet/>
      <dgm:spPr/>
      <dgm:t>
        <a:bodyPr/>
        <a:lstStyle/>
        <a:p>
          <a:endParaRPr lang="en-US"/>
        </a:p>
      </dgm:t>
    </dgm:pt>
    <dgm:pt modelId="{AEE79AB2-0C75-4524-A48C-467EDB9197BA}">
      <dgm:prSet/>
      <dgm:spPr/>
      <dgm:t>
        <a:bodyPr/>
        <a:lstStyle/>
        <a:p>
          <a:r>
            <a:rPr lang="en-GB"/>
            <a:t>• 	Clarify purpose, activities, and intended outcomes.</a:t>
          </a:r>
          <a:endParaRPr lang="en-US"/>
        </a:p>
      </dgm:t>
    </dgm:pt>
    <dgm:pt modelId="{4536A4B4-167E-4328-B038-491EA9F82D74}" type="parTrans" cxnId="{82C3F0D9-D2B2-41F3-862D-A546E784C9F6}">
      <dgm:prSet/>
      <dgm:spPr/>
      <dgm:t>
        <a:bodyPr/>
        <a:lstStyle/>
        <a:p>
          <a:endParaRPr lang="en-US"/>
        </a:p>
      </dgm:t>
    </dgm:pt>
    <dgm:pt modelId="{5880A217-2AA9-40FE-BDE0-C38281368E21}" type="sibTrans" cxnId="{82C3F0D9-D2B2-41F3-862D-A546E784C9F6}">
      <dgm:prSet/>
      <dgm:spPr/>
      <dgm:t>
        <a:bodyPr/>
        <a:lstStyle/>
        <a:p>
          <a:endParaRPr lang="en-US"/>
        </a:p>
      </dgm:t>
    </dgm:pt>
    <dgm:pt modelId="{073C31B6-32F6-4B70-9BB3-8CB8BC353C77}">
      <dgm:prSet/>
      <dgm:spPr/>
      <dgm:t>
        <a:bodyPr/>
        <a:lstStyle/>
        <a:p>
          <a:r>
            <a:rPr lang="en-GB"/>
            <a:t>2. 	Measure Whether You’re Making That Difference</a:t>
          </a:r>
          <a:endParaRPr lang="en-US"/>
        </a:p>
      </dgm:t>
    </dgm:pt>
    <dgm:pt modelId="{8119054D-95C2-4F86-A8E4-2D60BF2B4A36}" type="parTrans" cxnId="{2DD49014-4A55-4A0F-8205-4D33540EDD4F}">
      <dgm:prSet/>
      <dgm:spPr/>
      <dgm:t>
        <a:bodyPr/>
        <a:lstStyle/>
        <a:p>
          <a:endParaRPr lang="en-US"/>
        </a:p>
      </dgm:t>
    </dgm:pt>
    <dgm:pt modelId="{F1D29F33-8586-493D-977A-E4F2C498C519}" type="sibTrans" cxnId="{2DD49014-4A55-4A0F-8205-4D33540EDD4F}">
      <dgm:prSet/>
      <dgm:spPr/>
      <dgm:t>
        <a:bodyPr/>
        <a:lstStyle/>
        <a:p>
          <a:endParaRPr lang="en-US"/>
        </a:p>
      </dgm:t>
    </dgm:pt>
    <dgm:pt modelId="{680FA238-F200-42CE-8DCF-E63FAE6174B5}">
      <dgm:prSet/>
      <dgm:spPr/>
      <dgm:t>
        <a:bodyPr/>
        <a:lstStyle/>
        <a:p>
          <a:r>
            <a:rPr lang="en-GB"/>
            <a:t>• 	Collect relevant data and stakeholder feedback.</a:t>
          </a:r>
          <a:endParaRPr lang="en-US"/>
        </a:p>
      </dgm:t>
    </dgm:pt>
    <dgm:pt modelId="{01FF1B79-7D58-43AD-96DC-8DE9507465BB}" type="parTrans" cxnId="{1FA8ED55-61D9-4212-9F22-457A1F338FF7}">
      <dgm:prSet/>
      <dgm:spPr/>
      <dgm:t>
        <a:bodyPr/>
        <a:lstStyle/>
        <a:p>
          <a:endParaRPr lang="en-US"/>
        </a:p>
      </dgm:t>
    </dgm:pt>
    <dgm:pt modelId="{DA789FD5-9255-47EC-9873-55696EAC9427}" type="sibTrans" cxnId="{1FA8ED55-61D9-4212-9F22-457A1F338FF7}">
      <dgm:prSet/>
      <dgm:spPr/>
      <dgm:t>
        <a:bodyPr/>
        <a:lstStyle/>
        <a:p>
          <a:endParaRPr lang="en-US"/>
        </a:p>
      </dgm:t>
    </dgm:pt>
    <dgm:pt modelId="{F70C2207-BB84-485C-BFE9-EE674491E1D9}">
      <dgm:prSet/>
      <dgm:spPr/>
      <dgm:t>
        <a:bodyPr/>
        <a:lstStyle/>
        <a:p>
          <a:r>
            <a:rPr lang="en-GB"/>
            <a:t>3. 	Report and Reflect</a:t>
          </a:r>
          <a:endParaRPr lang="en-US"/>
        </a:p>
      </dgm:t>
    </dgm:pt>
    <dgm:pt modelId="{2FFCACAA-C352-472D-9BE9-D2DBEB2F0DD3}" type="parTrans" cxnId="{0BB67C3D-4C87-4912-BD98-30227FFCA0AF}">
      <dgm:prSet/>
      <dgm:spPr/>
      <dgm:t>
        <a:bodyPr/>
        <a:lstStyle/>
        <a:p>
          <a:endParaRPr lang="en-US"/>
        </a:p>
      </dgm:t>
    </dgm:pt>
    <dgm:pt modelId="{83E85B88-F2FE-459F-84D9-B732EA736348}" type="sibTrans" cxnId="{0BB67C3D-4C87-4912-BD98-30227FFCA0AF}">
      <dgm:prSet/>
      <dgm:spPr/>
      <dgm:t>
        <a:bodyPr/>
        <a:lstStyle/>
        <a:p>
          <a:endParaRPr lang="en-US"/>
        </a:p>
      </dgm:t>
    </dgm:pt>
    <dgm:pt modelId="{453BFDB4-5FCA-4705-94CF-52222108236F}">
      <dgm:prSet/>
      <dgm:spPr/>
      <dgm:t>
        <a:bodyPr/>
        <a:lstStyle/>
        <a:p>
          <a:r>
            <a:rPr lang="en-GB"/>
            <a:t>• 	Create a social account that includes outcomes, challenges, and lessons learned.</a:t>
          </a:r>
          <a:endParaRPr lang="en-US"/>
        </a:p>
      </dgm:t>
    </dgm:pt>
    <dgm:pt modelId="{692245D4-F4F8-4FCE-8767-96639B7ED853}" type="parTrans" cxnId="{9E400F9C-0C22-40AC-8C4B-40362ED4F961}">
      <dgm:prSet/>
      <dgm:spPr/>
      <dgm:t>
        <a:bodyPr/>
        <a:lstStyle/>
        <a:p>
          <a:endParaRPr lang="en-US"/>
        </a:p>
      </dgm:t>
    </dgm:pt>
    <dgm:pt modelId="{2640B7E9-E9BA-457B-9EA6-3B57AFA0F90C}" type="sibTrans" cxnId="{9E400F9C-0C22-40AC-8C4B-40362ED4F961}">
      <dgm:prSet/>
      <dgm:spPr/>
      <dgm:t>
        <a:bodyPr/>
        <a:lstStyle/>
        <a:p>
          <a:endParaRPr lang="en-US"/>
        </a:p>
      </dgm:t>
    </dgm:pt>
    <dgm:pt modelId="{FC07B00B-7137-420A-83B3-1D848BAF733A}">
      <dgm:prSet/>
      <dgm:spPr/>
      <dgm:t>
        <a:bodyPr/>
        <a:lstStyle/>
        <a:p>
          <a:r>
            <a:rPr lang="en-GB"/>
            <a:t>4. 	Verify and Improve</a:t>
          </a:r>
          <a:endParaRPr lang="en-US"/>
        </a:p>
      </dgm:t>
    </dgm:pt>
    <dgm:pt modelId="{B3C07572-7427-4330-BBFF-95A4B56D2A3A}" type="parTrans" cxnId="{4321B0B2-31D7-44AB-8E13-C2F81CCFD34F}">
      <dgm:prSet/>
      <dgm:spPr/>
      <dgm:t>
        <a:bodyPr/>
        <a:lstStyle/>
        <a:p>
          <a:endParaRPr lang="en-US"/>
        </a:p>
      </dgm:t>
    </dgm:pt>
    <dgm:pt modelId="{4F06F520-E217-4BF0-8589-246B91AF2209}" type="sibTrans" cxnId="{4321B0B2-31D7-44AB-8E13-C2F81CCFD34F}">
      <dgm:prSet/>
      <dgm:spPr/>
      <dgm:t>
        <a:bodyPr/>
        <a:lstStyle/>
        <a:p>
          <a:endParaRPr lang="en-US"/>
        </a:p>
      </dgm:t>
    </dgm:pt>
    <dgm:pt modelId="{AE8C69BD-A9B8-45DB-85E8-9474BCD60FE9}">
      <dgm:prSet/>
      <dgm:spPr/>
      <dgm:t>
        <a:bodyPr/>
        <a:lstStyle/>
        <a:p>
          <a:r>
            <a:rPr lang="en-GB"/>
            <a:t>• 	Submit to a social audit panel for validation and recommendations.</a:t>
          </a:r>
          <a:endParaRPr lang="en-US"/>
        </a:p>
      </dgm:t>
    </dgm:pt>
    <dgm:pt modelId="{D6DD9424-CBFF-4869-9D06-84AF25DE5572}" type="parTrans" cxnId="{34CDF1DB-151E-4D59-9FAC-299CB89E41BC}">
      <dgm:prSet/>
      <dgm:spPr/>
      <dgm:t>
        <a:bodyPr/>
        <a:lstStyle/>
        <a:p>
          <a:endParaRPr lang="en-US"/>
        </a:p>
      </dgm:t>
    </dgm:pt>
    <dgm:pt modelId="{F7251B73-C049-4E2B-A445-F46EE85132F9}" type="sibTrans" cxnId="{34CDF1DB-151E-4D59-9FAC-299CB89E41BC}">
      <dgm:prSet/>
      <dgm:spPr/>
      <dgm:t>
        <a:bodyPr/>
        <a:lstStyle/>
        <a:p>
          <a:endParaRPr lang="en-US"/>
        </a:p>
      </dgm:t>
    </dgm:pt>
    <dgm:pt modelId="{69E97FE1-8B76-4723-95A2-369C86015213}" type="pres">
      <dgm:prSet presAssocID="{9CA103DB-C8CC-44AC-9EDA-7E78DA58E786}" presName="vert0" presStyleCnt="0">
        <dgm:presLayoutVars>
          <dgm:dir/>
          <dgm:animOne val="branch"/>
          <dgm:animLvl val="lvl"/>
        </dgm:presLayoutVars>
      </dgm:prSet>
      <dgm:spPr/>
    </dgm:pt>
    <dgm:pt modelId="{017DFA11-E903-44CF-935E-CB4205E330C1}" type="pres">
      <dgm:prSet presAssocID="{482194CA-3F85-498A-A53F-FCC4599CD369}" presName="thickLine" presStyleLbl="alignNode1" presStyleIdx="0" presStyleCnt="8"/>
      <dgm:spPr/>
    </dgm:pt>
    <dgm:pt modelId="{E11954E2-B62C-4AB5-8CB9-791C3583467B}" type="pres">
      <dgm:prSet presAssocID="{482194CA-3F85-498A-A53F-FCC4599CD369}" presName="horz1" presStyleCnt="0"/>
      <dgm:spPr/>
    </dgm:pt>
    <dgm:pt modelId="{5031025A-BF0C-4112-A3CB-BB33D2C04455}" type="pres">
      <dgm:prSet presAssocID="{482194CA-3F85-498A-A53F-FCC4599CD369}" presName="tx1" presStyleLbl="revTx" presStyleIdx="0" presStyleCnt="8"/>
      <dgm:spPr/>
    </dgm:pt>
    <dgm:pt modelId="{9211B5E6-B993-4F8B-B6B4-F22519C4B370}" type="pres">
      <dgm:prSet presAssocID="{482194CA-3F85-498A-A53F-FCC4599CD369}" presName="vert1" presStyleCnt="0"/>
      <dgm:spPr/>
    </dgm:pt>
    <dgm:pt modelId="{64350E89-DA70-4000-A3F9-A7B1BC025A01}" type="pres">
      <dgm:prSet presAssocID="{AEE79AB2-0C75-4524-A48C-467EDB9197BA}" presName="thickLine" presStyleLbl="alignNode1" presStyleIdx="1" presStyleCnt="8"/>
      <dgm:spPr/>
    </dgm:pt>
    <dgm:pt modelId="{E4CEF0A6-1675-4BAB-B6E5-1C00E5EE8010}" type="pres">
      <dgm:prSet presAssocID="{AEE79AB2-0C75-4524-A48C-467EDB9197BA}" presName="horz1" presStyleCnt="0"/>
      <dgm:spPr/>
    </dgm:pt>
    <dgm:pt modelId="{480258FD-9922-4A48-A001-D87B9F40D72C}" type="pres">
      <dgm:prSet presAssocID="{AEE79AB2-0C75-4524-A48C-467EDB9197BA}" presName="tx1" presStyleLbl="revTx" presStyleIdx="1" presStyleCnt="8"/>
      <dgm:spPr/>
    </dgm:pt>
    <dgm:pt modelId="{F1B405CC-5CEF-436E-BB44-D73B067FCC98}" type="pres">
      <dgm:prSet presAssocID="{AEE79AB2-0C75-4524-A48C-467EDB9197BA}" presName="vert1" presStyleCnt="0"/>
      <dgm:spPr/>
    </dgm:pt>
    <dgm:pt modelId="{85C663DB-0C07-4AD6-876E-2428D7D2339C}" type="pres">
      <dgm:prSet presAssocID="{073C31B6-32F6-4B70-9BB3-8CB8BC353C77}" presName="thickLine" presStyleLbl="alignNode1" presStyleIdx="2" presStyleCnt="8"/>
      <dgm:spPr/>
    </dgm:pt>
    <dgm:pt modelId="{2C611CD4-A4A2-4EFA-821F-1630BA547AFB}" type="pres">
      <dgm:prSet presAssocID="{073C31B6-32F6-4B70-9BB3-8CB8BC353C77}" presName="horz1" presStyleCnt="0"/>
      <dgm:spPr/>
    </dgm:pt>
    <dgm:pt modelId="{272054BB-5D11-432E-8BDB-B0D9327BFD78}" type="pres">
      <dgm:prSet presAssocID="{073C31B6-32F6-4B70-9BB3-8CB8BC353C77}" presName="tx1" presStyleLbl="revTx" presStyleIdx="2" presStyleCnt="8"/>
      <dgm:spPr/>
    </dgm:pt>
    <dgm:pt modelId="{FE3C8032-E091-472A-9DA6-A6924FCFDBF7}" type="pres">
      <dgm:prSet presAssocID="{073C31B6-32F6-4B70-9BB3-8CB8BC353C77}" presName="vert1" presStyleCnt="0"/>
      <dgm:spPr/>
    </dgm:pt>
    <dgm:pt modelId="{C92F89BE-580F-4C92-A7B2-B98CAF1008DD}" type="pres">
      <dgm:prSet presAssocID="{680FA238-F200-42CE-8DCF-E63FAE6174B5}" presName="thickLine" presStyleLbl="alignNode1" presStyleIdx="3" presStyleCnt="8"/>
      <dgm:spPr/>
    </dgm:pt>
    <dgm:pt modelId="{0A6893A1-C403-4B1B-BF23-B52151D1D913}" type="pres">
      <dgm:prSet presAssocID="{680FA238-F200-42CE-8DCF-E63FAE6174B5}" presName="horz1" presStyleCnt="0"/>
      <dgm:spPr/>
    </dgm:pt>
    <dgm:pt modelId="{EE7D2CB8-96C9-4174-82BD-C658A243D9E5}" type="pres">
      <dgm:prSet presAssocID="{680FA238-F200-42CE-8DCF-E63FAE6174B5}" presName="tx1" presStyleLbl="revTx" presStyleIdx="3" presStyleCnt="8"/>
      <dgm:spPr/>
    </dgm:pt>
    <dgm:pt modelId="{28D576D7-4746-4B6D-8648-6B371C53D3C6}" type="pres">
      <dgm:prSet presAssocID="{680FA238-F200-42CE-8DCF-E63FAE6174B5}" presName="vert1" presStyleCnt="0"/>
      <dgm:spPr/>
    </dgm:pt>
    <dgm:pt modelId="{A5D75905-897B-4003-B2D1-2C2E3C7FCB7C}" type="pres">
      <dgm:prSet presAssocID="{F70C2207-BB84-485C-BFE9-EE674491E1D9}" presName="thickLine" presStyleLbl="alignNode1" presStyleIdx="4" presStyleCnt="8"/>
      <dgm:spPr/>
    </dgm:pt>
    <dgm:pt modelId="{23E4FBC7-2D3D-4352-A0C7-7CC5787BE997}" type="pres">
      <dgm:prSet presAssocID="{F70C2207-BB84-485C-BFE9-EE674491E1D9}" presName="horz1" presStyleCnt="0"/>
      <dgm:spPr/>
    </dgm:pt>
    <dgm:pt modelId="{EC71A96D-5A58-4A39-82F3-90E05F799ACE}" type="pres">
      <dgm:prSet presAssocID="{F70C2207-BB84-485C-BFE9-EE674491E1D9}" presName="tx1" presStyleLbl="revTx" presStyleIdx="4" presStyleCnt="8"/>
      <dgm:spPr/>
    </dgm:pt>
    <dgm:pt modelId="{ED45D7DB-CB6B-4521-ACE1-3CCB6A7B6510}" type="pres">
      <dgm:prSet presAssocID="{F70C2207-BB84-485C-BFE9-EE674491E1D9}" presName="vert1" presStyleCnt="0"/>
      <dgm:spPr/>
    </dgm:pt>
    <dgm:pt modelId="{C8755C70-30E6-4332-A731-FE108BE7D0B3}" type="pres">
      <dgm:prSet presAssocID="{453BFDB4-5FCA-4705-94CF-52222108236F}" presName="thickLine" presStyleLbl="alignNode1" presStyleIdx="5" presStyleCnt="8"/>
      <dgm:spPr/>
    </dgm:pt>
    <dgm:pt modelId="{26907AF4-A766-4DC0-BE45-355014F6D4FD}" type="pres">
      <dgm:prSet presAssocID="{453BFDB4-5FCA-4705-94CF-52222108236F}" presName="horz1" presStyleCnt="0"/>
      <dgm:spPr/>
    </dgm:pt>
    <dgm:pt modelId="{19377BCA-8B25-4E29-9983-367AEBA91279}" type="pres">
      <dgm:prSet presAssocID="{453BFDB4-5FCA-4705-94CF-52222108236F}" presName="tx1" presStyleLbl="revTx" presStyleIdx="5" presStyleCnt="8"/>
      <dgm:spPr/>
    </dgm:pt>
    <dgm:pt modelId="{DE2EB3C2-E9A3-40B2-9B1F-EED936D245C2}" type="pres">
      <dgm:prSet presAssocID="{453BFDB4-5FCA-4705-94CF-52222108236F}" presName="vert1" presStyleCnt="0"/>
      <dgm:spPr/>
    </dgm:pt>
    <dgm:pt modelId="{2D0C2925-D431-4328-B744-B565E6760D64}" type="pres">
      <dgm:prSet presAssocID="{FC07B00B-7137-420A-83B3-1D848BAF733A}" presName="thickLine" presStyleLbl="alignNode1" presStyleIdx="6" presStyleCnt="8"/>
      <dgm:spPr/>
    </dgm:pt>
    <dgm:pt modelId="{C9913023-29F8-460F-8D38-DDAC3EFDD587}" type="pres">
      <dgm:prSet presAssocID="{FC07B00B-7137-420A-83B3-1D848BAF733A}" presName="horz1" presStyleCnt="0"/>
      <dgm:spPr/>
    </dgm:pt>
    <dgm:pt modelId="{32544E3B-2E87-4098-8181-B94545AA4FBF}" type="pres">
      <dgm:prSet presAssocID="{FC07B00B-7137-420A-83B3-1D848BAF733A}" presName="tx1" presStyleLbl="revTx" presStyleIdx="6" presStyleCnt="8"/>
      <dgm:spPr/>
    </dgm:pt>
    <dgm:pt modelId="{FB9A69B7-A686-48E1-B175-647A2B2E8E78}" type="pres">
      <dgm:prSet presAssocID="{FC07B00B-7137-420A-83B3-1D848BAF733A}" presName="vert1" presStyleCnt="0"/>
      <dgm:spPr/>
    </dgm:pt>
    <dgm:pt modelId="{641DF5FD-E84A-4BD9-87F7-3B35DC82E957}" type="pres">
      <dgm:prSet presAssocID="{AE8C69BD-A9B8-45DB-85E8-9474BCD60FE9}" presName="thickLine" presStyleLbl="alignNode1" presStyleIdx="7" presStyleCnt="8"/>
      <dgm:spPr/>
    </dgm:pt>
    <dgm:pt modelId="{050B1744-73BD-439A-8A8F-712708D8A5A6}" type="pres">
      <dgm:prSet presAssocID="{AE8C69BD-A9B8-45DB-85E8-9474BCD60FE9}" presName="horz1" presStyleCnt="0"/>
      <dgm:spPr/>
    </dgm:pt>
    <dgm:pt modelId="{DBFE5F74-0173-4527-99C0-8B4EF89F106E}" type="pres">
      <dgm:prSet presAssocID="{AE8C69BD-A9B8-45DB-85E8-9474BCD60FE9}" presName="tx1" presStyleLbl="revTx" presStyleIdx="7" presStyleCnt="8"/>
      <dgm:spPr/>
    </dgm:pt>
    <dgm:pt modelId="{6232BFAC-1402-4B8E-B1A3-B54FC3734474}" type="pres">
      <dgm:prSet presAssocID="{AE8C69BD-A9B8-45DB-85E8-9474BCD60FE9}" presName="vert1" presStyleCnt="0"/>
      <dgm:spPr/>
    </dgm:pt>
  </dgm:ptLst>
  <dgm:cxnLst>
    <dgm:cxn modelId="{C8E4E800-FDF9-46A0-8268-66175EA0452A}" type="presOf" srcId="{453BFDB4-5FCA-4705-94CF-52222108236F}" destId="{19377BCA-8B25-4E29-9983-367AEBA91279}" srcOrd="0" destOrd="0" presId="urn:microsoft.com/office/officeart/2008/layout/LinedList"/>
    <dgm:cxn modelId="{2DD49014-4A55-4A0F-8205-4D33540EDD4F}" srcId="{9CA103DB-C8CC-44AC-9EDA-7E78DA58E786}" destId="{073C31B6-32F6-4B70-9BB3-8CB8BC353C77}" srcOrd="2" destOrd="0" parTransId="{8119054D-95C2-4F86-A8E4-2D60BF2B4A36}" sibTransId="{F1D29F33-8586-493D-977A-E4F2C498C519}"/>
    <dgm:cxn modelId="{FFE81D29-55D1-4B3F-8EEE-30825C3AF8AE}" type="presOf" srcId="{AE8C69BD-A9B8-45DB-85E8-9474BCD60FE9}" destId="{DBFE5F74-0173-4527-99C0-8B4EF89F106E}" srcOrd="0" destOrd="0" presId="urn:microsoft.com/office/officeart/2008/layout/LinedList"/>
    <dgm:cxn modelId="{24B20C36-EDB5-441E-9A72-9E10ABFEBC0A}" type="presOf" srcId="{9CA103DB-C8CC-44AC-9EDA-7E78DA58E786}" destId="{69E97FE1-8B76-4723-95A2-369C86015213}" srcOrd="0" destOrd="0" presId="urn:microsoft.com/office/officeart/2008/layout/LinedList"/>
    <dgm:cxn modelId="{0BB67C3D-4C87-4912-BD98-30227FFCA0AF}" srcId="{9CA103DB-C8CC-44AC-9EDA-7E78DA58E786}" destId="{F70C2207-BB84-485C-BFE9-EE674491E1D9}" srcOrd="4" destOrd="0" parTransId="{2FFCACAA-C352-472D-9BE9-D2DBEB2F0DD3}" sibTransId="{83E85B88-F2FE-459F-84D9-B732EA736348}"/>
    <dgm:cxn modelId="{449F1C6A-6BE5-4772-B85A-E08174B46666}" type="presOf" srcId="{AEE79AB2-0C75-4524-A48C-467EDB9197BA}" destId="{480258FD-9922-4A48-A001-D87B9F40D72C}" srcOrd="0" destOrd="0" presId="urn:microsoft.com/office/officeart/2008/layout/LinedList"/>
    <dgm:cxn modelId="{7957356B-FAB7-4688-AAEA-10A75E5E24BB}" type="presOf" srcId="{F70C2207-BB84-485C-BFE9-EE674491E1D9}" destId="{EC71A96D-5A58-4A39-82F3-90E05F799ACE}" srcOrd="0" destOrd="0" presId="urn:microsoft.com/office/officeart/2008/layout/LinedList"/>
    <dgm:cxn modelId="{1FA8ED55-61D9-4212-9F22-457A1F338FF7}" srcId="{9CA103DB-C8CC-44AC-9EDA-7E78DA58E786}" destId="{680FA238-F200-42CE-8DCF-E63FAE6174B5}" srcOrd="3" destOrd="0" parTransId="{01FF1B79-7D58-43AD-96DC-8DE9507465BB}" sibTransId="{DA789FD5-9255-47EC-9873-55696EAC9427}"/>
    <dgm:cxn modelId="{CC20F58B-9252-4F7D-898B-AA50B5EE89CB}" srcId="{9CA103DB-C8CC-44AC-9EDA-7E78DA58E786}" destId="{482194CA-3F85-498A-A53F-FCC4599CD369}" srcOrd="0" destOrd="0" parTransId="{2DF2756B-1FC3-4CCC-9708-189BCBEB091C}" sibTransId="{2EB5DBE3-4710-4C85-A67A-E4519FD5664E}"/>
    <dgm:cxn modelId="{D115749B-430E-4A51-81EE-135686A4028D}" type="presOf" srcId="{073C31B6-32F6-4B70-9BB3-8CB8BC353C77}" destId="{272054BB-5D11-432E-8BDB-B0D9327BFD78}" srcOrd="0" destOrd="0" presId="urn:microsoft.com/office/officeart/2008/layout/LinedList"/>
    <dgm:cxn modelId="{9E400F9C-0C22-40AC-8C4B-40362ED4F961}" srcId="{9CA103DB-C8CC-44AC-9EDA-7E78DA58E786}" destId="{453BFDB4-5FCA-4705-94CF-52222108236F}" srcOrd="5" destOrd="0" parTransId="{692245D4-F4F8-4FCE-8767-96639B7ED853}" sibTransId="{2640B7E9-E9BA-457B-9EA6-3B57AFA0F90C}"/>
    <dgm:cxn modelId="{4321B0B2-31D7-44AB-8E13-C2F81CCFD34F}" srcId="{9CA103DB-C8CC-44AC-9EDA-7E78DA58E786}" destId="{FC07B00B-7137-420A-83B3-1D848BAF733A}" srcOrd="6" destOrd="0" parTransId="{B3C07572-7427-4330-BBFF-95A4B56D2A3A}" sibTransId="{4F06F520-E217-4BF0-8589-246B91AF2209}"/>
    <dgm:cxn modelId="{E7F427BC-EF30-40AA-A3A4-21EEBE6A31FE}" type="presOf" srcId="{680FA238-F200-42CE-8DCF-E63FAE6174B5}" destId="{EE7D2CB8-96C9-4174-82BD-C658A243D9E5}" srcOrd="0" destOrd="0" presId="urn:microsoft.com/office/officeart/2008/layout/LinedList"/>
    <dgm:cxn modelId="{971C5AD3-2133-4292-B05F-E034A6AC8095}" type="presOf" srcId="{FC07B00B-7137-420A-83B3-1D848BAF733A}" destId="{32544E3B-2E87-4098-8181-B94545AA4FBF}" srcOrd="0" destOrd="0" presId="urn:microsoft.com/office/officeart/2008/layout/LinedList"/>
    <dgm:cxn modelId="{E1C556D9-9FB0-4CCD-AD75-97E62EBC2E8A}" type="presOf" srcId="{482194CA-3F85-498A-A53F-FCC4599CD369}" destId="{5031025A-BF0C-4112-A3CB-BB33D2C04455}" srcOrd="0" destOrd="0" presId="urn:microsoft.com/office/officeart/2008/layout/LinedList"/>
    <dgm:cxn modelId="{82C3F0D9-D2B2-41F3-862D-A546E784C9F6}" srcId="{9CA103DB-C8CC-44AC-9EDA-7E78DA58E786}" destId="{AEE79AB2-0C75-4524-A48C-467EDB9197BA}" srcOrd="1" destOrd="0" parTransId="{4536A4B4-167E-4328-B038-491EA9F82D74}" sibTransId="{5880A217-2AA9-40FE-BDE0-C38281368E21}"/>
    <dgm:cxn modelId="{34CDF1DB-151E-4D59-9FAC-299CB89E41BC}" srcId="{9CA103DB-C8CC-44AC-9EDA-7E78DA58E786}" destId="{AE8C69BD-A9B8-45DB-85E8-9474BCD60FE9}" srcOrd="7" destOrd="0" parTransId="{D6DD9424-CBFF-4869-9D06-84AF25DE5572}" sibTransId="{F7251B73-C049-4E2B-A445-F46EE85132F9}"/>
    <dgm:cxn modelId="{EC181717-26D2-415D-8918-747793E0B56E}" type="presParOf" srcId="{69E97FE1-8B76-4723-95A2-369C86015213}" destId="{017DFA11-E903-44CF-935E-CB4205E330C1}" srcOrd="0" destOrd="0" presId="urn:microsoft.com/office/officeart/2008/layout/LinedList"/>
    <dgm:cxn modelId="{78EAF099-C076-4BB8-AB31-B3A074A08295}" type="presParOf" srcId="{69E97FE1-8B76-4723-95A2-369C86015213}" destId="{E11954E2-B62C-4AB5-8CB9-791C3583467B}" srcOrd="1" destOrd="0" presId="urn:microsoft.com/office/officeart/2008/layout/LinedList"/>
    <dgm:cxn modelId="{DFACF57D-FB2A-40AB-8551-7E0E7A82B162}" type="presParOf" srcId="{E11954E2-B62C-4AB5-8CB9-791C3583467B}" destId="{5031025A-BF0C-4112-A3CB-BB33D2C04455}" srcOrd="0" destOrd="0" presId="urn:microsoft.com/office/officeart/2008/layout/LinedList"/>
    <dgm:cxn modelId="{3D6BF8C2-BAA1-4482-9E47-58AF8CEE6949}" type="presParOf" srcId="{E11954E2-B62C-4AB5-8CB9-791C3583467B}" destId="{9211B5E6-B993-4F8B-B6B4-F22519C4B370}" srcOrd="1" destOrd="0" presId="urn:microsoft.com/office/officeart/2008/layout/LinedList"/>
    <dgm:cxn modelId="{DAACFCF5-918C-42B1-8444-966CC40BE2C8}" type="presParOf" srcId="{69E97FE1-8B76-4723-95A2-369C86015213}" destId="{64350E89-DA70-4000-A3F9-A7B1BC025A01}" srcOrd="2" destOrd="0" presId="urn:microsoft.com/office/officeart/2008/layout/LinedList"/>
    <dgm:cxn modelId="{BB4AB81F-9239-480D-8947-429011B2DE22}" type="presParOf" srcId="{69E97FE1-8B76-4723-95A2-369C86015213}" destId="{E4CEF0A6-1675-4BAB-B6E5-1C00E5EE8010}" srcOrd="3" destOrd="0" presId="urn:microsoft.com/office/officeart/2008/layout/LinedList"/>
    <dgm:cxn modelId="{4F05D060-9447-465E-A591-97F01B5253B6}" type="presParOf" srcId="{E4CEF0A6-1675-4BAB-B6E5-1C00E5EE8010}" destId="{480258FD-9922-4A48-A001-D87B9F40D72C}" srcOrd="0" destOrd="0" presId="urn:microsoft.com/office/officeart/2008/layout/LinedList"/>
    <dgm:cxn modelId="{9DD01A65-87E7-480B-A98B-F44D87AB80FD}" type="presParOf" srcId="{E4CEF0A6-1675-4BAB-B6E5-1C00E5EE8010}" destId="{F1B405CC-5CEF-436E-BB44-D73B067FCC98}" srcOrd="1" destOrd="0" presId="urn:microsoft.com/office/officeart/2008/layout/LinedList"/>
    <dgm:cxn modelId="{87EC64BE-6EBE-46D2-910A-F446B6DE5BEB}" type="presParOf" srcId="{69E97FE1-8B76-4723-95A2-369C86015213}" destId="{85C663DB-0C07-4AD6-876E-2428D7D2339C}" srcOrd="4" destOrd="0" presId="urn:microsoft.com/office/officeart/2008/layout/LinedList"/>
    <dgm:cxn modelId="{74B75D60-41B0-4933-9261-C9DAFF5E565C}" type="presParOf" srcId="{69E97FE1-8B76-4723-95A2-369C86015213}" destId="{2C611CD4-A4A2-4EFA-821F-1630BA547AFB}" srcOrd="5" destOrd="0" presId="urn:microsoft.com/office/officeart/2008/layout/LinedList"/>
    <dgm:cxn modelId="{188B426C-E22A-4577-9D63-FE0292595D66}" type="presParOf" srcId="{2C611CD4-A4A2-4EFA-821F-1630BA547AFB}" destId="{272054BB-5D11-432E-8BDB-B0D9327BFD78}" srcOrd="0" destOrd="0" presId="urn:microsoft.com/office/officeart/2008/layout/LinedList"/>
    <dgm:cxn modelId="{66714178-FD26-467C-B76B-4558FAC79B37}" type="presParOf" srcId="{2C611CD4-A4A2-4EFA-821F-1630BA547AFB}" destId="{FE3C8032-E091-472A-9DA6-A6924FCFDBF7}" srcOrd="1" destOrd="0" presId="urn:microsoft.com/office/officeart/2008/layout/LinedList"/>
    <dgm:cxn modelId="{4018067B-80C1-4283-BE3E-7C53FD26A295}" type="presParOf" srcId="{69E97FE1-8B76-4723-95A2-369C86015213}" destId="{C92F89BE-580F-4C92-A7B2-B98CAF1008DD}" srcOrd="6" destOrd="0" presId="urn:microsoft.com/office/officeart/2008/layout/LinedList"/>
    <dgm:cxn modelId="{E54C6642-43EA-49AB-906F-23AB4BC3D1D7}" type="presParOf" srcId="{69E97FE1-8B76-4723-95A2-369C86015213}" destId="{0A6893A1-C403-4B1B-BF23-B52151D1D913}" srcOrd="7" destOrd="0" presId="urn:microsoft.com/office/officeart/2008/layout/LinedList"/>
    <dgm:cxn modelId="{19F06897-B4F1-4B04-83DB-E47BEFE33B7C}" type="presParOf" srcId="{0A6893A1-C403-4B1B-BF23-B52151D1D913}" destId="{EE7D2CB8-96C9-4174-82BD-C658A243D9E5}" srcOrd="0" destOrd="0" presId="urn:microsoft.com/office/officeart/2008/layout/LinedList"/>
    <dgm:cxn modelId="{5C4826F3-BF07-47B7-B186-44BD71516101}" type="presParOf" srcId="{0A6893A1-C403-4B1B-BF23-B52151D1D913}" destId="{28D576D7-4746-4B6D-8648-6B371C53D3C6}" srcOrd="1" destOrd="0" presId="urn:microsoft.com/office/officeart/2008/layout/LinedList"/>
    <dgm:cxn modelId="{89265D0A-58F9-4DA5-8E92-4EEEBEA87E99}" type="presParOf" srcId="{69E97FE1-8B76-4723-95A2-369C86015213}" destId="{A5D75905-897B-4003-B2D1-2C2E3C7FCB7C}" srcOrd="8" destOrd="0" presId="urn:microsoft.com/office/officeart/2008/layout/LinedList"/>
    <dgm:cxn modelId="{B430F96F-C983-4903-8614-9DF2036D7F37}" type="presParOf" srcId="{69E97FE1-8B76-4723-95A2-369C86015213}" destId="{23E4FBC7-2D3D-4352-A0C7-7CC5787BE997}" srcOrd="9" destOrd="0" presId="urn:microsoft.com/office/officeart/2008/layout/LinedList"/>
    <dgm:cxn modelId="{49741687-70A8-4F17-8048-EE0394724347}" type="presParOf" srcId="{23E4FBC7-2D3D-4352-A0C7-7CC5787BE997}" destId="{EC71A96D-5A58-4A39-82F3-90E05F799ACE}" srcOrd="0" destOrd="0" presId="urn:microsoft.com/office/officeart/2008/layout/LinedList"/>
    <dgm:cxn modelId="{44178CD6-8179-4A3B-A222-0F7108F5AF4B}" type="presParOf" srcId="{23E4FBC7-2D3D-4352-A0C7-7CC5787BE997}" destId="{ED45D7DB-CB6B-4521-ACE1-3CCB6A7B6510}" srcOrd="1" destOrd="0" presId="urn:microsoft.com/office/officeart/2008/layout/LinedList"/>
    <dgm:cxn modelId="{59E64707-3220-485B-9CBA-2C850CFB9B68}" type="presParOf" srcId="{69E97FE1-8B76-4723-95A2-369C86015213}" destId="{C8755C70-30E6-4332-A731-FE108BE7D0B3}" srcOrd="10" destOrd="0" presId="urn:microsoft.com/office/officeart/2008/layout/LinedList"/>
    <dgm:cxn modelId="{B4DCE803-EFF7-4A4A-BC85-EA2A52449062}" type="presParOf" srcId="{69E97FE1-8B76-4723-95A2-369C86015213}" destId="{26907AF4-A766-4DC0-BE45-355014F6D4FD}" srcOrd="11" destOrd="0" presId="urn:microsoft.com/office/officeart/2008/layout/LinedList"/>
    <dgm:cxn modelId="{DA170605-E1C5-411C-9581-C1ACE75494A3}" type="presParOf" srcId="{26907AF4-A766-4DC0-BE45-355014F6D4FD}" destId="{19377BCA-8B25-4E29-9983-367AEBA91279}" srcOrd="0" destOrd="0" presId="urn:microsoft.com/office/officeart/2008/layout/LinedList"/>
    <dgm:cxn modelId="{7F99CB41-55EC-4F5F-A0BF-C2ACC9B0C657}" type="presParOf" srcId="{26907AF4-A766-4DC0-BE45-355014F6D4FD}" destId="{DE2EB3C2-E9A3-40B2-9B1F-EED936D245C2}" srcOrd="1" destOrd="0" presId="urn:microsoft.com/office/officeart/2008/layout/LinedList"/>
    <dgm:cxn modelId="{CFC00737-0229-4BAA-8986-8CC437A8330E}" type="presParOf" srcId="{69E97FE1-8B76-4723-95A2-369C86015213}" destId="{2D0C2925-D431-4328-B744-B565E6760D64}" srcOrd="12" destOrd="0" presId="urn:microsoft.com/office/officeart/2008/layout/LinedList"/>
    <dgm:cxn modelId="{980AADAE-DEA6-4F5F-94C2-FF4CA049D44D}" type="presParOf" srcId="{69E97FE1-8B76-4723-95A2-369C86015213}" destId="{C9913023-29F8-460F-8D38-DDAC3EFDD587}" srcOrd="13" destOrd="0" presId="urn:microsoft.com/office/officeart/2008/layout/LinedList"/>
    <dgm:cxn modelId="{BF5FA8EF-5BA2-44C9-9534-582DA049A9D7}" type="presParOf" srcId="{C9913023-29F8-460F-8D38-DDAC3EFDD587}" destId="{32544E3B-2E87-4098-8181-B94545AA4FBF}" srcOrd="0" destOrd="0" presId="urn:microsoft.com/office/officeart/2008/layout/LinedList"/>
    <dgm:cxn modelId="{B75730FD-FD10-4BB6-9F9E-CA08D2EB1C78}" type="presParOf" srcId="{C9913023-29F8-460F-8D38-DDAC3EFDD587}" destId="{FB9A69B7-A686-48E1-B175-647A2B2E8E78}" srcOrd="1" destOrd="0" presId="urn:microsoft.com/office/officeart/2008/layout/LinedList"/>
    <dgm:cxn modelId="{55EA4F4F-D05A-4C66-96F9-B9641EF0FE8B}" type="presParOf" srcId="{69E97FE1-8B76-4723-95A2-369C86015213}" destId="{641DF5FD-E84A-4BD9-87F7-3B35DC82E957}" srcOrd="14" destOrd="0" presId="urn:microsoft.com/office/officeart/2008/layout/LinedList"/>
    <dgm:cxn modelId="{FDD0AFBD-6BFC-4FF1-AC6C-8C52197A4D8C}" type="presParOf" srcId="{69E97FE1-8B76-4723-95A2-369C86015213}" destId="{050B1744-73BD-439A-8A8F-712708D8A5A6}" srcOrd="15" destOrd="0" presId="urn:microsoft.com/office/officeart/2008/layout/LinedList"/>
    <dgm:cxn modelId="{AF860E7B-E13E-4BE2-9CD7-179504F4E648}" type="presParOf" srcId="{050B1744-73BD-439A-8A8F-712708D8A5A6}" destId="{DBFE5F74-0173-4527-99C0-8B4EF89F106E}" srcOrd="0" destOrd="0" presId="urn:microsoft.com/office/officeart/2008/layout/LinedList"/>
    <dgm:cxn modelId="{67605984-E3A6-483F-97A2-6270A0BF3987}" type="presParOf" srcId="{050B1744-73BD-439A-8A8F-712708D8A5A6}" destId="{6232BFAC-1402-4B8E-B1A3-B54FC373447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417C3-E97F-4C92-A326-EBF667219455}">
      <dsp:nvSpPr>
        <dsp:cNvPr id="0" name=""/>
        <dsp:cNvSpPr/>
      </dsp:nvSpPr>
      <dsp:spPr>
        <a:xfrm>
          <a:off x="0" y="134650"/>
          <a:ext cx="3807803" cy="61449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How Social Impact Is Created</a:t>
          </a:r>
          <a:endParaRPr lang="en-US" sz="1100" kern="1200"/>
        </a:p>
      </dsp:txBody>
      <dsp:txXfrm>
        <a:off x="29997" y="164647"/>
        <a:ext cx="3747809" cy="554504"/>
      </dsp:txXfrm>
    </dsp:sp>
    <dsp:sp modelId="{1360218C-E2AC-4D83-BEFF-9D0989C0008D}">
      <dsp:nvSpPr>
        <dsp:cNvPr id="0" name=""/>
        <dsp:cNvSpPr/>
      </dsp:nvSpPr>
      <dsp:spPr>
        <a:xfrm>
          <a:off x="0" y="780829"/>
          <a:ext cx="3807803" cy="614498"/>
        </a:xfrm>
        <a:prstGeom prst="roundRect">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Social impact can arise from:</a:t>
          </a:r>
          <a:endParaRPr lang="en-US" sz="1100" kern="1200"/>
        </a:p>
      </dsp:txBody>
      <dsp:txXfrm>
        <a:off x="29997" y="810826"/>
        <a:ext cx="3747809" cy="554504"/>
      </dsp:txXfrm>
    </dsp:sp>
    <dsp:sp modelId="{C1B44BBE-4C4C-4B56-B40C-1CA63FAF6552}">
      <dsp:nvSpPr>
        <dsp:cNvPr id="0" name=""/>
        <dsp:cNvSpPr/>
      </dsp:nvSpPr>
      <dsp:spPr>
        <a:xfrm>
          <a:off x="0" y="1427007"/>
          <a:ext cx="3807803" cy="614498"/>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Deliberate interventions: e.g., a nonprofit running a youth mentoring program.</a:t>
          </a:r>
          <a:endParaRPr lang="en-US" sz="1100" kern="1200"/>
        </a:p>
      </dsp:txBody>
      <dsp:txXfrm>
        <a:off x="29997" y="1457004"/>
        <a:ext cx="3747809" cy="554504"/>
      </dsp:txXfrm>
    </dsp:sp>
    <dsp:sp modelId="{36D889CE-897D-41F2-B4F0-49741435E5C3}">
      <dsp:nvSpPr>
        <dsp:cNvPr id="0" name=""/>
        <dsp:cNvSpPr/>
      </dsp:nvSpPr>
      <dsp:spPr>
        <a:xfrm>
          <a:off x="0" y="2073186"/>
          <a:ext cx="3807803" cy="614498"/>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Business practices: e.g., a company adopting fair trade or inclusive hiring.</a:t>
          </a:r>
          <a:endParaRPr lang="en-US" sz="1100" kern="1200"/>
        </a:p>
      </dsp:txBody>
      <dsp:txXfrm>
        <a:off x="29997" y="2103183"/>
        <a:ext cx="3747809" cy="554504"/>
      </dsp:txXfrm>
    </dsp:sp>
    <dsp:sp modelId="{2D0976F1-048F-4BB5-ADF3-CA532883C2FF}">
      <dsp:nvSpPr>
        <dsp:cNvPr id="0" name=""/>
        <dsp:cNvSpPr/>
      </dsp:nvSpPr>
      <dsp:spPr>
        <a:xfrm>
          <a:off x="0" y="2719364"/>
          <a:ext cx="3807803" cy="614498"/>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Policy changes: e.g., government investing in green infrastructure.</a:t>
          </a:r>
          <a:endParaRPr lang="en-US" sz="1100" kern="1200"/>
        </a:p>
      </dsp:txBody>
      <dsp:txXfrm>
        <a:off x="29997" y="2749361"/>
        <a:ext cx="3747809" cy="554504"/>
      </dsp:txXfrm>
    </dsp:sp>
    <dsp:sp modelId="{5859B0BB-A4EC-4B18-A2BE-186382247A1D}">
      <dsp:nvSpPr>
        <dsp:cNvPr id="0" name=""/>
        <dsp:cNvSpPr/>
      </dsp:nvSpPr>
      <dsp:spPr>
        <a:xfrm>
          <a:off x="0" y="3365543"/>
          <a:ext cx="3807803" cy="614498"/>
        </a:xfrm>
        <a:prstGeom prst="roundRect">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Community action: e.g., local groups revitalizing a public park.</a:t>
          </a:r>
          <a:endParaRPr lang="en-US" sz="1100" kern="1200"/>
        </a:p>
      </dsp:txBody>
      <dsp:txXfrm>
        <a:off x="29997" y="3395540"/>
        <a:ext cx="3747809" cy="554504"/>
      </dsp:txXfrm>
    </dsp:sp>
    <dsp:sp modelId="{BAF68BE7-6FF6-40C6-AC4E-EDFCA07468C5}">
      <dsp:nvSpPr>
        <dsp:cNvPr id="0" name=""/>
        <dsp:cNvSpPr/>
      </dsp:nvSpPr>
      <dsp:spPr>
        <a:xfrm>
          <a:off x="0" y="4011721"/>
          <a:ext cx="3807803" cy="614498"/>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It can be direct (e.g., improved literacy from a reading program) or indirect (e.g., increased civic pride from a regeneration project).</a:t>
          </a:r>
          <a:endParaRPr lang="en-US" sz="1100" kern="1200"/>
        </a:p>
      </dsp:txBody>
      <dsp:txXfrm>
        <a:off x="29997" y="4041718"/>
        <a:ext cx="3747809" cy="554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46594-CE4C-46B9-A106-375046B5EA92}">
      <dsp:nvSpPr>
        <dsp:cNvPr id="0" name=""/>
        <dsp:cNvSpPr/>
      </dsp:nvSpPr>
      <dsp:spPr>
        <a:xfrm>
          <a:off x="0" y="43855"/>
          <a:ext cx="3807803" cy="11337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assess social impact, organizations often use:</a:t>
          </a:r>
          <a:endParaRPr lang="en-US" sz="1600" kern="1200"/>
        </a:p>
      </dsp:txBody>
      <dsp:txXfrm>
        <a:off x="55344" y="99199"/>
        <a:ext cx="3697115" cy="1023042"/>
      </dsp:txXfrm>
    </dsp:sp>
    <dsp:sp modelId="{5F10E424-9B4A-43AB-B1BC-C4CEF0E7AF40}">
      <dsp:nvSpPr>
        <dsp:cNvPr id="0" name=""/>
        <dsp:cNvSpPr/>
      </dsp:nvSpPr>
      <dsp:spPr>
        <a:xfrm>
          <a:off x="0" y="1223665"/>
          <a:ext cx="3807803" cy="113373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Theory of Change: Mapping how activities lead to outcomes.</a:t>
          </a:r>
          <a:endParaRPr lang="en-US" sz="1600" kern="1200"/>
        </a:p>
      </dsp:txBody>
      <dsp:txXfrm>
        <a:off x="55344" y="1279009"/>
        <a:ext cx="3697115" cy="1023042"/>
      </dsp:txXfrm>
    </dsp:sp>
    <dsp:sp modelId="{C816D442-0359-41AE-AD05-0456E576362C}">
      <dsp:nvSpPr>
        <dsp:cNvPr id="0" name=""/>
        <dsp:cNvSpPr/>
      </dsp:nvSpPr>
      <dsp:spPr>
        <a:xfrm>
          <a:off x="0" y="2403475"/>
          <a:ext cx="3807803" cy="113373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Indicators and metrics: Quantitative (e.g., number of people trained) and qualitative (e.g., stakeholder testimonials).</a:t>
          </a:r>
          <a:endParaRPr lang="en-US" sz="1600" kern="1200"/>
        </a:p>
      </dsp:txBody>
      <dsp:txXfrm>
        <a:off x="55344" y="2458819"/>
        <a:ext cx="3697115" cy="1023042"/>
      </dsp:txXfrm>
    </dsp:sp>
    <dsp:sp modelId="{21933824-2307-4EAF-94E0-59B53A6EE92C}">
      <dsp:nvSpPr>
        <dsp:cNvPr id="0" name=""/>
        <dsp:cNvSpPr/>
      </dsp:nvSpPr>
      <dsp:spPr>
        <a:xfrm>
          <a:off x="0" y="3583285"/>
          <a:ext cx="3807803" cy="113373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Frameworks: Like the Social Audit Network, SROI (Social Return on Investment), or the UN Sustainable Development Goals.</a:t>
          </a:r>
          <a:endParaRPr lang="en-US" sz="1600" kern="1200"/>
        </a:p>
      </dsp:txBody>
      <dsp:txXfrm>
        <a:off x="55344" y="3638629"/>
        <a:ext cx="3697115" cy="1023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DFA11-E903-44CF-935E-CB4205E330C1}">
      <dsp:nvSpPr>
        <dsp:cNvPr id="0" name=""/>
        <dsp:cNvSpPr/>
      </dsp:nvSpPr>
      <dsp:spPr>
        <a:xfrm>
          <a:off x="0" y="0"/>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31025A-BF0C-4112-A3CB-BB33D2C04455}">
      <dsp:nvSpPr>
        <dsp:cNvPr id="0" name=""/>
        <dsp:cNvSpPr/>
      </dsp:nvSpPr>
      <dsp:spPr>
        <a:xfrm>
          <a:off x="0" y="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1. 	Define the Difference You Want to Make</a:t>
          </a:r>
          <a:endParaRPr lang="en-US" sz="1700" kern="1200"/>
        </a:p>
      </dsp:txBody>
      <dsp:txXfrm>
        <a:off x="0" y="0"/>
        <a:ext cx="8229600" cy="565745"/>
      </dsp:txXfrm>
    </dsp:sp>
    <dsp:sp modelId="{64350E89-DA70-4000-A3F9-A7B1BC025A01}">
      <dsp:nvSpPr>
        <dsp:cNvPr id="0" name=""/>
        <dsp:cNvSpPr/>
      </dsp:nvSpPr>
      <dsp:spPr>
        <a:xfrm>
          <a:off x="0" y="565745"/>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0258FD-9922-4A48-A001-D87B9F40D72C}">
      <dsp:nvSpPr>
        <dsp:cNvPr id="0" name=""/>
        <dsp:cNvSpPr/>
      </dsp:nvSpPr>
      <dsp:spPr>
        <a:xfrm>
          <a:off x="0" y="56574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Clarify purpose, activities, and intended outcomes.</a:t>
          </a:r>
          <a:endParaRPr lang="en-US" sz="1700" kern="1200"/>
        </a:p>
      </dsp:txBody>
      <dsp:txXfrm>
        <a:off x="0" y="565745"/>
        <a:ext cx="8229600" cy="565745"/>
      </dsp:txXfrm>
    </dsp:sp>
    <dsp:sp modelId="{85C663DB-0C07-4AD6-876E-2428D7D2339C}">
      <dsp:nvSpPr>
        <dsp:cNvPr id="0" name=""/>
        <dsp:cNvSpPr/>
      </dsp:nvSpPr>
      <dsp:spPr>
        <a:xfrm>
          <a:off x="0" y="1131490"/>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2054BB-5D11-432E-8BDB-B0D9327BFD78}">
      <dsp:nvSpPr>
        <dsp:cNvPr id="0" name=""/>
        <dsp:cNvSpPr/>
      </dsp:nvSpPr>
      <dsp:spPr>
        <a:xfrm>
          <a:off x="0" y="113149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2. 	Measure Whether You’re Making That Difference</a:t>
          </a:r>
          <a:endParaRPr lang="en-US" sz="1700" kern="1200"/>
        </a:p>
      </dsp:txBody>
      <dsp:txXfrm>
        <a:off x="0" y="1131490"/>
        <a:ext cx="8229600" cy="565745"/>
      </dsp:txXfrm>
    </dsp:sp>
    <dsp:sp modelId="{C92F89BE-580F-4C92-A7B2-B98CAF1008DD}">
      <dsp:nvSpPr>
        <dsp:cNvPr id="0" name=""/>
        <dsp:cNvSpPr/>
      </dsp:nvSpPr>
      <dsp:spPr>
        <a:xfrm>
          <a:off x="0" y="1697236"/>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D2CB8-96C9-4174-82BD-C658A243D9E5}">
      <dsp:nvSpPr>
        <dsp:cNvPr id="0" name=""/>
        <dsp:cNvSpPr/>
      </dsp:nvSpPr>
      <dsp:spPr>
        <a:xfrm>
          <a:off x="0" y="169723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Collect relevant data and stakeholder feedback.</a:t>
          </a:r>
          <a:endParaRPr lang="en-US" sz="1700" kern="1200"/>
        </a:p>
      </dsp:txBody>
      <dsp:txXfrm>
        <a:off x="0" y="1697236"/>
        <a:ext cx="8229600" cy="565745"/>
      </dsp:txXfrm>
    </dsp:sp>
    <dsp:sp modelId="{A5D75905-897B-4003-B2D1-2C2E3C7FCB7C}">
      <dsp:nvSpPr>
        <dsp:cNvPr id="0" name=""/>
        <dsp:cNvSpPr/>
      </dsp:nvSpPr>
      <dsp:spPr>
        <a:xfrm>
          <a:off x="0" y="2262981"/>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71A96D-5A58-4A39-82F3-90E05F799ACE}">
      <dsp:nvSpPr>
        <dsp:cNvPr id="0" name=""/>
        <dsp:cNvSpPr/>
      </dsp:nvSpPr>
      <dsp:spPr>
        <a:xfrm>
          <a:off x="0" y="2262981"/>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3. 	Report and Reflect</a:t>
          </a:r>
          <a:endParaRPr lang="en-US" sz="1700" kern="1200"/>
        </a:p>
      </dsp:txBody>
      <dsp:txXfrm>
        <a:off x="0" y="2262981"/>
        <a:ext cx="8229600" cy="565745"/>
      </dsp:txXfrm>
    </dsp:sp>
    <dsp:sp modelId="{C8755C70-30E6-4332-A731-FE108BE7D0B3}">
      <dsp:nvSpPr>
        <dsp:cNvPr id="0" name=""/>
        <dsp:cNvSpPr/>
      </dsp:nvSpPr>
      <dsp:spPr>
        <a:xfrm>
          <a:off x="0" y="2828726"/>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377BCA-8B25-4E29-9983-367AEBA91279}">
      <dsp:nvSpPr>
        <dsp:cNvPr id="0" name=""/>
        <dsp:cNvSpPr/>
      </dsp:nvSpPr>
      <dsp:spPr>
        <a:xfrm>
          <a:off x="0" y="282872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Create a social account that includes outcomes, challenges, and lessons learned.</a:t>
          </a:r>
          <a:endParaRPr lang="en-US" sz="1700" kern="1200"/>
        </a:p>
      </dsp:txBody>
      <dsp:txXfrm>
        <a:off x="0" y="2828726"/>
        <a:ext cx="8229600" cy="565745"/>
      </dsp:txXfrm>
    </dsp:sp>
    <dsp:sp modelId="{2D0C2925-D431-4328-B744-B565E6760D64}">
      <dsp:nvSpPr>
        <dsp:cNvPr id="0" name=""/>
        <dsp:cNvSpPr/>
      </dsp:nvSpPr>
      <dsp:spPr>
        <a:xfrm>
          <a:off x="0" y="339447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544E3B-2E87-4098-8181-B94545AA4FBF}">
      <dsp:nvSpPr>
        <dsp:cNvPr id="0" name=""/>
        <dsp:cNvSpPr/>
      </dsp:nvSpPr>
      <dsp:spPr>
        <a:xfrm>
          <a:off x="0" y="3394472"/>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 	Verify and Improve</a:t>
          </a:r>
          <a:endParaRPr lang="en-US" sz="1700" kern="1200"/>
        </a:p>
      </dsp:txBody>
      <dsp:txXfrm>
        <a:off x="0" y="3394472"/>
        <a:ext cx="8229600" cy="565745"/>
      </dsp:txXfrm>
    </dsp:sp>
    <dsp:sp modelId="{641DF5FD-E84A-4BD9-87F7-3B35DC82E957}">
      <dsp:nvSpPr>
        <dsp:cNvPr id="0" name=""/>
        <dsp:cNvSpPr/>
      </dsp:nvSpPr>
      <dsp:spPr>
        <a:xfrm>
          <a:off x="0" y="3960217"/>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E5F74-0173-4527-99C0-8B4EF89F106E}">
      <dsp:nvSpPr>
        <dsp:cNvPr id="0" name=""/>
        <dsp:cNvSpPr/>
      </dsp:nvSpPr>
      <dsp:spPr>
        <a:xfrm>
          <a:off x="0" y="3960217"/>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Submit to a social audit panel for validation and recommendations.</a:t>
          </a:r>
          <a:endParaRPr lang="en-US" sz="1700" kern="1200"/>
        </a:p>
      </dsp:txBody>
      <dsp:txXfrm>
        <a:off x="0" y="3960217"/>
        <a:ext cx="8229600" cy="5657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46044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topic and explain why measuring social impact matters.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the concept of social impact and its importance.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why measuring social impact is challenging.</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two widely used frameworks.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how SROI works and why it is useful.</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Highlight the accountability aspect of RBA.</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frameworks used by corporations and nonprofits.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Talk about new trends shaping social impact measurement.</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Provide actionable best practices.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Summarize the key takeaways.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hyperlink" Target="https://goodwash.co.uk/pages/social-impa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4900">
                <a:latin typeface="Calibri"/>
              </a:rPr>
              <a:t>Methods of Measuring Social Impact</a:t>
            </a:r>
          </a:p>
        </p:txBody>
      </p:sp>
      <p:sp>
        <p:nvSpPr>
          <p:cNvPr id="3" name="Content Placeholder 2"/>
          <p:cNvSpPr>
            <a:spLocks noGrp="1"/>
          </p:cNvSpPr>
          <p:nvPr>
            <p:ph idx="1"/>
          </p:nvPr>
        </p:nvSpPr>
        <p:spPr>
          <a:xfrm>
            <a:off x="963930" y="2969469"/>
            <a:ext cx="6056111" cy="2800395"/>
          </a:xfrm>
        </p:spPr>
        <p:txBody>
          <a:bodyPr anchor="t">
            <a:normAutofit/>
          </a:bodyPr>
          <a:lstStyle/>
          <a:p>
            <a:endParaRPr lang="en-GB" sz="2100" dirty="0"/>
          </a:p>
          <a:p>
            <a:pPr marL="0" indent="0">
              <a:buNone/>
              <a:defRPr sz="1800"/>
            </a:pPr>
            <a:r>
              <a:rPr lang="en-GB" sz="2100" dirty="0">
                <a:latin typeface="Calibri"/>
              </a:rPr>
              <a:t>Understanding frameworks and approaches for assessing societal change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r>
              <a:rPr lang="en-GB" sz="5700">
                <a:latin typeface="Calibri"/>
              </a:rPr>
              <a:t>What is Social Imact?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pPr marL="0" indent="0">
              <a:lnSpc>
                <a:spcPct val="90000"/>
              </a:lnSpc>
              <a:buNone/>
            </a:pPr>
            <a:r>
              <a:rPr lang="en-GB" sz="2100" dirty="0"/>
              <a:t>Social impact refers to the significant, positive changes that actions, organizations, or policies create in the well-being of individuals, communities, or the environment. It captures both intended and unintended consequences that improve quality of life, promote justice, or restore ecosystems.</a:t>
            </a:r>
            <a:endParaRPr lang="en-GB" sz="2100" dirty="0">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lnSpc>
                <a:spcPct val="90000"/>
              </a:lnSpc>
            </a:pPr>
            <a:r>
              <a:rPr lang="en-GB" sz="3100"/>
              <a:t>Key Dimensions of Social Impact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pPr marL="0" indent="0">
              <a:lnSpc>
                <a:spcPct val="90000"/>
              </a:lnSpc>
              <a:buNone/>
            </a:pPr>
            <a:r>
              <a:rPr lang="en-GB" sz="1900"/>
              <a:t>• 	Social: Enhancing equity, inclusion, education, health, or community cohesion.</a:t>
            </a:r>
          </a:p>
          <a:p>
            <a:pPr marL="0" indent="0">
              <a:lnSpc>
                <a:spcPct val="90000"/>
              </a:lnSpc>
              <a:buNone/>
            </a:pPr>
            <a:r>
              <a:rPr lang="en-GB" sz="1900"/>
              <a:t>• 	Economic: Creating jobs, reducing poverty, or supporting local enterprise.</a:t>
            </a:r>
          </a:p>
          <a:p>
            <a:pPr marL="0" indent="0">
              <a:lnSpc>
                <a:spcPct val="90000"/>
              </a:lnSpc>
              <a:buNone/>
            </a:pPr>
            <a:r>
              <a:rPr lang="en-GB" sz="1900"/>
              <a:t>• 	Environmental: Promoting sustainability, reducing emissions, or restoring biodiversity.</a:t>
            </a:r>
          </a:p>
          <a:p>
            <a:pPr marL="0" indent="0">
              <a:lnSpc>
                <a:spcPct val="90000"/>
              </a:lnSpc>
              <a:buNone/>
            </a:pPr>
            <a:r>
              <a:rPr lang="en-GB" sz="1900"/>
              <a:t>• 	Cultural: Preserving heritage, promoting arts, or strengthening identity.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2295636" cy="4480726"/>
          </a:xfrm>
        </p:spPr>
        <p:txBody>
          <a:bodyPr>
            <a:normAutofit/>
          </a:bodyPr>
          <a:lstStyle/>
          <a:p>
            <a:pPr algn="r">
              <a:lnSpc>
                <a:spcPct val="90000"/>
              </a:lnSpc>
            </a:pPr>
            <a:r>
              <a:rPr lang="en-GB" sz="4800"/>
              <a:t>How Social Impact Is Created</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437" y="323519"/>
            <a:ext cx="5412983"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AE2AE1-E74E-A127-BDAA-A7625CEC06AB}"/>
              </a:ext>
            </a:extLst>
          </p:cNvPr>
          <p:cNvGraphicFramePr>
            <a:graphicFrameLocks noGrp="1"/>
          </p:cNvGraphicFramePr>
          <p:nvPr>
            <p:ph idx="1"/>
            <p:extLst>
              <p:ext uri="{D42A27DB-BD31-4B8C-83A1-F6EECF244321}">
                <p14:modId xmlns:p14="http://schemas.microsoft.com/office/powerpoint/2010/main" val="1814598480"/>
              </p:ext>
            </p:extLst>
          </p:nvPr>
        </p:nvGraphicFramePr>
        <p:xfrm>
          <a:off x="3825857" y="1008993"/>
          <a:ext cx="3807803" cy="47608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175" y="1188637"/>
            <a:ext cx="2295636" cy="4480726"/>
          </a:xfrm>
        </p:spPr>
        <p:txBody>
          <a:bodyPr>
            <a:normAutofit/>
          </a:bodyPr>
          <a:lstStyle/>
          <a:p>
            <a:pPr algn="r">
              <a:defRPr sz="1800"/>
            </a:pPr>
            <a:r>
              <a:rPr lang="en-GB" sz="3600"/>
              <a:t>Measuring Social Impact</a:t>
            </a:r>
          </a:p>
        </p:txBody>
      </p:sp>
      <p:sp>
        <p:nvSpPr>
          <p:cNvPr id="11" name="Freeform: Shape 10">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437" y="323519"/>
            <a:ext cx="5412983"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CA5BCE3-0E41-3EBB-F85A-DB2DFEFC1730}"/>
              </a:ext>
            </a:extLst>
          </p:cNvPr>
          <p:cNvGraphicFramePr>
            <a:graphicFrameLocks noGrp="1"/>
          </p:cNvGraphicFramePr>
          <p:nvPr>
            <p:ph idx="1"/>
            <p:extLst>
              <p:ext uri="{D42A27DB-BD31-4B8C-83A1-F6EECF244321}">
                <p14:modId xmlns:p14="http://schemas.microsoft.com/office/powerpoint/2010/main" val="3237631017"/>
              </p:ext>
            </p:extLst>
          </p:nvPr>
        </p:nvGraphicFramePr>
        <p:xfrm>
          <a:off x="3825857" y="1008993"/>
          <a:ext cx="3807803" cy="47608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p:cNvSpPr>
            <a:spLocks noGrp="1"/>
          </p:cNvSpPr>
          <p:nvPr>
            <p:ph type="title"/>
          </p:nvPr>
        </p:nvSpPr>
        <p:spPr>
          <a:xfrm>
            <a:off x="4570578" y="1257300"/>
            <a:ext cx="3988849" cy="1381125"/>
          </a:xfrm>
        </p:spPr>
        <p:txBody>
          <a:bodyPr>
            <a:normAutofit/>
          </a:bodyPr>
          <a:lstStyle/>
          <a:p>
            <a:pPr>
              <a:lnSpc>
                <a:spcPct val="90000"/>
              </a:lnSpc>
            </a:pPr>
            <a:r>
              <a:rPr lang="en-GB" sz="1400">
                <a:solidFill>
                  <a:srgbClr val="000000"/>
                </a:solidFill>
              </a:rPr>
              <a:t>Social Return on Investment (SROI) is a framework for measuring and accounting for the social, environmental, and economic value created by an organization or project. It translates impact into monetary terms to help stakeholders understand the broader value generated.</a:t>
            </a:r>
            <a:endParaRPr lang="en-GB" sz="1400">
              <a:solidFill>
                <a:srgbClr val="000000"/>
              </a:solidFill>
              <a:latin typeface="Calibri"/>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Check List">
            <a:extLst>
              <a:ext uri="{FF2B5EF4-FFF2-40B4-BE49-F238E27FC236}">
                <a16:creationId xmlns:a16="http://schemas.microsoft.com/office/drawing/2014/main" id="{F6402CE1-F881-CF36-7699-62F1A4F664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39490" y="2079067"/>
            <a:ext cx="3026740" cy="3026740"/>
          </a:xfrm>
          <a:prstGeom prst="rect">
            <a:avLst/>
          </a:prstGeom>
        </p:spPr>
      </p:pic>
      <p:sp>
        <p:nvSpPr>
          <p:cNvPr id="3" name="Content Placeholder 2"/>
          <p:cNvSpPr>
            <a:spLocks noGrp="1"/>
          </p:cNvSpPr>
          <p:nvPr>
            <p:ph idx="1"/>
          </p:nvPr>
        </p:nvSpPr>
        <p:spPr>
          <a:xfrm>
            <a:off x="4570579" y="2947260"/>
            <a:ext cx="4003614" cy="2927188"/>
          </a:xfrm>
        </p:spPr>
        <p:txBody>
          <a:bodyPr anchor="ctr">
            <a:normAutofit/>
          </a:bodyPr>
          <a:lstStyle/>
          <a:p>
            <a:pPr marL="0" indent="0">
              <a:buNone/>
            </a:pPr>
            <a:r>
              <a:rPr lang="en-GB" sz="1500">
                <a:solidFill>
                  <a:srgbClr val="000000"/>
                </a:solidFill>
              </a:rPr>
              <a:t>What SROI Measures</a:t>
            </a:r>
          </a:p>
          <a:p>
            <a:pPr marL="0" indent="0">
              <a:buNone/>
            </a:pPr>
            <a:r>
              <a:rPr lang="en-GB" sz="1500">
                <a:solidFill>
                  <a:srgbClr val="000000"/>
                </a:solidFill>
              </a:rPr>
              <a:t>SROI goes beyond financial returns to capture:</a:t>
            </a:r>
          </a:p>
          <a:p>
            <a:pPr marL="0" indent="0">
              <a:buNone/>
            </a:pPr>
            <a:r>
              <a:rPr lang="en-GB" sz="1500">
                <a:solidFill>
                  <a:srgbClr val="000000"/>
                </a:solidFill>
              </a:rPr>
              <a:t>• 	Social outcomes: e.g., improved mental health, reduced isolation</a:t>
            </a:r>
          </a:p>
          <a:p>
            <a:pPr marL="0" indent="0">
              <a:buNone/>
            </a:pPr>
            <a:r>
              <a:rPr lang="en-GB" sz="1500">
                <a:solidFill>
                  <a:srgbClr val="000000"/>
                </a:solidFill>
              </a:rPr>
              <a:t>• 	Environmental benefits: e.g., reduced carbon emissions, cleaner public spaces</a:t>
            </a:r>
          </a:p>
          <a:p>
            <a:pPr marL="0" indent="0">
              <a:buNone/>
            </a:pPr>
            <a:r>
              <a:rPr lang="en-GB" sz="1500">
                <a:solidFill>
                  <a:srgbClr val="000000"/>
                </a:solidFill>
              </a:rPr>
              <a:t>• 	Economic gains: e.g., increased employability, cost savings to public services</a:t>
            </a:r>
          </a:p>
          <a:p>
            <a:pPr marL="0" indent="0">
              <a:buNone/>
            </a:pPr>
            <a:r>
              <a:rPr lang="en-GB" sz="1500">
                <a:solidFill>
                  <a:srgbClr val="000000"/>
                </a:solidFill>
              </a:rPr>
              <a:t>It answers: “For every £1 invested, how much social value is created?”</a:t>
            </a:r>
            <a:endParaRPr lang="en-GB" sz="1500">
              <a:solidFill>
                <a:srgbClr val="000000"/>
              </a:solidFill>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F51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6C4F5EF-772A-29CB-94AD-64411CB8D358}"/>
              </a:ext>
            </a:extLst>
          </p:cNvPr>
          <p:cNvPicPr>
            <a:picLocks noGrp="1" noChangeAspect="1"/>
          </p:cNvPicPr>
          <p:nvPr>
            <p:ph idx="1"/>
          </p:nvPr>
        </p:nvPicPr>
        <p:blipFill>
          <a:blip r:embed="rId3"/>
          <a:srcRect l="31526" t="39315" r="24063" b="37615"/>
          <a:stretch>
            <a:fillRect/>
          </a:stretch>
        </p:blipFill>
        <p:spPr>
          <a:xfrm>
            <a:off x="482600" y="2011026"/>
            <a:ext cx="8178799" cy="283594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891051" y="381935"/>
            <a:ext cx="3006438" cy="5974414"/>
          </a:xfrm>
        </p:spPr>
        <p:txBody>
          <a:bodyPr anchor="ctr">
            <a:normAutofit/>
          </a:bodyPr>
          <a:lstStyle/>
          <a:p>
            <a:r>
              <a:rPr lang="en-GB" sz="7000">
                <a:solidFill>
                  <a:srgbClr val="FFFFFF"/>
                </a:solidFill>
                <a:latin typeface="Calibri"/>
              </a:rPr>
              <a:t>SROI Process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p:cNvSpPr>
            <a:spLocks noGrp="1"/>
          </p:cNvSpPr>
          <p:nvPr>
            <p:ph idx="1"/>
          </p:nvPr>
        </p:nvSpPr>
        <p:spPr>
          <a:xfrm>
            <a:off x="4722924" y="518400"/>
            <a:ext cx="3578706" cy="5837949"/>
          </a:xfrm>
        </p:spPr>
        <p:txBody>
          <a:bodyPr anchor="ctr">
            <a:normAutofit/>
          </a:bodyPr>
          <a:lstStyle/>
          <a:p>
            <a:pPr>
              <a:lnSpc>
                <a:spcPct val="90000"/>
              </a:lnSpc>
            </a:pPr>
            <a:r>
              <a:rPr lang="en-GB" sz="1200" b="1">
                <a:solidFill>
                  <a:schemeClr val="tx1">
                    <a:alpha val="80000"/>
                  </a:schemeClr>
                </a:solidFill>
              </a:rPr>
              <a:t>Establish scope and stakeholders</a:t>
            </a:r>
            <a:endParaRPr lang="en-GB" sz="1200">
              <a:solidFill>
                <a:schemeClr val="tx1">
                  <a:alpha val="80000"/>
                </a:schemeClr>
              </a:solidFill>
            </a:endParaRPr>
          </a:p>
          <a:p>
            <a:pPr lvl="1">
              <a:lnSpc>
                <a:spcPct val="90000"/>
              </a:lnSpc>
            </a:pPr>
            <a:r>
              <a:rPr lang="en-GB" sz="1200">
                <a:solidFill>
                  <a:schemeClr val="tx1">
                    <a:alpha val="80000"/>
                  </a:schemeClr>
                </a:solidFill>
              </a:rPr>
              <a:t>Define boundaries and engage key stakeholders.</a:t>
            </a:r>
          </a:p>
          <a:p>
            <a:pPr>
              <a:lnSpc>
                <a:spcPct val="90000"/>
              </a:lnSpc>
            </a:pPr>
            <a:r>
              <a:rPr lang="en-GB" sz="1200" b="1">
                <a:solidFill>
                  <a:schemeClr val="tx1">
                    <a:alpha val="80000"/>
                  </a:schemeClr>
                </a:solidFill>
              </a:rPr>
              <a:t>Map outcomes</a:t>
            </a:r>
            <a:endParaRPr lang="en-GB" sz="1200">
              <a:solidFill>
                <a:schemeClr val="tx1">
                  <a:alpha val="80000"/>
                </a:schemeClr>
              </a:solidFill>
            </a:endParaRPr>
          </a:p>
          <a:p>
            <a:pPr lvl="1">
              <a:lnSpc>
                <a:spcPct val="90000"/>
              </a:lnSpc>
            </a:pPr>
            <a:r>
              <a:rPr lang="en-GB" sz="1200">
                <a:solidFill>
                  <a:schemeClr val="tx1">
                    <a:alpha val="80000"/>
                  </a:schemeClr>
                </a:solidFill>
              </a:rPr>
              <a:t>Create an impact map (similar to a Theory of Change) showing inputs, outputs, outcomes.</a:t>
            </a:r>
          </a:p>
          <a:p>
            <a:pPr>
              <a:lnSpc>
                <a:spcPct val="90000"/>
              </a:lnSpc>
            </a:pPr>
            <a:r>
              <a:rPr lang="en-GB" sz="1200" b="1">
                <a:solidFill>
                  <a:schemeClr val="tx1">
                    <a:alpha val="80000"/>
                  </a:schemeClr>
                </a:solidFill>
              </a:rPr>
              <a:t>Evidence outcomes and assign value</a:t>
            </a:r>
            <a:endParaRPr lang="en-GB" sz="1200">
              <a:solidFill>
                <a:schemeClr val="tx1">
                  <a:alpha val="80000"/>
                </a:schemeClr>
              </a:solidFill>
            </a:endParaRPr>
          </a:p>
          <a:p>
            <a:pPr lvl="1">
              <a:lnSpc>
                <a:spcPct val="90000"/>
              </a:lnSpc>
            </a:pPr>
            <a:r>
              <a:rPr lang="en-GB" sz="1200">
                <a:solidFill>
                  <a:schemeClr val="tx1">
                    <a:alpha val="80000"/>
                  </a:schemeClr>
                </a:solidFill>
              </a:rPr>
              <a:t>Collect data and use financial proxies to value outcomes (e.g., cost of therapy avoided).</a:t>
            </a:r>
          </a:p>
          <a:p>
            <a:pPr>
              <a:lnSpc>
                <a:spcPct val="90000"/>
              </a:lnSpc>
            </a:pPr>
            <a:r>
              <a:rPr lang="en-GB" sz="1200" b="1">
                <a:solidFill>
                  <a:schemeClr val="tx1">
                    <a:alpha val="80000"/>
                  </a:schemeClr>
                </a:solidFill>
              </a:rPr>
              <a:t>Establish impact</a:t>
            </a:r>
            <a:endParaRPr lang="en-GB" sz="1200">
              <a:solidFill>
                <a:schemeClr val="tx1">
                  <a:alpha val="80000"/>
                </a:schemeClr>
              </a:solidFill>
            </a:endParaRPr>
          </a:p>
          <a:p>
            <a:pPr lvl="1">
              <a:lnSpc>
                <a:spcPct val="90000"/>
              </a:lnSpc>
            </a:pPr>
            <a:r>
              <a:rPr lang="en-GB" sz="1200">
                <a:solidFill>
                  <a:schemeClr val="tx1">
                    <a:alpha val="80000"/>
                  </a:schemeClr>
                </a:solidFill>
              </a:rPr>
              <a:t>Adjust for deadweight, attribution, displacement, and drop-off to avoid overclaiming.</a:t>
            </a:r>
          </a:p>
          <a:p>
            <a:pPr>
              <a:lnSpc>
                <a:spcPct val="90000"/>
              </a:lnSpc>
            </a:pPr>
            <a:r>
              <a:rPr lang="en-GB" sz="1200" b="1">
                <a:solidFill>
                  <a:schemeClr val="tx1">
                    <a:alpha val="80000"/>
                  </a:schemeClr>
                </a:solidFill>
              </a:rPr>
              <a:t>Calculate the SROI ratio</a:t>
            </a:r>
            <a:endParaRPr lang="en-GB" sz="1200">
              <a:solidFill>
                <a:schemeClr val="tx1">
                  <a:alpha val="80000"/>
                </a:schemeClr>
              </a:solidFill>
            </a:endParaRPr>
          </a:p>
          <a:p>
            <a:pPr lvl="1">
              <a:lnSpc>
                <a:spcPct val="90000"/>
              </a:lnSpc>
            </a:pPr>
            <a:r>
              <a:rPr lang="en-GB" sz="1200">
                <a:solidFill>
                  <a:schemeClr val="tx1">
                    <a:alpha val="80000"/>
                  </a:schemeClr>
                </a:solidFill>
              </a:rPr>
              <a:t>Divide total value of outcomes by total investment.</a:t>
            </a:r>
          </a:p>
          <a:p>
            <a:pPr>
              <a:lnSpc>
                <a:spcPct val="90000"/>
              </a:lnSpc>
            </a:pPr>
            <a:r>
              <a:rPr lang="en-GB" sz="1200" b="1">
                <a:solidFill>
                  <a:schemeClr val="tx1">
                    <a:alpha val="80000"/>
                  </a:schemeClr>
                </a:solidFill>
              </a:rPr>
              <a:t>Report and embed</a:t>
            </a:r>
            <a:endParaRPr lang="en-GB" sz="1200">
              <a:solidFill>
                <a:schemeClr val="tx1">
                  <a:alpha val="80000"/>
                </a:schemeClr>
              </a:solidFill>
            </a:endParaRPr>
          </a:p>
          <a:p>
            <a:pPr>
              <a:lnSpc>
                <a:spcPct val="90000"/>
              </a:lnSpc>
            </a:pPr>
            <a:r>
              <a:rPr lang="en-GB" sz="1200">
                <a:solidFill>
                  <a:schemeClr val="tx1">
                    <a:alpha val="80000"/>
                  </a:schemeClr>
                </a:solidFill>
              </a:rPr>
              <a:t>Share findings and use them to improve decision-making and strategy.</a:t>
            </a:r>
          </a:p>
          <a:p>
            <a:pPr>
              <a:lnSpc>
                <a:spcPct val="90000"/>
              </a:lnSpc>
            </a:pPr>
            <a:endParaRPr lang="en-GB" sz="1200">
              <a:solidFill>
                <a:schemeClr val="tx1">
                  <a:alpha val="80000"/>
                </a:schemeClr>
              </a:solidFill>
            </a:endParaRPr>
          </a:p>
          <a:p>
            <a:pPr>
              <a:lnSpc>
                <a:spcPct val="90000"/>
              </a:lnSpc>
            </a:pPr>
            <a:endParaRPr lang="en-GB" sz="1200">
              <a:solidFill>
                <a:schemeClr val="tx1">
                  <a:alpha val="80000"/>
                </a:schemeClr>
              </a:solidFill>
            </a:endParaRPr>
          </a:p>
          <a:p>
            <a:pPr>
              <a:lnSpc>
                <a:spcPct val="90000"/>
              </a:lnSpc>
            </a:pPr>
            <a:r>
              <a:rPr lang="en-GB" sz="1200">
                <a:solidFill>
                  <a:schemeClr val="tx1">
                    <a:alpha val="80000"/>
                  </a:schemeClr>
                </a:solidFill>
              </a:rPr>
              <a:t>🏆 Benefits of SROI</a:t>
            </a:r>
          </a:p>
          <a:p>
            <a:pPr>
              <a:lnSpc>
                <a:spcPct val="90000"/>
              </a:lnSpc>
            </a:pPr>
            <a:r>
              <a:rPr lang="en-GB" sz="1200">
                <a:solidFill>
                  <a:schemeClr val="tx1">
                    <a:alpha val="80000"/>
                  </a:schemeClr>
                </a:solidFill>
              </a:rPr>
              <a:t>Provides </a:t>
            </a:r>
            <a:r>
              <a:rPr lang="en-GB" sz="1200" b="1">
                <a:solidFill>
                  <a:schemeClr val="tx1">
                    <a:alpha val="80000"/>
                  </a:schemeClr>
                </a:solidFill>
              </a:rPr>
              <a:t>credible evidence</a:t>
            </a:r>
            <a:r>
              <a:rPr lang="en-GB" sz="1200">
                <a:solidFill>
                  <a:schemeClr val="tx1">
                    <a:alpha val="80000"/>
                  </a:schemeClr>
                </a:solidFill>
              </a:rPr>
              <a:t> of impact</a:t>
            </a:r>
          </a:p>
          <a:p>
            <a:pPr>
              <a:lnSpc>
                <a:spcPct val="90000"/>
              </a:lnSpc>
            </a:pPr>
            <a:r>
              <a:rPr lang="en-GB" sz="1200">
                <a:solidFill>
                  <a:schemeClr val="tx1">
                    <a:alpha val="80000"/>
                  </a:schemeClr>
                </a:solidFill>
              </a:rPr>
              <a:t>Helps </a:t>
            </a:r>
            <a:r>
              <a:rPr lang="en-GB" sz="1200" b="1">
                <a:solidFill>
                  <a:schemeClr val="tx1">
                    <a:alpha val="80000"/>
                  </a:schemeClr>
                </a:solidFill>
              </a:rPr>
              <a:t>prioritize resources</a:t>
            </a:r>
            <a:r>
              <a:rPr lang="en-GB" sz="1200">
                <a:solidFill>
                  <a:schemeClr val="tx1">
                    <a:alpha val="80000"/>
                  </a:schemeClr>
                </a:solidFill>
              </a:rPr>
              <a:t> for high-value activities</a:t>
            </a:r>
          </a:p>
          <a:p>
            <a:pPr>
              <a:lnSpc>
                <a:spcPct val="90000"/>
              </a:lnSpc>
            </a:pPr>
            <a:r>
              <a:rPr lang="en-GB" sz="1200">
                <a:solidFill>
                  <a:schemeClr val="tx1">
                    <a:alpha val="80000"/>
                  </a:schemeClr>
                </a:solidFill>
              </a:rPr>
              <a:t>Builds </a:t>
            </a:r>
            <a:r>
              <a:rPr lang="en-GB" sz="1200" b="1">
                <a:solidFill>
                  <a:schemeClr val="tx1">
                    <a:alpha val="80000"/>
                  </a:schemeClr>
                </a:solidFill>
              </a:rPr>
              <a:t>trust with funders and communities</a:t>
            </a:r>
            <a:endParaRPr lang="en-GB" sz="1200">
              <a:solidFill>
                <a:schemeClr val="tx1">
                  <a:alpha val="80000"/>
                </a:schemeClr>
              </a:solidFill>
            </a:endParaRPr>
          </a:p>
          <a:p>
            <a:pPr>
              <a:lnSpc>
                <a:spcPct val="90000"/>
              </a:lnSpc>
            </a:pPr>
            <a:r>
              <a:rPr lang="en-GB" sz="1200">
                <a:solidFill>
                  <a:schemeClr val="tx1">
                    <a:alpha val="80000"/>
                  </a:schemeClr>
                </a:solidFill>
              </a:rPr>
              <a:t>Encourages </a:t>
            </a:r>
            <a:r>
              <a:rPr lang="en-GB" sz="1200" b="1">
                <a:solidFill>
                  <a:schemeClr val="tx1">
                    <a:alpha val="80000"/>
                  </a:schemeClr>
                </a:solidFill>
              </a:rPr>
              <a:t>learning and improvement</a:t>
            </a:r>
            <a:endParaRPr lang="en-GB" sz="1200">
              <a:solidFill>
                <a:schemeClr val="tx1">
                  <a:alpha val="80000"/>
                </a:schemeClr>
              </a:solidFill>
            </a:endParaRPr>
          </a:p>
          <a:p>
            <a:pPr marL="0" indent="0">
              <a:lnSpc>
                <a:spcPct val="90000"/>
              </a:lnSpc>
              <a:buNone/>
            </a:pPr>
            <a:endParaRPr lang="en-GB" sz="12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699E3-C2B5-89D8-5514-8E17B695D447}"/>
              </a:ext>
            </a:extLst>
          </p:cNvPr>
          <p:cNvSpPr>
            <a:spLocks noGrp="1"/>
          </p:cNvSpPr>
          <p:nvPr>
            <p:ph type="title"/>
          </p:nvPr>
        </p:nvSpPr>
        <p:spPr>
          <a:xfrm>
            <a:off x="840699" y="687480"/>
            <a:ext cx="5605629" cy="994172"/>
          </a:xfrm>
        </p:spPr>
        <p:txBody>
          <a:bodyPr>
            <a:normAutofit/>
          </a:bodyPr>
          <a:lstStyle/>
          <a:p>
            <a:pPr>
              <a:lnSpc>
                <a:spcPct val="90000"/>
              </a:lnSpc>
            </a:pPr>
            <a:r>
              <a:rPr lang="en-GB" sz="1300"/>
              <a:t>The Social Audit Network (SAN) is a UK-based nonprofit that promotes and supports social accounting and audit (SAA) as a method for organizations to measure, report, and improve their social impact. It emphasizes stakeholder engagement, transparency, and values-driven evaluation.</a:t>
            </a:r>
          </a:p>
        </p:txBody>
      </p:sp>
      <p:sp>
        <p:nvSpPr>
          <p:cNvPr id="3" name="Content Placeholder 2">
            <a:extLst>
              <a:ext uri="{FF2B5EF4-FFF2-40B4-BE49-F238E27FC236}">
                <a16:creationId xmlns:a16="http://schemas.microsoft.com/office/drawing/2014/main" id="{C9A98DF0-8F50-5F64-69AC-F68B5D0F6CB5}"/>
              </a:ext>
            </a:extLst>
          </p:cNvPr>
          <p:cNvSpPr>
            <a:spLocks noGrp="1"/>
          </p:cNvSpPr>
          <p:nvPr>
            <p:ph idx="1"/>
          </p:nvPr>
        </p:nvSpPr>
        <p:spPr>
          <a:xfrm>
            <a:off x="852321" y="2227943"/>
            <a:ext cx="5033221" cy="3788227"/>
          </a:xfrm>
        </p:spPr>
        <p:txBody>
          <a:bodyPr anchor="ctr">
            <a:normAutofit/>
          </a:bodyPr>
          <a:lstStyle/>
          <a:p>
            <a:pPr marL="0" indent="0">
              <a:buNone/>
            </a:pPr>
            <a:r>
              <a:rPr lang="en-GB" sz="2100"/>
              <a:t>Purpose and Mission</a:t>
            </a:r>
          </a:p>
          <a:p>
            <a:pPr marL="0" indent="0">
              <a:buNone/>
            </a:pPr>
            <a:r>
              <a:rPr lang="en-GB" sz="2100"/>
              <a:t>• 	Empower organizations—especially in the social economy and voluntary sectors—to understand and communicate the difference they make.</a:t>
            </a:r>
          </a:p>
          <a:p>
            <a:pPr marL="0" indent="0">
              <a:buNone/>
            </a:pPr>
            <a:r>
              <a:rPr lang="en-GB" sz="2100"/>
              <a:t>• 	Facilitate learning through training, resources, mentoring, and events.</a:t>
            </a:r>
          </a:p>
          <a:p>
            <a:pPr marL="0" indent="0">
              <a:buNone/>
            </a:pPr>
            <a:r>
              <a:rPr lang="en-GB" sz="2100"/>
              <a:t>• 	Promote accountability by helping organizations align their activities with their values and stakeholder expectations.</a:t>
            </a:r>
          </a:p>
        </p:txBody>
      </p:sp>
      <p:sp>
        <p:nvSpPr>
          <p:cNvPr id="16" name="Rectangle 1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Oval 16">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8" name="Graphic 17" descr="Business Growth">
            <a:extLst>
              <a:ext uri="{FF2B5EF4-FFF2-40B4-BE49-F238E27FC236}">
                <a16:creationId xmlns:a16="http://schemas.microsoft.com/office/drawing/2014/main" id="{F0C0009E-6E20-84F7-AA57-40C0120807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494774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nSpc>
                <a:spcPct val="90000"/>
              </a:lnSpc>
            </a:pPr>
            <a:r>
              <a:rPr lang="en-GB" sz="3000"/>
              <a:t>What Is Social Accounting and Audit (SAA)?</a:t>
            </a:r>
          </a:p>
        </p:txBody>
      </p:sp>
      <p:sp>
        <p:nvSpPr>
          <p:cNvPr id="3" name="Content Placeholder 2"/>
          <p:cNvSpPr>
            <a:spLocks noGrp="1"/>
          </p:cNvSpPr>
          <p:nvPr>
            <p:ph idx="1"/>
          </p:nvPr>
        </p:nvSpPr>
        <p:spPr>
          <a:xfrm>
            <a:off x="852321" y="2227943"/>
            <a:ext cx="5033221" cy="3788227"/>
          </a:xfrm>
        </p:spPr>
        <p:txBody>
          <a:bodyPr anchor="ctr">
            <a:normAutofit/>
          </a:bodyPr>
          <a:lstStyle/>
          <a:p>
            <a:pPr marL="0" indent="0">
              <a:lnSpc>
                <a:spcPct val="90000"/>
              </a:lnSpc>
              <a:buNone/>
            </a:pPr>
            <a:r>
              <a:rPr lang="en-GB" sz="1600"/>
              <a:t>SAA is a structured process that helps organizations:</a:t>
            </a:r>
          </a:p>
          <a:p>
            <a:pPr marL="0" indent="0">
              <a:lnSpc>
                <a:spcPct val="90000"/>
              </a:lnSpc>
              <a:buNone/>
            </a:pPr>
            <a:r>
              <a:rPr lang="en-GB" sz="1600"/>
              <a:t>• 	Prove their impact by collecting and analyzing data.</a:t>
            </a:r>
          </a:p>
          <a:p>
            <a:pPr marL="0" indent="0">
              <a:lnSpc>
                <a:spcPct val="90000"/>
              </a:lnSpc>
              <a:buNone/>
            </a:pPr>
            <a:r>
              <a:rPr lang="en-GB" sz="1600"/>
              <a:t>• 	Improve their performance through reflection and feedback.</a:t>
            </a:r>
          </a:p>
          <a:p>
            <a:pPr marL="0" indent="0">
              <a:lnSpc>
                <a:spcPct val="90000"/>
              </a:lnSpc>
              <a:buNone/>
            </a:pPr>
            <a:r>
              <a:rPr lang="en-GB" sz="1600"/>
              <a:t>• 	Account for their actions to stakeholders and funders.</a:t>
            </a:r>
          </a:p>
          <a:p>
            <a:pPr marL="0" indent="0">
              <a:lnSpc>
                <a:spcPct val="90000"/>
              </a:lnSpc>
              <a:buNone/>
            </a:pPr>
            <a:r>
              <a:rPr lang="en-GB" sz="1600"/>
              <a:t>It’s built around three pillars:</a:t>
            </a:r>
          </a:p>
          <a:p>
            <a:pPr marL="0" indent="0">
              <a:lnSpc>
                <a:spcPct val="90000"/>
              </a:lnSpc>
              <a:buNone/>
            </a:pPr>
            <a:r>
              <a:rPr lang="en-GB" sz="1600"/>
              <a:t>1. 	Mission and Values: Clarifying what the organization stands for.</a:t>
            </a:r>
          </a:p>
          <a:p>
            <a:pPr marL="0" indent="0">
              <a:lnSpc>
                <a:spcPct val="90000"/>
              </a:lnSpc>
              <a:buNone/>
            </a:pPr>
            <a:r>
              <a:rPr lang="en-GB" sz="1600"/>
              <a:t>2. 	Stakeholder Engagement: Gathering feedback from those affected by the work.</a:t>
            </a:r>
          </a:p>
          <a:p>
            <a:pPr marL="0" indent="0">
              <a:lnSpc>
                <a:spcPct val="90000"/>
              </a:lnSpc>
              <a:buNone/>
            </a:pPr>
            <a:r>
              <a:rPr lang="en-GB" sz="1600"/>
              <a:t>3. 	Verification and Reporting: Producing a social audit statement reviewed by an independent panel.</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Statistics">
            <a:extLst>
              <a:ext uri="{FF2B5EF4-FFF2-40B4-BE49-F238E27FC236}">
                <a16:creationId xmlns:a16="http://schemas.microsoft.com/office/drawing/2014/main" id="{A118C9BF-734A-E936-92F9-61F574BF29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dirty="0"/>
              <a:t> Four-Step SAA Process (SAN Model)</a:t>
            </a:r>
          </a:p>
        </p:txBody>
      </p:sp>
      <p:graphicFrame>
        <p:nvGraphicFramePr>
          <p:cNvPr id="5" name="Content Placeholder 2">
            <a:extLst>
              <a:ext uri="{FF2B5EF4-FFF2-40B4-BE49-F238E27FC236}">
                <a16:creationId xmlns:a16="http://schemas.microsoft.com/office/drawing/2014/main" id="{114D5305-E2F0-121B-BB44-CF8D235B67CE}"/>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0CC5DCA-D6AA-43A7-A87B-8385192932D4}"/>
              </a:ext>
            </a:extLst>
          </p:cNvPr>
          <p:cNvSpPr>
            <a:spLocks noGrp="1"/>
          </p:cNvSpPr>
          <p:nvPr>
            <p:ph type="title"/>
          </p:nvPr>
        </p:nvSpPr>
        <p:spPr>
          <a:xfrm>
            <a:off x="592281" y="666351"/>
            <a:ext cx="7918803" cy="3044335"/>
          </a:xfrm>
        </p:spPr>
        <p:txBody>
          <a:bodyPr vert="horz" lIns="91440" tIns="45720" rIns="91440" bIns="45720" rtlCol="0" anchor="b">
            <a:normAutofit/>
          </a:bodyPr>
          <a:lstStyle/>
          <a:p>
            <a:pPr defTabSz="914400">
              <a:lnSpc>
                <a:spcPct val="90000"/>
              </a:lnSpc>
            </a:pPr>
            <a:r>
              <a:rPr lang="en-US" sz="4200" kern="1200">
                <a:solidFill>
                  <a:schemeClr val="bg1"/>
                </a:solidFill>
                <a:latin typeface="+mj-lt"/>
                <a:ea typeface="+mj-ea"/>
                <a:cs typeface="+mj-cs"/>
              </a:rPr>
              <a:t>Case Study</a:t>
            </a:r>
          </a:p>
        </p:txBody>
      </p:sp>
      <p:sp>
        <p:nvSpPr>
          <p:cNvPr id="3" name="Content Placeholder 2">
            <a:extLst>
              <a:ext uri="{FF2B5EF4-FFF2-40B4-BE49-F238E27FC236}">
                <a16:creationId xmlns:a16="http://schemas.microsoft.com/office/drawing/2014/main" id="{80443326-2200-D642-09D3-4FEB3D67AE11}"/>
              </a:ext>
            </a:extLst>
          </p:cNvPr>
          <p:cNvSpPr>
            <a:spLocks noGrp="1"/>
          </p:cNvSpPr>
          <p:nvPr>
            <p:ph idx="1"/>
          </p:nvPr>
        </p:nvSpPr>
        <p:spPr>
          <a:xfrm>
            <a:off x="592281" y="3866064"/>
            <a:ext cx="7918803" cy="2234485"/>
          </a:xfrm>
        </p:spPr>
        <p:txBody>
          <a:bodyPr vert="horz" lIns="91440" tIns="45720" rIns="91440" bIns="45720" rtlCol="0" anchor="t">
            <a:normAutofit/>
          </a:bodyPr>
          <a:lstStyle/>
          <a:p>
            <a:pPr marL="0" indent="0" algn="ctr" defTabSz="914400">
              <a:lnSpc>
                <a:spcPct val="90000"/>
              </a:lnSpc>
              <a:spcBef>
                <a:spcPts val="1000"/>
              </a:spcBef>
              <a:buNone/>
            </a:pPr>
            <a:r>
              <a:rPr lang="en-US" sz="2400" kern="1200">
                <a:solidFill>
                  <a:schemeClr val="bg1"/>
                </a:solidFill>
                <a:latin typeface="+mn-lt"/>
                <a:ea typeface="+mn-ea"/>
                <a:cs typeface="+mn-cs"/>
                <a:hlinkClick r:id="rId2"/>
              </a:rPr>
              <a:t>Charity – Good Wash Company</a:t>
            </a:r>
            <a:endParaRPr lang="en-US" sz="2400" kern="1200">
              <a:solidFill>
                <a:schemeClr val="bg1"/>
              </a:solidFill>
              <a:latin typeface="+mn-lt"/>
              <a:ea typeface="+mn-ea"/>
              <a:cs typeface="+mn-cs"/>
            </a:endParaRPr>
          </a:p>
        </p:txBody>
      </p:sp>
    </p:spTree>
    <p:extLst>
      <p:ext uri="{BB962C8B-B14F-4D97-AF65-F5344CB8AC3E}">
        <p14:creationId xmlns:p14="http://schemas.microsoft.com/office/powerpoint/2010/main" val="15524110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TotalTime>
  <Words>951</Words>
  <Application>Microsoft Office PowerPoint</Application>
  <PresentationFormat>On-screen Show (4:3)</PresentationFormat>
  <Paragraphs>85</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Methods of Measuring Social Impact</vt:lpstr>
      <vt:lpstr>What is Social Imact?</vt:lpstr>
      <vt:lpstr>Key Dimensions of Social Impact</vt:lpstr>
      <vt:lpstr>How Social Impact Is Created</vt:lpstr>
      <vt:lpstr>Measuring Social Impact</vt:lpstr>
      <vt:lpstr>Social Return on Investment (SROI) is a framework for measuring and accounting for the social, environmental, and economic value created by an organization or project. It translates impact into monetary terms to help stakeholders understand the broader value generated.</vt:lpstr>
      <vt:lpstr>PowerPoint Presentation</vt:lpstr>
      <vt:lpstr>SROI Process</vt:lpstr>
      <vt:lpstr>The Social Audit Network (SAN) is a UK-based nonprofit that promotes and supports social accounting and audit (SAA) as a method for organizations to measure, report, and improve their social impact. It emphasizes stakeholder engagement, transparency, and values-driven evaluation.</vt:lpstr>
      <vt:lpstr>What Is Social Accounting and Audit (SAA)?</vt:lpstr>
      <vt:lpstr> Four-Step SAA Process (SAN Model)</vt:lpstr>
      <vt:lpstr>Case Study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Jessica Shore</dc:creator>
  <cp:keywords/>
  <dc:description>generated using python-pptx</dc:description>
  <cp:lastModifiedBy>Jessica Shore</cp:lastModifiedBy>
  <cp:revision>2</cp:revision>
  <dcterms:created xsi:type="dcterms:W3CDTF">2013-01-27T09:14:16Z</dcterms:created>
  <dcterms:modified xsi:type="dcterms:W3CDTF">2025-11-19T10:25:29Z</dcterms:modified>
  <cp:category/>
</cp:coreProperties>
</file>