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3ADF-0F84-44CD-AA4E-B1C6CE0013F5}" type="datetimeFigureOut">
              <a:rPr lang="en-US" smtClean="0"/>
              <a:pPr/>
              <a:t>4/25/2012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0312F5-99A7-410F-9483-F0478022A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88E2-61E9-43DA-A8CB-EA2A1383EAC9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22798-11C2-4A60-977E-E16923463ED3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F0531-B462-4205-8D1D-A5F6B748F90D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98F76-FF56-4EC2-A3B8-CBD521F2024C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451C0-03BB-474B-8EE0-A0D5D7A61E14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4478-78AF-43DF-9DC3-B6D47D62D701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6BAD-0FB4-4756-A353-1CA2559C9710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F976D-80B6-41D2-9F8A-753B3CBBF324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9001-1414-4860-B240-264148CECF4B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10FA-E37F-4EED-BFAE-BC3F93A273C0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3B800-01F8-490E-8B65-F912DC4F36EA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8C63D-2CBB-4658-B072-935C7C2DCCFE}" type="datetime1">
              <a:rPr lang="en-US" smtClean="0"/>
              <a:pPr/>
              <a:t>4/25/2012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.gif"/><Relationship Id="rId4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>
                <a:latin typeface="Garamond" pitchFamily="18" charset="0"/>
              </a:rPr>
              <a:t>Writing up the Project</a:t>
            </a:r>
            <a:endParaRPr lang="en-GB" b="1" i="1" dirty="0">
              <a:latin typeface="Garamond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038600" cy="476886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Garamond" pitchFamily="18" charset="0"/>
              </a:rPr>
              <a:t>Introduction </a:t>
            </a:r>
            <a:r>
              <a:rPr lang="en-GB" sz="1200" dirty="0" smtClean="0">
                <a:latin typeface="Garamond" pitchFamily="18" charset="0"/>
              </a:rPr>
              <a:t>(Include the aims)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Garamond" pitchFamily="18" charset="0"/>
              </a:rPr>
              <a:t>Background to the </a:t>
            </a:r>
            <a:r>
              <a:rPr lang="en-GB" sz="2400" dirty="0" smtClean="0">
                <a:latin typeface="Garamond" pitchFamily="18" charset="0"/>
              </a:rPr>
              <a:t>Problem </a:t>
            </a:r>
            <a:r>
              <a:rPr lang="en-GB" sz="1200" dirty="0" smtClean="0">
                <a:latin typeface="Garamond" pitchFamily="18" charset="0"/>
              </a:rPr>
              <a:t>(What is wrong with the original set up?)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Garamond" pitchFamily="18" charset="0"/>
              </a:rPr>
              <a:t>Research</a:t>
            </a:r>
            <a:r>
              <a:rPr lang="en-GB" sz="1800" dirty="0" smtClean="0">
                <a:latin typeface="Garamond" pitchFamily="18" charset="0"/>
              </a:rPr>
              <a:t> </a:t>
            </a:r>
            <a:r>
              <a:rPr lang="en-GB" sz="1200" dirty="0" smtClean="0">
                <a:latin typeface="Garamond" pitchFamily="18" charset="0"/>
              </a:rPr>
              <a:t>(Suspension configurations)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Garamond" pitchFamily="18" charset="0"/>
              </a:rPr>
              <a:t>Analysis of existing </a:t>
            </a:r>
            <a:r>
              <a:rPr lang="en-GB" sz="2400" dirty="0" smtClean="0">
                <a:latin typeface="Garamond" pitchFamily="18" charset="0"/>
              </a:rPr>
              <a:t>suspension </a:t>
            </a:r>
            <a:r>
              <a:rPr lang="en-GB" sz="1200" dirty="0" smtClean="0">
                <a:latin typeface="Garamond" pitchFamily="18" charset="0"/>
              </a:rPr>
              <a:t>(</a:t>
            </a:r>
            <a:r>
              <a:rPr lang="en-GB" sz="1200" dirty="0" err="1" smtClean="0">
                <a:latin typeface="Garamond" pitchFamily="18" charset="0"/>
              </a:rPr>
              <a:t>WINGeo</a:t>
            </a:r>
            <a:r>
              <a:rPr lang="en-GB" sz="1200" dirty="0" smtClean="0">
                <a:latin typeface="Garamond" pitchFamily="18" charset="0"/>
              </a:rPr>
              <a:t>, calculations)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Garamond" pitchFamily="18" charset="0"/>
              </a:rPr>
              <a:t>Possible alternatives</a:t>
            </a:r>
            <a:r>
              <a:rPr lang="en-GB" sz="2400" dirty="0" smtClean="0">
                <a:latin typeface="Garamond" pitchFamily="18" charset="0"/>
              </a:rPr>
              <a:t>. </a:t>
            </a:r>
            <a:r>
              <a:rPr lang="en-GB" sz="1200" dirty="0" smtClean="0">
                <a:latin typeface="Garamond" pitchFamily="18" charset="0"/>
              </a:rPr>
              <a:t>(2 or more solutions)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1800" dirty="0" smtClean="0">
                <a:latin typeface="Garamond" pitchFamily="18" charset="0"/>
              </a:rPr>
              <a:t>6. </a:t>
            </a:r>
            <a:r>
              <a:rPr lang="en-GB" sz="1800" dirty="0" smtClean="0">
                <a:latin typeface="Garamond" pitchFamily="18" charset="0"/>
              </a:rPr>
              <a:t>	</a:t>
            </a:r>
            <a:r>
              <a:rPr lang="en-GB" sz="2400" dirty="0" smtClean="0">
                <a:latin typeface="Garamond" pitchFamily="18" charset="0"/>
              </a:rPr>
              <a:t>Alternative </a:t>
            </a:r>
            <a:r>
              <a:rPr lang="en-GB" sz="2400" dirty="0" smtClean="0">
                <a:latin typeface="Garamond" pitchFamily="18" charset="0"/>
              </a:rPr>
              <a:t>design </a:t>
            </a:r>
            <a:r>
              <a:rPr lang="en-GB" sz="2400" dirty="0" smtClean="0">
                <a:latin typeface="Garamond" pitchFamily="18" charset="0"/>
              </a:rPr>
              <a:t>ideas </a:t>
            </a:r>
            <a:r>
              <a:rPr lang="en-GB" sz="1200" dirty="0" smtClean="0">
                <a:latin typeface="Garamond" pitchFamily="18" charset="0"/>
              </a:rPr>
              <a:t>(2 or more design ideas for the configuration you prefer, remember to justify this choice)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1800" dirty="0" smtClean="0">
                <a:latin typeface="Garamond" pitchFamily="18" charset="0"/>
              </a:rPr>
              <a:t>7. </a:t>
            </a:r>
            <a:r>
              <a:rPr lang="en-GB" sz="2400" dirty="0" smtClean="0">
                <a:latin typeface="Garamond" pitchFamily="18" charset="0"/>
              </a:rPr>
              <a:t>	CAD Modelling </a:t>
            </a:r>
            <a:r>
              <a:rPr lang="en-GB" sz="1200" dirty="0" smtClean="0">
                <a:latin typeface="Garamond" pitchFamily="18" charset="0"/>
              </a:rPr>
              <a:t>(complete Cad model for your final design including mounting etc)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sz="3200" dirty="0" smtClean="0">
              <a:latin typeface="Garamond" pitchFamily="18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4038600" cy="4768865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8. Materials </a:t>
            </a:r>
            <a:r>
              <a:rPr lang="en-GB" sz="2400" dirty="0" smtClean="0">
                <a:latin typeface="Garamond" pitchFamily="18" charset="0"/>
              </a:rPr>
              <a:t>considerations </a:t>
            </a:r>
            <a:endParaRPr lang="en-GB" sz="24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9. Stress, Buckling &amp; </a:t>
            </a:r>
            <a:r>
              <a:rPr lang="en-GB" sz="2400" dirty="0" smtClean="0">
                <a:latin typeface="Garamond" pitchFamily="18" charset="0"/>
              </a:rPr>
              <a:t>Loading analysis </a:t>
            </a:r>
            <a:r>
              <a:rPr lang="en-GB" sz="1200" dirty="0" smtClean="0">
                <a:latin typeface="Garamond" pitchFamily="18" charset="0"/>
              </a:rPr>
              <a:t>(Calculations)</a:t>
            </a:r>
            <a:endParaRPr lang="en-GB" sz="24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10. Win </a:t>
            </a:r>
            <a:r>
              <a:rPr lang="en-GB" sz="2400" dirty="0" smtClean="0">
                <a:latin typeface="Garamond" pitchFamily="18" charset="0"/>
              </a:rPr>
              <a:t>Geo </a:t>
            </a:r>
            <a:r>
              <a:rPr lang="en-GB" sz="1200" dirty="0" smtClean="0">
                <a:latin typeface="Garamond" pitchFamily="18" charset="0"/>
              </a:rPr>
              <a:t>(Suspension specifications for the new set up, and </a:t>
            </a:r>
            <a:r>
              <a:rPr lang="en-GB" sz="1200" dirty="0" err="1" smtClean="0">
                <a:latin typeface="Garamond" pitchFamily="18" charset="0"/>
              </a:rPr>
              <a:t>anlaysis</a:t>
            </a:r>
            <a:r>
              <a:rPr lang="en-GB" sz="1200" dirty="0" smtClean="0">
                <a:latin typeface="Garamond" pitchFamily="18" charset="0"/>
              </a:rPr>
              <a:t>) 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11. </a:t>
            </a:r>
            <a:r>
              <a:rPr lang="en-GB" sz="2400" dirty="0" smtClean="0">
                <a:latin typeface="Garamond" pitchFamily="18" charset="0"/>
              </a:rPr>
              <a:t>Conclusion </a:t>
            </a:r>
            <a:r>
              <a:rPr lang="en-GB" sz="1200" dirty="0" smtClean="0">
                <a:latin typeface="Garamond" pitchFamily="18" charset="0"/>
              </a:rPr>
              <a:t>(Summary of your design)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12. Further work &amp;/or </a:t>
            </a:r>
            <a:r>
              <a:rPr lang="en-GB" sz="2400" dirty="0" smtClean="0">
                <a:latin typeface="Garamond" pitchFamily="18" charset="0"/>
              </a:rPr>
              <a:t>Evaluation </a:t>
            </a:r>
            <a:r>
              <a:rPr lang="en-GB" sz="1200" dirty="0" smtClean="0">
                <a:latin typeface="Garamond" pitchFamily="18" charset="0"/>
              </a:rPr>
              <a:t>(If you have more time/ resources)</a:t>
            </a:r>
            <a:endParaRPr lang="en-GB" sz="24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13. </a:t>
            </a:r>
            <a:r>
              <a:rPr lang="en-GB" sz="2400" dirty="0" smtClean="0">
                <a:latin typeface="Garamond" pitchFamily="18" charset="0"/>
              </a:rPr>
              <a:t>Bibliography </a:t>
            </a:r>
            <a:r>
              <a:rPr lang="en-GB" sz="1200" dirty="0" smtClean="0">
                <a:latin typeface="Garamond" pitchFamily="18" charset="0"/>
              </a:rPr>
              <a:t>(Books only)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Garamond" pitchFamily="18" charset="0"/>
              </a:rPr>
              <a:t>14. </a:t>
            </a:r>
            <a:r>
              <a:rPr lang="en-GB" sz="2400" dirty="0" smtClean="0">
                <a:latin typeface="Garamond" pitchFamily="18" charset="0"/>
              </a:rPr>
              <a:t>References </a:t>
            </a:r>
            <a:r>
              <a:rPr lang="en-GB" sz="1200" dirty="0" smtClean="0">
                <a:latin typeface="Garamond" pitchFamily="18" charset="0"/>
              </a:rPr>
              <a:t>(Journals, websites, papers)</a:t>
            </a:r>
            <a:endParaRPr lang="en-GB" sz="1200" dirty="0" smtClean="0">
              <a:latin typeface="Garamond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latin typeface="Garamond" pitchFamily="18" charset="0"/>
              </a:rPr>
              <a:t>HND Project</a:t>
            </a:r>
            <a:endParaRPr lang="en-GB" dirty="0">
              <a:latin typeface="Garamond" pitchFamily="18" charset="0"/>
            </a:endParaRPr>
          </a:p>
        </p:txBody>
      </p:sp>
      <p:pic>
        <p:nvPicPr>
          <p:cNvPr id="11" name="Picture 10" descr="cookiemonst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01090" y="6357958"/>
            <a:ext cx="190500" cy="190500"/>
          </a:xfrm>
          <a:prstGeom prst="rect">
            <a:avLst/>
          </a:prstGeom>
        </p:spPr>
      </p:pic>
      <p:pic>
        <p:nvPicPr>
          <p:cNvPr id="12" name="Picture 11" descr="hellokitty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6429396"/>
            <a:ext cx="228600" cy="161925"/>
          </a:xfrm>
          <a:prstGeom prst="rect">
            <a:avLst/>
          </a:prstGeom>
        </p:spPr>
      </p:pic>
      <p:pic>
        <p:nvPicPr>
          <p:cNvPr id="13" name="Picture 12" descr="Spider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2844" y="142852"/>
            <a:ext cx="485775" cy="238125"/>
          </a:xfrm>
          <a:prstGeom prst="rect">
            <a:avLst/>
          </a:prstGeom>
        </p:spPr>
      </p:pic>
      <p:pic>
        <p:nvPicPr>
          <p:cNvPr id="14" name="Picture 13" descr="mr-t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715404" y="142852"/>
            <a:ext cx="161925" cy="238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910" y="642919"/>
            <a:ext cx="7901014" cy="5214974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Graphs, images, diagrams or CAD should be labelled, underneath the object: ‘Figure 1:Title, (Reference (where suitable))’</a:t>
            </a:r>
          </a:p>
          <a:p>
            <a:pPr algn="just"/>
            <a:r>
              <a:rPr lang="en-GB" dirty="0" smtClean="0"/>
              <a:t>Tables should be labelled, underneath the object ‘Table 1:Title,(Reference (where suitable))’</a:t>
            </a:r>
          </a:p>
          <a:p>
            <a:r>
              <a:rPr lang="en-GB" dirty="0" smtClean="0"/>
              <a:t>1.5 spacing makes work easier to read.</a:t>
            </a:r>
          </a:p>
          <a:p>
            <a:r>
              <a:rPr lang="en-GB" dirty="0" smtClean="0"/>
              <a:t>Pick a sensible font, nothing too ornate or fussy!</a:t>
            </a:r>
          </a:p>
          <a:p>
            <a:r>
              <a:rPr lang="en-GB" dirty="0" smtClean="0"/>
              <a:t>Make sure every image, graph or table is relevant to your work.</a:t>
            </a:r>
          </a:p>
          <a:p>
            <a:r>
              <a:rPr lang="en-GB" dirty="0" smtClean="0"/>
              <a:t>If in doubt, ask for help, better to ask silly questions now than try and correct silly mistakes later.</a:t>
            </a:r>
          </a:p>
          <a:p>
            <a:pPr algn="just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pic>
        <p:nvPicPr>
          <p:cNvPr id="7" name="Picture 6" descr="Spid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142852"/>
            <a:ext cx="485775" cy="238125"/>
          </a:xfrm>
          <a:prstGeom prst="rect">
            <a:avLst/>
          </a:prstGeom>
        </p:spPr>
      </p:pic>
      <p:pic>
        <p:nvPicPr>
          <p:cNvPr id="8" name="Picture 7" descr="mr-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15404" y="142852"/>
            <a:ext cx="161925" cy="238125"/>
          </a:xfrm>
          <a:prstGeom prst="rect">
            <a:avLst/>
          </a:prstGeom>
        </p:spPr>
      </p:pic>
      <p:pic>
        <p:nvPicPr>
          <p:cNvPr id="9" name="Picture 8" descr="hellokitty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6429396"/>
            <a:ext cx="228600" cy="161925"/>
          </a:xfrm>
          <a:prstGeom prst="rect">
            <a:avLst/>
          </a:prstGeom>
        </p:spPr>
      </p:pic>
      <p:pic>
        <p:nvPicPr>
          <p:cNvPr id="10" name="Picture 9" descr="cookiemonster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501090" y="6357958"/>
            <a:ext cx="190500" cy="1905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223</Words>
  <Application>Microsoft Office PowerPoint</Application>
  <PresentationFormat>On-screen Show (4:3)</PresentationFormat>
  <Paragraphs>23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Writing up the Project</vt:lpstr>
      <vt:lpstr>Slide 2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the Project</dc:title>
  <dc:creator>Summerfield, Abi</dc:creator>
  <cp:lastModifiedBy>Faculty of Applied Design and Engineering</cp:lastModifiedBy>
  <cp:revision>6</cp:revision>
  <dcterms:created xsi:type="dcterms:W3CDTF">2009-04-23T08:56:35Z</dcterms:created>
  <dcterms:modified xsi:type="dcterms:W3CDTF">2012-04-25T13:13:43Z</dcterms:modified>
</cp:coreProperties>
</file>