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ly rogers" initials="pr" lastIdx="1" clrIdx="0">
    <p:extLst>
      <p:ext uri="{19B8F6BF-5375-455C-9EA6-DF929625EA0E}">
        <p15:presenceInfo xmlns:p15="http://schemas.microsoft.com/office/powerpoint/2012/main" userId="6a34aa4cf7309f0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06" autoAdjust="0"/>
    <p:restoredTop sz="94660"/>
  </p:normalViewPr>
  <p:slideViewPr>
    <p:cSldViewPr snapToGrid="0">
      <p:cViewPr varScale="1">
        <p:scale>
          <a:sx n="86" d="100"/>
          <a:sy n="86" d="100"/>
        </p:scale>
        <p:origin x="76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1DCBC-EB58-46BF-86EE-296A0C774C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14EE91-9856-4DEE-B286-6A1A057B65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B37A3A-ED20-4E9E-9766-19585076466F}"/>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672CC1B0-361B-467D-BDB8-66563FF1E1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23F6EF-8EDC-49F6-980D-A7189ED2F1CD}"/>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3258926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C1EDD-1B72-42B3-B695-BB032DAD68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B7DD-BE40-4D86-9CA3-3DE5F37AC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88FDD4-B379-4565-B2BC-958233869828}"/>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59A09368-B883-49E8-910C-A0DD1EC17C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C54AA2-5C6F-4B1A-ADCB-7ABF1AEC6BFF}"/>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1832479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3BD62-4651-4B80-8C80-4CB0C24B11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C2745C-925F-4438-ABD7-CF4FD6EEEA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DAF9FD-4FFD-4DFA-B3C4-4C37A82EEB5A}"/>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F1BC2B8B-11D9-4E49-879B-6AD3A7C3E7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511C8A-CDE3-43E9-AC0B-6972C3BC2285}"/>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4051504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8F12E-B685-44E6-82F8-46CEB61B49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528A34-5AAF-4DEF-9462-89B8E0C8CB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D0AA0D-B8CC-4214-9445-E677B3A67F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5A8B6A-8E24-447C-991A-3E2A5BB2D96A}"/>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6" name="Footer Placeholder 5">
            <a:extLst>
              <a:ext uri="{FF2B5EF4-FFF2-40B4-BE49-F238E27FC236}">
                <a16:creationId xmlns:a16="http://schemas.microsoft.com/office/drawing/2014/main" id="{DDA85D05-92A8-44CA-8BA2-0E3AE8A691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AC5058-5C89-4044-87B5-25FCE41DD000}"/>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1440424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CB992-820D-49AE-BC7F-A92B2A46C3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7374F1-8D86-47DF-B515-DEF928C686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9C3B8F-3F58-4F33-9D3C-4DBBB7EC96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814815-77C3-41E2-8F38-1B0CEDDDCD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0DA369-82A9-49A3-B71E-329487CCC2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844C5C-9F6C-40EC-8995-A023823573B3}"/>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8" name="Footer Placeholder 7">
            <a:extLst>
              <a:ext uri="{FF2B5EF4-FFF2-40B4-BE49-F238E27FC236}">
                <a16:creationId xmlns:a16="http://schemas.microsoft.com/office/drawing/2014/main" id="{DA9A265B-D4FB-4B19-9262-C085471011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6D75F55-08B0-4BCC-802D-6913482F8811}"/>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3256213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94545-9F02-43C3-AC8A-8EC07D2919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5D93651-FE1D-46D3-81A5-738B7457DAD8}"/>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4" name="Footer Placeholder 3">
            <a:extLst>
              <a:ext uri="{FF2B5EF4-FFF2-40B4-BE49-F238E27FC236}">
                <a16:creationId xmlns:a16="http://schemas.microsoft.com/office/drawing/2014/main" id="{5D64EBAD-8464-4A0E-B5C7-9BAEE419C6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7837650-8C37-41F0-8C5E-0B70ED9C5D42}"/>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1482512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B80004-4230-441F-82BB-937DCE559B91}"/>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3" name="Footer Placeholder 2">
            <a:extLst>
              <a:ext uri="{FF2B5EF4-FFF2-40B4-BE49-F238E27FC236}">
                <a16:creationId xmlns:a16="http://schemas.microsoft.com/office/drawing/2014/main" id="{B8ED4E16-0779-4EC6-89DD-8A58A5466B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6C32F1A-486C-4634-A3DF-326437364035}"/>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1407320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7B9E3-AE2D-4F63-A091-0EE8A4DCF4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C25D8D-43A4-42F6-9F5C-467B108550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DF3ED5A-F128-40E8-8267-103CA1C5B3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6EE010-B95D-4122-8225-CC92918D7179}"/>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6" name="Footer Placeholder 5">
            <a:extLst>
              <a:ext uri="{FF2B5EF4-FFF2-40B4-BE49-F238E27FC236}">
                <a16:creationId xmlns:a16="http://schemas.microsoft.com/office/drawing/2014/main" id="{6DCD0ADD-8F95-4314-81D3-EC82E52A7E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525945-F967-40CA-9398-3CD95EAFE9B3}"/>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2790964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AB214-2224-412A-A333-788A12947B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6E9E5C-B39B-4CE6-976C-78A01334F1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44F10C-45C0-4FB0-83E0-0A1FEF3960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316A45-59D2-4304-8DC4-F587E132964B}"/>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6" name="Footer Placeholder 5">
            <a:extLst>
              <a:ext uri="{FF2B5EF4-FFF2-40B4-BE49-F238E27FC236}">
                <a16:creationId xmlns:a16="http://schemas.microsoft.com/office/drawing/2014/main" id="{FBBFAFD6-DE71-421A-975A-91A46875CA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D19C3A-F9F9-4195-A376-BA618ABD41BD}"/>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3023692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713DD-A449-4ADA-B967-5B21406BC1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0C485E-9586-4879-8A63-C82883ED7B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55FC3C-8804-4ED0-B87C-1271A934C7A6}"/>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0B708057-4970-45FC-B681-180ED27668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3F6437-4642-466B-B45B-4D0BA618037F}"/>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2011761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91C2B0-EE59-4A51-B984-7BE3F0759D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EBD746-BE1E-479E-8740-DE6C04247A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3B2457-200A-4F7F-9744-CC6D9D8E40E2}"/>
              </a:ext>
            </a:extLst>
          </p:cNvPr>
          <p:cNvSpPr>
            <a:spLocks noGrp="1"/>
          </p:cNvSpPr>
          <p:nvPr>
            <p:ph type="dt" sz="half" idx="10"/>
          </p:nvPr>
        </p:nvSpPr>
        <p:spPr/>
        <p:txBody>
          <a:body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C5529CAA-3BBC-4E67-92F4-6D1648428F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331A2E-0263-4134-A7AB-A0605B01BEEA}"/>
              </a:ext>
            </a:extLst>
          </p:cNvPr>
          <p:cNvSpPr>
            <a:spLocks noGrp="1"/>
          </p:cNvSpPr>
          <p:nvPr>
            <p:ph type="sldNum" sz="quarter" idx="12"/>
          </p:nvPr>
        </p:nvSpPr>
        <p:spPr/>
        <p:txBody>
          <a:bodyPr/>
          <a:lstStyle/>
          <a:p>
            <a:fld id="{87944D57-EC11-4A80-99B5-8C634E5D481B}" type="slidenum">
              <a:rPr lang="en-GB" smtClean="0"/>
              <a:t>‹#›</a:t>
            </a:fld>
            <a:endParaRPr lang="en-GB"/>
          </a:p>
        </p:txBody>
      </p:sp>
    </p:spTree>
    <p:extLst>
      <p:ext uri="{BB962C8B-B14F-4D97-AF65-F5344CB8AC3E}">
        <p14:creationId xmlns:p14="http://schemas.microsoft.com/office/powerpoint/2010/main" val="3324376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BD50F1-D460-444E-8F15-CBF8411C0A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F72B2C-4AF0-491F-BD8B-FB4577D902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F8354B-0314-4231-8CD4-1C2AEBA5FB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896E76-23C9-4653-A359-60D7048E4A45}" type="datetimeFigureOut">
              <a:rPr lang="en-GB" smtClean="0"/>
              <a:t>14/06/2021</a:t>
            </a:fld>
            <a:endParaRPr lang="en-GB"/>
          </a:p>
        </p:txBody>
      </p:sp>
      <p:sp>
        <p:nvSpPr>
          <p:cNvPr id="5" name="Footer Placeholder 4">
            <a:extLst>
              <a:ext uri="{FF2B5EF4-FFF2-40B4-BE49-F238E27FC236}">
                <a16:creationId xmlns:a16="http://schemas.microsoft.com/office/drawing/2014/main" id="{F89D1028-447B-4850-9066-9DDF1CD6EE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42444A-2AB5-4C70-B0DB-DCC1041173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944D57-EC11-4A80-99B5-8C634E5D481B}" type="slidenum">
              <a:rPr lang="en-GB" smtClean="0"/>
              <a:t>‹#›</a:t>
            </a:fld>
            <a:endParaRPr lang="en-GB"/>
          </a:p>
        </p:txBody>
      </p:sp>
    </p:spTree>
    <p:extLst>
      <p:ext uri="{BB962C8B-B14F-4D97-AF65-F5344CB8AC3E}">
        <p14:creationId xmlns:p14="http://schemas.microsoft.com/office/powerpoint/2010/main" val="31537609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ov.wales/sites/default/files/publications/2018-04/additional-learning-needs-and-education-tribunal-wales-act-2018-explanatory-memorandum.pdf#:~:text=1.1%20The%20Additional%20Learning%20Needs%20and%20Education%20Tribunal,replaces%20existing%20legislation%20surrounding%20special%20educational%20needs%20%28SEN%29" TargetMode="External"/><Relationship Id="rId2" Type="http://schemas.openxmlformats.org/officeDocument/2006/relationships/hyperlink" Target="https://gov.wales/sites/default/files/publications/2021-01/role-of-early-years-additional-learning-needs-co-ordinator.pdf"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20408">
              <a:srgbClr val="92D05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Callout: Down Arrow 3">
            <a:extLst>
              <a:ext uri="{FF2B5EF4-FFF2-40B4-BE49-F238E27FC236}">
                <a16:creationId xmlns:a16="http://schemas.microsoft.com/office/drawing/2014/main" id="{29E6F6E4-15F2-4E92-81C8-AC51D8439A1D}"/>
              </a:ext>
            </a:extLst>
          </p:cNvPr>
          <p:cNvSpPr/>
          <p:nvPr/>
        </p:nvSpPr>
        <p:spPr>
          <a:xfrm>
            <a:off x="970384" y="92383"/>
            <a:ext cx="10375639" cy="691595"/>
          </a:xfrm>
          <a:prstGeom prst="downArrow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1AAEC334-1BF1-4868-B405-7AC04FCAA740}"/>
              </a:ext>
            </a:extLst>
          </p:cNvPr>
          <p:cNvSpPr txBox="1"/>
          <p:nvPr/>
        </p:nvSpPr>
        <p:spPr>
          <a:xfrm>
            <a:off x="721571" y="27292"/>
            <a:ext cx="10500045" cy="553998"/>
          </a:xfrm>
          <a:prstGeom prst="rect">
            <a:avLst/>
          </a:prstGeom>
          <a:noFill/>
        </p:spPr>
        <p:txBody>
          <a:bodyPr wrap="square" rtlCol="0">
            <a:spAutoFit/>
          </a:bodyPr>
          <a:lstStyle/>
          <a:p>
            <a:pPr algn="ctr"/>
            <a:r>
              <a:rPr lang="en-GB" sz="1600" b="1" u="sng" dirty="0"/>
              <a:t>Impending Legalisation Changes for SEN/ALN in Wales</a:t>
            </a:r>
          </a:p>
          <a:p>
            <a:pPr algn="ctr"/>
            <a:r>
              <a:rPr lang="en-GB" sz="1400" dirty="0"/>
              <a:t>Aimi hall     1906327     EAEE6002</a:t>
            </a:r>
          </a:p>
        </p:txBody>
      </p:sp>
      <p:sp>
        <p:nvSpPr>
          <p:cNvPr id="6" name="Rectangle: Rounded Corners 5">
            <a:extLst>
              <a:ext uri="{FF2B5EF4-FFF2-40B4-BE49-F238E27FC236}">
                <a16:creationId xmlns:a16="http://schemas.microsoft.com/office/drawing/2014/main" id="{1B5E3695-E597-4848-8849-AF5CF6594EBB}"/>
              </a:ext>
            </a:extLst>
          </p:cNvPr>
          <p:cNvSpPr/>
          <p:nvPr/>
        </p:nvSpPr>
        <p:spPr>
          <a:xfrm>
            <a:off x="95249" y="611479"/>
            <a:ext cx="6000751" cy="230832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7" name="TextBox 6">
            <a:extLst>
              <a:ext uri="{FF2B5EF4-FFF2-40B4-BE49-F238E27FC236}">
                <a16:creationId xmlns:a16="http://schemas.microsoft.com/office/drawing/2014/main" id="{D722C85B-8A41-41D4-BA47-912320E619B3}"/>
              </a:ext>
            </a:extLst>
          </p:cNvPr>
          <p:cNvSpPr txBox="1"/>
          <p:nvPr/>
        </p:nvSpPr>
        <p:spPr>
          <a:xfrm>
            <a:off x="95249" y="550420"/>
            <a:ext cx="6115833" cy="2123658"/>
          </a:xfrm>
          <a:prstGeom prst="rect">
            <a:avLst/>
          </a:prstGeom>
          <a:noFill/>
        </p:spPr>
        <p:txBody>
          <a:bodyPr wrap="square" rtlCol="0">
            <a:spAutoFit/>
          </a:bodyPr>
          <a:lstStyle/>
          <a:p>
            <a:pPr algn="ctr"/>
            <a:r>
              <a:rPr lang="en-GB" sz="1200" b="1" u="sng" dirty="0"/>
              <a:t>Introducing the New Act</a:t>
            </a:r>
          </a:p>
          <a:p>
            <a:pPr algn="ctr"/>
            <a:endParaRPr lang="en-GB" sz="1200" b="1" u="sng" dirty="0"/>
          </a:p>
          <a:p>
            <a:r>
              <a:rPr lang="en-US" sz="1200" dirty="0">
                <a:latin typeface="Calibri" panose="020F0502020204030204" pitchFamily="34" charset="0"/>
                <a:cs typeface="Calibri" panose="020F0502020204030204" pitchFamily="34" charset="0"/>
              </a:rPr>
              <a:t>The Additional Learning Needs and Educational Tribunal (Wales) Act, or (ALN) for short, was passed by the National Assembly for Wales in December 2017 </a:t>
            </a:r>
            <a:r>
              <a:rPr lang="en-GB" sz="1200" dirty="0">
                <a:latin typeface="Calibri" panose="020F0502020204030204" pitchFamily="34" charset="0"/>
                <a:cs typeface="Calibri" panose="020F0502020204030204" pitchFamily="34" charset="0"/>
              </a:rPr>
              <a:t>(Welsh Government, 2018a).</a:t>
            </a:r>
          </a:p>
          <a:p>
            <a:r>
              <a:rPr lang="en-US" sz="1200" dirty="0">
                <a:latin typeface="Calibri" panose="020F0502020204030204" pitchFamily="34" charset="0"/>
                <a:cs typeface="Calibri" panose="020F0502020204030204" pitchFamily="34" charset="0"/>
              </a:rPr>
              <a:t>The new ALN Act replaces the</a:t>
            </a:r>
            <a:r>
              <a:rPr lang="en-GB" sz="1200" dirty="0">
                <a:latin typeface="Calibri" panose="020F0502020204030204" pitchFamily="34" charset="0"/>
                <a:cs typeface="Calibri" panose="020F0502020204030204" pitchFamily="34" charset="0"/>
              </a:rPr>
              <a:t> current system, Special Educational Needs (SEN) and</a:t>
            </a:r>
            <a:r>
              <a:rPr lang="en-US" sz="1200" dirty="0">
                <a:latin typeface="Calibri" panose="020F0502020204030204" pitchFamily="34" charset="0"/>
                <a:cs typeface="Calibri" panose="020F0502020204030204" pitchFamily="34" charset="0"/>
              </a:rPr>
              <a:t> learning difficulties and/or disabilities (LDD) that</a:t>
            </a:r>
            <a:r>
              <a:rPr lang="en-GB" sz="1200" dirty="0">
                <a:latin typeface="Calibri" panose="020F0502020204030204" pitchFamily="34" charset="0"/>
                <a:cs typeface="Calibri" panose="020F0502020204030204" pitchFamily="34" charset="0"/>
              </a:rPr>
              <a:t> is based on a model that is over 30years old and is now being updated to the new current system (Welsh Government (WG), 2020a). </a:t>
            </a:r>
          </a:p>
          <a:p>
            <a:r>
              <a:rPr lang="en-US" sz="1200" dirty="0">
                <a:latin typeface="Calibri" panose="020F0502020204030204" pitchFamily="34" charset="0"/>
                <a:cs typeface="Calibri" panose="020F0502020204030204" pitchFamily="34" charset="0"/>
              </a:rPr>
              <a:t>During 2018, the draft ALN Code and regulations which support the Act were consulted on and </a:t>
            </a:r>
            <a:r>
              <a:rPr lang="en-GB" sz="1200" dirty="0">
                <a:latin typeface="Calibri" panose="020F0502020204030204" pitchFamily="34" charset="0"/>
                <a:cs typeface="Calibri" panose="020F0502020204030204" pitchFamily="34" charset="0"/>
              </a:rPr>
              <a:t>the new system ALN will take a phase affect from September 2021, </a:t>
            </a:r>
            <a:r>
              <a:rPr lang="en-US" sz="1200" dirty="0">
                <a:latin typeface="Calibri" panose="020F0502020204030204" pitchFamily="34" charset="0"/>
                <a:cs typeface="Calibri" panose="020F0502020204030204" pitchFamily="34" charset="0"/>
              </a:rPr>
              <a:t>the phase affect will last three years until summer 2024 (WG 2020b)</a:t>
            </a:r>
            <a:r>
              <a:rPr lang="en-GB" sz="1200" dirty="0">
                <a:latin typeface="Calibri" panose="020F0502020204030204" pitchFamily="34" charset="0"/>
                <a:cs typeface="Calibri" panose="020F0502020204030204" pitchFamily="34" charset="0"/>
              </a:rPr>
              <a:t>.</a:t>
            </a:r>
            <a:r>
              <a:rPr lang="en-US" sz="1200" dirty="0">
                <a:latin typeface="Calibri" panose="020F0502020204030204" pitchFamily="34" charset="0"/>
                <a:cs typeface="Calibri" panose="020F0502020204030204" pitchFamily="34" charset="0"/>
              </a:rPr>
              <a:t> The new Act aims to assist children and young people with ALN in overcoming learning barriers and reaching their full potential.</a:t>
            </a:r>
            <a:r>
              <a:rPr lang="en-US" sz="1200" b="0" i="0" dirty="0">
                <a:solidFill>
                  <a:srgbClr val="333333"/>
                </a:solidFill>
                <a:effectLst/>
                <a:latin typeface="Calibri" panose="020F0502020204030204" pitchFamily="34" charset="0"/>
                <a:cs typeface="Calibri" panose="020F0502020204030204" pitchFamily="34" charset="0"/>
              </a:rPr>
              <a:t> (WG,2019).</a:t>
            </a:r>
            <a:endParaRPr lang="en-GB" sz="1200" dirty="0">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06660DAE-789B-4922-8A98-F54C8993FEDA}"/>
              </a:ext>
            </a:extLst>
          </p:cNvPr>
          <p:cNvSpPr/>
          <p:nvPr/>
        </p:nvSpPr>
        <p:spPr>
          <a:xfrm>
            <a:off x="6020136" y="4301336"/>
            <a:ext cx="6115037" cy="21927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74FF834E-594A-4723-9178-45DE47BCD026}"/>
              </a:ext>
            </a:extLst>
          </p:cNvPr>
          <p:cNvSpPr txBox="1"/>
          <p:nvPr/>
        </p:nvSpPr>
        <p:spPr>
          <a:xfrm>
            <a:off x="6037976" y="4302205"/>
            <a:ext cx="5906673" cy="1938992"/>
          </a:xfrm>
          <a:prstGeom prst="rect">
            <a:avLst/>
          </a:prstGeom>
          <a:noFill/>
        </p:spPr>
        <p:txBody>
          <a:bodyPr wrap="square" rtlCol="0">
            <a:spAutoFit/>
          </a:bodyPr>
          <a:lstStyle/>
          <a:p>
            <a:pPr algn="ctr"/>
            <a:r>
              <a:rPr lang="en-US" sz="1200" b="1" u="sng" dirty="0"/>
              <a:t> Birth to 25 age range</a:t>
            </a:r>
          </a:p>
          <a:p>
            <a:endParaRPr lang="en-GB" sz="1200" b="1" u="sng" dirty="0"/>
          </a:p>
          <a:p>
            <a:r>
              <a:rPr lang="en-GB" sz="1200" dirty="0">
                <a:latin typeface="Calibri" panose="020F0502020204030204" pitchFamily="34" charset="0"/>
                <a:cs typeface="Calibri" panose="020F0502020204030204" pitchFamily="34" charset="0"/>
              </a:rPr>
              <a:t>One of the new impending changes that is soon to come into effect from September 2021 is that for all children and young people from birth to 25 age range, there will be a single </a:t>
            </a:r>
            <a:r>
              <a:rPr lang="en-US" sz="1200" dirty="0">
                <a:latin typeface="Calibri" panose="020F0502020204030204" pitchFamily="34" charset="0"/>
                <a:cs typeface="Calibri" panose="020F0502020204030204" pitchFamily="34" charset="0"/>
              </a:rPr>
              <a:t>legislative system relating to the support for all who have Additional Learning Needs (ALN) (Provision Map, </a:t>
            </a:r>
            <a:r>
              <a:rPr lang="en-US" sz="1200">
                <a:latin typeface="Calibri" panose="020F0502020204030204" pitchFamily="34" charset="0"/>
                <a:cs typeface="Calibri" panose="020F0502020204030204" pitchFamily="34" charset="0"/>
              </a:rPr>
              <a:t>2019).</a:t>
            </a:r>
            <a:endParaRPr lang="en-US" sz="1200" dirty="0">
              <a:latin typeface="Calibri" panose="020F0502020204030204" pitchFamily="34" charset="0"/>
              <a:cs typeface="Calibri" panose="020F0502020204030204" pitchFamily="34" charset="0"/>
            </a:endParaRPr>
          </a:p>
          <a:p>
            <a:r>
              <a:rPr lang="en-US" sz="1200" dirty="0">
                <a:latin typeface="Calibri" panose="020F0502020204030204" pitchFamily="34" charset="0"/>
                <a:cs typeface="Calibri" panose="020F0502020204030204" pitchFamily="34" charset="0"/>
              </a:rPr>
              <a:t>This new system will merge SEN and LDD into a new single system, resulting  in making the transition from school to further and higher education as smooth as possible. Children and young people with ALN will receive support called additional learning provision (ALP) which will be set out in their IDP (WG, 2020c). </a:t>
            </a:r>
            <a:endParaRPr lang="en-GB" sz="1200" dirty="0">
              <a:latin typeface="Calibri" panose="020F0502020204030204" pitchFamily="34" charset="0"/>
              <a:cs typeface="Calibri" panose="020F0502020204030204" pitchFamily="34" charset="0"/>
            </a:endParaRPr>
          </a:p>
        </p:txBody>
      </p:sp>
      <p:sp>
        <p:nvSpPr>
          <p:cNvPr id="2" name="Rectangle: Rounded Corners 1">
            <a:extLst>
              <a:ext uri="{FF2B5EF4-FFF2-40B4-BE49-F238E27FC236}">
                <a16:creationId xmlns:a16="http://schemas.microsoft.com/office/drawing/2014/main" id="{A40BCC83-6CC2-4442-A224-D4A873FE9F9B}"/>
              </a:ext>
            </a:extLst>
          </p:cNvPr>
          <p:cNvSpPr/>
          <p:nvPr/>
        </p:nvSpPr>
        <p:spPr>
          <a:xfrm>
            <a:off x="6210292" y="611479"/>
            <a:ext cx="5829305" cy="34157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A0674C1-D5C0-435C-9042-B8A3569E9C3B}"/>
              </a:ext>
            </a:extLst>
          </p:cNvPr>
          <p:cNvSpPr txBox="1"/>
          <p:nvPr/>
        </p:nvSpPr>
        <p:spPr>
          <a:xfrm>
            <a:off x="6210292" y="642017"/>
            <a:ext cx="5647749" cy="3046988"/>
          </a:xfrm>
          <a:prstGeom prst="rect">
            <a:avLst/>
          </a:prstGeom>
          <a:noFill/>
        </p:spPr>
        <p:txBody>
          <a:bodyPr wrap="square" rtlCol="0">
            <a:spAutoFit/>
          </a:bodyPr>
          <a:lstStyle/>
          <a:p>
            <a:pPr algn="ctr"/>
            <a:r>
              <a:rPr lang="en-GB" sz="1200" b="1" u="sng" dirty="0"/>
              <a:t>SENCo to ALNCo</a:t>
            </a:r>
          </a:p>
          <a:p>
            <a:endParaRPr lang="en-US" sz="1200" dirty="0">
              <a:cs typeface="Calibri" panose="020F0502020204030204" pitchFamily="34" charset="0"/>
            </a:endParaRPr>
          </a:p>
          <a:p>
            <a:r>
              <a:rPr lang="en-US" sz="1200" dirty="0">
                <a:cs typeface="Calibri" panose="020F0502020204030204" pitchFamily="34" charset="0"/>
              </a:rPr>
              <a:t>As part of the new phase affect in September 2021, , under the new legislation the role of Special Educational Needs Coordinator, (SENCo) will be replaced by Additional Learning Needs Coordinator (ALNCo) (WG, 2018b).</a:t>
            </a:r>
          </a:p>
          <a:p>
            <a:r>
              <a:rPr lang="en-US" sz="1200" dirty="0">
                <a:cs typeface="Calibri" panose="020F0502020204030204" pitchFamily="34" charset="0"/>
              </a:rPr>
              <a:t>Under the new legislation the ALNCo will have new responsibilities, such as, </a:t>
            </a:r>
          </a:p>
          <a:p>
            <a:pPr marL="171450" indent="-171450">
              <a:buFont typeface="Arial" panose="020B0604020202020204" pitchFamily="34" charset="0"/>
              <a:buChar char="•"/>
            </a:pPr>
            <a:r>
              <a:rPr lang="en-US" sz="1200" dirty="0">
                <a:cs typeface="Calibri" panose="020F0502020204030204" pitchFamily="34" charset="0"/>
              </a:rPr>
              <a:t>overseeing the pupil's ALN daily</a:t>
            </a:r>
          </a:p>
          <a:p>
            <a:pPr marL="171450" indent="-171450">
              <a:buFont typeface="Arial" panose="020B0604020202020204" pitchFamily="34" charset="0"/>
              <a:buChar char="•"/>
            </a:pPr>
            <a:r>
              <a:rPr lang="en-US" sz="1200" dirty="0">
                <a:cs typeface="Calibri" panose="020F0502020204030204" pitchFamily="34" charset="0"/>
              </a:rPr>
              <a:t>Providing professional support to all staff in order to facilitate early diagnosis, assessment, and planning for children with ALN, such as aiding staff with whole-school tracking and maintaining effective target setting</a:t>
            </a:r>
          </a:p>
          <a:p>
            <a:pPr marL="171450" indent="-171450">
              <a:buFont typeface="Arial" panose="020B0604020202020204" pitchFamily="34" charset="0"/>
              <a:buChar char="•"/>
            </a:pPr>
            <a:r>
              <a:rPr lang="en-US" sz="1200" dirty="0">
                <a:cs typeface="Calibri" panose="020F0502020204030204" pitchFamily="34" charset="0"/>
              </a:rPr>
              <a:t>Collaboration with career professionals to ensure that ALN learners receive relevant career guidance.</a:t>
            </a:r>
          </a:p>
          <a:p>
            <a:pPr marL="171450" indent="-171450">
              <a:buFont typeface="Arial" panose="020B0604020202020204" pitchFamily="34" charset="0"/>
              <a:buChar char="•"/>
            </a:pPr>
            <a:r>
              <a:rPr lang="en-US" sz="1200" dirty="0">
                <a:cs typeface="Calibri" panose="020F0502020204030204" pitchFamily="34" charset="0"/>
              </a:rPr>
              <a:t>suggest varied teaching techniques for individual students with ALN to teachers at the school/FEI.</a:t>
            </a:r>
          </a:p>
          <a:p>
            <a:pPr marL="171450" indent="-171450">
              <a:buFont typeface="Arial" panose="020B0604020202020204" pitchFamily="34" charset="0"/>
              <a:buChar char="•"/>
            </a:pPr>
            <a:r>
              <a:rPr lang="en-US" sz="1200" dirty="0">
                <a:cs typeface="Calibri" panose="020F0502020204030204" pitchFamily="34" charset="0"/>
              </a:rPr>
              <a:t>assisting learners with IDPs in making the transition from school to adulthood, additional education, or work </a:t>
            </a:r>
            <a:r>
              <a:rPr lang="en-GB" sz="1200" dirty="0">
                <a:cs typeface="Calibri" panose="020F0502020204030204" pitchFamily="34" charset="0"/>
              </a:rPr>
              <a:t>(Education Wales, 2021).</a:t>
            </a:r>
          </a:p>
        </p:txBody>
      </p:sp>
      <p:sp>
        <p:nvSpPr>
          <p:cNvPr id="10" name="Rectangle: Rounded Corners 9">
            <a:extLst>
              <a:ext uri="{FF2B5EF4-FFF2-40B4-BE49-F238E27FC236}">
                <a16:creationId xmlns:a16="http://schemas.microsoft.com/office/drawing/2014/main" id="{7CCAAAAD-3B3D-4F21-ACE4-2EC9AF714756}"/>
              </a:ext>
            </a:extLst>
          </p:cNvPr>
          <p:cNvSpPr/>
          <p:nvPr/>
        </p:nvSpPr>
        <p:spPr>
          <a:xfrm>
            <a:off x="152404" y="3027370"/>
            <a:ext cx="5734358" cy="237035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8A49759-4A3C-430D-9531-6206D3A6365A}"/>
              </a:ext>
            </a:extLst>
          </p:cNvPr>
          <p:cNvSpPr txBox="1"/>
          <p:nvPr/>
        </p:nvSpPr>
        <p:spPr>
          <a:xfrm>
            <a:off x="199438" y="3062795"/>
            <a:ext cx="5734358" cy="2492990"/>
          </a:xfrm>
          <a:prstGeom prst="rect">
            <a:avLst/>
          </a:prstGeom>
          <a:noFill/>
        </p:spPr>
        <p:txBody>
          <a:bodyPr wrap="square" rtlCol="0">
            <a:spAutoFit/>
          </a:bodyPr>
          <a:lstStyle/>
          <a:p>
            <a:pPr algn="ctr"/>
            <a:r>
              <a:rPr lang="en-US" sz="1200" b="1" u="sng" dirty="0"/>
              <a:t>Individual Development Plan (IDP) </a:t>
            </a:r>
          </a:p>
          <a:p>
            <a:pPr algn="ctr"/>
            <a:r>
              <a:rPr lang="en-US" sz="1200" b="1" u="sng" dirty="0"/>
              <a:t> </a:t>
            </a:r>
          </a:p>
          <a:p>
            <a:r>
              <a:rPr lang="en-US" sz="1200" dirty="0"/>
              <a:t>From September, the Welsh government will implement a new, more accessible system for children and young people (CYP) with Additional Learning Needs (Snap Cymru, 2017). </a:t>
            </a:r>
          </a:p>
          <a:p>
            <a:r>
              <a:rPr lang="en-US" sz="1200" dirty="0"/>
              <a:t>The statement of special educational needs</a:t>
            </a:r>
            <a:r>
              <a:rPr lang="en-US" sz="1200" dirty="0">
                <a:solidFill>
                  <a:srgbClr val="333333"/>
                </a:solidFill>
              </a:rPr>
              <a:t> and Individual Education Plans (IEPs)</a:t>
            </a:r>
            <a:r>
              <a:rPr lang="en-US" sz="1200" dirty="0"/>
              <a:t>  will be re-placed by the Welsh governments Individual Development Plan (IDP) (Snap Cymru, 2019). </a:t>
            </a:r>
          </a:p>
          <a:p>
            <a:r>
              <a:rPr lang="en-US" sz="1200" dirty="0"/>
              <a:t>The ALN Act includes a requirement for every child with ALN, regardless of severity, to have an IDP, this will ensure that the ALN system is consistent, and that all children's needs and rights are protected,  IDPs will apply to children and young people from birth up to the age of 25, The IDP will be a flexible document that will be evaluated and updated as a child's needs evolve (WG, 2018c).</a:t>
            </a:r>
            <a:endParaRPr lang="en-GB" sz="1200" dirty="0"/>
          </a:p>
          <a:p>
            <a:pPr algn="ctr"/>
            <a:endParaRPr lang="en-US" sz="1200" b="1" u="sng" dirty="0"/>
          </a:p>
        </p:txBody>
      </p:sp>
      <p:sp>
        <p:nvSpPr>
          <p:cNvPr id="13" name="Rectangle: Rounded Corners 12">
            <a:extLst>
              <a:ext uri="{FF2B5EF4-FFF2-40B4-BE49-F238E27FC236}">
                <a16:creationId xmlns:a16="http://schemas.microsoft.com/office/drawing/2014/main" id="{7D64BBB7-8BF4-4F22-8069-8489CDEFD312}"/>
              </a:ext>
            </a:extLst>
          </p:cNvPr>
          <p:cNvSpPr/>
          <p:nvPr/>
        </p:nvSpPr>
        <p:spPr>
          <a:xfrm flipV="1">
            <a:off x="199438" y="5444216"/>
            <a:ext cx="5561409" cy="133915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29B5414C-9A1C-47A5-94CE-04DEB1AED19B}"/>
              </a:ext>
            </a:extLst>
          </p:cNvPr>
          <p:cNvSpPr txBox="1"/>
          <p:nvPr/>
        </p:nvSpPr>
        <p:spPr>
          <a:xfrm>
            <a:off x="332812" y="5444217"/>
            <a:ext cx="5428034" cy="1292662"/>
          </a:xfrm>
          <a:prstGeom prst="rect">
            <a:avLst/>
          </a:prstGeom>
          <a:noFill/>
        </p:spPr>
        <p:txBody>
          <a:bodyPr wrap="square" rtlCol="0">
            <a:spAutoFit/>
          </a:bodyPr>
          <a:lstStyle/>
          <a:p>
            <a:pPr algn="ctr"/>
            <a:r>
              <a:rPr lang="en-GB" sz="1200" b="1" u="sng" dirty="0"/>
              <a:t>Further information</a:t>
            </a:r>
          </a:p>
          <a:p>
            <a:r>
              <a:rPr lang="en-GB" sz="1100" dirty="0">
                <a:latin typeface="Calibri" panose="020F0502020204030204" pitchFamily="34" charset="0"/>
                <a:cs typeface="Calibri" panose="020F0502020204030204" pitchFamily="34" charset="0"/>
              </a:rPr>
              <a:t>Education Wales- Available Online at:</a:t>
            </a:r>
            <a:r>
              <a:rPr lang="en-US" sz="1100" dirty="0">
                <a:latin typeface="Calibri" panose="020F0502020204030204" pitchFamily="34" charset="0"/>
                <a:cs typeface="Calibri" panose="020F0502020204030204" pitchFamily="34" charset="0"/>
              </a:rPr>
              <a:t> </a:t>
            </a:r>
            <a:r>
              <a:rPr lang="en-GB" sz="1100" dirty="0">
                <a:hlinkClick r:id="rId2"/>
              </a:rPr>
              <a:t>role-of-early-years-additional-learning-needs-co-ordinator.pdf (</a:t>
            </a:r>
            <a:r>
              <a:rPr lang="en-GB" sz="1100" dirty="0" err="1">
                <a:hlinkClick r:id="rId2"/>
              </a:rPr>
              <a:t>gov.wales</a:t>
            </a:r>
            <a:r>
              <a:rPr lang="en-GB" sz="1100" dirty="0">
                <a:hlinkClick r:id="rId2"/>
              </a:rPr>
              <a:t>)</a:t>
            </a:r>
            <a:r>
              <a:rPr lang="en-GB" sz="1100" dirty="0"/>
              <a:t> (Accessed 12th June 2021)</a:t>
            </a:r>
          </a:p>
          <a:p>
            <a:endParaRPr lang="en-GB" sz="1100" dirty="0"/>
          </a:p>
          <a:p>
            <a:r>
              <a:rPr lang="en-GB" sz="1100" dirty="0">
                <a:latin typeface="Calibri" panose="020F0502020204030204" pitchFamily="34" charset="0"/>
                <a:cs typeface="Calibri" panose="020F0502020204030204" pitchFamily="34" charset="0"/>
              </a:rPr>
              <a:t>The National Assembly for Wales- Available Online at:</a:t>
            </a:r>
            <a:r>
              <a:rPr lang="en-GB" sz="1100" dirty="0">
                <a:hlinkClick r:id="rId3"/>
              </a:rPr>
              <a:t> additional-learning-needs-and-education-tribunal-wales-act-2018-explanatory-memorandum.pdf (</a:t>
            </a:r>
            <a:r>
              <a:rPr lang="en-GB" sz="1100" dirty="0" err="1">
                <a:hlinkClick r:id="rId3"/>
              </a:rPr>
              <a:t>gov.wales</a:t>
            </a:r>
            <a:r>
              <a:rPr lang="en-GB" sz="1100" dirty="0">
                <a:hlinkClick r:id="rId3"/>
              </a:rPr>
              <a:t>)</a:t>
            </a:r>
            <a:r>
              <a:rPr lang="en-GB" sz="1100" dirty="0"/>
              <a:t> (Accessed 12th June 2021)</a:t>
            </a:r>
            <a:endParaRPr lang="en-GB" sz="1100" b="1" u="sng" dirty="0"/>
          </a:p>
        </p:txBody>
      </p:sp>
    </p:spTree>
    <p:extLst>
      <p:ext uri="{BB962C8B-B14F-4D97-AF65-F5344CB8AC3E}">
        <p14:creationId xmlns:p14="http://schemas.microsoft.com/office/powerpoint/2010/main" val="1336906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834</TotalTime>
  <Words>655</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philly rogers</dc:creator>
  <cp:lastModifiedBy>philly rogers</cp:lastModifiedBy>
  <cp:revision>65</cp:revision>
  <dcterms:created xsi:type="dcterms:W3CDTF">2021-06-03T14:54:39Z</dcterms:created>
  <dcterms:modified xsi:type="dcterms:W3CDTF">2021-06-14T15:33:52Z</dcterms:modified>
</cp:coreProperties>
</file>