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74" r:id="rId1"/>
  </p:sldMasterIdLst>
  <p:notesMasterIdLst>
    <p:notesMasterId r:id="rId16"/>
  </p:notesMasterIdLst>
  <p:sldIdLst>
    <p:sldId id="271" r:id="rId2"/>
    <p:sldId id="256" r:id="rId3"/>
    <p:sldId id="257" r:id="rId4"/>
    <p:sldId id="258" r:id="rId5"/>
    <p:sldId id="259" r:id="rId6"/>
    <p:sldId id="263" r:id="rId7"/>
    <p:sldId id="264" r:id="rId8"/>
    <p:sldId id="267" r:id="rId9"/>
    <p:sldId id="270" r:id="rId10"/>
    <p:sldId id="265" r:id="rId11"/>
    <p:sldId id="266" r:id="rId12"/>
    <p:sldId id="268" r:id="rId13"/>
    <p:sldId id="269" r:id="rId14"/>
    <p:sldId id="261"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8959" autoAdjust="0"/>
    <p:restoredTop sz="76230" autoAdjust="0"/>
  </p:normalViewPr>
  <p:slideViewPr>
    <p:cSldViewPr snapToGrid="0">
      <p:cViewPr varScale="1">
        <p:scale>
          <a:sx n="58" d="100"/>
          <a:sy n="58" d="100"/>
        </p:scale>
        <p:origin x="1236" y="60"/>
      </p:cViewPr>
      <p:guideLst>
        <p:guide orient="horz" pos="2160"/>
        <p:guide pos="384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21" Type="http://schemas.microsoft.com/office/2016/11/relationships/changesInfo" Target="changesInfos/changesInfo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Tomas Tancos" userId="170e2ec4c3509a5d" providerId="LiveId" clId="{29440B31-8FC3-4940-999A-4705C6063F78}"/>
    <pc:docChg chg="undo custSel modSld">
      <pc:chgData name="Tomas Tancos" userId="170e2ec4c3509a5d" providerId="LiveId" clId="{29440B31-8FC3-4940-999A-4705C6063F78}" dt="2022-11-11T14:18:56.776" v="5" actId="20577"/>
      <pc:docMkLst>
        <pc:docMk/>
      </pc:docMkLst>
      <pc:sldChg chg="modNotesTx">
        <pc:chgData name="Tomas Tancos" userId="170e2ec4c3509a5d" providerId="LiveId" clId="{29440B31-8FC3-4940-999A-4705C6063F78}" dt="2022-11-11T14:18:56.776" v="5" actId="20577"/>
        <pc:sldMkLst>
          <pc:docMk/>
          <pc:sldMk cId="461210123" sldId="259"/>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33BA46C-9DF1-4FCD-8D5F-EFAABBEB0407}" type="datetimeFigureOut">
              <a:rPr lang="en-IN" smtClean="0"/>
              <a:pPr/>
              <a:t>11-11-2022</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6FF6E20-0654-40FD-B2CC-82F09267A86C}" type="slidenum">
              <a:rPr lang="en-IN" smtClean="0"/>
              <a:pPr/>
              <a:t>‹#›</a:t>
            </a:fld>
            <a:endParaRPr lang="en-IN"/>
          </a:p>
        </p:txBody>
      </p:sp>
    </p:spTree>
    <p:extLst>
      <p:ext uri="{BB962C8B-B14F-4D97-AF65-F5344CB8AC3E}">
        <p14:creationId xmlns:p14="http://schemas.microsoft.com/office/powerpoint/2010/main" val="289470126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US" sz="1200" b="0" i="0" u="none" strike="noStrike" kern="1200" dirty="0">
                <a:solidFill>
                  <a:schemeClr val="tx1"/>
                </a:solidFill>
                <a:latin typeface="+mn-lt"/>
                <a:ea typeface="+mn-ea"/>
                <a:cs typeface="+mn-cs"/>
              </a:rPr>
              <a:t>The study utilities m models like PESTLE and Fishbone diagram to evaluate the problem faced by TM </a:t>
            </a:r>
            <a:r>
              <a:rPr lang="en-US" sz="1200" b="0" i="0" u="none" strike="noStrike" kern="1200" dirty="0" err="1">
                <a:solidFill>
                  <a:schemeClr val="tx1"/>
                </a:solidFill>
                <a:latin typeface="+mn-lt"/>
                <a:ea typeface="+mn-ea"/>
                <a:cs typeface="+mn-cs"/>
              </a:rPr>
              <a:t>Lewin</a:t>
            </a:r>
            <a:r>
              <a:rPr lang="en-US" sz="1200" b="0" i="0" u="none" strike="noStrike" kern="1200" dirty="0">
                <a:solidFill>
                  <a:schemeClr val="tx1"/>
                </a:solidFill>
                <a:latin typeface="+mn-lt"/>
                <a:ea typeface="+mn-ea"/>
                <a:cs typeface="+mn-cs"/>
              </a:rPr>
              <a:t> due to the pandemic and come up with a proven solution for it </a:t>
            </a:r>
            <a:endParaRPr lang="en-US" b="0" dirty="0"/>
          </a:p>
          <a:p>
            <a:br>
              <a:rPr lang="en-US" dirty="0"/>
            </a:br>
            <a:endParaRPr lang="en-US" sz="1200" kern="1200" dirty="0">
              <a:solidFill>
                <a:schemeClr val="tx1"/>
              </a:solidFill>
              <a:latin typeface="+mn-lt"/>
              <a:ea typeface="+mn-ea"/>
              <a:cs typeface="+mn-cs"/>
            </a:endParaRPr>
          </a:p>
        </p:txBody>
      </p:sp>
      <p:sp>
        <p:nvSpPr>
          <p:cNvPr id="4" name="Slide Number Placeholder 3"/>
          <p:cNvSpPr>
            <a:spLocks noGrp="1"/>
          </p:cNvSpPr>
          <p:nvPr>
            <p:ph type="sldNum" sz="quarter" idx="10"/>
          </p:nvPr>
        </p:nvSpPr>
        <p:spPr/>
        <p:txBody>
          <a:bodyPr/>
          <a:lstStyle/>
          <a:p>
            <a:fld id="{76FF6E20-0654-40FD-B2CC-82F09267A86C}" type="slidenum">
              <a:rPr lang="en-IN" smtClean="0"/>
              <a:pPr/>
              <a:t>3</a:t>
            </a:fld>
            <a:endParaRPr lang="en-IN"/>
          </a:p>
        </p:txBody>
      </p:sp>
    </p:spTree>
    <p:extLst>
      <p:ext uri="{BB962C8B-B14F-4D97-AF65-F5344CB8AC3E}">
        <p14:creationId xmlns:p14="http://schemas.microsoft.com/office/powerpoint/2010/main" val="428652874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US" sz="1200" b="0" i="0" u="none" strike="noStrike" kern="1200" dirty="0">
                <a:solidFill>
                  <a:schemeClr val="tx1"/>
                </a:solidFill>
                <a:latin typeface="+mn-lt"/>
                <a:ea typeface="+mn-ea"/>
                <a:cs typeface="+mn-cs"/>
              </a:rPr>
              <a:t>From the provided case study it could be observed that the concerned organization has not been able to acquire beneficial financial outcomes with the sales of its formal shirts because there has been a decline in the overall purchase during the covid-19 pandemic. </a:t>
            </a:r>
            <a:endParaRPr lang="en-US" b="0" dirty="0"/>
          </a:p>
          <a:p>
            <a:br>
              <a:rPr lang="en-US" dirty="0"/>
            </a:br>
            <a:endParaRPr lang="en-US" sz="1200" kern="1200" dirty="0">
              <a:solidFill>
                <a:schemeClr val="tx1"/>
              </a:solidFill>
              <a:latin typeface="+mn-lt"/>
              <a:ea typeface="+mn-ea"/>
              <a:cs typeface="+mn-cs"/>
            </a:endParaRPr>
          </a:p>
        </p:txBody>
      </p:sp>
      <p:sp>
        <p:nvSpPr>
          <p:cNvPr id="4" name="Slide Number Placeholder 3"/>
          <p:cNvSpPr>
            <a:spLocks noGrp="1"/>
          </p:cNvSpPr>
          <p:nvPr>
            <p:ph type="sldNum" sz="quarter" idx="10"/>
          </p:nvPr>
        </p:nvSpPr>
        <p:spPr/>
        <p:txBody>
          <a:bodyPr/>
          <a:lstStyle/>
          <a:p>
            <a:fld id="{76FF6E20-0654-40FD-B2CC-82F09267A86C}" type="slidenum">
              <a:rPr lang="en-IN" smtClean="0"/>
              <a:pPr/>
              <a:t>4</a:t>
            </a:fld>
            <a:endParaRPr lang="en-IN"/>
          </a:p>
        </p:txBody>
      </p:sp>
    </p:spTree>
    <p:extLst>
      <p:ext uri="{BB962C8B-B14F-4D97-AF65-F5344CB8AC3E}">
        <p14:creationId xmlns:p14="http://schemas.microsoft.com/office/powerpoint/2010/main" val="395159117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US" sz="1200" b="0" i="0" u="none" strike="noStrike" kern="1200" dirty="0">
                <a:solidFill>
                  <a:schemeClr val="tx1"/>
                </a:solidFill>
                <a:latin typeface="+mn-lt"/>
                <a:ea typeface="+mn-ea"/>
                <a:cs typeface="+mn-cs"/>
              </a:rPr>
              <a:t>Taking into consideration the kind of problem that is being faced by the organization of  TM </a:t>
            </a:r>
            <a:r>
              <a:rPr lang="en-US" sz="1200" b="0" i="0" u="none" strike="noStrike" kern="1200" dirty="0" err="1">
                <a:solidFill>
                  <a:schemeClr val="tx1"/>
                </a:solidFill>
                <a:latin typeface="+mn-lt"/>
                <a:ea typeface="+mn-ea"/>
                <a:cs typeface="+mn-cs"/>
              </a:rPr>
              <a:t>Lewin</a:t>
            </a:r>
            <a:endParaRPr lang="en-US" b="0" dirty="0"/>
          </a:p>
          <a:p>
            <a:pPr rtl="0"/>
            <a:r>
              <a:rPr lang="en-US" sz="1200" b="0" i="0" u="none" strike="noStrike" kern="1200" dirty="0">
                <a:solidFill>
                  <a:schemeClr val="tx1"/>
                </a:solidFill>
                <a:latin typeface="+mn-lt"/>
                <a:ea typeface="+mn-ea"/>
                <a:cs typeface="+mn-cs"/>
              </a:rPr>
              <a:t>, the impact of it is on both employees and the form as a whole. The decline in the sales of the company's major product would lead to a prominent disturbance in the overall profitability of the organization which can affect the company's financial growth and employee salary.</a:t>
            </a:r>
            <a:endParaRPr lang="en-US" b="0" dirty="0"/>
          </a:p>
          <a:p>
            <a:br>
              <a:rPr lang="en-US" dirty="0"/>
            </a:br>
            <a:endParaRPr lang="en-US" sz="1200" kern="1200" dirty="0">
              <a:solidFill>
                <a:schemeClr val="tx1"/>
              </a:solidFill>
              <a:latin typeface="+mn-lt"/>
              <a:ea typeface="+mn-ea"/>
              <a:cs typeface="+mn-cs"/>
            </a:endParaRPr>
          </a:p>
        </p:txBody>
      </p:sp>
      <p:sp>
        <p:nvSpPr>
          <p:cNvPr id="4" name="Slide Number Placeholder 3"/>
          <p:cNvSpPr>
            <a:spLocks noGrp="1"/>
          </p:cNvSpPr>
          <p:nvPr>
            <p:ph type="sldNum" sz="quarter" idx="10"/>
          </p:nvPr>
        </p:nvSpPr>
        <p:spPr/>
        <p:txBody>
          <a:bodyPr/>
          <a:lstStyle/>
          <a:p>
            <a:fld id="{76FF6E20-0654-40FD-B2CC-82F09267A86C}" type="slidenum">
              <a:rPr lang="en-IN" smtClean="0"/>
              <a:pPr/>
              <a:t>5</a:t>
            </a:fld>
            <a:endParaRPr lang="en-IN"/>
          </a:p>
        </p:txBody>
      </p:sp>
    </p:spTree>
    <p:extLst>
      <p:ext uri="{BB962C8B-B14F-4D97-AF65-F5344CB8AC3E}">
        <p14:creationId xmlns:p14="http://schemas.microsoft.com/office/powerpoint/2010/main" val="53109559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rtl="0"/>
            <a:r>
              <a:rPr lang="en-US" sz="1200" b="0" i="0" u="none" strike="noStrike" kern="1200" dirty="0">
                <a:solidFill>
                  <a:schemeClr val="tx1"/>
                </a:solidFill>
                <a:latin typeface="+mn-lt"/>
                <a:ea typeface="+mn-ea"/>
                <a:cs typeface="+mn-cs"/>
              </a:rPr>
              <a:t>Irrespective of the kind of problem that is being faced by the organizations like TM </a:t>
            </a:r>
            <a:r>
              <a:rPr lang="en-US" sz="1200" b="0" i="0" u="none" strike="noStrike" kern="1200" dirty="0" err="1">
                <a:solidFill>
                  <a:schemeClr val="tx1"/>
                </a:solidFill>
                <a:latin typeface="+mn-lt"/>
                <a:ea typeface="+mn-ea"/>
                <a:cs typeface="+mn-cs"/>
              </a:rPr>
              <a:t>Lewin</a:t>
            </a:r>
            <a:r>
              <a:rPr lang="en-US" sz="1200" b="0" i="0" u="none" strike="noStrike" kern="1200" dirty="0">
                <a:solidFill>
                  <a:schemeClr val="tx1"/>
                </a:solidFill>
                <a:latin typeface="+mn-lt"/>
                <a:ea typeface="+mn-ea"/>
                <a:cs typeface="+mn-cs"/>
              </a:rPr>
              <a:t>. There are some factors that lead to the development of these issues. Some of these factors are external and some are internal. Therefore it becomes essential that the management of the company inculcate the relevant analysis of these factors in order to understand their role in contributing to the problem that has been defined. </a:t>
            </a:r>
            <a:endParaRPr lang="en-US" b="0" dirty="0"/>
          </a:p>
          <a:p>
            <a:br>
              <a:rPr lang="en-US" dirty="0"/>
            </a:br>
            <a:endParaRPr lang="en-US" sz="1200" kern="1200" dirty="0">
              <a:solidFill>
                <a:schemeClr val="tx1"/>
              </a:solidFill>
              <a:latin typeface="+mn-lt"/>
              <a:ea typeface="+mn-ea"/>
              <a:cs typeface="+mn-cs"/>
            </a:endParaRPr>
          </a:p>
        </p:txBody>
      </p:sp>
      <p:sp>
        <p:nvSpPr>
          <p:cNvPr id="4" name="Slide Number Placeholder 3"/>
          <p:cNvSpPr>
            <a:spLocks noGrp="1"/>
          </p:cNvSpPr>
          <p:nvPr>
            <p:ph type="sldNum" sz="quarter" idx="10"/>
          </p:nvPr>
        </p:nvSpPr>
        <p:spPr/>
        <p:txBody>
          <a:bodyPr/>
          <a:lstStyle/>
          <a:p>
            <a:fld id="{76FF6E20-0654-40FD-B2CC-82F09267A86C}" type="slidenum">
              <a:rPr lang="en-IN" smtClean="0"/>
              <a:pPr/>
              <a:t>6</a:t>
            </a:fld>
            <a:endParaRPr lang="en-IN"/>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rtl="0"/>
            <a:r>
              <a:rPr lang="en-US" sz="1200" b="0" i="0" u="none" strike="noStrike" kern="1200" dirty="0">
                <a:solidFill>
                  <a:schemeClr val="tx1"/>
                </a:solidFill>
                <a:latin typeface="+mn-lt"/>
                <a:ea typeface="+mn-ea"/>
                <a:cs typeface="+mn-cs"/>
              </a:rPr>
              <a:t>Taking this into consideration this particular section of the presentation highlights the different external factors that have led to the financial instability issue being faced by the organization of TM </a:t>
            </a:r>
            <a:r>
              <a:rPr lang="en-US" sz="1200" b="0" i="0" u="none" strike="noStrike" kern="1200" dirty="0" err="1">
                <a:solidFill>
                  <a:schemeClr val="tx1"/>
                </a:solidFill>
                <a:latin typeface="+mn-lt"/>
                <a:ea typeface="+mn-ea"/>
                <a:cs typeface="+mn-cs"/>
              </a:rPr>
              <a:t>Lewin</a:t>
            </a:r>
            <a:r>
              <a:rPr lang="en-US" sz="1200" b="0" i="0" u="none" strike="noStrike" kern="1200" dirty="0">
                <a:solidFill>
                  <a:schemeClr val="tx1"/>
                </a:solidFill>
                <a:latin typeface="+mn-lt"/>
                <a:ea typeface="+mn-ea"/>
                <a:cs typeface="+mn-cs"/>
              </a:rPr>
              <a:t> as an outcome of the covid-19 pandemic that was existing. </a:t>
            </a:r>
            <a:endParaRPr lang="en-US" b="0" dirty="0"/>
          </a:p>
          <a:p>
            <a:br>
              <a:rPr lang="en-US" dirty="0"/>
            </a:br>
            <a:endParaRPr lang="en-US" sz="1200" kern="1200" dirty="0">
              <a:solidFill>
                <a:schemeClr val="tx1"/>
              </a:solidFill>
              <a:latin typeface="+mn-lt"/>
              <a:ea typeface="+mn-ea"/>
              <a:cs typeface="+mn-cs"/>
            </a:endParaRPr>
          </a:p>
        </p:txBody>
      </p:sp>
      <p:sp>
        <p:nvSpPr>
          <p:cNvPr id="4" name="Slide Number Placeholder 3"/>
          <p:cNvSpPr>
            <a:spLocks noGrp="1"/>
          </p:cNvSpPr>
          <p:nvPr>
            <p:ph type="sldNum" sz="quarter" idx="10"/>
          </p:nvPr>
        </p:nvSpPr>
        <p:spPr/>
        <p:txBody>
          <a:bodyPr/>
          <a:lstStyle/>
          <a:p>
            <a:fld id="{76FF6E20-0654-40FD-B2CC-82F09267A86C}" type="slidenum">
              <a:rPr lang="en-IN" smtClean="0"/>
              <a:pPr/>
              <a:t>7</a:t>
            </a:fld>
            <a:endParaRPr lang="en-IN"/>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rtl="0"/>
            <a:r>
              <a:rPr lang="en-US" sz="1200" b="0" i="0" u="none" strike="noStrike" kern="1200" dirty="0">
                <a:solidFill>
                  <a:schemeClr val="tx1"/>
                </a:solidFill>
                <a:latin typeface="+mn-lt"/>
                <a:ea typeface="+mn-ea"/>
                <a:cs typeface="+mn-cs"/>
              </a:rPr>
              <a:t>This section of the study provides a distinct opportunity to carry out a prominent cost and effect analysis of the problem that has been defined in concern to the organization of TM </a:t>
            </a:r>
            <a:r>
              <a:rPr lang="en-US" sz="1200" b="0" i="0" u="none" strike="noStrike" kern="1200" dirty="0" err="1">
                <a:solidFill>
                  <a:schemeClr val="tx1"/>
                </a:solidFill>
                <a:latin typeface="+mn-lt"/>
                <a:ea typeface="+mn-ea"/>
                <a:cs typeface="+mn-cs"/>
              </a:rPr>
              <a:t>Lewin</a:t>
            </a:r>
            <a:r>
              <a:rPr lang="en-US" sz="1200" b="0" i="0" u="none" strike="noStrike" kern="1200" dirty="0">
                <a:solidFill>
                  <a:schemeClr val="tx1"/>
                </a:solidFill>
                <a:latin typeface="+mn-lt"/>
                <a:ea typeface="+mn-ea"/>
                <a:cs typeface="+mn-cs"/>
              </a:rPr>
              <a:t>. There are a number of models that are significantly used in order to prominently describe the various causes that are contributing factors of a problem and the manner in which is called a prominent effect on the companies in distinct ways. </a:t>
            </a:r>
            <a:endParaRPr lang="en-US" b="0" dirty="0"/>
          </a:p>
          <a:p>
            <a:br>
              <a:rPr lang="en-US" dirty="0"/>
            </a:br>
            <a:endParaRPr lang="en-US" sz="1200" kern="1200" dirty="0">
              <a:solidFill>
                <a:schemeClr val="tx1"/>
              </a:solidFill>
              <a:latin typeface="+mn-lt"/>
              <a:ea typeface="+mn-ea"/>
              <a:cs typeface="+mn-cs"/>
            </a:endParaRPr>
          </a:p>
        </p:txBody>
      </p:sp>
      <p:sp>
        <p:nvSpPr>
          <p:cNvPr id="4" name="Slide Number Placeholder 3"/>
          <p:cNvSpPr>
            <a:spLocks noGrp="1"/>
          </p:cNvSpPr>
          <p:nvPr>
            <p:ph type="sldNum" sz="quarter" idx="10"/>
          </p:nvPr>
        </p:nvSpPr>
        <p:spPr/>
        <p:txBody>
          <a:bodyPr/>
          <a:lstStyle/>
          <a:p>
            <a:fld id="{76FF6E20-0654-40FD-B2CC-82F09267A86C}" type="slidenum">
              <a:rPr lang="en-IN" smtClean="0"/>
              <a:pPr/>
              <a:t>8</a:t>
            </a:fld>
            <a:endParaRPr lang="en-IN"/>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rtl="0"/>
            <a:r>
              <a:rPr lang="en-US" sz="1200" b="0" i="0" u="none" strike="noStrike" kern="1200" dirty="0">
                <a:solidFill>
                  <a:schemeClr val="tx1"/>
                </a:solidFill>
                <a:latin typeface="+mn-lt"/>
                <a:ea typeface="+mn-ea"/>
                <a:cs typeface="+mn-cs"/>
              </a:rPr>
              <a:t>The fishbone diagram has been utilized in this case in order to recognize the relationship between the contributing factor and the manner in which it leads to the prominent after-effects on the company. By the utilization of this particular diagram, a better level of problem-solving initiative could be incorporated by the organization in order to understand the diverse perspective that is related to the issue and how it could be solved. </a:t>
            </a:r>
            <a:endParaRPr lang="en-US" b="0" dirty="0"/>
          </a:p>
          <a:p>
            <a:br>
              <a:rPr lang="en-US" dirty="0"/>
            </a:br>
            <a:endParaRPr lang="en-US" dirty="0"/>
          </a:p>
        </p:txBody>
      </p:sp>
      <p:sp>
        <p:nvSpPr>
          <p:cNvPr id="4" name="Slide Number Placeholder 3"/>
          <p:cNvSpPr>
            <a:spLocks noGrp="1"/>
          </p:cNvSpPr>
          <p:nvPr>
            <p:ph type="sldNum" sz="quarter" idx="10"/>
          </p:nvPr>
        </p:nvSpPr>
        <p:spPr/>
        <p:txBody>
          <a:bodyPr/>
          <a:lstStyle/>
          <a:p>
            <a:fld id="{76FF6E20-0654-40FD-B2CC-82F09267A86C}" type="slidenum">
              <a:rPr lang="en-IN" smtClean="0"/>
              <a:pPr/>
              <a:t>9</a:t>
            </a:fld>
            <a:endParaRPr lang="en-IN"/>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rtl="0"/>
            <a:r>
              <a:rPr lang="en-US" sz="1200" b="0" i="0" u="none" strike="noStrike" kern="1200" dirty="0">
                <a:solidFill>
                  <a:schemeClr val="tx1"/>
                </a:solidFill>
                <a:latin typeface="+mn-lt"/>
                <a:ea typeface="+mn-ea"/>
                <a:cs typeface="+mn-cs"/>
              </a:rPr>
              <a:t>There are a number of alternative solutions that could be implemented to the concerned problem which is being faced by the company in the current context. Each of these solutions could provide a distinct overview to the management of the company regarding how the financial instability issue could be tackled in an effective manner. The inclusion of these particular solutions would provide the company an opportunity to mitigate the effects that have been contributed by the problem developed. </a:t>
            </a:r>
            <a:endParaRPr lang="en-US" b="0" dirty="0"/>
          </a:p>
          <a:p>
            <a:br>
              <a:rPr lang="en-US" dirty="0"/>
            </a:br>
            <a:endParaRPr lang="en-US" sz="1200" kern="1200" dirty="0">
              <a:solidFill>
                <a:schemeClr val="tx1"/>
              </a:solidFill>
              <a:latin typeface="+mn-lt"/>
              <a:ea typeface="+mn-ea"/>
              <a:cs typeface="+mn-cs"/>
            </a:endParaRPr>
          </a:p>
        </p:txBody>
      </p:sp>
      <p:sp>
        <p:nvSpPr>
          <p:cNvPr id="4" name="Slide Number Placeholder 3"/>
          <p:cNvSpPr>
            <a:spLocks noGrp="1"/>
          </p:cNvSpPr>
          <p:nvPr>
            <p:ph type="sldNum" sz="quarter" idx="10"/>
          </p:nvPr>
        </p:nvSpPr>
        <p:spPr/>
        <p:txBody>
          <a:bodyPr/>
          <a:lstStyle/>
          <a:p>
            <a:fld id="{76FF6E20-0654-40FD-B2CC-82F09267A86C}" type="slidenum">
              <a:rPr lang="en-IN" smtClean="0"/>
              <a:pPr/>
              <a:t>10</a:t>
            </a:fld>
            <a:endParaRPr lang="en-IN"/>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rtl="0"/>
            <a:r>
              <a:rPr lang="en-US" sz="1200" b="0" i="0" u="none" strike="noStrike" kern="1200" dirty="0">
                <a:solidFill>
                  <a:schemeClr val="tx1"/>
                </a:solidFill>
                <a:latin typeface="+mn-lt"/>
                <a:ea typeface="+mn-ea"/>
                <a:cs typeface="+mn-cs"/>
              </a:rPr>
              <a:t>In regards to all the three solutions that have been provided, the most suitable solution that would be appropriate for the company in the current context is by developing its own online platform for creating a direct selling and purchase relationship with its customers and providing them the opportunity of burning formal and informal shirts.</a:t>
            </a:r>
            <a:endParaRPr lang="en-US" b="0" dirty="0"/>
          </a:p>
          <a:p>
            <a:br>
              <a:rPr lang="en-US" dirty="0"/>
            </a:br>
            <a:endParaRPr lang="en-US" sz="1200" kern="1200" dirty="0">
              <a:solidFill>
                <a:schemeClr val="tx1"/>
              </a:solidFill>
              <a:latin typeface="+mn-lt"/>
              <a:ea typeface="+mn-ea"/>
              <a:cs typeface="+mn-cs"/>
            </a:endParaRPr>
          </a:p>
        </p:txBody>
      </p:sp>
      <p:sp>
        <p:nvSpPr>
          <p:cNvPr id="4" name="Slide Number Placeholder 3"/>
          <p:cNvSpPr>
            <a:spLocks noGrp="1"/>
          </p:cNvSpPr>
          <p:nvPr>
            <p:ph type="sldNum" sz="quarter" idx="10"/>
          </p:nvPr>
        </p:nvSpPr>
        <p:spPr/>
        <p:txBody>
          <a:bodyPr/>
          <a:lstStyle/>
          <a:p>
            <a:fld id="{76FF6E20-0654-40FD-B2CC-82F09267A86C}" type="slidenum">
              <a:rPr lang="en-IN" smtClean="0"/>
              <a:pPr/>
              <a:t>11</a:t>
            </a:fld>
            <a:endParaRPr lang="en-IN"/>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rtl="0"/>
            <a:r>
              <a:rPr lang="en-US" sz="1200" b="0" i="0" u="none" strike="noStrike" kern="1200" dirty="0">
                <a:solidFill>
                  <a:schemeClr val="tx1"/>
                </a:solidFill>
                <a:latin typeface="+mn-lt"/>
                <a:ea typeface="+mn-ea"/>
                <a:cs typeface="+mn-cs"/>
              </a:rPr>
              <a:t>In drawing conclusions from the study it would be determined that the presentation has tried to focus on the key areas related to the problem and the manner in which it could create an influential impact on the company. </a:t>
            </a:r>
            <a:endParaRPr lang="en-US" b="0" dirty="0"/>
          </a:p>
          <a:p>
            <a:br>
              <a:rPr lang="en-US" dirty="0"/>
            </a:br>
            <a:endParaRPr lang="en-US" sz="1200" kern="1200" dirty="0">
              <a:solidFill>
                <a:schemeClr val="tx1"/>
              </a:solidFill>
              <a:latin typeface="+mn-lt"/>
              <a:ea typeface="+mn-ea"/>
              <a:cs typeface="+mn-cs"/>
            </a:endParaRPr>
          </a:p>
        </p:txBody>
      </p:sp>
      <p:sp>
        <p:nvSpPr>
          <p:cNvPr id="4" name="Slide Number Placeholder 3"/>
          <p:cNvSpPr>
            <a:spLocks noGrp="1"/>
          </p:cNvSpPr>
          <p:nvPr>
            <p:ph type="sldNum" sz="quarter" idx="10"/>
          </p:nvPr>
        </p:nvSpPr>
        <p:spPr/>
        <p:txBody>
          <a:bodyPr/>
          <a:lstStyle/>
          <a:p>
            <a:fld id="{76FF6E20-0654-40FD-B2CC-82F09267A86C}" type="slidenum">
              <a:rPr lang="en-IN" smtClean="0"/>
              <a:pPr/>
              <a:t>12</a:t>
            </a:fld>
            <a:endParaRPr lang="en-IN"/>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2" name="Rectangle 11"/>
          <p:cNvSpPr/>
          <p:nvPr/>
        </p:nvSpPr>
        <p:spPr>
          <a:xfrm>
            <a:off x="0" y="0"/>
            <a:ext cx="12192000" cy="6858000"/>
          </a:xfrm>
          <a:prstGeom prst="rect">
            <a:avLst/>
          </a:prstGeom>
          <a:solidFill>
            <a:srgbClr val="FFFFFF"/>
          </a:solidFill>
          <a:ln w="1270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useBgFill="1">
        <p:nvSpPr>
          <p:cNvPr id="13" name="Rounded Rectangle 12"/>
          <p:cNvSpPr/>
          <p:nvPr/>
        </p:nvSpPr>
        <p:spPr>
          <a:xfrm>
            <a:off x="87084" y="69756"/>
            <a:ext cx="12017829" cy="6692201"/>
          </a:xfrm>
          <a:prstGeom prst="roundRect">
            <a:avLst>
              <a:gd name="adj" fmla="val 4929"/>
            </a:avLst>
          </a:prstGeom>
          <a:ln w="6350" cap="sq" cmpd="sng" algn="ctr">
            <a:solidFill>
              <a:schemeClr val="tx1">
                <a:alpha val="100000"/>
              </a:schemeClr>
            </a:solidFill>
            <a:prstDash val="solid"/>
          </a:ln>
          <a:effectLst/>
        </p:spPr>
        <p:style>
          <a:lnRef idx="3">
            <a:schemeClr val="lt1"/>
          </a:lnRef>
          <a:fillRef idx="1001">
            <a:schemeClr val="lt1"/>
          </a:fillRef>
          <a:effectRef idx="1">
            <a:schemeClr val="accent1"/>
          </a:effectRef>
          <a:fontRef idx="minor">
            <a:schemeClr val="lt1"/>
          </a:fontRef>
        </p:style>
        <p:txBody>
          <a:bodyPr anchor="ctr"/>
          <a:lstStyle/>
          <a:p>
            <a:pPr algn="ctr" eaLnBrk="1" latinLnBrk="0" hangingPunct="1"/>
            <a:endParaRPr kumimoji="0" lang="en-US"/>
          </a:p>
        </p:txBody>
      </p:sp>
      <p:sp>
        <p:nvSpPr>
          <p:cNvPr id="9" name="Subtitle 8"/>
          <p:cNvSpPr>
            <a:spLocks noGrp="1"/>
          </p:cNvSpPr>
          <p:nvPr>
            <p:ph type="subTitle" idx="1"/>
          </p:nvPr>
        </p:nvSpPr>
        <p:spPr>
          <a:xfrm>
            <a:off x="1727200" y="3200400"/>
            <a:ext cx="8534400" cy="1600200"/>
          </a:xfrm>
        </p:spPr>
        <p:txBody>
          <a:bodyPr/>
          <a:lstStyle>
            <a:lvl1pPr marL="0" indent="0" algn="ctr">
              <a:buNone/>
              <a:defRPr sz="2600">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a:t>Click to edit Master subtitle style</a:t>
            </a:r>
          </a:p>
        </p:txBody>
      </p:sp>
      <p:sp>
        <p:nvSpPr>
          <p:cNvPr id="28" name="Date Placeholder 27"/>
          <p:cNvSpPr>
            <a:spLocks noGrp="1"/>
          </p:cNvSpPr>
          <p:nvPr>
            <p:ph type="dt" sz="half" idx="10"/>
          </p:nvPr>
        </p:nvSpPr>
        <p:spPr/>
        <p:txBody>
          <a:bodyPr/>
          <a:lstStyle/>
          <a:p>
            <a:fld id="{B1E2C9CB-953B-4233-837D-1CF2922D50FE}" type="datetimeFigureOut">
              <a:rPr lang="en-IN" smtClean="0"/>
              <a:pPr/>
              <a:t>11-11-2022</a:t>
            </a:fld>
            <a:endParaRPr lang="en-IN"/>
          </a:p>
        </p:txBody>
      </p:sp>
      <p:sp>
        <p:nvSpPr>
          <p:cNvPr id="17" name="Footer Placeholder 16"/>
          <p:cNvSpPr>
            <a:spLocks noGrp="1"/>
          </p:cNvSpPr>
          <p:nvPr>
            <p:ph type="ftr" sz="quarter" idx="11"/>
          </p:nvPr>
        </p:nvSpPr>
        <p:spPr/>
        <p:txBody>
          <a:bodyPr/>
          <a:lstStyle/>
          <a:p>
            <a:endParaRPr lang="en-IN"/>
          </a:p>
        </p:txBody>
      </p:sp>
      <p:sp>
        <p:nvSpPr>
          <p:cNvPr id="29" name="Slide Number Placeholder 28"/>
          <p:cNvSpPr>
            <a:spLocks noGrp="1"/>
          </p:cNvSpPr>
          <p:nvPr>
            <p:ph type="sldNum" sz="quarter" idx="12"/>
          </p:nvPr>
        </p:nvSpPr>
        <p:spPr/>
        <p:txBody>
          <a:bodyPr lIns="0" tIns="0" rIns="0" bIns="0">
            <a:noAutofit/>
          </a:bodyPr>
          <a:lstStyle>
            <a:lvl1pPr>
              <a:defRPr sz="1400">
                <a:solidFill>
                  <a:srgbClr val="FFFFFF"/>
                </a:solidFill>
              </a:defRPr>
            </a:lvl1pPr>
          </a:lstStyle>
          <a:p>
            <a:fld id="{4E1B0595-6B9A-4A2C-9BBE-6A897B68A5B9}" type="slidenum">
              <a:rPr lang="en-IN" smtClean="0"/>
              <a:pPr/>
              <a:t>‹#›</a:t>
            </a:fld>
            <a:endParaRPr lang="en-IN"/>
          </a:p>
        </p:txBody>
      </p:sp>
      <p:sp>
        <p:nvSpPr>
          <p:cNvPr id="7" name="Rectangle 6"/>
          <p:cNvSpPr/>
          <p:nvPr/>
        </p:nvSpPr>
        <p:spPr>
          <a:xfrm>
            <a:off x="83909" y="1449304"/>
            <a:ext cx="12028716" cy="1527349"/>
          </a:xfrm>
          <a:prstGeom prst="rect">
            <a:avLst/>
          </a:prstGeom>
          <a:solidFill>
            <a:schemeClr val="accent1">
              <a:alpha val="10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Rectangle 9"/>
          <p:cNvSpPr/>
          <p:nvPr/>
        </p:nvSpPr>
        <p:spPr>
          <a:xfrm>
            <a:off x="83909" y="1396720"/>
            <a:ext cx="12028716" cy="120580"/>
          </a:xfrm>
          <a:prstGeom prst="rect">
            <a:avLst/>
          </a:prstGeom>
          <a:solidFill>
            <a:schemeClr val="accent1">
              <a:tint val="6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Rectangle 10"/>
          <p:cNvSpPr/>
          <p:nvPr/>
        </p:nvSpPr>
        <p:spPr>
          <a:xfrm>
            <a:off x="83909" y="2976649"/>
            <a:ext cx="12028716" cy="110532"/>
          </a:xfrm>
          <a:prstGeom prst="rect">
            <a:avLst/>
          </a:prstGeom>
          <a:solidFill>
            <a:schemeClr val="accent5"/>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Title 7"/>
          <p:cNvSpPr>
            <a:spLocks noGrp="1"/>
          </p:cNvSpPr>
          <p:nvPr>
            <p:ph type="ctrTitle"/>
          </p:nvPr>
        </p:nvSpPr>
        <p:spPr>
          <a:xfrm>
            <a:off x="609600" y="1505931"/>
            <a:ext cx="10972800" cy="1470025"/>
          </a:xfrm>
        </p:spPr>
        <p:txBody>
          <a:bodyPr anchor="ctr"/>
          <a:lstStyle>
            <a:lvl1pPr algn="ctr">
              <a:defRPr lang="en-US" dirty="0">
                <a:solidFill>
                  <a:srgbClr val="FFFFFF"/>
                </a:solidFill>
              </a:defRPr>
            </a:lvl1pPr>
          </a:lstStyle>
          <a:p>
            <a:r>
              <a:rPr kumimoji="0" lang="en-US"/>
              <a:t>Click to edit Master title style</a:t>
            </a: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4" name="Date Placeholder 3"/>
          <p:cNvSpPr>
            <a:spLocks noGrp="1"/>
          </p:cNvSpPr>
          <p:nvPr>
            <p:ph type="dt" sz="half" idx="10"/>
          </p:nvPr>
        </p:nvSpPr>
        <p:spPr/>
        <p:txBody>
          <a:bodyPr/>
          <a:lstStyle/>
          <a:p>
            <a:fld id="{B1E2C9CB-953B-4233-837D-1CF2922D50FE}" type="datetimeFigureOut">
              <a:rPr lang="en-IN" smtClean="0"/>
              <a:pPr/>
              <a:t>11-11-2022</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4E1B0595-6B9A-4A2C-9BBE-6A897B68A5B9}" type="slidenum">
              <a:rPr lang="en-IN" smtClean="0"/>
              <a:pPr/>
              <a:t>‹#›</a:t>
            </a:fld>
            <a:endParaRPr lang="en-IN"/>
          </a:p>
        </p:txBody>
      </p:sp>
      <p:sp>
        <p:nvSpPr>
          <p:cNvPr id="8" name="Content Placeholder 7"/>
          <p:cNvSpPr>
            <a:spLocks noGrp="1"/>
          </p:cNvSpPr>
          <p:nvPr>
            <p:ph sz="quarter" idx="1"/>
          </p:nvPr>
        </p:nvSpPr>
        <p:spPr>
          <a:xfrm>
            <a:off x="1219200" y="1447800"/>
            <a:ext cx="10363200" cy="4572000"/>
          </a:xfrm>
        </p:spPr>
        <p:txBody>
          <a:bodyPr vert="horz"/>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11" name="Rectangle 10"/>
          <p:cNvSpPr/>
          <p:nvPr/>
        </p:nvSpPr>
        <p:spPr>
          <a:xfrm>
            <a:off x="0" y="0"/>
            <a:ext cx="12192000" cy="6858000"/>
          </a:xfrm>
          <a:prstGeom prst="rect">
            <a:avLst/>
          </a:prstGeom>
          <a:solidFill>
            <a:srgbClr val="FFFFFF"/>
          </a:solidFill>
          <a:ln w="1270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useBgFill="1">
        <p:nvSpPr>
          <p:cNvPr id="10" name="Rounded Rectangle 9"/>
          <p:cNvSpPr/>
          <p:nvPr/>
        </p:nvSpPr>
        <p:spPr>
          <a:xfrm>
            <a:off x="87084" y="69756"/>
            <a:ext cx="12017829" cy="6692201"/>
          </a:xfrm>
          <a:prstGeom prst="roundRect">
            <a:avLst>
              <a:gd name="adj" fmla="val 4929"/>
            </a:avLst>
          </a:prstGeom>
          <a:ln w="6350" cap="sq" cmpd="sng" algn="ctr">
            <a:solidFill>
              <a:schemeClr val="tx1">
                <a:alpha val="100000"/>
              </a:schemeClr>
            </a:solidFill>
            <a:prstDash val="solid"/>
          </a:ln>
          <a:effectLst/>
        </p:spPr>
        <p:style>
          <a:lnRef idx="3">
            <a:schemeClr val="lt1"/>
          </a:lnRef>
          <a:fillRef idx="1003">
            <a:schemeClr val="lt1"/>
          </a:fillRef>
          <a:effectRef idx="1">
            <a:schemeClr val="accent1"/>
          </a:effectRef>
          <a:fontRef idx="minor">
            <a:schemeClr val="lt1"/>
          </a:fontRef>
        </p:style>
        <p:txBody>
          <a:bodyPr anchor="ctr"/>
          <a:lstStyle/>
          <a:p>
            <a:pPr algn="ctr" eaLnBrk="1" latinLnBrk="0" hangingPunct="1"/>
            <a:endParaRPr kumimoji="0" lang="en-US"/>
          </a:p>
        </p:txBody>
      </p:sp>
      <p:sp>
        <p:nvSpPr>
          <p:cNvPr id="2" name="Title 1"/>
          <p:cNvSpPr>
            <a:spLocks noGrp="1"/>
          </p:cNvSpPr>
          <p:nvPr>
            <p:ph type="title"/>
          </p:nvPr>
        </p:nvSpPr>
        <p:spPr>
          <a:xfrm>
            <a:off x="963084" y="952501"/>
            <a:ext cx="10363200" cy="1362075"/>
          </a:xfrm>
        </p:spPr>
        <p:txBody>
          <a:bodyPr anchor="b" anchorCtr="0"/>
          <a:lstStyle>
            <a:lvl1pPr algn="l">
              <a:buNone/>
              <a:defRPr sz="4000" b="0" cap="none"/>
            </a:lvl1pPr>
          </a:lstStyle>
          <a:p>
            <a:r>
              <a:rPr kumimoji="0" lang="en-US"/>
              <a:t>Click to edit Master title style</a:t>
            </a:r>
          </a:p>
        </p:txBody>
      </p:sp>
      <p:sp>
        <p:nvSpPr>
          <p:cNvPr id="3" name="Text Placeholder 2"/>
          <p:cNvSpPr>
            <a:spLocks noGrp="1"/>
          </p:cNvSpPr>
          <p:nvPr>
            <p:ph type="body" idx="1"/>
          </p:nvPr>
        </p:nvSpPr>
        <p:spPr>
          <a:xfrm>
            <a:off x="963084" y="2547938"/>
            <a:ext cx="10363200" cy="1338262"/>
          </a:xfrm>
        </p:spPr>
        <p:txBody>
          <a:bodyPr anchor="t" anchorCtr="0"/>
          <a:lstStyle>
            <a:lvl1pPr marL="0" indent="0">
              <a:buNone/>
              <a:defRPr sz="2400">
                <a:solidFill>
                  <a:schemeClr val="tx1">
                    <a:tint val="75000"/>
                  </a:schemeClr>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a:t>Click to edit Master text styles</a:t>
            </a:r>
          </a:p>
        </p:txBody>
      </p:sp>
      <p:sp>
        <p:nvSpPr>
          <p:cNvPr id="4" name="Date Placeholder 3"/>
          <p:cNvSpPr>
            <a:spLocks noGrp="1"/>
          </p:cNvSpPr>
          <p:nvPr>
            <p:ph type="dt" sz="half" idx="10"/>
          </p:nvPr>
        </p:nvSpPr>
        <p:spPr/>
        <p:txBody>
          <a:bodyPr/>
          <a:lstStyle/>
          <a:p>
            <a:fld id="{B1E2C9CB-953B-4233-837D-1CF2922D50FE}" type="datetimeFigureOut">
              <a:rPr lang="en-IN" smtClean="0"/>
              <a:pPr/>
              <a:t>11-11-2022</a:t>
            </a:fld>
            <a:endParaRPr lang="en-IN"/>
          </a:p>
        </p:txBody>
      </p:sp>
      <p:sp>
        <p:nvSpPr>
          <p:cNvPr id="5" name="Footer Placeholder 4"/>
          <p:cNvSpPr>
            <a:spLocks noGrp="1"/>
          </p:cNvSpPr>
          <p:nvPr>
            <p:ph type="ftr" sz="quarter" idx="11"/>
          </p:nvPr>
        </p:nvSpPr>
        <p:spPr>
          <a:xfrm>
            <a:off x="1066800" y="6172200"/>
            <a:ext cx="5334000" cy="457200"/>
          </a:xfrm>
        </p:spPr>
        <p:txBody>
          <a:bodyPr/>
          <a:lstStyle/>
          <a:p>
            <a:endParaRPr lang="en-IN"/>
          </a:p>
        </p:txBody>
      </p:sp>
      <p:sp>
        <p:nvSpPr>
          <p:cNvPr id="7" name="Rectangle 6"/>
          <p:cNvSpPr/>
          <p:nvPr/>
        </p:nvSpPr>
        <p:spPr>
          <a:xfrm flipV="1">
            <a:off x="92550" y="2376830"/>
            <a:ext cx="12018020" cy="91440"/>
          </a:xfrm>
          <a:prstGeom prst="rect">
            <a:avLst/>
          </a:prstGeom>
          <a:solidFill>
            <a:schemeClr val="accent1">
              <a:alpha val="10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Rectangle 7"/>
          <p:cNvSpPr/>
          <p:nvPr/>
        </p:nvSpPr>
        <p:spPr>
          <a:xfrm>
            <a:off x="92195" y="2341476"/>
            <a:ext cx="12018375" cy="45719"/>
          </a:xfrm>
          <a:prstGeom prst="rect">
            <a:avLst/>
          </a:prstGeom>
          <a:solidFill>
            <a:schemeClr val="accent1">
              <a:tint val="6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Rectangle 8"/>
          <p:cNvSpPr/>
          <p:nvPr/>
        </p:nvSpPr>
        <p:spPr>
          <a:xfrm>
            <a:off x="91075" y="2468880"/>
            <a:ext cx="12019495" cy="45720"/>
          </a:xfrm>
          <a:prstGeom prst="rect">
            <a:avLst/>
          </a:prstGeom>
          <a:solidFill>
            <a:schemeClr val="accent5"/>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6" name="Slide Number Placeholder 5"/>
          <p:cNvSpPr>
            <a:spLocks noGrp="1"/>
          </p:cNvSpPr>
          <p:nvPr>
            <p:ph type="sldNum" sz="quarter" idx="12"/>
          </p:nvPr>
        </p:nvSpPr>
        <p:spPr>
          <a:xfrm>
            <a:off x="195072" y="6208776"/>
            <a:ext cx="609600" cy="457200"/>
          </a:xfrm>
        </p:spPr>
        <p:txBody>
          <a:bodyPr/>
          <a:lstStyle/>
          <a:p>
            <a:fld id="{4E1B0595-6B9A-4A2C-9BBE-6A897B68A5B9}" type="slidenum">
              <a:rPr lang="en-IN" smtClean="0"/>
              <a:pPr/>
              <a:t>‹#›</a:t>
            </a:fld>
            <a:endParaRPr lang="en-IN"/>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5" name="Date Placeholder 4"/>
          <p:cNvSpPr>
            <a:spLocks noGrp="1"/>
          </p:cNvSpPr>
          <p:nvPr>
            <p:ph type="dt" sz="half" idx="10"/>
          </p:nvPr>
        </p:nvSpPr>
        <p:spPr/>
        <p:txBody>
          <a:bodyPr/>
          <a:lstStyle/>
          <a:p>
            <a:fld id="{B1E2C9CB-953B-4233-837D-1CF2922D50FE}" type="datetimeFigureOut">
              <a:rPr lang="en-IN" smtClean="0"/>
              <a:pPr/>
              <a:t>11-11-2022</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4E1B0595-6B9A-4A2C-9BBE-6A897B68A5B9}" type="slidenum">
              <a:rPr lang="en-IN" smtClean="0"/>
              <a:pPr/>
              <a:t>‹#›</a:t>
            </a:fld>
            <a:endParaRPr lang="en-IN"/>
          </a:p>
        </p:txBody>
      </p:sp>
      <p:sp>
        <p:nvSpPr>
          <p:cNvPr id="9" name="Content Placeholder 8"/>
          <p:cNvSpPr>
            <a:spLocks noGrp="1"/>
          </p:cNvSpPr>
          <p:nvPr>
            <p:ph sz="quarter" idx="1"/>
          </p:nvPr>
        </p:nvSpPr>
        <p:spPr>
          <a:xfrm>
            <a:off x="1219200" y="1447800"/>
            <a:ext cx="4998720" cy="4572000"/>
          </a:xfrm>
        </p:spPr>
        <p:txBody>
          <a:bodyPr vert="horz"/>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11" name="Content Placeholder 10"/>
          <p:cNvSpPr>
            <a:spLocks noGrp="1"/>
          </p:cNvSpPr>
          <p:nvPr>
            <p:ph sz="quarter" idx="2"/>
          </p:nvPr>
        </p:nvSpPr>
        <p:spPr>
          <a:xfrm>
            <a:off x="6578600" y="1447800"/>
            <a:ext cx="4998720" cy="4572000"/>
          </a:xfrm>
        </p:spPr>
        <p:txBody>
          <a:bodyPr vert="horz"/>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219200" y="273050"/>
            <a:ext cx="10363200" cy="1143000"/>
          </a:xfrm>
        </p:spPr>
        <p:txBody>
          <a:bodyPr anchor="b" anchorCtr="0"/>
          <a:lstStyle>
            <a:lvl1pPr>
              <a:defRPr/>
            </a:lvl1pPr>
          </a:lstStyle>
          <a:p>
            <a:r>
              <a:rPr kumimoji="0" lang="en-US"/>
              <a:t>Click to edit Master title style</a:t>
            </a:r>
          </a:p>
        </p:txBody>
      </p:sp>
      <p:sp>
        <p:nvSpPr>
          <p:cNvPr id="3" name="Text Placeholder 2"/>
          <p:cNvSpPr>
            <a:spLocks noGrp="1"/>
          </p:cNvSpPr>
          <p:nvPr>
            <p:ph type="body" idx="1"/>
          </p:nvPr>
        </p:nvSpPr>
        <p:spPr>
          <a:xfrm>
            <a:off x="1219200" y="1447800"/>
            <a:ext cx="4978400" cy="762000"/>
          </a:xfrm>
          <a:noFill/>
          <a:ln w="12700" cap="sq" cmpd="sng" algn="ctr">
            <a:noFill/>
            <a:prstDash val="solid"/>
          </a:ln>
        </p:spPr>
        <p:txBody>
          <a:bodyPr lIns="91440" anchor="b" anchorCtr="0">
            <a:noAutofit/>
          </a:bodyPr>
          <a:lstStyle>
            <a:lvl1pPr marL="0" indent="0">
              <a:buNone/>
              <a:defRPr sz="2400" b="1">
                <a:solidFill>
                  <a:schemeClr val="accent1"/>
                </a:solidFill>
                <a:latin typeface="+mj-lt"/>
                <a:ea typeface="+mj-ea"/>
                <a:cs typeface="+mj-cs"/>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4" name="Text Placeholder 3"/>
          <p:cNvSpPr>
            <a:spLocks noGrp="1"/>
          </p:cNvSpPr>
          <p:nvPr>
            <p:ph type="body" sz="half" idx="3"/>
          </p:nvPr>
        </p:nvSpPr>
        <p:spPr>
          <a:xfrm>
            <a:off x="6604000" y="1447800"/>
            <a:ext cx="4978400" cy="762000"/>
          </a:xfrm>
          <a:noFill/>
          <a:ln w="12700" cap="sq" cmpd="sng" algn="ctr">
            <a:noFill/>
            <a:prstDash val="solid"/>
          </a:ln>
        </p:spPr>
        <p:txBody>
          <a:bodyPr lIns="91440" anchor="b" anchorCtr="0">
            <a:noAutofit/>
          </a:bodyPr>
          <a:lstStyle>
            <a:lvl1pPr marL="0" indent="0">
              <a:buNone/>
              <a:defRPr sz="2400" b="1">
                <a:solidFill>
                  <a:schemeClr val="accent1"/>
                </a:solidFill>
                <a:latin typeface="+mj-lt"/>
                <a:ea typeface="+mj-ea"/>
                <a:cs typeface="+mj-cs"/>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7" name="Date Placeholder 6"/>
          <p:cNvSpPr>
            <a:spLocks noGrp="1"/>
          </p:cNvSpPr>
          <p:nvPr>
            <p:ph type="dt" sz="half" idx="10"/>
          </p:nvPr>
        </p:nvSpPr>
        <p:spPr/>
        <p:txBody>
          <a:bodyPr/>
          <a:lstStyle/>
          <a:p>
            <a:fld id="{B1E2C9CB-953B-4233-837D-1CF2922D50FE}" type="datetimeFigureOut">
              <a:rPr lang="en-IN" smtClean="0"/>
              <a:pPr/>
              <a:t>11-11-2022</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4E1B0595-6B9A-4A2C-9BBE-6A897B68A5B9}" type="slidenum">
              <a:rPr lang="en-IN" smtClean="0"/>
              <a:pPr/>
              <a:t>‹#›</a:t>
            </a:fld>
            <a:endParaRPr lang="en-IN"/>
          </a:p>
        </p:txBody>
      </p:sp>
      <p:sp>
        <p:nvSpPr>
          <p:cNvPr id="11" name="Content Placeholder 10"/>
          <p:cNvSpPr>
            <a:spLocks noGrp="1"/>
          </p:cNvSpPr>
          <p:nvPr>
            <p:ph sz="half" idx="2"/>
          </p:nvPr>
        </p:nvSpPr>
        <p:spPr>
          <a:xfrm>
            <a:off x="1219200" y="2247900"/>
            <a:ext cx="4978400" cy="3886200"/>
          </a:xfrm>
        </p:spPr>
        <p:txBody>
          <a:bodyPr vert="horz"/>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13" name="Content Placeholder 12"/>
          <p:cNvSpPr>
            <a:spLocks noGrp="1"/>
          </p:cNvSpPr>
          <p:nvPr>
            <p:ph sz="half" idx="4"/>
          </p:nvPr>
        </p:nvSpPr>
        <p:spPr>
          <a:xfrm>
            <a:off x="6604000" y="2247900"/>
            <a:ext cx="4978400" cy="3886200"/>
          </a:xfrm>
        </p:spPr>
        <p:txBody>
          <a:bodyPr vert="horz"/>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Date Placeholder 2"/>
          <p:cNvSpPr>
            <a:spLocks noGrp="1"/>
          </p:cNvSpPr>
          <p:nvPr>
            <p:ph type="dt" sz="half" idx="10"/>
          </p:nvPr>
        </p:nvSpPr>
        <p:spPr/>
        <p:txBody>
          <a:bodyPr/>
          <a:lstStyle/>
          <a:p>
            <a:fld id="{B1E2C9CB-953B-4233-837D-1CF2922D50FE}" type="datetimeFigureOut">
              <a:rPr lang="en-IN" smtClean="0"/>
              <a:pPr/>
              <a:t>11-11-2022</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4E1B0595-6B9A-4A2C-9BBE-6A897B68A5B9}" type="slidenum">
              <a:rPr lang="en-IN" smtClean="0"/>
              <a:pPr/>
              <a:t>‹#›</a:t>
            </a:fld>
            <a:endParaRPr lang="en-IN"/>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1E2C9CB-953B-4233-837D-1CF2922D50FE}" type="datetimeFigureOut">
              <a:rPr lang="en-IN" smtClean="0"/>
              <a:pPr/>
              <a:t>11-11-2022</a:t>
            </a:fld>
            <a:endParaRPr lang="en-IN"/>
          </a:p>
        </p:txBody>
      </p:sp>
      <p:sp>
        <p:nvSpPr>
          <p:cNvPr id="3" name="Footer Placeholder 2"/>
          <p:cNvSpPr>
            <a:spLocks noGrp="1"/>
          </p:cNvSpPr>
          <p:nvPr>
            <p:ph type="ftr" sz="quarter" idx="11"/>
          </p:nvPr>
        </p:nvSpPr>
        <p:spPr/>
        <p:txBody>
          <a:bodyPr/>
          <a:lstStyle/>
          <a:p>
            <a:endParaRPr lang="en-IN"/>
          </a:p>
        </p:txBody>
      </p:sp>
      <p:sp>
        <p:nvSpPr>
          <p:cNvPr id="4" name="Slide Number Placeholder 3"/>
          <p:cNvSpPr>
            <a:spLocks noGrp="1"/>
          </p:cNvSpPr>
          <p:nvPr>
            <p:ph type="sldNum" sz="quarter" idx="12"/>
          </p:nvPr>
        </p:nvSpPr>
        <p:spPr/>
        <p:txBody>
          <a:bodyPr/>
          <a:lstStyle/>
          <a:p>
            <a:fld id="{4E1B0595-6B9A-4A2C-9BBE-6A897B68A5B9}" type="slidenum">
              <a:rPr lang="en-IN" smtClean="0"/>
              <a:pPr/>
              <a:t>‹#›</a:t>
            </a:fld>
            <a:endParaRPr lang="en-IN"/>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Rectangle 7"/>
          <p:cNvSpPr/>
          <p:nvPr/>
        </p:nvSpPr>
        <p:spPr>
          <a:xfrm>
            <a:off x="0" y="0"/>
            <a:ext cx="12192000" cy="6858000"/>
          </a:xfrm>
          <a:prstGeom prst="rect">
            <a:avLst/>
          </a:prstGeom>
          <a:solidFill>
            <a:srgbClr val="FFFFFF"/>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useBgFill="1">
        <p:nvSpPr>
          <p:cNvPr id="9" name="Rounded Rectangle 8"/>
          <p:cNvSpPr/>
          <p:nvPr/>
        </p:nvSpPr>
        <p:spPr>
          <a:xfrm>
            <a:off x="85344" y="69755"/>
            <a:ext cx="12017829" cy="6693408"/>
          </a:xfrm>
          <a:prstGeom prst="roundRect">
            <a:avLst>
              <a:gd name="adj" fmla="val 4929"/>
            </a:avLst>
          </a:prstGeom>
          <a:ln w="6350" cap="sq" cmpd="sng" algn="ctr">
            <a:solidFill>
              <a:schemeClr val="tx1">
                <a:alpha val="100000"/>
              </a:schemeClr>
            </a:solidFill>
            <a:prstDash val="solid"/>
          </a:ln>
          <a:effectLst/>
        </p:spPr>
        <p:style>
          <a:lnRef idx="3">
            <a:schemeClr val="lt1"/>
          </a:lnRef>
          <a:fillRef idx="1001">
            <a:schemeClr val="lt1"/>
          </a:fillRef>
          <a:effectRef idx="1">
            <a:schemeClr val="accent1"/>
          </a:effectRef>
          <a:fontRef idx="minor">
            <a:schemeClr val="lt1"/>
          </a:fontRef>
        </p:style>
        <p:txBody>
          <a:bodyPr anchor="ctr"/>
          <a:lstStyle/>
          <a:p>
            <a:pPr algn="ctr" eaLnBrk="1" latinLnBrk="0" hangingPunct="1"/>
            <a:endParaRPr kumimoji="0" lang="en-US"/>
          </a:p>
        </p:txBody>
      </p:sp>
      <p:sp>
        <p:nvSpPr>
          <p:cNvPr id="2" name="Title 1"/>
          <p:cNvSpPr>
            <a:spLocks noGrp="1"/>
          </p:cNvSpPr>
          <p:nvPr>
            <p:ph type="title"/>
          </p:nvPr>
        </p:nvSpPr>
        <p:spPr>
          <a:xfrm>
            <a:off x="1219200" y="273050"/>
            <a:ext cx="10363200" cy="1143000"/>
          </a:xfrm>
        </p:spPr>
        <p:txBody>
          <a:bodyPr anchor="b" anchorCtr="0"/>
          <a:lstStyle>
            <a:lvl1pPr algn="l">
              <a:buNone/>
              <a:defRPr sz="4000" b="0"/>
            </a:lvl1pPr>
          </a:lstStyle>
          <a:p>
            <a:r>
              <a:rPr kumimoji="0" lang="en-US"/>
              <a:t>Click to edit Master title style</a:t>
            </a:r>
          </a:p>
        </p:txBody>
      </p:sp>
      <p:sp>
        <p:nvSpPr>
          <p:cNvPr id="3" name="Text Placeholder 2"/>
          <p:cNvSpPr>
            <a:spLocks noGrp="1"/>
          </p:cNvSpPr>
          <p:nvPr>
            <p:ph type="body" idx="2"/>
          </p:nvPr>
        </p:nvSpPr>
        <p:spPr>
          <a:xfrm>
            <a:off x="1219200" y="1600200"/>
            <a:ext cx="2540000" cy="4495800"/>
          </a:xfrm>
        </p:spPr>
        <p:txBody>
          <a:bodyPr/>
          <a:lstStyle>
            <a:lvl1pPr marL="0" indent="0">
              <a:buNone/>
              <a:defRPr sz="1800"/>
            </a:lvl1pPr>
            <a:lvl2pPr>
              <a:buNone/>
              <a:defRPr sz="1200"/>
            </a:lvl2pPr>
            <a:lvl3pPr>
              <a:buNone/>
              <a:defRPr sz="1000"/>
            </a:lvl3pPr>
            <a:lvl4pPr>
              <a:buNone/>
              <a:defRPr sz="900"/>
            </a:lvl4pPr>
            <a:lvl5pPr>
              <a:buNone/>
              <a:defRPr sz="900"/>
            </a:lvl5pPr>
          </a:lstStyle>
          <a:p>
            <a:pPr lvl="0" eaLnBrk="1" latinLnBrk="0" hangingPunct="1"/>
            <a:r>
              <a:rPr kumimoji="0" lang="en-US"/>
              <a:t>Click to edit Master text styles</a:t>
            </a:r>
          </a:p>
        </p:txBody>
      </p:sp>
      <p:sp>
        <p:nvSpPr>
          <p:cNvPr id="5" name="Date Placeholder 4"/>
          <p:cNvSpPr>
            <a:spLocks noGrp="1"/>
          </p:cNvSpPr>
          <p:nvPr>
            <p:ph type="dt" sz="half" idx="10"/>
          </p:nvPr>
        </p:nvSpPr>
        <p:spPr/>
        <p:txBody>
          <a:bodyPr/>
          <a:lstStyle/>
          <a:p>
            <a:fld id="{B1E2C9CB-953B-4233-837D-1CF2922D50FE}" type="datetimeFigureOut">
              <a:rPr lang="en-IN" smtClean="0"/>
              <a:pPr/>
              <a:t>11-11-2022</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4E1B0595-6B9A-4A2C-9BBE-6A897B68A5B9}" type="slidenum">
              <a:rPr lang="en-IN" smtClean="0"/>
              <a:pPr/>
              <a:t>‹#›</a:t>
            </a:fld>
            <a:endParaRPr lang="en-IN"/>
          </a:p>
        </p:txBody>
      </p:sp>
      <p:sp>
        <p:nvSpPr>
          <p:cNvPr id="11" name="Content Placeholder 10"/>
          <p:cNvSpPr>
            <a:spLocks noGrp="1"/>
          </p:cNvSpPr>
          <p:nvPr>
            <p:ph sz="quarter" idx="1"/>
          </p:nvPr>
        </p:nvSpPr>
        <p:spPr>
          <a:xfrm>
            <a:off x="3962400" y="1600200"/>
            <a:ext cx="7620000" cy="4495800"/>
          </a:xfrm>
        </p:spPr>
        <p:txBody>
          <a:bodyPr vert="horz"/>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19200" y="4900550"/>
            <a:ext cx="9753600" cy="522288"/>
          </a:xfrm>
        </p:spPr>
        <p:txBody>
          <a:bodyPr anchor="ctr">
            <a:noAutofit/>
          </a:bodyPr>
          <a:lstStyle>
            <a:lvl1pPr algn="l">
              <a:buNone/>
              <a:defRPr sz="2800" b="0"/>
            </a:lvl1pPr>
          </a:lstStyle>
          <a:p>
            <a:r>
              <a:rPr kumimoji="0" lang="en-US"/>
              <a:t>Click to edit Master title style</a:t>
            </a:r>
          </a:p>
        </p:txBody>
      </p:sp>
      <p:sp>
        <p:nvSpPr>
          <p:cNvPr id="4" name="Text Placeholder 3"/>
          <p:cNvSpPr>
            <a:spLocks noGrp="1"/>
          </p:cNvSpPr>
          <p:nvPr>
            <p:ph type="body" sz="half" idx="2"/>
          </p:nvPr>
        </p:nvSpPr>
        <p:spPr>
          <a:xfrm>
            <a:off x="1219200" y="5445825"/>
            <a:ext cx="9753600" cy="685800"/>
          </a:xfrm>
        </p:spPr>
        <p:txBody>
          <a:bodyPr/>
          <a:lstStyle>
            <a:lvl1pPr marL="0" indent="0">
              <a:buFontTx/>
              <a:buNone/>
              <a:defRPr sz="1600"/>
            </a:lvl1pPr>
            <a:lvl2pPr>
              <a:defRPr sz="1200"/>
            </a:lvl2pPr>
            <a:lvl3pPr>
              <a:defRPr sz="1000"/>
            </a:lvl3pPr>
            <a:lvl4pPr>
              <a:defRPr sz="900"/>
            </a:lvl4pPr>
            <a:lvl5pPr>
              <a:defRPr sz="900"/>
            </a:lvl5pPr>
          </a:lstStyle>
          <a:p>
            <a:pPr lvl="0" eaLnBrk="1" latinLnBrk="0" hangingPunct="1"/>
            <a:r>
              <a:rPr kumimoji="0" lang="en-US"/>
              <a:t>Click to edit Master text styles</a:t>
            </a:r>
          </a:p>
        </p:txBody>
      </p:sp>
      <p:sp>
        <p:nvSpPr>
          <p:cNvPr id="5" name="Date Placeholder 4"/>
          <p:cNvSpPr>
            <a:spLocks noGrp="1"/>
          </p:cNvSpPr>
          <p:nvPr>
            <p:ph type="dt" sz="half" idx="10"/>
          </p:nvPr>
        </p:nvSpPr>
        <p:spPr/>
        <p:txBody>
          <a:bodyPr/>
          <a:lstStyle/>
          <a:p>
            <a:fld id="{B1E2C9CB-953B-4233-837D-1CF2922D50FE}" type="datetimeFigureOut">
              <a:rPr lang="en-IN" smtClean="0"/>
              <a:pPr/>
              <a:t>11-11-2022</a:t>
            </a:fld>
            <a:endParaRPr lang="en-IN"/>
          </a:p>
        </p:txBody>
      </p:sp>
      <p:sp>
        <p:nvSpPr>
          <p:cNvPr id="6" name="Footer Placeholder 5"/>
          <p:cNvSpPr>
            <a:spLocks noGrp="1"/>
          </p:cNvSpPr>
          <p:nvPr>
            <p:ph type="ftr" sz="quarter" idx="11"/>
          </p:nvPr>
        </p:nvSpPr>
        <p:spPr>
          <a:xfrm>
            <a:off x="1219200" y="6172200"/>
            <a:ext cx="5181600" cy="457200"/>
          </a:xfrm>
        </p:spPr>
        <p:txBody>
          <a:bodyPr/>
          <a:lstStyle/>
          <a:p>
            <a:endParaRPr lang="en-IN"/>
          </a:p>
        </p:txBody>
      </p:sp>
      <p:sp>
        <p:nvSpPr>
          <p:cNvPr id="7" name="Slide Number Placeholder 6"/>
          <p:cNvSpPr>
            <a:spLocks noGrp="1"/>
          </p:cNvSpPr>
          <p:nvPr>
            <p:ph type="sldNum" sz="quarter" idx="12"/>
          </p:nvPr>
        </p:nvSpPr>
        <p:spPr>
          <a:xfrm>
            <a:off x="195072" y="6208776"/>
            <a:ext cx="609600" cy="457200"/>
          </a:xfrm>
        </p:spPr>
        <p:txBody>
          <a:bodyPr/>
          <a:lstStyle/>
          <a:p>
            <a:fld id="{4E1B0595-6B9A-4A2C-9BBE-6A897B68A5B9}" type="slidenum">
              <a:rPr lang="en-IN" smtClean="0"/>
              <a:pPr/>
              <a:t>‹#›</a:t>
            </a:fld>
            <a:endParaRPr lang="en-IN"/>
          </a:p>
        </p:txBody>
      </p:sp>
      <p:sp>
        <p:nvSpPr>
          <p:cNvPr id="11" name="Rectangle 10"/>
          <p:cNvSpPr/>
          <p:nvPr/>
        </p:nvSpPr>
        <p:spPr>
          <a:xfrm flipV="1">
            <a:off x="91076" y="4683555"/>
            <a:ext cx="12009120" cy="91440"/>
          </a:xfrm>
          <a:prstGeom prst="rect">
            <a:avLst/>
          </a:prstGeom>
          <a:solidFill>
            <a:schemeClr val="accent1">
              <a:alpha val="10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Rectangle 11"/>
          <p:cNvSpPr/>
          <p:nvPr/>
        </p:nvSpPr>
        <p:spPr>
          <a:xfrm>
            <a:off x="91345" y="4650475"/>
            <a:ext cx="12008852" cy="45719"/>
          </a:xfrm>
          <a:prstGeom prst="rect">
            <a:avLst/>
          </a:prstGeom>
          <a:solidFill>
            <a:schemeClr val="accent1">
              <a:tint val="6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3" name="Rectangle 12"/>
          <p:cNvSpPr/>
          <p:nvPr/>
        </p:nvSpPr>
        <p:spPr>
          <a:xfrm>
            <a:off x="91348" y="4773225"/>
            <a:ext cx="12008849" cy="48807"/>
          </a:xfrm>
          <a:prstGeom prst="rect">
            <a:avLst/>
          </a:prstGeom>
          <a:solidFill>
            <a:schemeClr val="accent5"/>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 name="Picture Placeholder 2"/>
          <p:cNvSpPr>
            <a:spLocks noGrp="1"/>
          </p:cNvSpPr>
          <p:nvPr>
            <p:ph type="pic" idx="1"/>
          </p:nvPr>
        </p:nvSpPr>
        <p:spPr>
          <a:xfrm>
            <a:off x="91078" y="66676"/>
            <a:ext cx="12002497" cy="4581525"/>
          </a:xfrm>
          <a:prstGeom prst="round2SameRect">
            <a:avLst>
              <a:gd name="adj1" fmla="val 7101"/>
              <a:gd name="adj2" fmla="val 0"/>
            </a:avLst>
          </a:prstGeom>
          <a:solidFill>
            <a:schemeClr val="bg2"/>
          </a:solidFill>
          <a:ln w="6350">
            <a:solidFill>
              <a:schemeClr val="tx1"/>
            </a:solidFill>
          </a:ln>
        </p:spPr>
        <p:txBody>
          <a:bodyPr/>
          <a:lstStyle>
            <a:lvl1pPr marL="0" indent="0">
              <a:buNone/>
              <a:defRPr sz="3200"/>
            </a:lvl1pPr>
          </a:lstStyle>
          <a:p>
            <a:r>
              <a:rPr kumimoji="0" lang="en-US"/>
              <a:t>Click icon to add picture</a:t>
            </a:r>
            <a:endParaRPr kumimoji="0"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B1E2C9CB-953B-4233-837D-1CF2922D50FE}" type="datetimeFigureOut">
              <a:rPr lang="en-IN" smtClean="0"/>
              <a:pPr/>
              <a:t>11-11-2022</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4E1B0595-6B9A-4A2C-9BBE-6A897B68A5B9}" type="slidenum">
              <a:rPr lang="en-IN" smtClean="0"/>
              <a:pPr/>
              <a:t>‹#›</a:t>
            </a:fld>
            <a:endParaRPr lang="en-IN"/>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42"/>
            <a:ext cx="2682240" cy="5851525"/>
          </a:xfrm>
        </p:spPr>
        <p:txBody>
          <a:bodyPr vert="eaVert"/>
          <a:lstStyle/>
          <a:p>
            <a:r>
              <a:rPr kumimoji="0" lang="en-US"/>
              <a:t>Click to edit Master title style</a:t>
            </a:r>
          </a:p>
        </p:txBody>
      </p:sp>
      <p:sp>
        <p:nvSpPr>
          <p:cNvPr id="3" name="Vertical Text Placeholder 2"/>
          <p:cNvSpPr>
            <a:spLocks noGrp="1"/>
          </p:cNvSpPr>
          <p:nvPr>
            <p:ph type="body" orient="vert" idx="1"/>
          </p:nvPr>
        </p:nvSpPr>
        <p:spPr>
          <a:xfrm>
            <a:off x="1219200" y="274641"/>
            <a:ext cx="7416800" cy="5851525"/>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B1E2C9CB-953B-4233-837D-1CF2922D50FE}" type="datetimeFigureOut">
              <a:rPr lang="en-IN" smtClean="0"/>
              <a:pPr/>
              <a:t>11-11-2022</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4E1B0595-6B9A-4A2C-9BBE-6A897B68A5B9}" type="slidenum">
              <a:rPr lang="en-IN" smtClean="0"/>
              <a:pPr/>
              <a:t>‹#›</a:t>
            </a:fld>
            <a:endParaRPr lang="en-IN"/>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9" name="Rectangle 8"/>
          <p:cNvSpPr/>
          <p:nvPr/>
        </p:nvSpPr>
        <p:spPr>
          <a:xfrm>
            <a:off x="0" y="0"/>
            <a:ext cx="12192000" cy="6858000"/>
          </a:xfrm>
          <a:prstGeom prst="rect">
            <a:avLst/>
          </a:prstGeom>
          <a:solidFill>
            <a:srgbClr val="FFFFFF"/>
          </a:solidFill>
          <a:ln w="1270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useBgFill="1">
        <p:nvSpPr>
          <p:cNvPr id="8" name="Rounded Rectangle 7"/>
          <p:cNvSpPr/>
          <p:nvPr/>
        </p:nvSpPr>
        <p:spPr>
          <a:xfrm>
            <a:off x="85344" y="69755"/>
            <a:ext cx="12017829" cy="6693408"/>
          </a:xfrm>
          <a:prstGeom prst="roundRect">
            <a:avLst>
              <a:gd name="adj" fmla="val 4929"/>
            </a:avLst>
          </a:prstGeom>
          <a:ln w="6350" cap="sq" cmpd="sng" algn="ctr">
            <a:solidFill>
              <a:schemeClr val="tx1">
                <a:alpha val="100000"/>
              </a:schemeClr>
            </a:solidFill>
            <a:prstDash val="solid"/>
          </a:ln>
          <a:effectLst/>
        </p:spPr>
        <p:style>
          <a:lnRef idx="3">
            <a:schemeClr val="lt1"/>
          </a:lnRef>
          <a:fillRef idx="1001">
            <a:schemeClr val="lt1"/>
          </a:fillRef>
          <a:effectRef idx="1">
            <a:schemeClr val="accent1"/>
          </a:effectRef>
          <a:fontRef idx="minor">
            <a:schemeClr val="lt1"/>
          </a:fontRef>
        </p:style>
        <p:txBody>
          <a:bodyPr anchor="ctr"/>
          <a:lstStyle/>
          <a:p>
            <a:pPr algn="ctr" eaLnBrk="1" latinLnBrk="0" hangingPunct="1"/>
            <a:endParaRPr kumimoji="0" lang="en-US"/>
          </a:p>
        </p:txBody>
      </p:sp>
      <p:sp>
        <p:nvSpPr>
          <p:cNvPr id="22" name="Title Placeholder 21"/>
          <p:cNvSpPr>
            <a:spLocks noGrp="1"/>
          </p:cNvSpPr>
          <p:nvPr>
            <p:ph type="title"/>
          </p:nvPr>
        </p:nvSpPr>
        <p:spPr>
          <a:xfrm>
            <a:off x="1219200" y="274638"/>
            <a:ext cx="10363200" cy="1143000"/>
          </a:xfrm>
          <a:prstGeom prst="rect">
            <a:avLst/>
          </a:prstGeom>
        </p:spPr>
        <p:txBody>
          <a:bodyPr bIns="91440" anchor="b" anchorCtr="0">
            <a:normAutofit/>
          </a:bodyPr>
          <a:lstStyle/>
          <a:p>
            <a:r>
              <a:rPr kumimoji="0" lang="en-US"/>
              <a:t>Click to edit Master title style</a:t>
            </a:r>
          </a:p>
        </p:txBody>
      </p:sp>
      <p:sp>
        <p:nvSpPr>
          <p:cNvPr id="13" name="Text Placeholder 12"/>
          <p:cNvSpPr>
            <a:spLocks noGrp="1"/>
          </p:cNvSpPr>
          <p:nvPr>
            <p:ph type="body" idx="1"/>
          </p:nvPr>
        </p:nvSpPr>
        <p:spPr>
          <a:xfrm>
            <a:off x="1219200" y="1447800"/>
            <a:ext cx="10363200" cy="4572000"/>
          </a:xfrm>
          <a:prstGeom prst="rect">
            <a:avLst/>
          </a:prstGeom>
        </p:spPr>
        <p:txBody>
          <a:bodyPr>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
        <p:nvSpPr>
          <p:cNvPr id="14" name="Date Placeholder 13"/>
          <p:cNvSpPr>
            <a:spLocks noGrp="1"/>
          </p:cNvSpPr>
          <p:nvPr>
            <p:ph type="dt" sz="half" idx="2"/>
          </p:nvPr>
        </p:nvSpPr>
        <p:spPr>
          <a:xfrm>
            <a:off x="8229600" y="6191250"/>
            <a:ext cx="3302000" cy="476250"/>
          </a:xfrm>
          <a:prstGeom prst="rect">
            <a:avLst/>
          </a:prstGeom>
        </p:spPr>
        <p:txBody>
          <a:bodyPr anchor="ctr" anchorCtr="0"/>
          <a:lstStyle>
            <a:lvl1pPr algn="r" eaLnBrk="1" latinLnBrk="0" hangingPunct="1">
              <a:defRPr kumimoji="0" sz="1400">
                <a:solidFill>
                  <a:schemeClr val="tx2"/>
                </a:solidFill>
              </a:defRPr>
            </a:lvl1pPr>
          </a:lstStyle>
          <a:p>
            <a:fld id="{B1E2C9CB-953B-4233-837D-1CF2922D50FE}" type="datetimeFigureOut">
              <a:rPr lang="en-IN" smtClean="0"/>
              <a:pPr/>
              <a:t>11-11-2022</a:t>
            </a:fld>
            <a:endParaRPr lang="en-IN"/>
          </a:p>
        </p:txBody>
      </p:sp>
      <p:sp>
        <p:nvSpPr>
          <p:cNvPr id="3" name="Footer Placeholder 2"/>
          <p:cNvSpPr>
            <a:spLocks noGrp="1"/>
          </p:cNvSpPr>
          <p:nvPr>
            <p:ph type="ftr" sz="quarter" idx="3"/>
          </p:nvPr>
        </p:nvSpPr>
        <p:spPr>
          <a:xfrm>
            <a:off x="1219200" y="6172200"/>
            <a:ext cx="5283200" cy="457200"/>
          </a:xfrm>
          <a:prstGeom prst="rect">
            <a:avLst/>
          </a:prstGeom>
        </p:spPr>
        <p:txBody>
          <a:bodyPr anchor="ctr" anchorCtr="0"/>
          <a:lstStyle>
            <a:lvl1pPr eaLnBrk="1" latinLnBrk="0" hangingPunct="1">
              <a:defRPr kumimoji="0" sz="1400">
                <a:solidFill>
                  <a:schemeClr val="tx2"/>
                </a:solidFill>
              </a:defRPr>
            </a:lvl1pPr>
          </a:lstStyle>
          <a:p>
            <a:endParaRPr lang="en-IN"/>
          </a:p>
        </p:txBody>
      </p:sp>
      <p:sp>
        <p:nvSpPr>
          <p:cNvPr id="23" name="Slide Number Placeholder 22"/>
          <p:cNvSpPr>
            <a:spLocks noGrp="1"/>
          </p:cNvSpPr>
          <p:nvPr>
            <p:ph type="sldNum" sz="quarter" idx="4"/>
          </p:nvPr>
        </p:nvSpPr>
        <p:spPr>
          <a:xfrm>
            <a:off x="195072" y="6210300"/>
            <a:ext cx="609600" cy="457200"/>
          </a:xfrm>
          <a:prstGeom prst="ellipse">
            <a:avLst/>
          </a:prstGeom>
          <a:solidFill>
            <a:schemeClr val="accent1"/>
          </a:solidFill>
        </p:spPr>
        <p:txBody>
          <a:bodyPr wrap="none" lIns="0" tIns="0" rIns="0" bIns="0" anchor="ctr" anchorCtr="1">
            <a:noAutofit/>
          </a:bodyPr>
          <a:lstStyle>
            <a:lvl1pPr algn="ctr" eaLnBrk="1" latinLnBrk="0" hangingPunct="1">
              <a:defRPr kumimoji="0" sz="1400">
                <a:solidFill>
                  <a:srgbClr val="FFFFFF"/>
                </a:solidFill>
                <a:latin typeface="+mj-lt"/>
                <a:ea typeface="+mj-ea"/>
                <a:cs typeface="+mj-cs"/>
              </a:defRPr>
            </a:lvl1pPr>
          </a:lstStyle>
          <a:p>
            <a:fld id="{4E1B0595-6B9A-4A2C-9BBE-6A897B68A5B9}" type="slidenum">
              <a:rPr lang="en-IN" smtClean="0"/>
              <a:pPr/>
              <a:t>‹#›</a:t>
            </a:fld>
            <a:endParaRPr lang="en-IN"/>
          </a:p>
        </p:txBody>
      </p:sp>
    </p:spTree>
  </p:cSld>
  <p:clrMap bg1="lt1" tx1="dk1" bg2="lt2" tx2="dk2" accent1="accent1" accent2="accent2" accent3="accent3" accent4="accent4" accent5="accent5" accent6="accent6" hlink="hlink" folHlink="folHlink"/>
  <p:sldLayoutIdLst>
    <p:sldLayoutId id="2147483775" r:id="rId1"/>
    <p:sldLayoutId id="2147483776"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txStyles>
    <p:titleStyle>
      <a:lvl1pPr algn="l" rtl="0" eaLnBrk="1" latinLnBrk="0" hangingPunct="1">
        <a:spcBef>
          <a:spcPct val="0"/>
        </a:spcBef>
        <a:buNone/>
        <a:defRPr kumimoji="0" sz="4000" kern="1200">
          <a:solidFill>
            <a:schemeClr val="tx2"/>
          </a:solidFill>
          <a:latin typeface="+mj-lt"/>
          <a:ea typeface="+mj-ea"/>
          <a:cs typeface="+mj-cs"/>
        </a:defRPr>
      </a:lvl1pPr>
    </p:titleStyle>
    <p:bodyStyle>
      <a:lvl1pPr marL="274320" indent="-274320" algn="l" rtl="0" eaLnBrk="1" latinLnBrk="0" hangingPunct="1">
        <a:spcBef>
          <a:spcPts val="580"/>
        </a:spcBef>
        <a:buClr>
          <a:schemeClr val="accent1"/>
        </a:buClr>
        <a:buSzPct val="85000"/>
        <a:buFont typeface="Wingdings 2"/>
        <a:buChar char=""/>
        <a:defRPr kumimoji="0" sz="2600" kern="1200">
          <a:solidFill>
            <a:schemeClr val="tx1"/>
          </a:solidFill>
          <a:latin typeface="+mn-lt"/>
          <a:ea typeface="+mn-ea"/>
          <a:cs typeface="+mn-cs"/>
        </a:defRPr>
      </a:lvl1pPr>
      <a:lvl2pPr marL="548640" indent="-228600" algn="l" rtl="0" eaLnBrk="1" latinLnBrk="0" hangingPunct="1">
        <a:spcBef>
          <a:spcPts val="370"/>
        </a:spcBef>
        <a:buClr>
          <a:schemeClr val="accent2"/>
        </a:buClr>
        <a:buSzPct val="85000"/>
        <a:buFont typeface="Wingdings 2"/>
        <a:buChar char=""/>
        <a:defRPr kumimoji="0" sz="2400" kern="1200">
          <a:solidFill>
            <a:schemeClr val="tx1"/>
          </a:solidFill>
          <a:latin typeface="+mn-lt"/>
          <a:ea typeface="+mn-ea"/>
          <a:cs typeface="+mn-cs"/>
        </a:defRPr>
      </a:lvl2pPr>
      <a:lvl3pPr marL="822960" indent="-228600" algn="l" rtl="0" eaLnBrk="1" latinLnBrk="0" hangingPunct="1">
        <a:spcBef>
          <a:spcPts val="370"/>
        </a:spcBef>
        <a:buClr>
          <a:schemeClr val="accent1">
            <a:tint val="60000"/>
          </a:schemeClr>
        </a:buClr>
        <a:buSzPct val="8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ts val="370"/>
        </a:spcBef>
        <a:buClr>
          <a:schemeClr val="accent3"/>
        </a:buClr>
        <a:buSzPct val="80000"/>
        <a:buFont typeface="Wingdings 2"/>
        <a:buChar char=""/>
        <a:defRPr kumimoji="0" sz="2000" kern="1200">
          <a:solidFill>
            <a:schemeClr val="tx1"/>
          </a:solidFill>
          <a:latin typeface="+mn-lt"/>
          <a:ea typeface="+mn-ea"/>
          <a:cs typeface="+mn-cs"/>
        </a:defRPr>
      </a:lvl4pPr>
      <a:lvl5pPr marL="1371600" indent="-228600" algn="l" rtl="0" eaLnBrk="1" latinLnBrk="0" hangingPunct="1">
        <a:spcBef>
          <a:spcPts val="370"/>
        </a:spcBef>
        <a:buClr>
          <a:schemeClr val="accent3"/>
        </a:buClr>
        <a:buFontTx/>
        <a:buChar char="o"/>
        <a:defRPr kumimoji="0" sz="2000" kern="1200">
          <a:solidFill>
            <a:schemeClr val="tx1"/>
          </a:solidFill>
          <a:latin typeface="+mn-lt"/>
          <a:ea typeface="+mn-ea"/>
          <a:cs typeface="+mn-cs"/>
        </a:defRPr>
      </a:lvl5pPr>
      <a:lvl6pPr marL="1645920" indent="-228600" algn="l" rtl="0" eaLnBrk="1" latinLnBrk="0" hangingPunct="1">
        <a:spcBef>
          <a:spcPts val="370"/>
        </a:spcBef>
        <a:buClr>
          <a:schemeClr val="accent3"/>
        </a:buClr>
        <a:buChar char="•"/>
        <a:defRPr kumimoji="0" sz="1800" kern="1200" baseline="0">
          <a:solidFill>
            <a:schemeClr val="tx1"/>
          </a:solidFill>
          <a:latin typeface="+mn-lt"/>
          <a:ea typeface="+mn-ea"/>
          <a:cs typeface="+mn-cs"/>
        </a:defRPr>
      </a:lvl6pPr>
      <a:lvl7pPr marL="1920240" indent="-228600" algn="l" rtl="0" eaLnBrk="1" latinLnBrk="0" hangingPunct="1">
        <a:spcBef>
          <a:spcPts val="370"/>
        </a:spcBef>
        <a:buClr>
          <a:schemeClr val="accent2"/>
        </a:buClr>
        <a:buChar char="•"/>
        <a:defRPr kumimoji="0" sz="1800" kern="1200">
          <a:solidFill>
            <a:schemeClr val="tx1"/>
          </a:solidFill>
          <a:latin typeface="+mn-lt"/>
          <a:ea typeface="+mn-ea"/>
          <a:cs typeface="+mn-cs"/>
        </a:defRPr>
      </a:lvl7pPr>
      <a:lvl8pPr marL="2194560" indent="-228600" algn="l" rtl="0" eaLnBrk="1" latinLnBrk="0" hangingPunct="1">
        <a:spcBef>
          <a:spcPts val="370"/>
        </a:spcBef>
        <a:buClr>
          <a:schemeClr val="accent1">
            <a:tint val="60000"/>
          </a:schemeClr>
        </a:buClr>
        <a:buChar char="•"/>
        <a:defRPr kumimoji="0" sz="1800" kern="1200">
          <a:solidFill>
            <a:schemeClr val="tx1"/>
          </a:solidFill>
          <a:latin typeface="+mn-lt"/>
          <a:ea typeface="+mn-ea"/>
          <a:cs typeface="+mn-cs"/>
        </a:defRPr>
      </a:lvl8pPr>
      <a:lvl9pPr marL="2468880" indent="-228600" algn="l" rtl="0" eaLnBrk="1" latinLnBrk="0" hangingPunct="1">
        <a:spcBef>
          <a:spcPts val="370"/>
        </a:spcBef>
        <a:buClr>
          <a:schemeClr val="accent2">
            <a:tint val="60000"/>
          </a:schemeClr>
        </a:buClr>
        <a:buChar char="•"/>
        <a:defRPr kumimoji="0" sz="1800" kern="120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ubtitle 1">
            <a:extLst>
              <a:ext uri="{FF2B5EF4-FFF2-40B4-BE49-F238E27FC236}">
                <a16:creationId xmlns:a16="http://schemas.microsoft.com/office/drawing/2014/main" id="{D3A60D59-A2DD-644A-ACED-1E6097D8F61E}"/>
              </a:ext>
            </a:extLst>
          </p:cNvPr>
          <p:cNvSpPr>
            <a:spLocks noGrp="1"/>
          </p:cNvSpPr>
          <p:nvPr>
            <p:ph type="subTitle" idx="1"/>
          </p:nvPr>
        </p:nvSpPr>
        <p:spPr/>
        <p:txBody>
          <a:bodyPr/>
          <a:lstStyle/>
          <a:p>
            <a:r>
              <a:rPr lang="en-GB" dirty="0"/>
              <a:t>Student Name: </a:t>
            </a:r>
            <a:r>
              <a:rPr lang="en-GB" dirty="0" err="1"/>
              <a:t>Zdenko</a:t>
            </a:r>
            <a:r>
              <a:rPr lang="en-GB" dirty="0"/>
              <a:t> Tancos</a:t>
            </a:r>
          </a:p>
          <a:p>
            <a:r>
              <a:rPr lang="en-GB" dirty="0"/>
              <a:t>Student ID: 2126704</a:t>
            </a:r>
          </a:p>
          <a:p>
            <a:r>
              <a:rPr lang="en-GB" dirty="0"/>
              <a:t>Module Code: BMSW4004</a:t>
            </a:r>
          </a:p>
        </p:txBody>
      </p:sp>
      <p:sp>
        <p:nvSpPr>
          <p:cNvPr id="3" name="Title 2">
            <a:extLst>
              <a:ext uri="{FF2B5EF4-FFF2-40B4-BE49-F238E27FC236}">
                <a16:creationId xmlns:a16="http://schemas.microsoft.com/office/drawing/2014/main" id="{B07C4DEC-87D0-7192-B541-E2DE95D22FB0}"/>
              </a:ext>
            </a:extLst>
          </p:cNvPr>
          <p:cNvSpPr>
            <a:spLocks noGrp="1"/>
          </p:cNvSpPr>
          <p:nvPr>
            <p:ph type="ctrTitle"/>
          </p:nvPr>
        </p:nvSpPr>
        <p:spPr/>
        <p:txBody>
          <a:bodyPr/>
          <a:lstStyle/>
          <a:p>
            <a:r>
              <a:rPr lang="en-GB" dirty="0"/>
              <a:t>PROBLEM SOLVING AND DECISION MAKING PRESENTATION</a:t>
            </a:r>
          </a:p>
        </p:txBody>
      </p:sp>
    </p:spTree>
    <p:extLst>
      <p:ext uri="{BB962C8B-B14F-4D97-AF65-F5344CB8AC3E}">
        <p14:creationId xmlns:p14="http://schemas.microsoft.com/office/powerpoint/2010/main" val="277703041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a:bodyPr>
          <a:lstStyle/>
          <a:p>
            <a:r>
              <a:rPr lang="en-IN" sz="4800" b="1" dirty="0"/>
              <a:t>Task 1</a:t>
            </a:r>
          </a:p>
        </p:txBody>
      </p:sp>
      <p:pic>
        <p:nvPicPr>
          <p:cNvPr id="1026" name="Picture 2"/>
          <p:cNvPicPr>
            <a:picLocks noChangeAspect="1" noChangeArrowheads="1"/>
          </p:cNvPicPr>
          <p:nvPr/>
        </p:nvPicPr>
        <p:blipFill>
          <a:blip r:embed="rId2"/>
          <a:srcRect/>
          <a:stretch>
            <a:fillRect/>
          </a:stretch>
        </p:blipFill>
        <p:spPr bwMode="auto">
          <a:xfrm>
            <a:off x="2189748" y="2000250"/>
            <a:ext cx="7315200" cy="3904982"/>
          </a:xfrm>
          <a:prstGeom prst="rect">
            <a:avLst/>
          </a:prstGeom>
          <a:ln w="228600" cap="sq" cmpd="thickThin">
            <a:solidFill>
              <a:srgbClr val="000000"/>
            </a:solidFill>
            <a:prstDash val="solid"/>
            <a:miter lim="800000"/>
          </a:ln>
          <a:effectLst>
            <a:innerShdw blurRad="76200">
              <a:srgbClr val="000000"/>
            </a:innerShdw>
          </a:effectLst>
        </p:spPr>
      </p:pic>
    </p:spTree>
    <p:extLst>
      <p:ext uri="{BB962C8B-B14F-4D97-AF65-F5344CB8AC3E}">
        <p14:creationId xmlns:p14="http://schemas.microsoft.com/office/powerpoint/2010/main" val="424925075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a:bodyPr>
          <a:lstStyle/>
          <a:p>
            <a:r>
              <a:rPr lang="en-US" b="1" dirty="0"/>
              <a:t>Introduction </a:t>
            </a:r>
            <a:endParaRPr lang="en-IN" dirty="0"/>
          </a:p>
        </p:txBody>
      </p:sp>
      <p:sp>
        <p:nvSpPr>
          <p:cNvPr id="4" name="Content Placeholder 3"/>
          <p:cNvSpPr>
            <a:spLocks noGrp="1"/>
          </p:cNvSpPr>
          <p:nvPr>
            <p:ph sz="quarter" idx="1"/>
          </p:nvPr>
        </p:nvSpPr>
        <p:spPr>
          <a:xfrm>
            <a:off x="402336" y="1527048"/>
            <a:ext cx="7779138" cy="4572000"/>
          </a:xfrm>
        </p:spPr>
        <p:txBody>
          <a:bodyPr>
            <a:normAutofit/>
          </a:bodyPr>
          <a:lstStyle/>
          <a:p>
            <a:pPr fontAlgn="base"/>
            <a:r>
              <a:rPr lang="en-US" dirty="0"/>
              <a:t>The pandemic has created diverse complexities in the organization of different sectors </a:t>
            </a:r>
          </a:p>
          <a:p>
            <a:pPr fontAlgn="base"/>
            <a:r>
              <a:rPr lang="en-US" dirty="0"/>
              <a:t>TM </a:t>
            </a:r>
            <a:r>
              <a:rPr lang="en-US" dirty="0" err="1"/>
              <a:t>Lewin</a:t>
            </a:r>
            <a:r>
              <a:rPr lang="en-US" dirty="0"/>
              <a:t> is also one such men’s apparel and formalwear that has equivalently faced the pandemic’s negative impact </a:t>
            </a:r>
          </a:p>
          <a:p>
            <a:pPr fontAlgn="base"/>
            <a:r>
              <a:rPr lang="en-US" dirty="0"/>
              <a:t>The presentation outlines a critical assessment of the particular problem being faced by the </a:t>
            </a:r>
            <a:r>
              <a:rPr lang="en-US" dirty="0" err="1"/>
              <a:t>shirtmaker’s</a:t>
            </a:r>
            <a:r>
              <a:rPr lang="en-US" dirty="0"/>
              <a:t> company </a:t>
            </a:r>
          </a:p>
          <a:p>
            <a:pPr fontAlgn="base"/>
            <a:r>
              <a:rPr lang="en-US" dirty="0"/>
              <a:t>The analysis takes place by highlighting the factors that contributed to the issue </a:t>
            </a:r>
          </a:p>
          <a:p>
            <a:pPr fontAlgn="base"/>
            <a:r>
              <a:rPr lang="en-US" dirty="0"/>
              <a:t>Based on this analysis a set of solutions have been developed </a:t>
            </a:r>
          </a:p>
          <a:p>
            <a:pPr fontAlgn="base"/>
            <a:endParaRPr lang="en-US" dirty="0"/>
          </a:p>
        </p:txBody>
      </p:sp>
      <p:pic>
        <p:nvPicPr>
          <p:cNvPr id="2050" name="Picture 2"/>
          <p:cNvPicPr>
            <a:picLocks noChangeAspect="1" noChangeArrowheads="1"/>
          </p:cNvPicPr>
          <p:nvPr/>
        </p:nvPicPr>
        <p:blipFill>
          <a:blip r:embed="rId3"/>
          <a:srcRect/>
          <a:stretch>
            <a:fillRect/>
          </a:stretch>
        </p:blipFill>
        <p:spPr bwMode="auto">
          <a:xfrm>
            <a:off x="8181474" y="2287003"/>
            <a:ext cx="3248526" cy="3223460"/>
          </a:xfrm>
          <a:prstGeom prst="rect">
            <a:avLst/>
          </a:prstGeom>
          <a:noFill/>
          <a:ln w="9525">
            <a:noFill/>
            <a:miter lim="800000"/>
            <a:headEnd/>
            <a:tailEnd/>
          </a:ln>
          <a:effectLst/>
        </p:spPr>
      </p:pic>
    </p:spTree>
    <p:extLst>
      <p:ext uri="{BB962C8B-B14F-4D97-AF65-F5344CB8AC3E}">
        <p14:creationId xmlns:p14="http://schemas.microsoft.com/office/powerpoint/2010/main" val="64676603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95402" y="982132"/>
            <a:ext cx="9601196" cy="1039173"/>
          </a:xfrm>
        </p:spPr>
        <p:txBody>
          <a:bodyPr>
            <a:normAutofit fontScale="90000"/>
          </a:bodyPr>
          <a:lstStyle/>
          <a:p>
            <a:r>
              <a:rPr lang="en-US" b="1" dirty="0"/>
              <a:t>Nature of the problem </a:t>
            </a:r>
            <a:br>
              <a:rPr lang="en-US" dirty="0"/>
            </a:br>
            <a:br>
              <a:rPr lang="en-US" dirty="0"/>
            </a:br>
            <a:endParaRPr lang="en-US" dirty="0"/>
          </a:p>
        </p:txBody>
      </p:sp>
      <p:sp>
        <p:nvSpPr>
          <p:cNvPr id="3" name="Content Placeholder 2"/>
          <p:cNvSpPr>
            <a:spLocks noGrp="1"/>
          </p:cNvSpPr>
          <p:nvPr>
            <p:ph sz="quarter" idx="1"/>
          </p:nvPr>
        </p:nvSpPr>
        <p:spPr>
          <a:xfrm>
            <a:off x="673768" y="1612231"/>
            <a:ext cx="5678906" cy="4403557"/>
          </a:xfrm>
        </p:spPr>
        <p:txBody>
          <a:bodyPr>
            <a:normAutofit lnSpcReduction="10000"/>
          </a:bodyPr>
          <a:lstStyle/>
          <a:p>
            <a:pPr fontAlgn="base"/>
            <a:r>
              <a:rPr lang="en-US" dirty="0"/>
              <a:t>TM </a:t>
            </a:r>
            <a:r>
              <a:rPr lang="en-US" dirty="0" err="1"/>
              <a:t>Lewin</a:t>
            </a:r>
            <a:r>
              <a:rPr lang="en-US" dirty="0"/>
              <a:t> is observed to be facing the challenge of a fall in formal shirt purchases due to the pandemic </a:t>
            </a:r>
          </a:p>
          <a:p>
            <a:pPr fontAlgn="base"/>
            <a:r>
              <a:rPr lang="en-US" dirty="0"/>
              <a:t>The problem is financial in nature as a decline in purchases leads to a sales drop and declining profitability (</a:t>
            </a:r>
            <a:r>
              <a:rPr lang="en-US" dirty="0" err="1"/>
              <a:t>Fairlie</a:t>
            </a:r>
            <a:r>
              <a:rPr lang="en-US" dirty="0"/>
              <a:t> and </a:t>
            </a:r>
            <a:r>
              <a:rPr lang="en-US" dirty="0" err="1"/>
              <a:t>Fossen</a:t>
            </a:r>
            <a:r>
              <a:rPr lang="en-US" dirty="0"/>
              <a:t>, 2022)</a:t>
            </a:r>
          </a:p>
          <a:p>
            <a:pPr fontAlgn="base"/>
            <a:r>
              <a:rPr lang="en-US" dirty="0"/>
              <a:t> The purchase of the formal shirt has been a major part of the production and financial stability of the form which outlines the nature of the problem</a:t>
            </a:r>
          </a:p>
          <a:p>
            <a:pPr fontAlgn="base"/>
            <a:endParaRPr lang="en-US" dirty="0"/>
          </a:p>
        </p:txBody>
      </p:sp>
      <p:pic>
        <p:nvPicPr>
          <p:cNvPr id="3074" name="Picture 2"/>
          <p:cNvPicPr>
            <a:picLocks noChangeAspect="1" noChangeArrowheads="1"/>
          </p:cNvPicPr>
          <p:nvPr/>
        </p:nvPicPr>
        <p:blipFill>
          <a:blip r:embed="rId3"/>
          <a:srcRect/>
          <a:stretch>
            <a:fillRect/>
          </a:stretch>
        </p:blipFill>
        <p:spPr bwMode="auto">
          <a:xfrm>
            <a:off x="6935202" y="2050634"/>
            <a:ext cx="4422609" cy="3286125"/>
          </a:xfrm>
          <a:prstGeom prst="rect">
            <a:avLst/>
          </a:prstGeom>
          <a:ln w="228600" cap="sq" cmpd="thickThin">
            <a:solidFill>
              <a:srgbClr val="000000"/>
            </a:solidFill>
            <a:prstDash val="solid"/>
            <a:miter lim="800000"/>
          </a:ln>
          <a:effectLst>
            <a:innerShdw blurRad="76200">
              <a:srgbClr val="000000"/>
            </a:innerShdw>
          </a:effectLst>
        </p:spPr>
      </p:pic>
    </p:spTree>
    <p:extLst>
      <p:ext uri="{BB962C8B-B14F-4D97-AF65-F5344CB8AC3E}">
        <p14:creationId xmlns:p14="http://schemas.microsoft.com/office/powerpoint/2010/main" val="11578559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95402" y="982132"/>
            <a:ext cx="9601196" cy="1929510"/>
          </a:xfrm>
        </p:spPr>
        <p:txBody>
          <a:bodyPr>
            <a:normAutofit fontScale="90000"/>
          </a:bodyPr>
          <a:lstStyle/>
          <a:p>
            <a:r>
              <a:rPr lang="en-US" b="1" dirty="0"/>
              <a:t>Impact of the problem on employees and organization  </a:t>
            </a:r>
            <a:br>
              <a:rPr lang="en-US" dirty="0"/>
            </a:br>
            <a:br>
              <a:rPr lang="en-US" dirty="0"/>
            </a:br>
            <a:endParaRPr lang="en-IN" dirty="0"/>
          </a:p>
        </p:txBody>
      </p:sp>
      <p:sp>
        <p:nvSpPr>
          <p:cNvPr id="3" name="Content Placeholder 2"/>
          <p:cNvSpPr>
            <a:spLocks noGrp="1"/>
          </p:cNvSpPr>
          <p:nvPr>
            <p:ph sz="quarter" idx="1"/>
          </p:nvPr>
        </p:nvSpPr>
        <p:spPr>
          <a:xfrm>
            <a:off x="402336" y="1925054"/>
            <a:ext cx="11338560" cy="4173994"/>
          </a:xfrm>
        </p:spPr>
        <p:txBody>
          <a:bodyPr/>
          <a:lstStyle/>
          <a:p>
            <a:pPr fontAlgn="base"/>
            <a:r>
              <a:rPr lang="en-US" dirty="0"/>
              <a:t>Financial instability is a major impact of this problem on both employees and the organization of TM </a:t>
            </a:r>
            <a:r>
              <a:rPr lang="en-US" dirty="0" err="1"/>
              <a:t>Lewin</a:t>
            </a:r>
            <a:endParaRPr lang="en-US" dirty="0"/>
          </a:p>
          <a:p>
            <a:pPr fontAlgn="base"/>
            <a:r>
              <a:rPr lang="en-US" dirty="0"/>
              <a:t>The suppressed supply chain is another impact that could be determined</a:t>
            </a:r>
          </a:p>
          <a:p>
            <a:pPr fontAlgn="base"/>
            <a:r>
              <a:rPr lang="en-US" dirty="0"/>
              <a:t>Employees are constantly feeling pressure in order to improve the purchase and sales value </a:t>
            </a:r>
          </a:p>
          <a:p>
            <a:pPr fontAlgn="base"/>
            <a:endParaRPr lang="en-US" dirty="0"/>
          </a:p>
        </p:txBody>
      </p:sp>
    </p:spTree>
    <p:extLst>
      <p:ext uri="{BB962C8B-B14F-4D97-AF65-F5344CB8AC3E}">
        <p14:creationId xmlns:p14="http://schemas.microsoft.com/office/powerpoint/2010/main" val="46121012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95402" y="982131"/>
            <a:ext cx="9601196" cy="1688879"/>
          </a:xfrm>
        </p:spPr>
        <p:txBody>
          <a:bodyPr>
            <a:normAutofit fontScale="90000"/>
          </a:bodyPr>
          <a:lstStyle/>
          <a:p>
            <a:r>
              <a:rPr lang="en-US" b="1" dirty="0"/>
              <a:t>PESTLE analysis</a:t>
            </a:r>
            <a:br>
              <a:rPr lang="en-US" dirty="0"/>
            </a:br>
            <a:br>
              <a:rPr lang="en-US" dirty="0"/>
            </a:br>
            <a:endParaRPr lang="en-US" dirty="0"/>
          </a:p>
        </p:txBody>
      </p:sp>
      <p:sp>
        <p:nvSpPr>
          <p:cNvPr id="3" name="Content Placeholder 2"/>
          <p:cNvSpPr>
            <a:spLocks noGrp="1"/>
          </p:cNvSpPr>
          <p:nvPr>
            <p:ph sz="quarter" idx="1"/>
          </p:nvPr>
        </p:nvSpPr>
        <p:spPr>
          <a:xfrm>
            <a:off x="770021" y="1708484"/>
            <a:ext cx="6761747" cy="4167384"/>
          </a:xfrm>
        </p:spPr>
        <p:txBody>
          <a:bodyPr>
            <a:normAutofit/>
          </a:bodyPr>
          <a:lstStyle/>
          <a:p>
            <a:pPr fontAlgn="base"/>
            <a:r>
              <a:rPr lang="en-US" dirty="0"/>
              <a:t>Political: Lockdown restrictions imposed by the government in lieu of the COVID-19 pandemic </a:t>
            </a:r>
          </a:p>
          <a:p>
            <a:pPr fontAlgn="base"/>
            <a:r>
              <a:rPr lang="en-US" dirty="0"/>
              <a:t>Economical: Rising inflation </a:t>
            </a:r>
          </a:p>
          <a:p>
            <a:pPr fontAlgn="base"/>
            <a:r>
              <a:rPr lang="en-US" dirty="0"/>
              <a:t>Social: Decline in consumer purchases (</a:t>
            </a:r>
            <a:r>
              <a:rPr lang="en-US" dirty="0" err="1"/>
              <a:t>Rangarajan</a:t>
            </a:r>
            <a:r>
              <a:rPr lang="en-US" dirty="0"/>
              <a:t> </a:t>
            </a:r>
            <a:r>
              <a:rPr lang="en-US" i="1" dirty="0"/>
              <a:t>et al. </a:t>
            </a:r>
            <a:r>
              <a:rPr lang="en-US" dirty="0"/>
              <a:t> 2021)</a:t>
            </a:r>
          </a:p>
        </p:txBody>
      </p:sp>
      <p:pic>
        <p:nvPicPr>
          <p:cNvPr id="4098" name="Picture 2"/>
          <p:cNvPicPr>
            <a:picLocks noChangeAspect="1" noChangeArrowheads="1"/>
          </p:cNvPicPr>
          <p:nvPr/>
        </p:nvPicPr>
        <p:blipFill>
          <a:blip r:embed="rId3"/>
          <a:srcRect/>
          <a:stretch>
            <a:fillRect/>
          </a:stretch>
        </p:blipFill>
        <p:spPr bwMode="auto">
          <a:xfrm>
            <a:off x="8253663" y="2395788"/>
            <a:ext cx="3433261" cy="3028950"/>
          </a:xfrm>
          <a:prstGeom prst="rect">
            <a:avLst/>
          </a:prstGeom>
          <a:ln>
            <a:noFill/>
          </a:ln>
          <a:effectLst>
            <a:softEdge rad="112500"/>
          </a:effectLst>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95402" y="385012"/>
            <a:ext cx="9601196" cy="697830"/>
          </a:xfrm>
        </p:spPr>
        <p:txBody>
          <a:bodyPr>
            <a:normAutofit fontScale="90000"/>
          </a:bodyPr>
          <a:lstStyle/>
          <a:p>
            <a:r>
              <a:rPr lang="en-AU" b="1" dirty="0"/>
              <a:t>Continue</a:t>
            </a:r>
            <a:endParaRPr lang="en-US" dirty="0"/>
          </a:p>
        </p:txBody>
      </p:sp>
      <p:sp>
        <p:nvSpPr>
          <p:cNvPr id="3" name="Content Placeholder 2"/>
          <p:cNvSpPr>
            <a:spLocks noGrp="1"/>
          </p:cNvSpPr>
          <p:nvPr>
            <p:ph sz="quarter" idx="1"/>
          </p:nvPr>
        </p:nvSpPr>
        <p:spPr>
          <a:xfrm>
            <a:off x="402336" y="1588168"/>
            <a:ext cx="11338560" cy="4510879"/>
          </a:xfrm>
        </p:spPr>
        <p:txBody>
          <a:bodyPr>
            <a:normAutofit/>
          </a:bodyPr>
          <a:lstStyle/>
          <a:p>
            <a:pPr fontAlgn="base"/>
            <a:r>
              <a:rPr lang="en-US" dirty="0"/>
              <a:t>Technological: Lack of online presence or utility of e-commerce strategy during a pandemic   </a:t>
            </a:r>
          </a:p>
          <a:p>
            <a:pPr fontAlgn="base"/>
            <a:r>
              <a:rPr lang="en-US" dirty="0"/>
              <a:t>Legal: Rising cost demanding wage increment non-abidance leading to legal complications </a:t>
            </a:r>
          </a:p>
          <a:p>
            <a:pPr fontAlgn="base"/>
            <a:r>
              <a:rPr lang="en-US" dirty="0"/>
              <a:t>Environmental: Increasing pressure on maintaining environmental sustainability (</a:t>
            </a:r>
            <a:r>
              <a:rPr lang="en-US" dirty="0" err="1"/>
              <a:t>Epler</a:t>
            </a:r>
            <a:r>
              <a:rPr lang="en-US" dirty="0"/>
              <a:t> and Leach, 2021)</a:t>
            </a:r>
            <a:r>
              <a:rPr lang="en-US" b="1" dirty="0"/>
              <a:t> </a:t>
            </a:r>
            <a:endParaRPr lang="en-US" dirty="0"/>
          </a:p>
          <a:p>
            <a:endParaRPr lang="en-US"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95402" y="0"/>
            <a:ext cx="9601196" cy="2695073"/>
          </a:xfrm>
        </p:spPr>
        <p:txBody>
          <a:bodyPr>
            <a:normAutofit/>
          </a:bodyPr>
          <a:lstStyle/>
          <a:p>
            <a:r>
              <a:rPr lang="en-US" b="1" dirty="0"/>
              <a:t>Cause-and-effect analysis of the complex problem</a:t>
            </a:r>
            <a:br>
              <a:rPr lang="en-US" dirty="0"/>
            </a:br>
            <a:br>
              <a:rPr lang="en-US" dirty="0"/>
            </a:br>
            <a:endParaRPr lang="en-US" dirty="0"/>
          </a:p>
        </p:txBody>
      </p:sp>
      <p:sp>
        <p:nvSpPr>
          <p:cNvPr id="3" name="Content Placeholder 2"/>
          <p:cNvSpPr>
            <a:spLocks noGrp="1"/>
          </p:cNvSpPr>
          <p:nvPr>
            <p:ph sz="quarter" idx="1"/>
          </p:nvPr>
        </p:nvSpPr>
        <p:spPr>
          <a:xfrm>
            <a:off x="914400" y="1564105"/>
            <a:ext cx="9480883" cy="4311763"/>
          </a:xfrm>
        </p:spPr>
        <p:txBody>
          <a:bodyPr>
            <a:normAutofit/>
          </a:bodyPr>
          <a:lstStyle/>
          <a:p>
            <a:pPr fontAlgn="base"/>
            <a:r>
              <a:rPr lang="en-US" dirty="0"/>
              <a:t>The decline in consumer purchases due to the squeezing cost of living </a:t>
            </a:r>
          </a:p>
          <a:p>
            <a:pPr fontAlgn="base"/>
            <a:r>
              <a:rPr lang="en-US" dirty="0"/>
              <a:t>The government imposed restrictions causing supply chain disruptions </a:t>
            </a:r>
          </a:p>
          <a:p>
            <a:pPr fontAlgn="base"/>
            <a:r>
              <a:rPr lang="en-US" dirty="0"/>
              <a:t>Remote working came into the frame (</a:t>
            </a:r>
            <a:r>
              <a:rPr lang="en-US" dirty="0" err="1"/>
              <a:t>Hoeft</a:t>
            </a:r>
            <a:r>
              <a:rPr lang="en-US" dirty="0"/>
              <a:t>, 2021)</a:t>
            </a:r>
          </a:p>
          <a:p>
            <a:pPr fontAlgn="base"/>
            <a:endParaRPr lang="en-US"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Cont.</a:t>
            </a:r>
          </a:p>
        </p:txBody>
      </p:sp>
      <p:sp>
        <p:nvSpPr>
          <p:cNvPr id="3" name="Content Placeholder 2"/>
          <p:cNvSpPr>
            <a:spLocks noGrp="1"/>
          </p:cNvSpPr>
          <p:nvPr>
            <p:ph sz="quarter" idx="1"/>
          </p:nvPr>
        </p:nvSpPr>
        <p:spPr>
          <a:xfrm>
            <a:off x="402336" y="1527048"/>
            <a:ext cx="6190969" cy="4572000"/>
          </a:xfrm>
        </p:spPr>
        <p:txBody>
          <a:bodyPr/>
          <a:lstStyle/>
          <a:p>
            <a:pPr fontAlgn="base"/>
            <a:r>
              <a:rPr lang="en-US" dirty="0"/>
              <a:t>Consumers respond to financial pressures leading to cutting down expenses </a:t>
            </a:r>
          </a:p>
          <a:p>
            <a:pPr fontAlgn="base"/>
            <a:r>
              <a:rPr lang="en-US" dirty="0"/>
              <a:t>Remote working caused men not to buy formal shirts or attend events</a:t>
            </a:r>
          </a:p>
          <a:p>
            <a:pPr fontAlgn="base"/>
            <a:r>
              <a:rPr lang="en-US" dirty="0"/>
              <a:t>Increases in transport, resource prices, and wages</a:t>
            </a:r>
          </a:p>
          <a:p>
            <a:endParaRPr lang="en-US" dirty="0"/>
          </a:p>
        </p:txBody>
      </p:sp>
      <p:pic>
        <p:nvPicPr>
          <p:cNvPr id="4" name="image1.png"/>
          <p:cNvPicPr/>
          <p:nvPr/>
        </p:nvPicPr>
        <p:blipFill>
          <a:blip r:embed="rId3"/>
          <a:srcRect/>
          <a:stretch>
            <a:fillRect/>
          </a:stretch>
        </p:blipFill>
        <p:spPr>
          <a:xfrm>
            <a:off x="6978315" y="1906501"/>
            <a:ext cx="4495800" cy="3622514"/>
          </a:xfrm>
          <a:prstGeom prst="rect">
            <a:avLst/>
          </a:prstGeom>
          <a:ln w="25400">
            <a:solidFill>
              <a:srgbClr val="000000"/>
            </a:solidFill>
            <a:prstDash val="solid"/>
          </a:ln>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19465" y="481261"/>
            <a:ext cx="9601196" cy="2286001"/>
          </a:xfrm>
        </p:spPr>
        <p:txBody>
          <a:bodyPr>
            <a:normAutofit fontScale="90000"/>
          </a:bodyPr>
          <a:lstStyle/>
          <a:p>
            <a:r>
              <a:rPr lang="en-US" b="1" dirty="0"/>
              <a:t>Evaluation of alternative solutions to work-related stress</a:t>
            </a:r>
            <a:br>
              <a:rPr lang="en-US" dirty="0"/>
            </a:br>
            <a:br>
              <a:rPr lang="en-US" dirty="0"/>
            </a:br>
            <a:endParaRPr lang="en-US" dirty="0"/>
          </a:p>
        </p:txBody>
      </p:sp>
      <p:sp>
        <p:nvSpPr>
          <p:cNvPr id="3" name="Content Placeholder 2"/>
          <p:cNvSpPr>
            <a:spLocks noGrp="1"/>
          </p:cNvSpPr>
          <p:nvPr>
            <p:ph sz="quarter" idx="1"/>
          </p:nvPr>
        </p:nvSpPr>
        <p:spPr>
          <a:xfrm>
            <a:off x="402336" y="1973179"/>
            <a:ext cx="7249748" cy="4125869"/>
          </a:xfrm>
        </p:spPr>
        <p:txBody>
          <a:bodyPr/>
          <a:lstStyle/>
          <a:p>
            <a:pPr fontAlgn="base"/>
            <a:r>
              <a:rPr lang="en-US" dirty="0"/>
              <a:t>Developing TM </a:t>
            </a:r>
            <a:r>
              <a:rPr lang="en-US" dirty="0" err="1"/>
              <a:t>Lewin</a:t>
            </a:r>
            <a:r>
              <a:rPr lang="en-US" dirty="0"/>
              <a:t>  own online platform for the purchase of both formal and informal shirts </a:t>
            </a:r>
          </a:p>
          <a:p>
            <a:pPr fontAlgn="base"/>
            <a:r>
              <a:rPr lang="en-US" dirty="0"/>
              <a:t>Lowering the price value of the formal shirts</a:t>
            </a:r>
          </a:p>
          <a:p>
            <a:pPr fontAlgn="base"/>
            <a:r>
              <a:rPr lang="en-US" dirty="0"/>
              <a:t> Development of a crisis management plan </a:t>
            </a:r>
          </a:p>
        </p:txBody>
      </p:sp>
      <p:pic>
        <p:nvPicPr>
          <p:cNvPr id="5122" name="Picture 2"/>
          <p:cNvPicPr>
            <a:picLocks noChangeAspect="1" noChangeArrowheads="1"/>
          </p:cNvPicPr>
          <p:nvPr/>
        </p:nvPicPr>
        <p:blipFill>
          <a:blip r:embed="rId3"/>
          <a:srcRect/>
          <a:stretch>
            <a:fillRect/>
          </a:stretch>
        </p:blipFill>
        <p:spPr bwMode="auto">
          <a:xfrm>
            <a:off x="8527882" y="2598821"/>
            <a:ext cx="2902117" cy="2581025"/>
          </a:xfrm>
          <a:prstGeom prst="rect">
            <a:avLst/>
          </a:prstGeom>
          <a:ln w="88900" cap="sq" cmpd="thickThin">
            <a:solidFill>
              <a:srgbClr val="000000"/>
            </a:solidFill>
            <a:prstDash val="solid"/>
            <a:miter lim="800000"/>
          </a:ln>
          <a:effectLst>
            <a:innerShdw blurRad="76200">
              <a:srgbClr val="000000"/>
            </a:innerShdw>
          </a:effectLst>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95402" y="982132"/>
            <a:ext cx="9601196" cy="1183552"/>
          </a:xfrm>
        </p:spPr>
        <p:txBody>
          <a:bodyPr>
            <a:normAutofit fontScale="90000"/>
          </a:bodyPr>
          <a:lstStyle/>
          <a:p>
            <a:r>
              <a:rPr lang="en-US" b="1" dirty="0"/>
              <a:t>A most appropriate solution</a:t>
            </a:r>
            <a:br>
              <a:rPr lang="en-US" dirty="0"/>
            </a:br>
            <a:br>
              <a:rPr lang="en-US" dirty="0"/>
            </a:br>
            <a:endParaRPr lang="en-US" dirty="0"/>
          </a:p>
        </p:txBody>
      </p:sp>
      <p:sp>
        <p:nvSpPr>
          <p:cNvPr id="3" name="Content Placeholder 2"/>
          <p:cNvSpPr>
            <a:spLocks noGrp="1"/>
          </p:cNvSpPr>
          <p:nvPr>
            <p:ph sz="quarter" idx="1"/>
          </p:nvPr>
        </p:nvSpPr>
        <p:spPr>
          <a:xfrm>
            <a:off x="402336" y="1732548"/>
            <a:ext cx="11338560" cy="4366500"/>
          </a:xfrm>
        </p:spPr>
        <p:txBody>
          <a:bodyPr/>
          <a:lstStyle/>
          <a:p>
            <a:r>
              <a:rPr lang="en-US" dirty="0"/>
              <a:t>Developing TM </a:t>
            </a:r>
            <a:r>
              <a:rPr lang="en-US" dirty="0" err="1"/>
              <a:t>Lewin’s</a:t>
            </a:r>
            <a:r>
              <a:rPr lang="en-US" dirty="0"/>
              <a:t> own online platform for purchase </a:t>
            </a:r>
          </a:p>
          <a:p>
            <a:pPr>
              <a:buNone/>
            </a:pPr>
            <a:r>
              <a:rPr lang="en-US" dirty="0"/>
              <a:t> </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95402" y="625642"/>
            <a:ext cx="9601196" cy="1756611"/>
          </a:xfrm>
        </p:spPr>
        <p:txBody>
          <a:bodyPr>
            <a:normAutofit fontScale="90000"/>
          </a:bodyPr>
          <a:lstStyle/>
          <a:p>
            <a:r>
              <a:rPr lang="en-US" b="1" dirty="0"/>
              <a:t>Conclusion </a:t>
            </a:r>
            <a:br>
              <a:rPr lang="en-US" dirty="0"/>
            </a:br>
            <a:br>
              <a:rPr lang="en-US" dirty="0"/>
            </a:br>
            <a:endParaRPr lang="en-US" dirty="0"/>
          </a:p>
        </p:txBody>
      </p:sp>
      <p:sp>
        <p:nvSpPr>
          <p:cNvPr id="3" name="Content Placeholder 2"/>
          <p:cNvSpPr>
            <a:spLocks noGrp="1"/>
          </p:cNvSpPr>
          <p:nvPr>
            <p:ph sz="quarter" idx="1"/>
          </p:nvPr>
        </p:nvSpPr>
        <p:spPr>
          <a:xfrm>
            <a:off x="402336" y="1828800"/>
            <a:ext cx="11338560" cy="4270247"/>
          </a:xfrm>
        </p:spPr>
        <p:txBody>
          <a:bodyPr/>
          <a:lstStyle/>
          <a:p>
            <a:pPr fontAlgn="base"/>
            <a:r>
              <a:rPr lang="en-US" dirty="0"/>
              <a:t>Problem-solving and decision making are crucial parts of an organizational development</a:t>
            </a:r>
          </a:p>
          <a:p>
            <a:pPr fontAlgn="base"/>
            <a:r>
              <a:rPr lang="en-US" dirty="0"/>
              <a:t>It is essential to gather information on the particular problem to that necessary evaluation could be carried out</a:t>
            </a:r>
          </a:p>
          <a:p>
            <a:pPr fontAlgn="base"/>
            <a:r>
              <a:rPr lang="en-US" dirty="0"/>
              <a:t>Based on the evaluation the overall solution and the decision related to it could be determined </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95402" y="336885"/>
            <a:ext cx="9601196" cy="2478504"/>
          </a:xfrm>
        </p:spPr>
        <p:txBody>
          <a:bodyPr>
            <a:normAutofit/>
          </a:bodyPr>
          <a:lstStyle/>
          <a:p>
            <a:r>
              <a:rPr lang="en-US" b="1" dirty="0"/>
              <a:t>References </a:t>
            </a:r>
            <a:br>
              <a:rPr lang="en-US" dirty="0"/>
            </a:br>
            <a:br>
              <a:rPr lang="en-US" dirty="0"/>
            </a:br>
            <a:endParaRPr lang="en-US" dirty="0"/>
          </a:p>
        </p:txBody>
      </p:sp>
      <p:sp>
        <p:nvSpPr>
          <p:cNvPr id="3" name="Content Placeholder 2"/>
          <p:cNvSpPr>
            <a:spLocks noGrp="1"/>
          </p:cNvSpPr>
          <p:nvPr>
            <p:ph sz="quarter" idx="1"/>
          </p:nvPr>
        </p:nvSpPr>
        <p:spPr>
          <a:xfrm>
            <a:off x="402336" y="1780674"/>
            <a:ext cx="11338560" cy="4318373"/>
          </a:xfrm>
        </p:spPr>
        <p:txBody>
          <a:bodyPr>
            <a:normAutofit/>
          </a:bodyPr>
          <a:lstStyle/>
          <a:p>
            <a:r>
              <a:rPr lang="en-US" dirty="0" err="1"/>
              <a:t>Fairlie</a:t>
            </a:r>
            <a:r>
              <a:rPr lang="en-US" dirty="0"/>
              <a:t>, R. and </a:t>
            </a:r>
            <a:r>
              <a:rPr lang="en-US" dirty="0" err="1"/>
              <a:t>Fossen</a:t>
            </a:r>
            <a:r>
              <a:rPr lang="en-US" dirty="0"/>
              <a:t>, F.M., 2022. The early impacts of the COVID-19 pandemic on business sales. </a:t>
            </a:r>
            <a:r>
              <a:rPr lang="en-US" i="1" dirty="0"/>
              <a:t>Small Business Economics</a:t>
            </a:r>
            <a:r>
              <a:rPr lang="en-US" dirty="0"/>
              <a:t>, </a:t>
            </a:r>
            <a:r>
              <a:rPr lang="en-US" i="1" dirty="0"/>
              <a:t>58</a:t>
            </a:r>
            <a:r>
              <a:rPr lang="en-US" dirty="0"/>
              <a:t>(4), pp.1853-1864.</a:t>
            </a:r>
          </a:p>
          <a:p>
            <a:r>
              <a:rPr lang="en-US" dirty="0" err="1"/>
              <a:t>Rangarajan</a:t>
            </a:r>
            <a:r>
              <a:rPr lang="en-US" dirty="0"/>
              <a:t>, D., Sharma, A., </a:t>
            </a:r>
            <a:r>
              <a:rPr lang="en-US" dirty="0" err="1"/>
              <a:t>Lyngdoh</a:t>
            </a:r>
            <a:r>
              <a:rPr lang="en-US" dirty="0"/>
              <a:t>, T. and </a:t>
            </a:r>
            <a:r>
              <a:rPr lang="en-US" dirty="0" err="1"/>
              <a:t>Paesbrugghe</a:t>
            </a:r>
            <a:r>
              <a:rPr lang="en-US" dirty="0"/>
              <a:t>, B., 2021. Business-to-business selling in the post-COVID-19 era: Developing an adaptive sales force. </a:t>
            </a:r>
            <a:r>
              <a:rPr lang="en-US" i="1" dirty="0"/>
              <a:t>Business Horizons</a:t>
            </a:r>
            <a:r>
              <a:rPr lang="en-US" dirty="0"/>
              <a:t>, </a:t>
            </a:r>
            <a:r>
              <a:rPr lang="en-US" i="1" dirty="0"/>
              <a:t>64</a:t>
            </a:r>
            <a:r>
              <a:rPr lang="en-US" dirty="0"/>
              <a:t>(5), pp.647-658.</a:t>
            </a:r>
          </a:p>
          <a:p>
            <a:r>
              <a:rPr lang="en-US" dirty="0" err="1"/>
              <a:t>Epler</a:t>
            </a:r>
            <a:r>
              <a:rPr lang="en-US" dirty="0"/>
              <a:t>, R.T. and Leach, M.P., 2021. An examination of salesperson </a:t>
            </a:r>
            <a:r>
              <a:rPr lang="en-US" dirty="0" err="1"/>
              <a:t>bricolage</a:t>
            </a:r>
            <a:r>
              <a:rPr lang="en-US" dirty="0"/>
              <a:t> during a critical sales disruption: Selling during the Covid-19 pandemic. </a:t>
            </a:r>
            <a:r>
              <a:rPr lang="en-US" i="1" dirty="0"/>
              <a:t>Industrial Marketing Management</a:t>
            </a:r>
            <a:r>
              <a:rPr lang="en-US" dirty="0"/>
              <a:t>, </a:t>
            </a:r>
            <a:r>
              <a:rPr lang="en-US" i="1" dirty="0"/>
              <a:t>95</a:t>
            </a:r>
            <a:r>
              <a:rPr lang="en-US" dirty="0"/>
              <a:t>, pp.114-127.</a:t>
            </a:r>
          </a:p>
          <a:p>
            <a:r>
              <a:rPr lang="en-US" dirty="0" err="1"/>
              <a:t>Hoeft</a:t>
            </a:r>
            <a:r>
              <a:rPr lang="en-US" dirty="0"/>
              <a:t>, F., 2021. The case of sales in the automotive industry during the COVID‐19 pandemic. </a:t>
            </a:r>
            <a:r>
              <a:rPr lang="en-US" i="1" dirty="0"/>
              <a:t>Strategic Change</a:t>
            </a:r>
            <a:r>
              <a:rPr lang="en-US" dirty="0"/>
              <a:t>, </a:t>
            </a:r>
            <a:r>
              <a:rPr lang="en-US" i="1" dirty="0"/>
              <a:t>30</a:t>
            </a:r>
            <a:r>
              <a:rPr lang="en-US" dirty="0"/>
              <a:t>(2), pp.117-125.</a:t>
            </a:r>
          </a:p>
          <a:p>
            <a:endParaRPr lang="en-US"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p:cNvPicPr>
            <a:picLocks noChangeAspect="1" noChangeArrowheads="1"/>
          </p:cNvPicPr>
          <p:nvPr/>
        </p:nvPicPr>
        <p:blipFill>
          <a:blip r:embed="rId2"/>
          <a:srcRect/>
          <a:stretch>
            <a:fillRect/>
          </a:stretch>
        </p:blipFill>
        <p:spPr bwMode="auto">
          <a:xfrm>
            <a:off x="2499359" y="1405890"/>
            <a:ext cx="7308427" cy="4110990"/>
          </a:xfrm>
          <a:prstGeom prst="rect">
            <a:avLst/>
          </a:prstGeom>
          <a:ln w="228600" cap="sq" cmpd="thickThin">
            <a:solidFill>
              <a:srgbClr val="000000"/>
            </a:solidFill>
            <a:prstDash val="solid"/>
            <a:miter lim="800000"/>
          </a:ln>
          <a:effectLst>
            <a:innerShdw blurRad="76200">
              <a:srgbClr val="000000"/>
            </a:innerShdw>
          </a:effectLst>
        </p:spPr>
      </p:pic>
    </p:spTree>
    <p:extLst>
      <p:ext uri="{BB962C8B-B14F-4D97-AF65-F5344CB8AC3E}">
        <p14:creationId xmlns:p14="http://schemas.microsoft.com/office/powerpoint/2010/main" val="3290593759"/>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Equity">
  <a:themeElements>
    <a:clrScheme name="Flow">
      <a:dk1>
        <a:sysClr val="windowText" lastClr="000000"/>
      </a:dk1>
      <a:lt1>
        <a:sysClr val="window" lastClr="FFFFFF"/>
      </a:lt1>
      <a:dk2>
        <a:srgbClr val="04617B"/>
      </a:dk2>
      <a:lt2>
        <a:srgbClr val="DBF5F9"/>
      </a:lt2>
      <a:accent1>
        <a:srgbClr val="0F6FC6"/>
      </a:accent1>
      <a:accent2>
        <a:srgbClr val="009DD9"/>
      </a:accent2>
      <a:accent3>
        <a:srgbClr val="0BD0D9"/>
      </a:accent3>
      <a:accent4>
        <a:srgbClr val="10CF9B"/>
      </a:accent4>
      <a:accent5>
        <a:srgbClr val="7CCA62"/>
      </a:accent5>
      <a:accent6>
        <a:srgbClr val="A5C249"/>
      </a:accent6>
      <a:hlink>
        <a:srgbClr val="E2D700"/>
      </a:hlink>
      <a:folHlink>
        <a:srgbClr val="85DFD0"/>
      </a:folHlink>
    </a:clrScheme>
    <a:fontScheme name="Equity">
      <a:majorFont>
        <a:latin typeface="Franklin Gothic Book"/>
        <a:ea typeface=""/>
        <a:cs typeface=""/>
        <a:font script="Grek" typeface="Calibri"/>
        <a:font script="Cyrl" typeface="Calibri"/>
        <a:font script="Jpan" typeface="HGｺﾞｼｯｸM"/>
        <a:font script="Hang" typeface="바탕"/>
        <a:font script="Hans" typeface="幼圆"/>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Perpetua"/>
        <a:ea typeface=""/>
        <a:cs typeface=""/>
        <a:font script="Grek" typeface="Cambria"/>
        <a:font script="Cyrl" typeface="Cambria"/>
        <a:font script="Jpan" typeface="HG創英ﾌﾟﾚｾﾞﾝｽEB"/>
        <a:font script="Hang" typeface="맑은 고딕"/>
        <a:font script="Hans" typeface="宋体"/>
        <a:font script="Hant" typeface="新細明體"/>
        <a:font script="Arab" typeface="Times New Roman"/>
        <a:font script="Hebr" typeface="Aharoni"/>
        <a:font script="Thai" typeface="Eucrosia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Equity">
      <a:fillStyleLst>
        <a:solidFill>
          <a:schemeClr val="phClr"/>
        </a:solidFill>
        <a:blipFill>
          <a:blip xmlns:r="http://schemas.openxmlformats.org/officeDocument/2006/relationships" r:embed="rId1">
            <a:duotone>
              <a:schemeClr val="phClr">
                <a:tint val="30000"/>
                <a:satMod val="300000"/>
              </a:schemeClr>
              <a:schemeClr val="phClr">
                <a:tint val="40000"/>
                <a:satMod val="200000"/>
              </a:schemeClr>
            </a:duotone>
          </a:blip>
          <a:tile tx="0" ty="0" sx="70000" sy="70000" flip="none" algn="ctr"/>
        </a:blipFill>
        <a:blipFill>
          <a:blip xmlns:r="http://schemas.openxmlformats.org/officeDocument/2006/relationships" r:embed="rId1">
            <a:duotone>
              <a:schemeClr val="phClr">
                <a:shade val="22000"/>
                <a:satMod val="160000"/>
              </a:schemeClr>
              <a:schemeClr val="phClr">
                <a:shade val="45000"/>
                <a:satMod val="100000"/>
              </a:schemeClr>
            </a:duotone>
          </a:blip>
          <a:tile tx="0" ty="0" sx="65000" sy="65000" flip="none" algn="ctr"/>
        </a:blipFill>
      </a:fillStyleLst>
      <a:lnStyleLst>
        <a:ln w="9525" cap="flat" cmpd="sng" algn="ctr">
          <a:solidFill>
            <a:schemeClr val="phClr">
              <a:shade val="60000"/>
              <a:satMod val="110000"/>
            </a:schemeClr>
          </a:solidFill>
          <a:prstDash val="solid"/>
        </a:ln>
        <a:ln w="12700" cap="flat" cmpd="sng" algn="ctr">
          <a:solidFill>
            <a:schemeClr val="phClr"/>
          </a:solidFill>
          <a:prstDash val="solid"/>
        </a:ln>
        <a:ln w="38100" cap="flat" cmpd="sng" algn="ctr">
          <a:solidFill>
            <a:schemeClr val="phClr"/>
          </a:solidFill>
          <a:prstDash val="solid"/>
        </a:ln>
      </a:lnStyleLst>
      <a:effectStyleLst>
        <a:effectStyle>
          <a:effectLst>
            <a:outerShdw blurRad="38100" dist="25400" dir="5400000" algn="t" rotWithShape="0">
              <a:srgbClr val="000000">
                <a:alpha val="50000"/>
              </a:srgbClr>
            </a:outerShdw>
          </a:effectLst>
        </a:effectStyle>
        <a:effectStyle>
          <a:effectLst>
            <a:outerShdw blurRad="38100" dist="25400" dir="5400000" algn="t" rotWithShape="0">
              <a:srgbClr val="000000">
                <a:alpha val="50000"/>
              </a:srgbClr>
            </a:outerShdw>
          </a:effectLst>
        </a:effectStyle>
        <a:effectStyle>
          <a:effectLst>
            <a:outerShdw blurRad="50800" dist="50800" dir="5400000" algn="t" rotWithShape="0">
              <a:srgbClr val="000000">
                <a:alpha val="60000"/>
              </a:srgbClr>
            </a:outerShdw>
          </a:effectLst>
          <a:scene3d>
            <a:camera prst="isometricBottomUp" fov="0">
              <a:rot lat="0" lon="0" rev="0"/>
            </a:camera>
            <a:lightRig rig="soft" dir="b">
              <a:rot lat="0" lon="0" rev="9000000"/>
            </a:lightRig>
          </a:scene3d>
          <a:sp3d contourW="35000" prstMaterial="matte">
            <a:bevelT w="45000" h="38100" prst="convex"/>
            <a:contourClr>
              <a:schemeClr val="phClr">
                <a:tint val="10000"/>
                <a:satMod val="130000"/>
              </a:schemeClr>
            </a:contourClr>
          </a:sp3d>
        </a:effectStyle>
      </a:effectStyleLst>
      <a:bgFillStyleLst>
        <a:solidFill>
          <a:schemeClr val="phClr"/>
        </a:solidFill>
        <a:gradFill rotWithShape="1">
          <a:gsLst>
            <a:gs pos="0">
              <a:schemeClr val="phClr">
                <a:shade val="40000"/>
                <a:satMod val="165000"/>
              </a:schemeClr>
            </a:gs>
            <a:gs pos="50000">
              <a:schemeClr val="phClr">
                <a:shade val="80000"/>
                <a:satMod val="155000"/>
              </a:schemeClr>
            </a:gs>
            <a:gs pos="100000">
              <a:schemeClr val="phClr">
                <a:tint val="95000"/>
                <a:satMod val="200000"/>
              </a:schemeClr>
            </a:gs>
          </a:gsLst>
          <a:lin ang="16200000" scaled="1"/>
        </a:gradFill>
        <a:blipFill>
          <a:blip xmlns:r="http://schemas.openxmlformats.org/officeDocument/2006/relationships" r:embed="rId1">
            <a:duotone>
              <a:schemeClr val="phClr">
                <a:tint val="95000"/>
                <a:satMod val="200000"/>
              </a:schemeClr>
              <a:schemeClr val="phClr">
                <a:shade val="80000"/>
                <a:satMod val="100000"/>
              </a:schemeClr>
            </a:duotone>
          </a:blip>
          <a:tile tx="0" ty="0" sx="55000" sy="55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Equity</Template>
  <TotalTime>468</TotalTime>
  <Words>1232</Words>
  <Application>Microsoft Office PowerPoint</Application>
  <PresentationFormat>Widescreen</PresentationFormat>
  <Paragraphs>82</Paragraphs>
  <Slides>14</Slides>
  <Notes>10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14</vt:i4>
      </vt:variant>
    </vt:vector>
  </HeadingPairs>
  <TitlesOfParts>
    <vt:vector size="20" baseType="lpstr">
      <vt:lpstr>Arial</vt:lpstr>
      <vt:lpstr>Calibri</vt:lpstr>
      <vt:lpstr>Franklin Gothic Book</vt:lpstr>
      <vt:lpstr>Perpetua</vt:lpstr>
      <vt:lpstr>Wingdings 2</vt:lpstr>
      <vt:lpstr>Equity</vt:lpstr>
      <vt:lpstr>PROBLEM SOLVING AND DECISION MAKING PRESENTATION</vt:lpstr>
      <vt:lpstr>Task 1</vt:lpstr>
      <vt:lpstr>Introduction </vt:lpstr>
      <vt:lpstr>Nature of the problem   </vt:lpstr>
      <vt:lpstr>Impact of the problem on employees and organization    </vt:lpstr>
      <vt:lpstr>PESTLE analysis  </vt:lpstr>
      <vt:lpstr>Continue</vt:lpstr>
      <vt:lpstr>Cause-and-effect analysis of the complex problem  </vt:lpstr>
      <vt:lpstr>Cont.</vt:lpstr>
      <vt:lpstr>Evaluation of alternative solutions to work-related stress  </vt:lpstr>
      <vt:lpstr>A most appropriate solution  </vt:lpstr>
      <vt:lpstr>Conclusion   </vt:lpstr>
      <vt:lpstr>References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THEORIES OF INTERNATIONAL RELATIONS</dc:title>
  <dc:creator>AlsolTech</dc:creator>
  <cp:lastModifiedBy>Tomas Tancos</cp:lastModifiedBy>
  <cp:revision>23</cp:revision>
  <dcterms:created xsi:type="dcterms:W3CDTF">2022-02-03T11:50:08Z</dcterms:created>
  <dcterms:modified xsi:type="dcterms:W3CDTF">2022-11-11T14:19:06Z</dcterms:modified>
</cp:coreProperties>
</file>