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70" r:id="rId4"/>
    <p:sldId id="264" r:id="rId5"/>
    <p:sldId id="271" r:id="rId6"/>
    <p:sldId id="269" r:id="rId7"/>
    <p:sldId id="272" r:id="rId8"/>
    <p:sldId id="273" r:id="rId9"/>
    <p:sldId id="258" r:id="rId10"/>
    <p:sldId id="259" r:id="rId11"/>
    <p:sldId id="260" r:id="rId12"/>
    <p:sldId id="261" r:id="rId13"/>
    <p:sldId id="262" r:id="rId14"/>
    <p:sldId id="266" r:id="rId15"/>
    <p:sldId id="263"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12-14T12:07:08.756"/>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1/9/2021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15964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06378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34247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30052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26025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43556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877090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1996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4971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34933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1/9/2021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51212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1/9/2021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828586618"/>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customXml" Target="../ink/ink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mca.org.uk/about/history-heritag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mca.org.uk/about/history-heritage/timel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306AB6-9D65-4F8E-9FD7-C3F3A3DE39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6565A7-AE97-4A1D-82E9-ED28BA898CD4}"/>
              </a:ext>
            </a:extLst>
          </p:cNvPr>
          <p:cNvPicPr>
            <a:picLocks noChangeAspect="1"/>
          </p:cNvPicPr>
          <p:nvPr/>
        </p:nvPicPr>
        <p:blipFill rotWithShape="1">
          <a:blip r:embed="rId2"/>
          <a:srcRect t="22130" b="21620"/>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284C940E-7A1D-418E-A9E8-C9852CA8E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1255" y="2996261"/>
            <a:ext cx="6310745" cy="3861739"/>
          </a:xfrm>
          <a:custGeom>
            <a:avLst/>
            <a:gdLst>
              <a:gd name="connsiteX0" fmla="*/ 5172027 w 6310745"/>
              <a:gd name="connsiteY0" fmla="*/ 351902 h 3861739"/>
              <a:gd name="connsiteX1" fmla="*/ 5173047 w 6310745"/>
              <a:gd name="connsiteY1" fmla="*/ 352987 h 3861739"/>
              <a:gd name="connsiteX2" fmla="*/ 5177471 w 6310745"/>
              <a:gd name="connsiteY2" fmla="*/ 352581 h 3861739"/>
              <a:gd name="connsiteX3" fmla="*/ 2969865 w 6310745"/>
              <a:gd name="connsiteY3" fmla="*/ 91462 h 3861739"/>
              <a:gd name="connsiteX4" fmla="*/ 2918830 w 6310745"/>
              <a:gd name="connsiteY4" fmla="*/ 95401 h 3861739"/>
              <a:gd name="connsiteX5" fmla="*/ 1957331 w 6310745"/>
              <a:gd name="connsiteY5" fmla="*/ 323658 h 3861739"/>
              <a:gd name="connsiteX6" fmla="*/ 413011 w 6310745"/>
              <a:gd name="connsiteY6" fmla="*/ 1429370 h 3861739"/>
              <a:gd name="connsiteX7" fmla="*/ 88087 w 6310745"/>
              <a:gd name="connsiteY7" fmla="*/ 2204577 h 3861739"/>
              <a:gd name="connsiteX8" fmla="*/ 109862 w 6310745"/>
              <a:gd name="connsiteY8" fmla="*/ 2159496 h 3861739"/>
              <a:gd name="connsiteX9" fmla="*/ 566286 w 6310745"/>
              <a:gd name="connsiteY9" fmla="*/ 1369352 h 3861739"/>
              <a:gd name="connsiteX10" fmla="*/ 1648059 w 6310745"/>
              <a:gd name="connsiteY10" fmla="*/ 484837 h 3861739"/>
              <a:gd name="connsiteX11" fmla="*/ 2969865 w 6310745"/>
              <a:gd name="connsiteY11" fmla="*/ 91462 h 3861739"/>
              <a:gd name="connsiteX12" fmla="*/ 3495357 w 6310745"/>
              <a:gd name="connsiteY12" fmla="*/ 893 h 3861739"/>
              <a:gd name="connsiteX13" fmla="*/ 3941913 w 6310745"/>
              <a:gd name="connsiteY13" fmla="*/ 37963 h 3861739"/>
              <a:gd name="connsiteX14" fmla="*/ 5299614 w 6310745"/>
              <a:gd name="connsiteY14" fmla="*/ 324201 h 3861739"/>
              <a:gd name="connsiteX15" fmla="*/ 6213700 w 6310745"/>
              <a:gd name="connsiteY15" fmla="*/ 666307 h 3861739"/>
              <a:gd name="connsiteX16" fmla="*/ 6310745 w 6310745"/>
              <a:gd name="connsiteY16" fmla="*/ 718092 h 3861739"/>
              <a:gd name="connsiteX17" fmla="*/ 6310745 w 6310745"/>
              <a:gd name="connsiteY17" fmla="*/ 786964 h 3861739"/>
              <a:gd name="connsiteX18" fmla="*/ 6223734 w 6310745"/>
              <a:gd name="connsiteY18" fmla="*/ 739515 h 3861739"/>
              <a:gd name="connsiteX19" fmla="*/ 5436559 w 6310745"/>
              <a:gd name="connsiteY19" fmla="*/ 427942 h 3861739"/>
              <a:gd name="connsiteX20" fmla="*/ 5314925 w 6310745"/>
              <a:gd name="connsiteY20" fmla="*/ 390465 h 3861739"/>
              <a:gd name="connsiteX21" fmla="*/ 5198564 w 6310745"/>
              <a:gd name="connsiteY21" fmla="*/ 357468 h 3861739"/>
              <a:gd name="connsiteX22" fmla="*/ 5826636 w 6310745"/>
              <a:gd name="connsiteY22" fmla="*/ 619266 h 3861739"/>
              <a:gd name="connsiteX23" fmla="*/ 6125359 w 6310745"/>
              <a:gd name="connsiteY23" fmla="*/ 778370 h 3861739"/>
              <a:gd name="connsiteX24" fmla="*/ 6310745 w 6310745"/>
              <a:gd name="connsiteY24" fmla="*/ 896973 h 3861739"/>
              <a:gd name="connsiteX25" fmla="*/ 6310745 w 6310745"/>
              <a:gd name="connsiteY25" fmla="*/ 3861739 h 3861739"/>
              <a:gd name="connsiteX26" fmla="*/ 974639 w 6310745"/>
              <a:gd name="connsiteY26" fmla="*/ 3861739 h 3861739"/>
              <a:gd name="connsiteX27" fmla="*/ 719986 w 6310745"/>
              <a:gd name="connsiteY27" fmla="*/ 3659957 h 3861739"/>
              <a:gd name="connsiteX28" fmla="*/ 299202 w 6310745"/>
              <a:gd name="connsiteY28" fmla="*/ 3177626 h 3861739"/>
              <a:gd name="connsiteX29" fmla="*/ 52873 w 6310745"/>
              <a:gd name="connsiteY29" fmla="*/ 2564820 h 3861739"/>
              <a:gd name="connsiteX30" fmla="*/ 21743 w 6310745"/>
              <a:gd name="connsiteY30" fmla="*/ 2457276 h 3861739"/>
              <a:gd name="connsiteX31" fmla="*/ 15788 w 6310745"/>
              <a:gd name="connsiteY31" fmla="*/ 2193035 h 3861739"/>
              <a:gd name="connsiteX32" fmla="*/ 1087523 w 6310745"/>
              <a:gd name="connsiteY32" fmla="*/ 695306 h 3861739"/>
              <a:gd name="connsiteX33" fmla="*/ 2765215 w 6310745"/>
              <a:gd name="connsiteY33" fmla="*/ 56158 h 3861739"/>
              <a:gd name="connsiteX34" fmla="*/ 3120078 w 6310745"/>
              <a:gd name="connsiteY34" fmla="*/ 15422 h 3861739"/>
              <a:gd name="connsiteX35" fmla="*/ 3495357 w 6310745"/>
              <a:gd name="connsiteY35" fmla="*/ 893 h 386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10745" h="3861739">
                <a:moveTo>
                  <a:pt x="5172027" y="351902"/>
                </a:moveTo>
                <a:cubicBezTo>
                  <a:pt x="5172027" y="351902"/>
                  <a:pt x="5172027" y="352852"/>
                  <a:pt x="5173047" y="352987"/>
                </a:cubicBezTo>
                <a:lnTo>
                  <a:pt x="5177471" y="352581"/>
                </a:lnTo>
                <a:close/>
                <a:moveTo>
                  <a:pt x="2969865" y="91462"/>
                </a:moveTo>
                <a:cubicBezTo>
                  <a:pt x="2952701" y="89711"/>
                  <a:pt x="2935264" y="91055"/>
                  <a:pt x="2918830" y="95401"/>
                </a:cubicBezTo>
                <a:cubicBezTo>
                  <a:pt x="2586081" y="133611"/>
                  <a:pt x="2262146" y="210506"/>
                  <a:pt x="1957331" y="323658"/>
                </a:cubicBezTo>
                <a:cubicBezTo>
                  <a:pt x="1300170" y="565494"/>
                  <a:pt x="773488" y="924243"/>
                  <a:pt x="413011" y="1429370"/>
                </a:cubicBezTo>
                <a:cubicBezTo>
                  <a:pt x="241125" y="1667934"/>
                  <a:pt x="130650" y="1931482"/>
                  <a:pt x="88087" y="2204577"/>
                </a:cubicBezTo>
                <a:cubicBezTo>
                  <a:pt x="96253" y="2189777"/>
                  <a:pt x="103398" y="2174704"/>
                  <a:pt x="109862" y="2159496"/>
                </a:cubicBezTo>
                <a:cubicBezTo>
                  <a:pt x="227584" y="1883441"/>
                  <a:pt x="374053" y="1617978"/>
                  <a:pt x="566286" y="1369352"/>
                </a:cubicBezTo>
                <a:cubicBezTo>
                  <a:pt x="843916" y="1009789"/>
                  <a:pt x="1197929" y="710108"/>
                  <a:pt x="1648059" y="484837"/>
                </a:cubicBezTo>
                <a:cubicBezTo>
                  <a:pt x="2053957" y="281700"/>
                  <a:pt x="2497621" y="159899"/>
                  <a:pt x="2969865" y="91462"/>
                </a:cubicBezTo>
                <a:close/>
                <a:moveTo>
                  <a:pt x="3495357" y="893"/>
                </a:moveTo>
                <a:cubicBezTo>
                  <a:pt x="3633661" y="-4539"/>
                  <a:pt x="3787957" y="15693"/>
                  <a:pt x="3941913" y="37963"/>
                </a:cubicBezTo>
                <a:cubicBezTo>
                  <a:pt x="4403949" y="104770"/>
                  <a:pt x="4858161" y="195339"/>
                  <a:pt x="5299614" y="324201"/>
                </a:cubicBezTo>
                <a:cubicBezTo>
                  <a:pt x="5617945" y="417079"/>
                  <a:pt x="5925559" y="526685"/>
                  <a:pt x="6213700" y="666307"/>
                </a:cubicBezTo>
                <a:lnTo>
                  <a:pt x="6310745" y="718092"/>
                </a:lnTo>
                <a:lnTo>
                  <a:pt x="6310745" y="786964"/>
                </a:lnTo>
                <a:lnTo>
                  <a:pt x="6223734" y="739515"/>
                </a:lnTo>
                <a:cubicBezTo>
                  <a:pt x="5975170" y="615379"/>
                  <a:pt x="5710361" y="515015"/>
                  <a:pt x="5436559" y="427942"/>
                </a:cubicBezTo>
                <a:cubicBezTo>
                  <a:pt x="5396292" y="415002"/>
                  <a:pt x="5355753" y="402509"/>
                  <a:pt x="5314925" y="390465"/>
                </a:cubicBezTo>
                <a:cubicBezTo>
                  <a:pt x="5276307" y="379059"/>
                  <a:pt x="5237351" y="368468"/>
                  <a:pt x="5198564" y="357468"/>
                </a:cubicBezTo>
                <a:cubicBezTo>
                  <a:pt x="5414393" y="434473"/>
                  <a:pt x="5624129" y="521907"/>
                  <a:pt x="5826636" y="619266"/>
                </a:cubicBezTo>
                <a:cubicBezTo>
                  <a:pt x="5929344" y="669507"/>
                  <a:pt x="6029097" y="722388"/>
                  <a:pt x="6125359" y="778370"/>
                </a:cubicBezTo>
                <a:lnTo>
                  <a:pt x="6310745" y="896973"/>
                </a:lnTo>
                <a:lnTo>
                  <a:pt x="6310745" y="3861739"/>
                </a:lnTo>
                <a:lnTo>
                  <a:pt x="974639" y="3861739"/>
                </a:lnTo>
                <a:lnTo>
                  <a:pt x="719986" y="3659957"/>
                </a:lnTo>
                <a:cubicBezTo>
                  <a:pt x="556844" y="3515259"/>
                  <a:pt x="415052" y="3355506"/>
                  <a:pt x="299202" y="3177626"/>
                </a:cubicBezTo>
                <a:cubicBezTo>
                  <a:pt x="173197" y="2986301"/>
                  <a:pt x="89840" y="2778941"/>
                  <a:pt x="52873" y="2564820"/>
                </a:cubicBezTo>
                <a:cubicBezTo>
                  <a:pt x="46170" y="2528361"/>
                  <a:pt x="35760" y="2492390"/>
                  <a:pt x="21743" y="2457276"/>
                </a:cubicBezTo>
                <a:cubicBezTo>
                  <a:pt x="-12282" y="2369287"/>
                  <a:pt x="-34" y="2280753"/>
                  <a:pt x="15788" y="2193035"/>
                </a:cubicBezTo>
                <a:cubicBezTo>
                  <a:pt x="125343" y="1581179"/>
                  <a:pt x="505554" y="1091397"/>
                  <a:pt x="1087523" y="695306"/>
                </a:cubicBezTo>
                <a:cubicBezTo>
                  <a:pt x="1574397" y="363308"/>
                  <a:pt x="2138335" y="155961"/>
                  <a:pt x="2765215" y="56158"/>
                </a:cubicBezTo>
                <a:cubicBezTo>
                  <a:pt x="2882595" y="37419"/>
                  <a:pt x="3000997" y="24655"/>
                  <a:pt x="3120078" y="15422"/>
                </a:cubicBezTo>
                <a:cubicBezTo>
                  <a:pt x="3239161" y="6188"/>
                  <a:pt x="3356711" y="2250"/>
                  <a:pt x="3495357" y="893"/>
                </a:cubicBezTo>
                <a:close/>
              </a:path>
            </a:pathLst>
          </a:custGeom>
          <a:solidFill>
            <a:srgbClr val="E78129">
              <a:alpha val="91000"/>
            </a:srgbClr>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89EB664-C63D-483F-B055-60F2BB2FBB21}"/>
              </a:ext>
            </a:extLst>
          </p:cNvPr>
          <p:cNvSpPr>
            <a:spLocks noGrp="1"/>
          </p:cNvSpPr>
          <p:nvPr>
            <p:ph type="ctrTitle"/>
          </p:nvPr>
        </p:nvSpPr>
        <p:spPr>
          <a:xfrm>
            <a:off x="7004878" y="3732208"/>
            <a:ext cx="4574851" cy="1390218"/>
          </a:xfrm>
        </p:spPr>
        <p:txBody>
          <a:bodyPr anchor="b">
            <a:normAutofit fontScale="90000"/>
          </a:bodyPr>
          <a:lstStyle/>
          <a:p>
            <a:pPr algn="ctr"/>
            <a:r>
              <a:rPr lang="en-GB" sz="5200" dirty="0">
                <a:solidFill>
                  <a:schemeClr val="bg1"/>
                </a:solidFill>
                <a:latin typeface="Arial" panose="020B0604020202020204" pitchFamily="34" charset="0"/>
                <a:cs typeface="Arial" panose="020B0604020202020204" pitchFamily="34" charset="0"/>
              </a:rPr>
              <a:t>YMCA Youth Charity</a:t>
            </a:r>
          </a:p>
        </p:txBody>
      </p:sp>
      <p:sp>
        <p:nvSpPr>
          <p:cNvPr id="13" name="Rectangle 6">
            <a:extLst>
              <a:ext uri="{FF2B5EF4-FFF2-40B4-BE49-F238E27FC236}">
                <a16:creationId xmlns:a16="http://schemas.microsoft.com/office/drawing/2014/main" id="{72E0F698-EDF5-464C-B466-8D34B8AF1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9179" y="5344820"/>
            <a:ext cx="3994793" cy="27432"/>
          </a:xfrm>
          <a:custGeom>
            <a:avLst/>
            <a:gdLst>
              <a:gd name="connsiteX0" fmla="*/ 0 w 3994793"/>
              <a:gd name="connsiteY0" fmla="*/ 0 h 27432"/>
              <a:gd name="connsiteX1" fmla="*/ 745695 w 3994793"/>
              <a:gd name="connsiteY1" fmla="*/ 0 h 27432"/>
              <a:gd name="connsiteX2" fmla="*/ 1451441 w 3994793"/>
              <a:gd name="connsiteY2" fmla="*/ 0 h 27432"/>
              <a:gd name="connsiteX3" fmla="*/ 2157188 w 3994793"/>
              <a:gd name="connsiteY3" fmla="*/ 0 h 27432"/>
              <a:gd name="connsiteX4" fmla="*/ 2703143 w 3994793"/>
              <a:gd name="connsiteY4" fmla="*/ 0 h 27432"/>
              <a:gd name="connsiteX5" fmla="*/ 3289046 w 3994793"/>
              <a:gd name="connsiteY5" fmla="*/ 0 h 27432"/>
              <a:gd name="connsiteX6" fmla="*/ 3994793 w 3994793"/>
              <a:gd name="connsiteY6" fmla="*/ 0 h 27432"/>
              <a:gd name="connsiteX7" fmla="*/ 3994793 w 3994793"/>
              <a:gd name="connsiteY7" fmla="*/ 27432 h 27432"/>
              <a:gd name="connsiteX8" fmla="*/ 3328994 w 3994793"/>
              <a:gd name="connsiteY8" fmla="*/ 27432 h 27432"/>
              <a:gd name="connsiteX9" fmla="*/ 2783039 w 3994793"/>
              <a:gd name="connsiteY9" fmla="*/ 27432 h 27432"/>
              <a:gd name="connsiteX10" fmla="*/ 2237084 w 3994793"/>
              <a:gd name="connsiteY10" fmla="*/ 27432 h 27432"/>
              <a:gd name="connsiteX11" fmla="*/ 1531337 w 3994793"/>
              <a:gd name="connsiteY11" fmla="*/ 27432 h 27432"/>
              <a:gd name="connsiteX12" fmla="*/ 945434 w 3994793"/>
              <a:gd name="connsiteY12" fmla="*/ 27432 h 27432"/>
              <a:gd name="connsiteX13" fmla="*/ 0 w 3994793"/>
              <a:gd name="connsiteY13" fmla="*/ 27432 h 27432"/>
              <a:gd name="connsiteX14" fmla="*/ 0 w 3994793"/>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94793" h="27432" fill="none" extrusionOk="0">
                <a:moveTo>
                  <a:pt x="0" y="0"/>
                </a:moveTo>
                <a:cubicBezTo>
                  <a:pt x="285474" y="-22732"/>
                  <a:pt x="421546" y="-1893"/>
                  <a:pt x="745695" y="0"/>
                </a:cubicBezTo>
                <a:cubicBezTo>
                  <a:pt x="1069844" y="1893"/>
                  <a:pt x="1267051" y="4066"/>
                  <a:pt x="1451441" y="0"/>
                </a:cubicBezTo>
                <a:cubicBezTo>
                  <a:pt x="1635831" y="-4066"/>
                  <a:pt x="1865269" y="3287"/>
                  <a:pt x="2157188" y="0"/>
                </a:cubicBezTo>
                <a:cubicBezTo>
                  <a:pt x="2449107" y="-3287"/>
                  <a:pt x="2473776" y="-12720"/>
                  <a:pt x="2703143" y="0"/>
                </a:cubicBezTo>
                <a:cubicBezTo>
                  <a:pt x="2932510" y="12720"/>
                  <a:pt x="3023998" y="17286"/>
                  <a:pt x="3289046" y="0"/>
                </a:cubicBezTo>
                <a:cubicBezTo>
                  <a:pt x="3554094" y="-17286"/>
                  <a:pt x="3836668" y="10296"/>
                  <a:pt x="3994793" y="0"/>
                </a:cubicBezTo>
                <a:cubicBezTo>
                  <a:pt x="3993836" y="8431"/>
                  <a:pt x="3994444" y="14612"/>
                  <a:pt x="3994793" y="27432"/>
                </a:cubicBezTo>
                <a:cubicBezTo>
                  <a:pt x="3751330" y="45147"/>
                  <a:pt x="3618521" y="7232"/>
                  <a:pt x="3328994" y="27432"/>
                </a:cubicBezTo>
                <a:cubicBezTo>
                  <a:pt x="3039467" y="47632"/>
                  <a:pt x="2908653" y="25202"/>
                  <a:pt x="2783039" y="27432"/>
                </a:cubicBezTo>
                <a:cubicBezTo>
                  <a:pt x="2657426" y="29662"/>
                  <a:pt x="2373985" y="40038"/>
                  <a:pt x="2237084" y="27432"/>
                </a:cubicBezTo>
                <a:cubicBezTo>
                  <a:pt x="2100183" y="14826"/>
                  <a:pt x="1862145" y="31781"/>
                  <a:pt x="1531337" y="27432"/>
                </a:cubicBezTo>
                <a:cubicBezTo>
                  <a:pt x="1200529" y="23083"/>
                  <a:pt x="1153029" y="12124"/>
                  <a:pt x="945434" y="27432"/>
                </a:cubicBezTo>
                <a:cubicBezTo>
                  <a:pt x="737839" y="42740"/>
                  <a:pt x="371500" y="-18970"/>
                  <a:pt x="0" y="27432"/>
                </a:cubicBezTo>
                <a:cubicBezTo>
                  <a:pt x="226" y="18208"/>
                  <a:pt x="-648" y="12891"/>
                  <a:pt x="0" y="0"/>
                </a:cubicBezTo>
                <a:close/>
              </a:path>
              <a:path w="3994793" h="27432" stroke="0" extrusionOk="0">
                <a:moveTo>
                  <a:pt x="0" y="0"/>
                </a:moveTo>
                <a:cubicBezTo>
                  <a:pt x="233202" y="14567"/>
                  <a:pt x="387388" y="28518"/>
                  <a:pt x="625851" y="0"/>
                </a:cubicBezTo>
                <a:cubicBezTo>
                  <a:pt x="864314" y="-28518"/>
                  <a:pt x="1027047" y="-26118"/>
                  <a:pt x="1171806" y="0"/>
                </a:cubicBezTo>
                <a:cubicBezTo>
                  <a:pt x="1316566" y="26118"/>
                  <a:pt x="1639655" y="-2490"/>
                  <a:pt x="1917501" y="0"/>
                </a:cubicBezTo>
                <a:cubicBezTo>
                  <a:pt x="2195348" y="2490"/>
                  <a:pt x="2328758" y="19053"/>
                  <a:pt x="2543352" y="0"/>
                </a:cubicBezTo>
                <a:cubicBezTo>
                  <a:pt x="2757946" y="-19053"/>
                  <a:pt x="3028913" y="23876"/>
                  <a:pt x="3169202" y="0"/>
                </a:cubicBezTo>
                <a:cubicBezTo>
                  <a:pt x="3309491" y="-23876"/>
                  <a:pt x="3706249" y="-31775"/>
                  <a:pt x="3994793" y="0"/>
                </a:cubicBezTo>
                <a:cubicBezTo>
                  <a:pt x="3993438" y="9524"/>
                  <a:pt x="3993591" y="13975"/>
                  <a:pt x="3994793" y="27432"/>
                </a:cubicBezTo>
                <a:cubicBezTo>
                  <a:pt x="3717302" y="841"/>
                  <a:pt x="3475105" y="20835"/>
                  <a:pt x="3328994" y="27432"/>
                </a:cubicBezTo>
                <a:cubicBezTo>
                  <a:pt x="3182883" y="34029"/>
                  <a:pt x="3048913" y="25304"/>
                  <a:pt x="2783039" y="27432"/>
                </a:cubicBezTo>
                <a:cubicBezTo>
                  <a:pt x="2517165" y="29560"/>
                  <a:pt x="2371663" y="19960"/>
                  <a:pt x="2117240" y="27432"/>
                </a:cubicBezTo>
                <a:cubicBezTo>
                  <a:pt x="1862817" y="34904"/>
                  <a:pt x="1771642" y="53179"/>
                  <a:pt x="1451441" y="27432"/>
                </a:cubicBezTo>
                <a:cubicBezTo>
                  <a:pt x="1131240" y="1685"/>
                  <a:pt x="1013354" y="33667"/>
                  <a:pt x="825591" y="27432"/>
                </a:cubicBezTo>
                <a:cubicBezTo>
                  <a:pt x="637828" y="21198"/>
                  <a:pt x="270465" y="28145"/>
                  <a:pt x="0" y="27432"/>
                </a:cubicBezTo>
                <a:cubicBezTo>
                  <a:pt x="-800" y="16780"/>
                  <a:pt x="-583" y="1291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ubtitle 7">
            <a:extLst>
              <a:ext uri="{FF2B5EF4-FFF2-40B4-BE49-F238E27FC236}">
                <a16:creationId xmlns:a16="http://schemas.microsoft.com/office/drawing/2014/main" id="{BB119B38-9162-46E7-9EA3-80ED5DCE990D}"/>
              </a:ext>
            </a:extLst>
          </p:cNvPr>
          <p:cNvSpPr txBox="1">
            <a:spLocks noGrp="1"/>
          </p:cNvSpPr>
          <p:nvPr>
            <p:ph type="subTitle" idx="1"/>
          </p:nvPr>
        </p:nvSpPr>
        <p:spPr>
          <a:xfrm>
            <a:off x="7010400" y="5586413"/>
            <a:ext cx="4568825" cy="555625"/>
          </a:xfrm>
          <a:prstGeom prst="rect">
            <a:avLst/>
          </a:prstGeom>
        </p:spPr>
        <p:txBody>
          <a:bodyPr vert="horz" lIns="91440" tIns="45720" rIns="91440" bIns="45720" rtlCol="0" anchor="t">
            <a:noAutofit/>
          </a:bodyPr>
          <a:lstStyle/>
          <a:p>
            <a:pPr algn="ctr">
              <a:lnSpc>
                <a:spcPct val="90000"/>
              </a:lnSpc>
              <a:spcBef>
                <a:spcPts val="1000"/>
              </a:spcBef>
              <a:buClr>
                <a:schemeClr val="accent1"/>
              </a:buClr>
              <a:buSzPct val="80000"/>
            </a:pPr>
            <a:r>
              <a:rPr lang="en-US" sz="1200" b="1" cap="all" dirty="0">
                <a:solidFill>
                  <a:schemeClr val="bg1"/>
                </a:solidFill>
                <a:latin typeface="Arial" panose="020B0604020202020204" pitchFamily="34" charset="0"/>
                <a:cs typeface="Arial" panose="020B0604020202020204" pitchFamily="34" charset="0"/>
              </a:rPr>
              <a:t>ECGE4003Q</a:t>
            </a:r>
          </a:p>
          <a:p>
            <a:pPr algn="ctr">
              <a:lnSpc>
                <a:spcPct val="90000"/>
              </a:lnSpc>
              <a:spcBef>
                <a:spcPts val="1000"/>
              </a:spcBef>
              <a:buClr>
                <a:schemeClr val="accent1"/>
              </a:buClr>
              <a:buSzPct val="80000"/>
            </a:pPr>
            <a:r>
              <a:rPr lang="en-US" sz="1200" b="1" cap="all" dirty="0">
                <a:solidFill>
                  <a:schemeClr val="bg1"/>
                </a:solidFill>
                <a:latin typeface="Arial" panose="020B0604020202020204" pitchFamily="34" charset="0"/>
                <a:cs typeface="Arial" panose="020B0604020202020204" pitchFamily="34" charset="0"/>
              </a:rPr>
              <a:t>Franchesca Alice Carter</a:t>
            </a:r>
          </a:p>
          <a:p>
            <a:pPr algn="ctr">
              <a:lnSpc>
                <a:spcPct val="90000"/>
              </a:lnSpc>
              <a:spcBef>
                <a:spcPts val="1000"/>
              </a:spcBef>
              <a:buClr>
                <a:schemeClr val="accent1"/>
              </a:buClr>
              <a:buSzPct val="80000"/>
            </a:pPr>
            <a:r>
              <a:rPr lang="en-US" sz="1200" b="1" cap="all" dirty="0">
                <a:solidFill>
                  <a:schemeClr val="bg1"/>
                </a:solidFill>
                <a:latin typeface="Arial" panose="020B0604020202020204" pitchFamily="34" charset="0"/>
                <a:cs typeface="Arial" panose="020B0604020202020204" pitchFamily="34" charset="0"/>
              </a:rPr>
              <a:t>Student number: 2007217</a:t>
            </a:r>
          </a:p>
        </p:txBody>
      </p:sp>
    </p:spTree>
    <p:extLst>
      <p:ext uri="{BB962C8B-B14F-4D97-AF65-F5344CB8AC3E}">
        <p14:creationId xmlns:p14="http://schemas.microsoft.com/office/powerpoint/2010/main" val="522852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8D190-DA93-4E1E-882E-9959D8002D32}"/>
              </a:ext>
            </a:extLst>
          </p:cNvPr>
          <p:cNvSpPr>
            <a:spLocks noGrp="1"/>
          </p:cNvSpPr>
          <p:nvPr>
            <p:ph type="title"/>
          </p:nvPr>
        </p:nvSpPr>
        <p:spPr>
          <a:xfrm>
            <a:off x="576072" y="238539"/>
            <a:ext cx="11018520" cy="1434415"/>
          </a:xfrm>
        </p:spPr>
        <p:txBody>
          <a:bodyPr anchor="b">
            <a:normAutofit/>
          </a:bodyPr>
          <a:lstStyle/>
          <a:p>
            <a:r>
              <a:rPr lang="en-GB" sz="7200" dirty="0">
                <a:latin typeface="Arial" panose="020B0604020202020204" pitchFamily="34" charset="0"/>
                <a:cs typeface="Arial" panose="020B0604020202020204" pitchFamily="34" charset="0"/>
              </a:rPr>
              <a:t>History of the YMCA</a:t>
            </a:r>
          </a:p>
        </p:txBody>
      </p:sp>
      <p:sp>
        <p:nvSpPr>
          <p:cNvPr id="14"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3CCA0B-9FAF-4E5B-A350-C260747CE4DB}"/>
              </a:ext>
            </a:extLst>
          </p:cNvPr>
          <p:cNvSpPr>
            <a:spLocks noGrp="1"/>
          </p:cNvSpPr>
          <p:nvPr>
            <p:ph idx="1"/>
          </p:nvPr>
        </p:nvSpPr>
        <p:spPr>
          <a:xfrm>
            <a:off x="572493" y="2071316"/>
            <a:ext cx="6713552" cy="4119172"/>
          </a:xfrm>
        </p:spPr>
        <p:txBody>
          <a:bodyPr anchor="t">
            <a:normAutofit/>
          </a:bodyPr>
          <a:lstStyle/>
          <a:p>
            <a:pPr>
              <a:lnSpc>
                <a:spcPct val="150000"/>
              </a:lnSpc>
            </a:pPr>
            <a:r>
              <a:rPr lang="en-GB" sz="2000" dirty="0">
                <a:latin typeface="Arial" panose="020B0604020202020204" pitchFamily="34" charset="0"/>
                <a:cs typeface="Arial" panose="020B0604020202020204" pitchFamily="34" charset="0"/>
              </a:rPr>
              <a:t>YMCA was founded by George Williams on the 6</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June 1844, when George was only twenty two years old. At the time George was a farmer and a store worker. </a:t>
            </a:r>
          </a:p>
          <a:p>
            <a:pPr>
              <a:lnSpc>
                <a:spcPct val="150000"/>
              </a:lnSpc>
            </a:pPr>
            <a:r>
              <a:rPr lang="en-GB" sz="2000" dirty="0">
                <a:latin typeface="Arial" panose="020B0604020202020204" pitchFamily="34" charset="0"/>
                <a:cs typeface="Arial" panose="020B0604020202020204" pitchFamily="34" charset="0"/>
              </a:rPr>
              <a:t>When George arrived at London he was hoping to find work. Just like many men  then, and many men today.  </a:t>
            </a: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5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77D70B3-1B0D-4576-9B59-28D37C150348}"/>
              </a:ext>
            </a:extLst>
          </p:cNvPr>
          <p:cNvPicPr>
            <a:picLocks noChangeAspect="1"/>
          </p:cNvPicPr>
          <p:nvPr/>
        </p:nvPicPr>
        <p:blipFill rotWithShape="1">
          <a:blip r:embed="rId2"/>
          <a:srcRect l="28073" r="36571" b="-2"/>
          <a:stretch/>
        </p:blipFill>
        <p:spPr>
          <a:xfrm>
            <a:off x="7780498" y="2135686"/>
            <a:ext cx="3839009" cy="3990432"/>
          </a:xfrm>
          <a:prstGeom prst="rect">
            <a:avLst/>
          </a:prstGeom>
        </p:spPr>
      </p:pic>
      <p:sp>
        <p:nvSpPr>
          <p:cNvPr id="5" name="TextBox 4">
            <a:extLst>
              <a:ext uri="{FF2B5EF4-FFF2-40B4-BE49-F238E27FC236}">
                <a16:creationId xmlns:a16="http://schemas.microsoft.com/office/drawing/2014/main" id="{DC4DC81D-B6FB-4575-8E5F-FAE3CA5B013A}"/>
              </a:ext>
            </a:extLst>
          </p:cNvPr>
          <p:cNvSpPr txBox="1"/>
          <p:nvPr/>
        </p:nvSpPr>
        <p:spPr>
          <a:xfrm>
            <a:off x="8297333" y="6344356"/>
            <a:ext cx="329725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YMCA of Greater Kansas City. 2020) </a:t>
            </a:r>
          </a:p>
        </p:txBody>
      </p:sp>
      <p:sp>
        <p:nvSpPr>
          <p:cNvPr id="6" name="TextBox 5">
            <a:extLst>
              <a:ext uri="{FF2B5EF4-FFF2-40B4-BE49-F238E27FC236}">
                <a16:creationId xmlns:a16="http://schemas.microsoft.com/office/drawing/2014/main" id="{8533C528-6993-431B-B9F1-AA2D3A0D8A0B}"/>
              </a:ext>
            </a:extLst>
          </p:cNvPr>
          <p:cNvSpPr txBox="1"/>
          <p:nvPr/>
        </p:nvSpPr>
        <p:spPr>
          <a:xfrm>
            <a:off x="2224532" y="4763080"/>
            <a:ext cx="38608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History and Heritage. 2019) </a:t>
            </a:r>
          </a:p>
        </p:txBody>
      </p:sp>
    </p:spTree>
    <p:extLst>
      <p:ext uri="{BB962C8B-B14F-4D97-AF65-F5344CB8AC3E}">
        <p14:creationId xmlns:p14="http://schemas.microsoft.com/office/powerpoint/2010/main" val="923666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F694A6-300C-45C1-8C9E-F88B2F15BBD2}"/>
              </a:ext>
            </a:extLst>
          </p:cNvPr>
          <p:cNvSpPr>
            <a:spLocks noGrp="1"/>
          </p:cNvSpPr>
          <p:nvPr>
            <p:ph idx="1"/>
          </p:nvPr>
        </p:nvSpPr>
        <p:spPr/>
        <p:txBody>
          <a:bodyPr>
            <a:normAutofit/>
          </a:bodyPr>
          <a:lstStyle/>
          <a:p>
            <a:pPr>
              <a:lnSpc>
                <a:spcPct val="150000"/>
              </a:lnSpc>
            </a:pPr>
            <a:r>
              <a:rPr lang="en-GB" sz="2000" dirty="0">
                <a:latin typeface="Arial" panose="020B0604020202020204" pitchFamily="34" charset="0"/>
                <a:cs typeface="Arial" panose="020B0604020202020204" pitchFamily="34" charset="0"/>
              </a:rPr>
              <a:t>George was concerned about the welfare of his fellow workers, therefor George and eleven of his friends arranged for men to socialise safely, whilst being able to have prayer and study sessions.</a:t>
            </a:r>
          </a:p>
          <a:p>
            <a:pPr>
              <a:lnSpc>
                <a:spcPct val="150000"/>
              </a:lnSpc>
            </a:pPr>
            <a:r>
              <a:rPr lang="en-GB" sz="2000" dirty="0">
                <a:latin typeface="Arial" panose="020B0604020202020204" pitchFamily="34" charset="0"/>
                <a:cs typeface="Arial" panose="020B0604020202020204" pitchFamily="34" charset="0"/>
              </a:rPr>
              <a:t>The YMCA was aimed at those young men, who wanted to seek escape from the dangers of life they were experiencing on the streets of London. </a:t>
            </a:r>
            <a:endParaRPr lang="en-GB" sz="2000" dirty="0"/>
          </a:p>
        </p:txBody>
      </p:sp>
      <p:sp>
        <p:nvSpPr>
          <p:cNvPr id="4" name="TextBox 3">
            <a:extLst>
              <a:ext uri="{FF2B5EF4-FFF2-40B4-BE49-F238E27FC236}">
                <a16:creationId xmlns:a16="http://schemas.microsoft.com/office/drawing/2014/main" id="{D864C43C-F091-47E7-94BF-315BDB7355C2}"/>
              </a:ext>
            </a:extLst>
          </p:cNvPr>
          <p:cNvSpPr txBox="1"/>
          <p:nvPr/>
        </p:nvSpPr>
        <p:spPr>
          <a:xfrm>
            <a:off x="2517067" y="4590098"/>
            <a:ext cx="38608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History and Heritage. 2019) </a:t>
            </a:r>
          </a:p>
        </p:txBody>
      </p:sp>
      <p:sp>
        <p:nvSpPr>
          <p:cNvPr id="5" name="TextBox 4">
            <a:extLst>
              <a:ext uri="{FF2B5EF4-FFF2-40B4-BE49-F238E27FC236}">
                <a16:creationId xmlns:a16="http://schemas.microsoft.com/office/drawing/2014/main" id="{2D23EEED-C014-45D6-AA94-99778F0EBBF0}"/>
              </a:ext>
            </a:extLst>
          </p:cNvPr>
          <p:cNvSpPr txBox="1"/>
          <p:nvPr/>
        </p:nvSpPr>
        <p:spPr>
          <a:xfrm>
            <a:off x="838200" y="643467"/>
            <a:ext cx="6894689"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Continued</a:t>
            </a:r>
            <a:r>
              <a:rPr lang="en-GB" dirty="0"/>
              <a:t> </a:t>
            </a:r>
          </a:p>
        </p:txBody>
      </p:sp>
      <p:pic>
        <p:nvPicPr>
          <p:cNvPr id="6" name="Picture 5">
            <a:extLst>
              <a:ext uri="{FF2B5EF4-FFF2-40B4-BE49-F238E27FC236}">
                <a16:creationId xmlns:a16="http://schemas.microsoft.com/office/drawing/2014/main" id="{FD7A42FB-FC59-4C8B-B68E-0D25C727AFB3}"/>
              </a:ext>
            </a:extLst>
          </p:cNvPr>
          <p:cNvPicPr>
            <a:picLocks noChangeAspect="1"/>
          </p:cNvPicPr>
          <p:nvPr/>
        </p:nvPicPr>
        <p:blipFill>
          <a:blip r:embed="rId2"/>
          <a:stretch>
            <a:fillRect/>
          </a:stretch>
        </p:blipFill>
        <p:spPr>
          <a:xfrm>
            <a:off x="8056733" y="4055364"/>
            <a:ext cx="3526381" cy="2301661"/>
          </a:xfrm>
          <a:prstGeom prst="rect">
            <a:avLst/>
          </a:prstGeom>
        </p:spPr>
      </p:pic>
      <p:sp>
        <p:nvSpPr>
          <p:cNvPr id="7" name="TextBox 6">
            <a:extLst>
              <a:ext uri="{FF2B5EF4-FFF2-40B4-BE49-F238E27FC236}">
                <a16:creationId xmlns:a16="http://schemas.microsoft.com/office/drawing/2014/main" id="{C34329DA-9758-4C8E-A186-EED045BC1353}"/>
              </a:ext>
            </a:extLst>
          </p:cNvPr>
          <p:cNvSpPr txBox="1"/>
          <p:nvPr/>
        </p:nvSpPr>
        <p:spPr>
          <a:xfrm>
            <a:off x="7958668" y="6357025"/>
            <a:ext cx="412044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'Dirty Old London': A History Of The Victorians' Infamous Filth. 2021)</a:t>
            </a:r>
          </a:p>
        </p:txBody>
      </p:sp>
    </p:spTree>
    <p:extLst>
      <p:ext uri="{BB962C8B-B14F-4D97-AF65-F5344CB8AC3E}">
        <p14:creationId xmlns:p14="http://schemas.microsoft.com/office/powerpoint/2010/main" val="1286240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2E174-6A4C-4C72-84B3-79E5A938D1DF}"/>
              </a:ext>
            </a:extLst>
          </p:cNvPr>
          <p:cNvSpPr>
            <a:spLocks noGrp="1"/>
          </p:cNvSpPr>
          <p:nvPr>
            <p:ph type="title"/>
          </p:nvPr>
        </p:nvSpPr>
        <p:spPr>
          <a:xfrm>
            <a:off x="630936" y="640080"/>
            <a:ext cx="4818888" cy="1481328"/>
          </a:xfrm>
        </p:spPr>
        <p:txBody>
          <a:bodyPr anchor="b">
            <a:normAutofit/>
          </a:bodyPr>
          <a:lstStyle/>
          <a:p>
            <a:r>
              <a:rPr lang="en-GB" sz="4400" dirty="0">
                <a:latin typeface="Arial" panose="020B0604020202020204" pitchFamily="34" charset="0"/>
                <a:cs typeface="Arial" panose="020B0604020202020204" pitchFamily="34" charset="0"/>
              </a:rPr>
              <a:t>Early 1900’s</a:t>
            </a:r>
          </a:p>
        </p:txBody>
      </p:sp>
      <p:sp>
        <p:nvSpPr>
          <p:cNvPr id="28"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72FFD7-FC75-49E0-8F01-8E4C2F1422D1}"/>
              </a:ext>
            </a:extLst>
          </p:cNvPr>
          <p:cNvSpPr>
            <a:spLocks noGrp="1"/>
          </p:cNvSpPr>
          <p:nvPr>
            <p:ph idx="1"/>
          </p:nvPr>
        </p:nvSpPr>
        <p:spPr>
          <a:xfrm>
            <a:off x="630936" y="2660904"/>
            <a:ext cx="7449388" cy="3547872"/>
          </a:xfrm>
        </p:spPr>
        <p:txBody>
          <a:bodyPr anchor="t">
            <a:normAutofit/>
          </a:bodyPr>
          <a:lstStyle/>
          <a:p>
            <a:pPr marL="0" indent="0">
              <a:lnSpc>
                <a:spcPct val="150000"/>
              </a:lnSpc>
              <a:buNone/>
            </a:pPr>
            <a:r>
              <a:rPr lang="en-GB" sz="1600" dirty="0">
                <a:latin typeface="Arial" panose="020B0604020202020204" pitchFamily="34" charset="0"/>
                <a:cs typeface="Arial" panose="020B0604020202020204" pitchFamily="34" charset="0"/>
              </a:rPr>
              <a:t>. In 1905 YMCA celebrated it’s 50th anniversary. </a:t>
            </a:r>
          </a:p>
          <a:p>
            <a:pPr marL="0" indent="0">
              <a:lnSpc>
                <a:spcPct val="150000"/>
              </a:lnSpc>
              <a:buNone/>
            </a:pPr>
            <a:r>
              <a:rPr lang="en-GB" sz="1600" dirty="0">
                <a:latin typeface="Arial" panose="020B0604020202020204" pitchFamily="34" charset="0"/>
                <a:cs typeface="Arial" panose="020B0604020202020204" pitchFamily="34" charset="0"/>
              </a:rPr>
              <a:t>. At this point YMCA is currently operating in forty five different countries,  estimated at helping over 707,000 people. </a:t>
            </a:r>
          </a:p>
          <a:p>
            <a:pPr marL="0" indent="0">
              <a:lnSpc>
                <a:spcPct val="150000"/>
              </a:lnSpc>
              <a:buNone/>
            </a:pPr>
            <a:r>
              <a:rPr lang="en-GB" sz="1600" dirty="0">
                <a:latin typeface="Arial" panose="020B0604020202020204" pitchFamily="34" charset="0"/>
                <a:cs typeface="Arial" panose="020B0604020202020204" pitchFamily="34" charset="0"/>
              </a:rPr>
              <a:t>. During 1905 George Williams who founded </a:t>
            </a:r>
            <a:r>
              <a:rPr lang="en-GB" sz="1600">
                <a:latin typeface="Arial" panose="020B0604020202020204" pitchFamily="34" charset="0"/>
                <a:cs typeface="Arial" panose="020B0604020202020204" pitchFamily="34" charset="0"/>
              </a:rPr>
              <a:t>the YMCA died </a:t>
            </a:r>
            <a:r>
              <a:rPr lang="en-GB" sz="1600" dirty="0">
                <a:latin typeface="Arial" panose="020B0604020202020204" pitchFamily="34" charset="0"/>
                <a:cs typeface="Arial" panose="020B0604020202020204" pitchFamily="34" charset="0"/>
              </a:rPr>
              <a:t>at the age of 83. He was laid to rest in the crypt at St Paul’s Cathedral in London.</a:t>
            </a:r>
          </a:p>
        </p:txBody>
      </p:sp>
      <mc:AlternateContent xmlns:mc="http://schemas.openxmlformats.org/markup-compatibility/2006" xmlns:p14="http://schemas.microsoft.com/office/powerpoint/2010/main">
        <mc:Choice Requires="p14">
          <p:contentPart p14:bwMode="auto" r:id="rId2">
            <p14:nvContentPartPr>
              <p14:cNvPr id="33" name="Ink 2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33" name="Ink 29">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a:extLst>
              <a:ext uri="{FF2B5EF4-FFF2-40B4-BE49-F238E27FC236}">
                <a16:creationId xmlns:a16="http://schemas.microsoft.com/office/drawing/2014/main" id="{7A581EB1-BCA1-4A2C-8157-EA1FEC44AEEB}"/>
              </a:ext>
            </a:extLst>
          </p:cNvPr>
          <p:cNvPicPr>
            <a:picLocks noChangeAspect="1"/>
          </p:cNvPicPr>
          <p:nvPr/>
        </p:nvPicPr>
        <p:blipFill rotWithShape="1">
          <a:blip r:embed="rId4"/>
          <a:srcRect l="13662" r="22144"/>
          <a:stretch/>
        </p:blipFill>
        <p:spPr>
          <a:xfrm>
            <a:off x="8544355" y="577227"/>
            <a:ext cx="3629683" cy="3618714"/>
          </a:xfrm>
          <a:prstGeom prst="rect">
            <a:avLst/>
          </a:prstGeom>
        </p:spPr>
      </p:pic>
      <p:sp>
        <p:nvSpPr>
          <p:cNvPr id="6" name="TextBox 5">
            <a:extLst>
              <a:ext uri="{FF2B5EF4-FFF2-40B4-BE49-F238E27FC236}">
                <a16:creationId xmlns:a16="http://schemas.microsoft.com/office/drawing/2014/main" id="{7C0EC5F3-DEB2-4AE0-A469-BBC587B3445B}"/>
              </a:ext>
            </a:extLst>
          </p:cNvPr>
          <p:cNvSpPr txBox="1"/>
          <p:nvPr/>
        </p:nvSpPr>
        <p:spPr>
          <a:xfrm>
            <a:off x="9227638" y="4387991"/>
            <a:ext cx="2946400"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Source: St Paul’s Cathedral  2020) </a:t>
            </a:r>
          </a:p>
        </p:txBody>
      </p:sp>
      <p:sp>
        <p:nvSpPr>
          <p:cNvPr id="5" name="TextBox 4">
            <a:extLst>
              <a:ext uri="{FF2B5EF4-FFF2-40B4-BE49-F238E27FC236}">
                <a16:creationId xmlns:a16="http://schemas.microsoft.com/office/drawing/2014/main" id="{47CE5ECF-7503-455B-ACF4-3588ED381DDC}"/>
              </a:ext>
            </a:extLst>
          </p:cNvPr>
          <p:cNvSpPr txBox="1"/>
          <p:nvPr/>
        </p:nvSpPr>
        <p:spPr>
          <a:xfrm>
            <a:off x="2866136" y="5065776"/>
            <a:ext cx="37592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YMCA through the years)</a:t>
            </a:r>
          </a:p>
        </p:txBody>
      </p:sp>
    </p:spTree>
    <p:extLst>
      <p:ext uri="{BB962C8B-B14F-4D97-AF65-F5344CB8AC3E}">
        <p14:creationId xmlns:p14="http://schemas.microsoft.com/office/powerpoint/2010/main" val="3257330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1DCEF-2127-4250-BB55-FAD120630004}"/>
              </a:ext>
            </a:extLst>
          </p:cNvPr>
          <p:cNvSpPr>
            <a:spLocks noGrp="1"/>
          </p:cNvSpPr>
          <p:nvPr>
            <p:ph type="title"/>
          </p:nvPr>
        </p:nvSpPr>
        <p:spPr>
          <a:xfrm>
            <a:off x="787078" y="365125"/>
            <a:ext cx="10566722" cy="1325563"/>
          </a:xfrm>
        </p:spPr>
        <p:txBody>
          <a:bodyPr>
            <a:normAutofit/>
          </a:bodyPr>
          <a:lstStyle/>
          <a:p>
            <a:r>
              <a:rPr lang="en-GB" sz="4000" dirty="0">
                <a:latin typeface="Arial" panose="020B0604020202020204" pitchFamily="34" charset="0"/>
                <a:cs typeface="Arial" panose="020B0604020202020204" pitchFamily="34" charset="0"/>
              </a:rPr>
              <a:t>Continued </a:t>
            </a:r>
          </a:p>
        </p:txBody>
      </p:sp>
      <p:sp>
        <p:nvSpPr>
          <p:cNvPr id="3" name="Content Placeholder 2">
            <a:extLst>
              <a:ext uri="{FF2B5EF4-FFF2-40B4-BE49-F238E27FC236}">
                <a16:creationId xmlns:a16="http://schemas.microsoft.com/office/drawing/2014/main" id="{34007144-E9C9-48CD-8DF8-DAEAE880D744}"/>
              </a:ext>
            </a:extLst>
          </p:cNvPr>
          <p:cNvSpPr>
            <a:spLocks noGrp="1"/>
          </p:cNvSpPr>
          <p:nvPr>
            <p:ph idx="1"/>
          </p:nvPr>
        </p:nvSpPr>
        <p:spPr/>
        <p:txBody>
          <a:bodyPr/>
          <a:lstStyle/>
          <a:p>
            <a:pPr>
              <a:lnSpc>
                <a:spcPct val="150000"/>
              </a:lnSpc>
            </a:pPr>
            <a:r>
              <a:rPr lang="en-GB" sz="1800" dirty="0">
                <a:latin typeface="Arial" panose="020B0604020202020204" pitchFamily="34" charset="0"/>
                <a:cs typeface="Arial" panose="020B0604020202020204" pitchFamily="34" charset="0"/>
              </a:rPr>
              <a:t>In 1911, the original building of YMCA was built near the corner of Great Russell Street in London. This building included rooms for meetings, restaurants, a fitness facility, social gathering rooms, a only men’s department, and also an accommodation.</a:t>
            </a:r>
          </a:p>
          <a:p>
            <a:pPr>
              <a:lnSpc>
                <a:spcPct val="150000"/>
              </a:lnSpc>
            </a:pPr>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 During 1914-1918, when world war 1 was happening, the YMCA supported the soldiers by providing shelter which contained food, and a place of rest for those serving on the front line.</a:t>
            </a:r>
          </a:p>
          <a:p>
            <a:endParaRPr lang="en-GB" dirty="0"/>
          </a:p>
        </p:txBody>
      </p:sp>
      <p:sp>
        <p:nvSpPr>
          <p:cNvPr id="4" name="TextBox 3">
            <a:extLst>
              <a:ext uri="{FF2B5EF4-FFF2-40B4-BE49-F238E27FC236}">
                <a16:creationId xmlns:a16="http://schemas.microsoft.com/office/drawing/2014/main" id="{735D152E-1317-4271-905A-973BEB1F4FBA}"/>
              </a:ext>
            </a:extLst>
          </p:cNvPr>
          <p:cNvSpPr txBox="1"/>
          <p:nvPr/>
        </p:nvSpPr>
        <p:spPr>
          <a:xfrm>
            <a:off x="9381602" y="4742320"/>
            <a:ext cx="37592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YMCA through the years)</a:t>
            </a:r>
          </a:p>
        </p:txBody>
      </p:sp>
      <p:pic>
        <p:nvPicPr>
          <p:cNvPr id="6" name="Picture 5">
            <a:extLst>
              <a:ext uri="{FF2B5EF4-FFF2-40B4-BE49-F238E27FC236}">
                <a16:creationId xmlns:a16="http://schemas.microsoft.com/office/drawing/2014/main" id="{13293F7F-E5FE-449B-BE4E-55C79EFF7B89}"/>
              </a:ext>
            </a:extLst>
          </p:cNvPr>
          <p:cNvPicPr>
            <a:picLocks noChangeAspect="1"/>
          </p:cNvPicPr>
          <p:nvPr/>
        </p:nvPicPr>
        <p:blipFill>
          <a:blip r:embed="rId2"/>
          <a:stretch>
            <a:fillRect/>
          </a:stretch>
        </p:blipFill>
        <p:spPr>
          <a:xfrm>
            <a:off x="119412" y="4786724"/>
            <a:ext cx="2381956" cy="1909111"/>
          </a:xfrm>
          <a:prstGeom prst="rect">
            <a:avLst/>
          </a:prstGeom>
        </p:spPr>
      </p:pic>
      <p:sp>
        <p:nvSpPr>
          <p:cNvPr id="7" name="TextBox 6">
            <a:extLst>
              <a:ext uri="{FF2B5EF4-FFF2-40B4-BE49-F238E27FC236}">
                <a16:creationId xmlns:a16="http://schemas.microsoft.com/office/drawing/2014/main" id="{F701A044-3039-429C-92DB-CA95B35AA5AC}"/>
              </a:ext>
            </a:extLst>
          </p:cNvPr>
          <p:cNvSpPr txBox="1"/>
          <p:nvPr/>
        </p:nvSpPr>
        <p:spPr>
          <a:xfrm>
            <a:off x="2501368" y="6181344"/>
            <a:ext cx="2381956"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Great War Report 2016)</a:t>
            </a:r>
          </a:p>
        </p:txBody>
      </p:sp>
      <p:sp>
        <p:nvSpPr>
          <p:cNvPr id="8" name="TextBox 7">
            <a:extLst>
              <a:ext uri="{FF2B5EF4-FFF2-40B4-BE49-F238E27FC236}">
                <a16:creationId xmlns:a16="http://schemas.microsoft.com/office/drawing/2014/main" id="{9E47E053-76A5-4AB4-B5EA-8A9542A579A1}"/>
              </a:ext>
            </a:extLst>
          </p:cNvPr>
          <p:cNvSpPr txBox="1"/>
          <p:nvPr/>
        </p:nvSpPr>
        <p:spPr>
          <a:xfrm>
            <a:off x="9178724" y="3243519"/>
            <a:ext cx="333350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Central Young Men’s Christian Association. no date) </a:t>
            </a:r>
          </a:p>
        </p:txBody>
      </p:sp>
    </p:spTree>
    <p:extLst>
      <p:ext uri="{BB962C8B-B14F-4D97-AF65-F5344CB8AC3E}">
        <p14:creationId xmlns:p14="http://schemas.microsoft.com/office/powerpoint/2010/main" val="22496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50C55B-EC3F-493A-8167-20D4265729A2}"/>
              </a:ext>
            </a:extLst>
          </p:cNvPr>
          <p:cNvSpPr>
            <a:spLocks noGrp="1"/>
          </p:cNvSpPr>
          <p:nvPr>
            <p:ph idx="1"/>
          </p:nvPr>
        </p:nvSpPr>
        <p:spPr>
          <a:xfrm>
            <a:off x="2852849" y="2036249"/>
            <a:ext cx="6713552" cy="4119172"/>
          </a:xfrm>
        </p:spPr>
        <p:txBody>
          <a:bodyPr anchor="t">
            <a:normAutofit/>
          </a:bodyPr>
          <a:lstStyle/>
          <a:p>
            <a:pPr marL="0" indent="0">
              <a:lnSpc>
                <a:spcPct val="150000"/>
              </a:lnSpc>
              <a:buNone/>
            </a:pPr>
            <a:endParaRPr lang="en-GB" sz="1500" dirty="0">
              <a:latin typeface="Arial" panose="020B0604020202020204" pitchFamily="34" charset="0"/>
              <a:cs typeface="Arial" panose="020B0604020202020204" pitchFamily="34" charset="0"/>
            </a:endParaRPr>
          </a:p>
          <a:p>
            <a:pPr>
              <a:lnSpc>
                <a:spcPct val="150000"/>
              </a:lnSpc>
            </a:pPr>
            <a:r>
              <a:rPr lang="en-GB" sz="15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As the wounded soldiers returned from war, volunteers from the YMCA found themselves working alongside the Royal Army Medical Corps and Red Cross in hospitals. Both parties aimed to help relatives to reunite, and visit their sons. This was a difficult time for the soldiers, as many were injured, and many more suffered with depression. The YMCA worked closely with the soldiers and their families with their support. </a:t>
            </a:r>
          </a:p>
          <a:p>
            <a:pPr>
              <a:lnSpc>
                <a:spcPct val="100000"/>
              </a:lnSpc>
            </a:pPr>
            <a:endParaRPr lang="en-GB" sz="1500" dirty="0">
              <a:latin typeface="Arial" panose="020B0604020202020204" pitchFamily="34" charset="0"/>
              <a:cs typeface="Arial" panose="020B0604020202020204" pitchFamily="34" charset="0"/>
            </a:endParaRPr>
          </a:p>
          <a:p>
            <a:pPr marL="0" indent="0">
              <a:lnSpc>
                <a:spcPct val="100000"/>
              </a:lnSpc>
              <a:buNone/>
            </a:pPr>
            <a:endParaRPr lang="en-GB" sz="1500" dirty="0">
              <a:latin typeface="Arial" panose="020B0604020202020204" pitchFamily="34" charset="0"/>
              <a:cs typeface="Arial" panose="020B0604020202020204" pitchFamily="34" charset="0"/>
            </a:endParaRPr>
          </a:p>
          <a:p>
            <a:pPr>
              <a:lnSpc>
                <a:spcPct val="100000"/>
              </a:lnSpc>
            </a:pPr>
            <a:endParaRPr lang="en-GB" sz="1500" dirty="0"/>
          </a:p>
        </p:txBody>
      </p:sp>
      <p:sp>
        <p:nvSpPr>
          <p:cNvPr id="5" name="TextBox 4">
            <a:extLst>
              <a:ext uri="{FF2B5EF4-FFF2-40B4-BE49-F238E27FC236}">
                <a16:creationId xmlns:a16="http://schemas.microsoft.com/office/drawing/2014/main" id="{AF0CF9E4-45D4-44B3-96E8-B320CAEAC7A8}"/>
              </a:ext>
            </a:extLst>
          </p:cNvPr>
          <p:cNvSpPr txBox="1"/>
          <p:nvPr/>
        </p:nvSpPr>
        <p:spPr>
          <a:xfrm>
            <a:off x="4809067" y="5847644"/>
            <a:ext cx="433493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YMCA through the years)</a:t>
            </a:r>
          </a:p>
        </p:txBody>
      </p:sp>
    </p:spTree>
    <p:extLst>
      <p:ext uri="{BB962C8B-B14F-4D97-AF65-F5344CB8AC3E}">
        <p14:creationId xmlns:p14="http://schemas.microsoft.com/office/powerpoint/2010/main" val="873259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6C4945-82ED-473A-9879-B0D1929C1815}"/>
              </a:ext>
            </a:extLst>
          </p:cNvPr>
          <p:cNvSpPr>
            <a:spLocks noGrp="1"/>
          </p:cNvSpPr>
          <p:nvPr>
            <p:ph type="title"/>
          </p:nvPr>
        </p:nvSpPr>
        <p:spPr>
          <a:xfrm>
            <a:off x="640080" y="325369"/>
            <a:ext cx="4368602" cy="1956841"/>
          </a:xfrm>
        </p:spPr>
        <p:txBody>
          <a:bodyPr anchor="b">
            <a:normAutofit/>
          </a:bodyPr>
          <a:lstStyle/>
          <a:p>
            <a:r>
              <a:rPr lang="en-GB" sz="6600"/>
              <a:t>Continued </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E78129"/>
          </a:solidFill>
          <a:ln w="38100" cap="rnd">
            <a:solidFill>
              <a:srgbClr val="E7812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93ADBF-38B3-44A1-90AE-746F6C6D4A4D}"/>
              </a:ext>
            </a:extLst>
          </p:cNvPr>
          <p:cNvSpPr>
            <a:spLocks noGrp="1"/>
          </p:cNvSpPr>
          <p:nvPr>
            <p:ph idx="1"/>
          </p:nvPr>
        </p:nvSpPr>
        <p:spPr>
          <a:xfrm>
            <a:off x="640080" y="2872899"/>
            <a:ext cx="4243589" cy="3320668"/>
          </a:xfrm>
        </p:spPr>
        <p:txBody>
          <a:bodyPr>
            <a:normAutofit/>
          </a:bodyPr>
          <a:lstStyle/>
          <a:p>
            <a:pPr>
              <a:lnSpc>
                <a:spcPct val="100000"/>
              </a:lnSpc>
            </a:pPr>
            <a:r>
              <a:rPr lang="en-GB" sz="1800" dirty="0">
                <a:latin typeface="Arial" panose="020B0604020202020204" pitchFamily="34" charset="0"/>
                <a:cs typeface="Arial" panose="020B0604020202020204" pitchFamily="34" charset="0"/>
              </a:rPr>
              <a:t> YMCA took on the challenge to set up a educational programme for soldiers, which then eventually turned into a Army Education Corps.</a:t>
            </a:r>
          </a:p>
          <a:p>
            <a:pPr>
              <a:lnSpc>
                <a:spcPct val="100000"/>
              </a:lnSpc>
            </a:pPr>
            <a:r>
              <a:rPr lang="en-GB" sz="1800" dirty="0">
                <a:latin typeface="Arial" panose="020B0604020202020204" pitchFamily="34" charset="0"/>
                <a:cs typeface="Arial" panose="020B0604020202020204" pitchFamily="34" charset="0"/>
              </a:rPr>
              <a:t>In 1916 the YMCA helped 38,000 ex service-men to find employment, simply by setting up a variety of employment departments in England. </a:t>
            </a:r>
            <a:endParaRPr lang="en-GB" sz="1800" dirty="0"/>
          </a:p>
        </p:txBody>
      </p:sp>
      <p:pic>
        <p:nvPicPr>
          <p:cNvPr id="4" name="Picture 3">
            <a:extLst>
              <a:ext uri="{FF2B5EF4-FFF2-40B4-BE49-F238E27FC236}">
                <a16:creationId xmlns:a16="http://schemas.microsoft.com/office/drawing/2014/main" id="{641C756C-C97A-4B06-834C-9613EFA9273B}"/>
              </a:ext>
            </a:extLst>
          </p:cNvPr>
          <p:cNvPicPr>
            <a:picLocks noChangeAspect="1"/>
          </p:cNvPicPr>
          <p:nvPr/>
        </p:nvPicPr>
        <p:blipFill rotWithShape="1">
          <a:blip r:embed="rId2"/>
          <a:srcRect t="404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Picture 6">
            <a:extLst>
              <a:ext uri="{FF2B5EF4-FFF2-40B4-BE49-F238E27FC236}">
                <a16:creationId xmlns:a16="http://schemas.microsoft.com/office/drawing/2014/main" id="{0112B4CA-505E-4143-AE25-D114C4691F54}"/>
              </a:ext>
            </a:extLst>
          </p:cNvPr>
          <p:cNvPicPr>
            <a:picLocks noChangeAspect="1"/>
          </p:cNvPicPr>
          <p:nvPr/>
        </p:nvPicPr>
        <p:blipFill>
          <a:blip r:embed="rId3"/>
          <a:stretch>
            <a:fillRect/>
          </a:stretch>
        </p:blipFill>
        <p:spPr>
          <a:xfrm>
            <a:off x="8075664" y="6141079"/>
            <a:ext cx="2353260" cy="591363"/>
          </a:xfrm>
          <a:prstGeom prst="rect">
            <a:avLst/>
          </a:prstGeom>
        </p:spPr>
      </p:pic>
    </p:spTree>
    <p:extLst>
      <p:ext uri="{BB962C8B-B14F-4D97-AF65-F5344CB8AC3E}">
        <p14:creationId xmlns:p14="http://schemas.microsoft.com/office/powerpoint/2010/main" val="1253078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B9712DE-E038-46F1-8385-505AC13C2C95}"/>
              </a:ext>
            </a:extLst>
          </p:cNvPr>
          <p:cNvSpPr/>
          <p:nvPr/>
        </p:nvSpPr>
        <p:spPr>
          <a:xfrm>
            <a:off x="3836408" y="2967335"/>
            <a:ext cx="4519187" cy="1446550"/>
          </a:xfrm>
          <a:prstGeom prst="rect">
            <a:avLst/>
          </a:prstGeom>
          <a:noFill/>
        </p:spPr>
        <p:txBody>
          <a:bodyPr wrap="none" lIns="91440" tIns="45720" rIns="91440" bIns="45720">
            <a:spAutoFit/>
          </a:bodyPr>
          <a:lstStyle/>
          <a:p>
            <a:pPr algn="ctr"/>
            <a:r>
              <a:rPr lang="en-US" sz="8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Present</a:t>
            </a: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368061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A21A9-96C1-4EC5-9E12-5EC3433BCDAD}"/>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Support and Advice </a:t>
            </a:r>
          </a:p>
        </p:txBody>
      </p:sp>
      <p:sp>
        <p:nvSpPr>
          <p:cNvPr id="3" name="TextBox 2">
            <a:extLst>
              <a:ext uri="{FF2B5EF4-FFF2-40B4-BE49-F238E27FC236}">
                <a16:creationId xmlns:a16="http://schemas.microsoft.com/office/drawing/2014/main" id="{1E938901-D3D7-4EEB-A00D-2EC80C41C162}"/>
              </a:ext>
            </a:extLst>
          </p:cNvPr>
          <p:cNvSpPr txBox="1"/>
          <p:nvPr/>
        </p:nvSpPr>
        <p:spPr>
          <a:xfrm>
            <a:off x="135467" y="2122311"/>
            <a:ext cx="11887200" cy="92333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YMCA aim to help the young people to develop and grow through the different stages of life.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England and wales, the YMCA support and give advice to almost 72,000 young people every year. </a:t>
            </a:r>
          </a:p>
        </p:txBody>
      </p:sp>
      <p:sp>
        <p:nvSpPr>
          <p:cNvPr id="4" name="Oval 3">
            <a:extLst>
              <a:ext uri="{FF2B5EF4-FFF2-40B4-BE49-F238E27FC236}">
                <a16:creationId xmlns:a16="http://schemas.microsoft.com/office/drawing/2014/main" id="{F8603FC8-B28A-4DED-AA05-C7BAE8A6C0F3}"/>
              </a:ext>
            </a:extLst>
          </p:cNvPr>
          <p:cNvSpPr/>
          <p:nvPr/>
        </p:nvSpPr>
        <p:spPr>
          <a:xfrm>
            <a:off x="4086578" y="4797777"/>
            <a:ext cx="3691466" cy="12304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EBB5D19-D480-4FA7-89AF-07ED1611D867}"/>
              </a:ext>
            </a:extLst>
          </p:cNvPr>
          <p:cNvSpPr txBox="1"/>
          <p:nvPr/>
        </p:nvSpPr>
        <p:spPr>
          <a:xfrm>
            <a:off x="4775199" y="5228355"/>
            <a:ext cx="300284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Support and Advice </a:t>
            </a:r>
          </a:p>
        </p:txBody>
      </p:sp>
      <p:cxnSp>
        <p:nvCxnSpPr>
          <p:cNvPr id="7" name="Straight Arrow Connector 6">
            <a:extLst>
              <a:ext uri="{FF2B5EF4-FFF2-40B4-BE49-F238E27FC236}">
                <a16:creationId xmlns:a16="http://schemas.microsoft.com/office/drawing/2014/main" id="{D68BC6AB-3F79-4E21-AC30-106C0C3A85F4}"/>
              </a:ext>
            </a:extLst>
          </p:cNvPr>
          <p:cNvCxnSpPr>
            <a:cxnSpLocks/>
          </p:cNvCxnSpPr>
          <p:nvPr/>
        </p:nvCxnSpPr>
        <p:spPr>
          <a:xfrm flipV="1">
            <a:off x="5932311" y="4367198"/>
            <a:ext cx="0" cy="3989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64CD5392-BB97-4DD2-94AD-F7786A1B75C0}"/>
              </a:ext>
            </a:extLst>
          </p:cNvPr>
          <p:cNvCxnSpPr>
            <a:cxnSpLocks/>
          </p:cNvCxnSpPr>
          <p:nvPr/>
        </p:nvCxnSpPr>
        <p:spPr>
          <a:xfrm flipV="1">
            <a:off x="6807200" y="4552495"/>
            <a:ext cx="304800" cy="4113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2CFB6F1-7F45-4C94-BFDF-D4EACC13B4F7}"/>
              </a:ext>
            </a:extLst>
          </p:cNvPr>
          <p:cNvCxnSpPr>
            <a:cxnSpLocks/>
          </p:cNvCxnSpPr>
          <p:nvPr/>
        </p:nvCxnSpPr>
        <p:spPr>
          <a:xfrm>
            <a:off x="7786511" y="5391080"/>
            <a:ext cx="567267" cy="219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621C3E-F7A2-460B-9EE3-6188D899DE86}"/>
              </a:ext>
            </a:extLst>
          </p:cNvPr>
          <p:cNvCxnSpPr>
            <a:cxnSpLocks/>
          </p:cNvCxnSpPr>
          <p:nvPr/>
        </p:nvCxnSpPr>
        <p:spPr>
          <a:xfrm flipH="1" flipV="1">
            <a:off x="4775199" y="4552495"/>
            <a:ext cx="262467" cy="3079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7D54D0B-B9BA-4A1E-AB12-04EED1028F24}"/>
              </a:ext>
            </a:extLst>
          </p:cNvPr>
          <p:cNvCxnSpPr>
            <a:cxnSpLocks/>
          </p:cNvCxnSpPr>
          <p:nvPr/>
        </p:nvCxnSpPr>
        <p:spPr>
          <a:xfrm>
            <a:off x="7112000" y="5955936"/>
            <a:ext cx="337256" cy="2363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93AD9AB-23B4-427C-8CC9-2B7E05F18A31}"/>
              </a:ext>
            </a:extLst>
          </p:cNvPr>
          <p:cNvCxnSpPr>
            <a:cxnSpLocks/>
          </p:cNvCxnSpPr>
          <p:nvPr/>
        </p:nvCxnSpPr>
        <p:spPr>
          <a:xfrm>
            <a:off x="5932311" y="5983217"/>
            <a:ext cx="0" cy="4180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A037409C-EE85-4B66-AB5F-E4AF41ABD7E3}"/>
              </a:ext>
            </a:extLst>
          </p:cNvPr>
          <p:cNvCxnSpPr>
            <a:cxnSpLocks/>
          </p:cNvCxnSpPr>
          <p:nvPr/>
        </p:nvCxnSpPr>
        <p:spPr>
          <a:xfrm flipH="1" flipV="1">
            <a:off x="3344333" y="5350930"/>
            <a:ext cx="71120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3C3B099-D57A-4F8B-A0A3-6EC13ABB1A69}"/>
              </a:ext>
            </a:extLst>
          </p:cNvPr>
          <p:cNvCxnSpPr>
            <a:cxnSpLocks/>
          </p:cNvCxnSpPr>
          <p:nvPr/>
        </p:nvCxnSpPr>
        <p:spPr>
          <a:xfrm flipH="1">
            <a:off x="4516965" y="5976624"/>
            <a:ext cx="389467" cy="3233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B393950-F3BB-4D1F-B0D1-E75F65BAE00E}"/>
              </a:ext>
            </a:extLst>
          </p:cNvPr>
          <p:cNvCxnSpPr>
            <a:cxnSpLocks/>
          </p:cNvCxnSpPr>
          <p:nvPr/>
        </p:nvCxnSpPr>
        <p:spPr>
          <a:xfrm flipH="1" flipV="1">
            <a:off x="3900311" y="4633778"/>
            <a:ext cx="471312" cy="4402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C1D68C1A-ACBA-4D87-97C7-688838CD6385}"/>
              </a:ext>
            </a:extLst>
          </p:cNvPr>
          <p:cNvSpPr txBox="1"/>
          <p:nvPr/>
        </p:nvSpPr>
        <p:spPr>
          <a:xfrm>
            <a:off x="8545689" y="5228355"/>
            <a:ext cx="26416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Employment </a:t>
            </a:r>
          </a:p>
        </p:txBody>
      </p:sp>
      <p:sp>
        <p:nvSpPr>
          <p:cNvPr id="35" name="TextBox 34">
            <a:extLst>
              <a:ext uri="{FF2B5EF4-FFF2-40B4-BE49-F238E27FC236}">
                <a16:creationId xmlns:a16="http://schemas.microsoft.com/office/drawing/2014/main" id="{20A62BBE-B4F9-49F3-96A0-36F80CE2D557}"/>
              </a:ext>
            </a:extLst>
          </p:cNvPr>
          <p:cNvSpPr txBox="1"/>
          <p:nvPr/>
        </p:nvSpPr>
        <p:spPr>
          <a:xfrm>
            <a:off x="6807200" y="4183318"/>
            <a:ext cx="249484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Mentoring </a:t>
            </a:r>
          </a:p>
        </p:txBody>
      </p:sp>
      <p:sp>
        <p:nvSpPr>
          <p:cNvPr id="36" name="TextBox 35">
            <a:extLst>
              <a:ext uri="{FF2B5EF4-FFF2-40B4-BE49-F238E27FC236}">
                <a16:creationId xmlns:a16="http://schemas.microsoft.com/office/drawing/2014/main" id="{337F2A03-27DF-4C75-902F-DEBC94A52C64}"/>
              </a:ext>
            </a:extLst>
          </p:cNvPr>
          <p:cNvSpPr txBox="1"/>
          <p:nvPr/>
        </p:nvSpPr>
        <p:spPr>
          <a:xfrm>
            <a:off x="7449256" y="6197234"/>
            <a:ext cx="272061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Mental Health and counselling </a:t>
            </a:r>
          </a:p>
        </p:txBody>
      </p:sp>
      <p:sp>
        <p:nvSpPr>
          <p:cNvPr id="37" name="TextBox 36">
            <a:extLst>
              <a:ext uri="{FF2B5EF4-FFF2-40B4-BE49-F238E27FC236}">
                <a16:creationId xmlns:a16="http://schemas.microsoft.com/office/drawing/2014/main" id="{DEA3A4E7-E3B9-4898-B956-408466FD149D}"/>
              </a:ext>
            </a:extLst>
          </p:cNvPr>
          <p:cNvSpPr txBox="1"/>
          <p:nvPr/>
        </p:nvSpPr>
        <p:spPr>
          <a:xfrm>
            <a:off x="5037666" y="6341467"/>
            <a:ext cx="207432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Sexual health advice </a:t>
            </a:r>
          </a:p>
        </p:txBody>
      </p:sp>
      <p:sp>
        <p:nvSpPr>
          <p:cNvPr id="38" name="TextBox 37">
            <a:extLst>
              <a:ext uri="{FF2B5EF4-FFF2-40B4-BE49-F238E27FC236}">
                <a16:creationId xmlns:a16="http://schemas.microsoft.com/office/drawing/2014/main" id="{262FA69A-4791-4231-9E59-283664FA60C3}"/>
              </a:ext>
            </a:extLst>
          </p:cNvPr>
          <p:cNvSpPr txBox="1"/>
          <p:nvPr/>
        </p:nvSpPr>
        <p:spPr>
          <a:xfrm>
            <a:off x="2912533" y="6299957"/>
            <a:ext cx="183020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Drugs and alcohol advice </a:t>
            </a:r>
          </a:p>
        </p:txBody>
      </p:sp>
      <p:sp>
        <p:nvSpPr>
          <p:cNvPr id="39" name="TextBox 38">
            <a:extLst>
              <a:ext uri="{FF2B5EF4-FFF2-40B4-BE49-F238E27FC236}">
                <a16:creationId xmlns:a16="http://schemas.microsoft.com/office/drawing/2014/main" id="{76F89AC1-7288-41BC-9151-81785A2EAE76}"/>
              </a:ext>
            </a:extLst>
          </p:cNvPr>
          <p:cNvSpPr txBox="1"/>
          <p:nvPr/>
        </p:nvSpPr>
        <p:spPr>
          <a:xfrm>
            <a:off x="2492725" y="5228355"/>
            <a:ext cx="1457679"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Crime prevention </a:t>
            </a:r>
          </a:p>
        </p:txBody>
      </p:sp>
      <p:sp>
        <p:nvSpPr>
          <p:cNvPr id="40" name="TextBox 39">
            <a:extLst>
              <a:ext uri="{FF2B5EF4-FFF2-40B4-BE49-F238E27FC236}">
                <a16:creationId xmlns:a16="http://schemas.microsoft.com/office/drawing/2014/main" id="{159994FF-D65F-4FCF-B94B-4C6BC27DFE70}"/>
              </a:ext>
            </a:extLst>
          </p:cNvPr>
          <p:cNvSpPr txBox="1"/>
          <p:nvPr/>
        </p:nvSpPr>
        <p:spPr>
          <a:xfrm>
            <a:off x="2676518" y="4350657"/>
            <a:ext cx="1420269"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Welfare and benefits </a:t>
            </a:r>
          </a:p>
        </p:txBody>
      </p:sp>
      <p:sp>
        <p:nvSpPr>
          <p:cNvPr id="41" name="TextBox 40">
            <a:extLst>
              <a:ext uri="{FF2B5EF4-FFF2-40B4-BE49-F238E27FC236}">
                <a16:creationId xmlns:a16="http://schemas.microsoft.com/office/drawing/2014/main" id="{4162EC3C-3CFC-4FA7-BF12-A5725A140F15}"/>
              </a:ext>
            </a:extLst>
          </p:cNvPr>
          <p:cNvSpPr txBox="1"/>
          <p:nvPr/>
        </p:nvSpPr>
        <p:spPr>
          <a:xfrm>
            <a:off x="4108811" y="4092177"/>
            <a:ext cx="127598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Housing advice </a:t>
            </a:r>
          </a:p>
        </p:txBody>
      </p:sp>
      <p:sp>
        <p:nvSpPr>
          <p:cNvPr id="42" name="TextBox 41">
            <a:extLst>
              <a:ext uri="{FF2B5EF4-FFF2-40B4-BE49-F238E27FC236}">
                <a16:creationId xmlns:a16="http://schemas.microsoft.com/office/drawing/2014/main" id="{B8778EB2-3255-4C34-9B46-68D239F0D836}"/>
              </a:ext>
            </a:extLst>
          </p:cNvPr>
          <p:cNvSpPr txBox="1"/>
          <p:nvPr/>
        </p:nvSpPr>
        <p:spPr>
          <a:xfrm>
            <a:off x="5431364" y="3938346"/>
            <a:ext cx="1286928"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Food banks </a:t>
            </a:r>
          </a:p>
        </p:txBody>
      </p:sp>
      <p:sp>
        <p:nvSpPr>
          <p:cNvPr id="6" name="TextBox 5">
            <a:extLst>
              <a:ext uri="{FF2B5EF4-FFF2-40B4-BE49-F238E27FC236}">
                <a16:creationId xmlns:a16="http://schemas.microsoft.com/office/drawing/2014/main" id="{A2D4B9A3-081C-4614-BE92-C6D9332DAC2D}"/>
              </a:ext>
            </a:extLst>
          </p:cNvPr>
          <p:cNvSpPr txBox="1"/>
          <p:nvPr/>
        </p:nvSpPr>
        <p:spPr>
          <a:xfrm>
            <a:off x="216960" y="6299957"/>
            <a:ext cx="2357258"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Source: What we do</a:t>
            </a:r>
          </a:p>
          <a:p>
            <a:r>
              <a:rPr lang="en-GB" sz="1400" dirty="0">
                <a:latin typeface="Arial" panose="020B0604020202020204" pitchFamily="34" charset="0"/>
                <a:cs typeface="Arial" panose="020B0604020202020204" pitchFamily="34" charset="0"/>
              </a:rPr>
              <a:t>  2019) </a:t>
            </a:r>
          </a:p>
        </p:txBody>
      </p:sp>
    </p:spTree>
    <p:extLst>
      <p:ext uri="{BB962C8B-B14F-4D97-AF65-F5344CB8AC3E}">
        <p14:creationId xmlns:p14="http://schemas.microsoft.com/office/powerpoint/2010/main" val="2553792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9328-A685-4EFE-81DE-3C1750DC938E}"/>
              </a:ext>
            </a:extLst>
          </p:cNvPr>
          <p:cNvSpPr>
            <a:spLocks noGrp="1"/>
          </p:cNvSpPr>
          <p:nvPr>
            <p:ph type="title"/>
          </p:nvPr>
        </p:nvSpPr>
        <p:spPr/>
        <p:txBody>
          <a:bodyPr/>
          <a:lstStyle/>
          <a:p>
            <a:r>
              <a:rPr lang="en-GB" sz="4400" dirty="0">
                <a:latin typeface="Arial" panose="020B0604020202020204" pitchFamily="34" charset="0"/>
                <a:cs typeface="Arial" panose="020B0604020202020204" pitchFamily="34" charset="0"/>
              </a:rPr>
              <a:t>Accommodation</a:t>
            </a:r>
            <a:r>
              <a:rPr lang="en-GB" dirty="0"/>
              <a:t> </a:t>
            </a:r>
          </a:p>
        </p:txBody>
      </p:sp>
      <p:sp>
        <p:nvSpPr>
          <p:cNvPr id="3" name="Content Placeholder 2">
            <a:extLst>
              <a:ext uri="{FF2B5EF4-FFF2-40B4-BE49-F238E27FC236}">
                <a16:creationId xmlns:a16="http://schemas.microsoft.com/office/drawing/2014/main" id="{7176B7A0-2A6F-4B88-B0C4-0F45A702FAF2}"/>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In England and wales the YMCA provide the largest supported accommodation for young people. </a:t>
            </a:r>
          </a:p>
          <a:p>
            <a:r>
              <a:rPr lang="en-GB" sz="1600" dirty="0">
                <a:latin typeface="Arial" panose="020B0604020202020204" pitchFamily="34" charset="0"/>
                <a:cs typeface="Arial" panose="020B0604020202020204" pitchFamily="34" charset="0"/>
              </a:rPr>
              <a:t>They offer 8,800 beds</a:t>
            </a:r>
          </a:p>
          <a:p>
            <a:r>
              <a:rPr lang="en-GB" sz="1600" dirty="0">
                <a:latin typeface="Arial" panose="020B0604020202020204" pitchFamily="34" charset="0"/>
                <a:cs typeface="Arial" panose="020B0604020202020204" pitchFamily="34" charset="0"/>
              </a:rPr>
              <a:t>YMCA do not only provide beds for young people, however they help those young people gain vital life skills, help build their confidence, and also help to live their lives independently. </a:t>
            </a:r>
          </a:p>
        </p:txBody>
      </p:sp>
      <p:sp>
        <p:nvSpPr>
          <p:cNvPr id="5" name="Oval 4">
            <a:extLst>
              <a:ext uri="{FF2B5EF4-FFF2-40B4-BE49-F238E27FC236}">
                <a16:creationId xmlns:a16="http://schemas.microsoft.com/office/drawing/2014/main" id="{01717918-A4EE-42E6-9A65-0447A1AD1C43}"/>
              </a:ext>
            </a:extLst>
          </p:cNvPr>
          <p:cNvSpPr/>
          <p:nvPr/>
        </p:nvSpPr>
        <p:spPr>
          <a:xfrm>
            <a:off x="4323645" y="4718755"/>
            <a:ext cx="2731911" cy="132875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76CAF89-1E40-4E7B-AC87-E26AEC580F17}"/>
              </a:ext>
            </a:extLst>
          </p:cNvPr>
          <p:cNvSpPr txBox="1"/>
          <p:nvPr/>
        </p:nvSpPr>
        <p:spPr>
          <a:xfrm>
            <a:off x="5125156" y="5181600"/>
            <a:ext cx="19304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Housing</a:t>
            </a:r>
            <a:r>
              <a:rPr lang="en-GB" dirty="0"/>
              <a:t> </a:t>
            </a:r>
          </a:p>
        </p:txBody>
      </p:sp>
      <p:cxnSp>
        <p:nvCxnSpPr>
          <p:cNvPr id="8" name="Straight Arrow Connector 7">
            <a:extLst>
              <a:ext uri="{FF2B5EF4-FFF2-40B4-BE49-F238E27FC236}">
                <a16:creationId xmlns:a16="http://schemas.microsoft.com/office/drawing/2014/main" id="{578F05C0-E6C1-4D4A-8E45-216072E3E8AA}"/>
              </a:ext>
            </a:extLst>
          </p:cNvPr>
          <p:cNvCxnSpPr>
            <a:cxnSpLocks/>
          </p:cNvCxnSpPr>
          <p:nvPr/>
        </p:nvCxnSpPr>
        <p:spPr>
          <a:xfrm flipV="1">
            <a:off x="5689600" y="4459111"/>
            <a:ext cx="0" cy="2596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E67DAE19-00B8-42DB-830E-8010DFF5B223}"/>
              </a:ext>
            </a:extLst>
          </p:cNvPr>
          <p:cNvCxnSpPr>
            <a:cxnSpLocks/>
          </p:cNvCxnSpPr>
          <p:nvPr/>
        </p:nvCxnSpPr>
        <p:spPr>
          <a:xfrm flipV="1">
            <a:off x="7072490" y="5404247"/>
            <a:ext cx="31044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BE4C112-29D1-479A-92D1-71C3A66CA394}"/>
              </a:ext>
            </a:extLst>
          </p:cNvPr>
          <p:cNvCxnSpPr>
            <a:cxnSpLocks/>
          </p:cNvCxnSpPr>
          <p:nvPr/>
        </p:nvCxnSpPr>
        <p:spPr>
          <a:xfrm flipH="1">
            <a:off x="3914423" y="5404246"/>
            <a:ext cx="392288" cy="966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CCCE785-1B7D-406E-851D-0E6E8C9EEEC4}"/>
              </a:ext>
            </a:extLst>
          </p:cNvPr>
          <p:cNvCxnSpPr>
            <a:cxnSpLocks/>
          </p:cNvCxnSpPr>
          <p:nvPr/>
        </p:nvCxnSpPr>
        <p:spPr>
          <a:xfrm>
            <a:off x="5307903" y="6015019"/>
            <a:ext cx="0" cy="3476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C40C863-6B67-4F63-A889-38D8DCDF2829}"/>
              </a:ext>
            </a:extLst>
          </p:cNvPr>
          <p:cNvCxnSpPr>
            <a:cxnSpLocks/>
          </p:cNvCxnSpPr>
          <p:nvPr/>
        </p:nvCxnSpPr>
        <p:spPr>
          <a:xfrm flipV="1">
            <a:off x="6407521" y="4618435"/>
            <a:ext cx="321732" cy="2139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7E215AE-9C09-45AB-A9CB-4F179313CAE1}"/>
              </a:ext>
            </a:extLst>
          </p:cNvPr>
          <p:cNvCxnSpPr>
            <a:cxnSpLocks/>
          </p:cNvCxnSpPr>
          <p:nvPr/>
        </p:nvCxnSpPr>
        <p:spPr>
          <a:xfrm>
            <a:off x="6618114" y="5877050"/>
            <a:ext cx="268109" cy="202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604A0C35-2EE2-4823-9632-1866644A6B40}"/>
              </a:ext>
            </a:extLst>
          </p:cNvPr>
          <p:cNvCxnSpPr>
            <a:cxnSpLocks/>
          </p:cNvCxnSpPr>
          <p:nvPr/>
        </p:nvCxnSpPr>
        <p:spPr>
          <a:xfrm flipH="1" flipV="1">
            <a:off x="4583288" y="4584917"/>
            <a:ext cx="276578" cy="3474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88A9F5D8-4C56-4A98-A189-36027C1053F2}"/>
              </a:ext>
            </a:extLst>
          </p:cNvPr>
          <p:cNvCxnSpPr>
            <a:cxnSpLocks/>
          </p:cNvCxnSpPr>
          <p:nvPr/>
        </p:nvCxnSpPr>
        <p:spPr>
          <a:xfrm flipH="1">
            <a:off x="4492271" y="5809488"/>
            <a:ext cx="182033" cy="274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C9EC4480-6B0C-4DEC-BFA8-D6D1E5E08AC7}"/>
              </a:ext>
            </a:extLst>
          </p:cNvPr>
          <p:cNvCxnSpPr>
            <a:cxnSpLocks/>
          </p:cNvCxnSpPr>
          <p:nvPr/>
        </p:nvCxnSpPr>
        <p:spPr>
          <a:xfrm>
            <a:off x="6143264" y="6033283"/>
            <a:ext cx="150988" cy="3293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D10044EE-9A1F-4860-8B9B-2D4DBED9E6F3}"/>
              </a:ext>
            </a:extLst>
          </p:cNvPr>
          <p:cNvSpPr txBox="1"/>
          <p:nvPr/>
        </p:nvSpPr>
        <p:spPr>
          <a:xfrm>
            <a:off x="5307902" y="3840380"/>
            <a:ext cx="1310211"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Emergency accommodation</a:t>
            </a:r>
          </a:p>
        </p:txBody>
      </p:sp>
      <p:sp>
        <p:nvSpPr>
          <p:cNvPr id="28" name="TextBox 27">
            <a:extLst>
              <a:ext uri="{FF2B5EF4-FFF2-40B4-BE49-F238E27FC236}">
                <a16:creationId xmlns:a16="http://schemas.microsoft.com/office/drawing/2014/main" id="{38CCF9C5-BC26-4F7D-82E2-79E2B64CE698}"/>
              </a:ext>
            </a:extLst>
          </p:cNvPr>
          <p:cNvSpPr txBox="1"/>
          <p:nvPr/>
        </p:nvSpPr>
        <p:spPr>
          <a:xfrm>
            <a:off x="6568387" y="4145258"/>
            <a:ext cx="11627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Winter night shelters </a:t>
            </a:r>
          </a:p>
        </p:txBody>
      </p:sp>
      <p:sp>
        <p:nvSpPr>
          <p:cNvPr id="29" name="TextBox 28">
            <a:extLst>
              <a:ext uri="{FF2B5EF4-FFF2-40B4-BE49-F238E27FC236}">
                <a16:creationId xmlns:a16="http://schemas.microsoft.com/office/drawing/2014/main" id="{56A7FE04-2445-4B4F-AB91-5C070336B62A}"/>
              </a:ext>
            </a:extLst>
          </p:cNvPr>
          <p:cNvSpPr txBox="1"/>
          <p:nvPr/>
        </p:nvSpPr>
        <p:spPr>
          <a:xfrm>
            <a:off x="7385772" y="5234975"/>
            <a:ext cx="11627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Supported lodgings  </a:t>
            </a:r>
          </a:p>
        </p:txBody>
      </p:sp>
      <p:sp>
        <p:nvSpPr>
          <p:cNvPr id="30" name="TextBox 29">
            <a:extLst>
              <a:ext uri="{FF2B5EF4-FFF2-40B4-BE49-F238E27FC236}">
                <a16:creationId xmlns:a16="http://schemas.microsoft.com/office/drawing/2014/main" id="{9BD58AB4-DC39-4231-B42C-151A6967F991}"/>
              </a:ext>
            </a:extLst>
          </p:cNvPr>
          <p:cNvSpPr txBox="1"/>
          <p:nvPr/>
        </p:nvSpPr>
        <p:spPr>
          <a:xfrm>
            <a:off x="6909523" y="5992830"/>
            <a:ext cx="132853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Move on housing </a:t>
            </a:r>
          </a:p>
        </p:txBody>
      </p:sp>
      <p:sp>
        <p:nvSpPr>
          <p:cNvPr id="31" name="TextBox 30">
            <a:extLst>
              <a:ext uri="{FF2B5EF4-FFF2-40B4-BE49-F238E27FC236}">
                <a16:creationId xmlns:a16="http://schemas.microsoft.com/office/drawing/2014/main" id="{A0AF3282-CEE9-40FE-9AB3-FAFD9098B2F7}"/>
              </a:ext>
            </a:extLst>
          </p:cNvPr>
          <p:cNvSpPr txBox="1"/>
          <p:nvPr/>
        </p:nvSpPr>
        <p:spPr>
          <a:xfrm>
            <a:off x="3951118" y="4136272"/>
            <a:ext cx="11627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Floating supported </a:t>
            </a:r>
          </a:p>
        </p:txBody>
      </p:sp>
      <p:sp>
        <p:nvSpPr>
          <p:cNvPr id="32" name="TextBox 31">
            <a:extLst>
              <a:ext uri="{FF2B5EF4-FFF2-40B4-BE49-F238E27FC236}">
                <a16:creationId xmlns:a16="http://schemas.microsoft.com/office/drawing/2014/main" id="{F235A435-A8EA-46FF-9624-2B5906784260}"/>
              </a:ext>
            </a:extLst>
          </p:cNvPr>
          <p:cNvSpPr txBox="1"/>
          <p:nvPr/>
        </p:nvSpPr>
        <p:spPr>
          <a:xfrm>
            <a:off x="2760142" y="5107215"/>
            <a:ext cx="11627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Hotels and youth hostels </a:t>
            </a:r>
          </a:p>
        </p:txBody>
      </p:sp>
      <p:sp>
        <p:nvSpPr>
          <p:cNvPr id="33" name="TextBox 32">
            <a:extLst>
              <a:ext uri="{FF2B5EF4-FFF2-40B4-BE49-F238E27FC236}">
                <a16:creationId xmlns:a16="http://schemas.microsoft.com/office/drawing/2014/main" id="{FB1C507D-CFB5-49F7-9FC5-8DFF12F7D3E6}"/>
              </a:ext>
            </a:extLst>
          </p:cNvPr>
          <p:cNvSpPr txBox="1"/>
          <p:nvPr/>
        </p:nvSpPr>
        <p:spPr>
          <a:xfrm>
            <a:off x="3383172" y="5942577"/>
            <a:ext cx="11627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Family rooms </a:t>
            </a:r>
          </a:p>
        </p:txBody>
      </p:sp>
      <p:sp>
        <p:nvSpPr>
          <p:cNvPr id="34" name="TextBox 33">
            <a:extLst>
              <a:ext uri="{FF2B5EF4-FFF2-40B4-BE49-F238E27FC236}">
                <a16:creationId xmlns:a16="http://schemas.microsoft.com/office/drawing/2014/main" id="{272DCF54-26F8-4DE2-B5F7-AE5FAEB4F34D}"/>
              </a:ext>
            </a:extLst>
          </p:cNvPr>
          <p:cNvSpPr txBox="1"/>
          <p:nvPr/>
        </p:nvSpPr>
        <p:spPr>
          <a:xfrm>
            <a:off x="4442563" y="6302162"/>
            <a:ext cx="11627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Food banks </a:t>
            </a:r>
          </a:p>
        </p:txBody>
      </p:sp>
      <p:sp>
        <p:nvSpPr>
          <p:cNvPr id="35" name="TextBox 34">
            <a:extLst>
              <a:ext uri="{FF2B5EF4-FFF2-40B4-BE49-F238E27FC236}">
                <a16:creationId xmlns:a16="http://schemas.microsoft.com/office/drawing/2014/main" id="{783199FA-61F6-4166-AE5E-50C1C8C592D6}"/>
              </a:ext>
            </a:extLst>
          </p:cNvPr>
          <p:cNvSpPr txBox="1"/>
          <p:nvPr/>
        </p:nvSpPr>
        <p:spPr>
          <a:xfrm>
            <a:off x="5747499" y="6365599"/>
            <a:ext cx="11627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Women's refuge </a:t>
            </a:r>
          </a:p>
        </p:txBody>
      </p:sp>
      <p:sp>
        <p:nvSpPr>
          <p:cNvPr id="36" name="TextBox 35">
            <a:extLst>
              <a:ext uri="{FF2B5EF4-FFF2-40B4-BE49-F238E27FC236}">
                <a16:creationId xmlns:a16="http://schemas.microsoft.com/office/drawing/2014/main" id="{4E10807B-1B86-42F5-8A3E-8C1141F6B1C9}"/>
              </a:ext>
            </a:extLst>
          </p:cNvPr>
          <p:cNvSpPr txBox="1"/>
          <p:nvPr/>
        </p:nvSpPr>
        <p:spPr>
          <a:xfrm>
            <a:off x="7038623" y="4629520"/>
            <a:ext cx="11627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Supported hostels </a:t>
            </a:r>
          </a:p>
        </p:txBody>
      </p:sp>
      <p:cxnSp>
        <p:nvCxnSpPr>
          <p:cNvPr id="37" name="Straight Arrow Connector 36">
            <a:extLst>
              <a:ext uri="{FF2B5EF4-FFF2-40B4-BE49-F238E27FC236}">
                <a16:creationId xmlns:a16="http://schemas.microsoft.com/office/drawing/2014/main" id="{8F52DD52-464E-4183-8203-CDDB81AAB382}"/>
              </a:ext>
            </a:extLst>
          </p:cNvPr>
          <p:cNvCxnSpPr>
            <a:cxnSpLocks/>
          </p:cNvCxnSpPr>
          <p:nvPr/>
        </p:nvCxnSpPr>
        <p:spPr>
          <a:xfrm flipV="1">
            <a:off x="6784625" y="4871410"/>
            <a:ext cx="321732" cy="2139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8AD69742-C251-427F-BE7C-8B8C7E2A7E77}"/>
              </a:ext>
            </a:extLst>
          </p:cNvPr>
          <p:cNvSpPr txBox="1"/>
          <p:nvPr/>
        </p:nvSpPr>
        <p:spPr>
          <a:xfrm>
            <a:off x="-86426" y="6459163"/>
            <a:ext cx="6096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(Source: What we do 2019) </a:t>
            </a:r>
          </a:p>
        </p:txBody>
      </p:sp>
    </p:spTree>
    <p:extLst>
      <p:ext uri="{BB962C8B-B14F-4D97-AF65-F5344CB8AC3E}">
        <p14:creationId xmlns:p14="http://schemas.microsoft.com/office/powerpoint/2010/main" val="25271326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8E320-C5F5-43B2-9889-648566E8C86C}"/>
              </a:ext>
            </a:extLst>
          </p:cNvPr>
          <p:cNvSpPr>
            <a:spLocks noGrp="1"/>
          </p:cNvSpPr>
          <p:nvPr>
            <p:ph type="title"/>
          </p:nvPr>
        </p:nvSpPr>
        <p:spPr/>
        <p:txBody>
          <a:bodyPr>
            <a:normAutofit/>
          </a:bodyPr>
          <a:lstStyle/>
          <a:p>
            <a:r>
              <a:rPr lang="en-GB" sz="4400" dirty="0">
                <a:latin typeface="Arial" panose="020B0604020202020204" pitchFamily="34" charset="0"/>
                <a:cs typeface="Arial" panose="020B0604020202020204" pitchFamily="34" charset="0"/>
              </a:rPr>
              <a:t>Family work</a:t>
            </a:r>
          </a:p>
        </p:txBody>
      </p:sp>
      <p:sp>
        <p:nvSpPr>
          <p:cNvPr id="3" name="Content Placeholder 2">
            <a:extLst>
              <a:ext uri="{FF2B5EF4-FFF2-40B4-BE49-F238E27FC236}">
                <a16:creationId xmlns:a16="http://schemas.microsoft.com/office/drawing/2014/main" id="{7AF8099B-43A4-4520-B98E-2C6D7DD1806B}"/>
              </a:ext>
            </a:extLst>
          </p:cNvPr>
          <p:cNvSpPr>
            <a:spLocks noGrp="1"/>
          </p:cNvSpPr>
          <p:nvPr>
            <p:ph idx="1"/>
          </p:nvPr>
        </p:nvSpPr>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YMCA support 207,000 children, young people and parents/guardians every year. </a:t>
            </a:r>
          </a:p>
        </p:txBody>
      </p:sp>
      <p:sp>
        <p:nvSpPr>
          <p:cNvPr id="4" name="Oval 3">
            <a:extLst>
              <a:ext uri="{FF2B5EF4-FFF2-40B4-BE49-F238E27FC236}">
                <a16:creationId xmlns:a16="http://schemas.microsoft.com/office/drawing/2014/main" id="{7015062A-E546-450D-8E00-6791EAF1B222}"/>
              </a:ext>
            </a:extLst>
          </p:cNvPr>
          <p:cNvSpPr/>
          <p:nvPr/>
        </p:nvSpPr>
        <p:spPr>
          <a:xfrm>
            <a:off x="4560711" y="4662311"/>
            <a:ext cx="3488267" cy="13255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47DE7F9-0C76-4E0D-AF35-5AB8E079883D}"/>
              </a:ext>
            </a:extLst>
          </p:cNvPr>
          <p:cNvSpPr txBox="1"/>
          <p:nvPr/>
        </p:nvSpPr>
        <p:spPr>
          <a:xfrm>
            <a:off x="5588000" y="5136444"/>
            <a:ext cx="2178755"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Family work</a:t>
            </a:r>
          </a:p>
        </p:txBody>
      </p:sp>
      <p:cxnSp>
        <p:nvCxnSpPr>
          <p:cNvPr id="7" name="Straight Arrow Connector 6">
            <a:extLst>
              <a:ext uri="{FF2B5EF4-FFF2-40B4-BE49-F238E27FC236}">
                <a16:creationId xmlns:a16="http://schemas.microsoft.com/office/drawing/2014/main" id="{743387EE-E004-4C1E-A8AD-E436F58113B2}"/>
              </a:ext>
            </a:extLst>
          </p:cNvPr>
          <p:cNvCxnSpPr>
            <a:stCxn id="4" idx="0"/>
          </p:cNvCxnSpPr>
          <p:nvPr/>
        </p:nvCxnSpPr>
        <p:spPr>
          <a:xfrm flipH="1" flipV="1">
            <a:off x="6304844" y="4373686"/>
            <a:ext cx="1" cy="288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EFC301D0-2D02-4421-B55B-E8F932B61B64}"/>
              </a:ext>
            </a:extLst>
          </p:cNvPr>
          <p:cNvCxnSpPr>
            <a:cxnSpLocks/>
          </p:cNvCxnSpPr>
          <p:nvPr/>
        </p:nvCxnSpPr>
        <p:spPr>
          <a:xfrm flipV="1">
            <a:off x="7298269" y="4555339"/>
            <a:ext cx="321732" cy="2139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92EE5020-E37D-4BA8-8DED-60E2EFA64771}"/>
              </a:ext>
            </a:extLst>
          </p:cNvPr>
          <p:cNvCxnSpPr>
            <a:cxnSpLocks/>
          </p:cNvCxnSpPr>
          <p:nvPr/>
        </p:nvCxnSpPr>
        <p:spPr>
          <a:xfrm flipV="1">
            <a:off x="8048978" y="5136444"/>
            <a:ext cx="327378" cy="1069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14796085-9D04-433A-8EA9-CE5A61D7381E}"/>
              </a:ext>
            </a:extLst>
          </p:cNvPr>
          <p:cNvCxnSpPr>
            <a:cxnSpLocks/>
          </p:cNvCxnSpPr>
          <p:nvPr/>
        </p:nvCxnSpPr>
        <p:spPr>
          <a:xfrm>
            <a:off x="7766755" y="5713181"/>
            <a:ext cx="321732" cy="2476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94B6C3C-D7A8-4C8D-8B1F-6F67F63BC5FB}"/>
              </a:ext>
            </a:extLst>
          </p:cNvPr>
          <p:cNvCxnSpPr>
            <a:cxnSpLocks/>
          </p:cNvCxnSpPr>
          <p:nvPr/>
        </p:nvCxnSpPr>
        <p:spPr>
          <a:xfrm flipH="1">
            <a:off x="6304844" y="6030972"/>
            <a:ext cx="11291" cy="3890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5CAA21C-8DB4-46F5-80CA-3EFB518DADE7}"/>
              </a:ext>
            </a:extLst>
          </p:cNvPr>
          <p:cNvCxnSpPr>
            <a:cxnSpLocks/>
          </p:cNvCxnSpPr>
          <p:nvPr/>
        </p:nvCxnSpPr>
        <p:spPr>
          <a:xfrm flipH="1" flipV="1">
            <a:off x="5221112" y="4488212"/>
            <a:ext cx="211666" cy="2139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7A974FF-0C46-40E0-9D09-963F0E6C35C4}"/>
              </a:ext>
            </a:extLst>
          </p:cNvPr>
          <p:cNvCxnSpPr>
            <a:cxnSpLocks/>
          </p:cNvCxnSpPr>
          <p:nvPr/>
        </p:nvCxnSpPr>
        <p:spPr>
          <a:xfrm flipH="1" flipV="1">
            <a:off x="4199471" y="5325092"/>
            <a:ext cx="321731"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60985A1-EE6F-4892-9FF5-B526C8618C1A}"/>
              </a:ext>
            </a:extLst>
          </p:cNvPr>
          <p:cNvCxnSpPr>
            <a:cxnSpLocks/>
          </p:cNvCxnSpPr>
          <p:nvPr/>
        </p:nvCxnSpPr>
        <p:spPr>
          <a:xfrm flipH="1">
            <a:off x="4899378" y="5848566"/>
            <a:ext cx="135463" cy="276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071425D-1048-41C3-AED2-03B475BA4A8D}"/>
              </a:ext>
            </a:extLst>
          </p:cNvPr>
          <p:cNvCxnSpPr>
            <a:cxnSpLocks/>
          </p:cNvCxnSpPr>
          <p:nvPr/>
        </p:nvCxnSpPr>
        <p:spPr>
          <a:xfrm>
            <a:off x="6519335" y="4898970"/>
            <a:ext cx="778934" cy="13775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47049D31-CDCB-4B47-AB2D-4C8870DC63C9}"/>
              </a:ext>
            </a:extLst>
          </p:cNvPr>
          <p:cNvSpPr txBox="1"/>
          <p:nvPr/>
        </p:nvSpPr>
        <p:spPr>
          <a:xfrm>
            <a:off x="5791205" y="4055364"/>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Creche </a:t>
            </a:r>
          </a:p>
        </p:txBody>
      </p:sp>
      <p:sp>
        <p:nvSpPr>
          <p:cNvPr id="25" name="TextBox 24">
            <a:extLst>
              <a:ext uri="{FF2B5EF4-FFF2-40B4-BE49-F238E27FC236}">
                <a16:creationId xmlns:a16="http://schemas.microsoft.com/office/drawing/2014/main" id="{0156BAF4-4640-4664-8CE5-3B419A7FE76D}"/>
              </a:ext>
            </a:extLst>
          </p:cNvPr>
          <p:cNvSpPr txBox="1"/>
          <p:nvPr/>
        </p:nvSpPr>
        <p:spPr>
          <a:xfrm>
            <a:off x="7656696" y="4330341"/>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Children's centre </a:t>
            </a:r>
          </a:p>
        </p:txBody>
      </p:sp>
      <p:sp>
        <p:nvSpPr>
          <p:cNvPr id="26" name="TextBox 25">
            <a:extLst>
              <a:ext uri="{FF2B5EF4-FFF2-40B4-BE49-F238E27FC236}">
                <a16:creationId xmlns:a16="http://schemas.microsoft.com/office/drawing/2014/main" id="{7823A594-7C27-497E-9AAF-A9ED82DB34A8}"/>
              </a:ext>
            </a:extLst>
          </p:cNvPr>
          <p:cNvSpPr txBox="1"/>
          <p:nvPr/>
        </p:nvSpPr>
        <p:spPr>
          <a:xfrm>
            <a:off x="8437041" y="4975594"/>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After school club </a:t>
            </a:r>
          </a:p>
        </p:txBody>
      </p:sp>
      <p:sp>
        <p:nvSpPr>
          <p:cNvPr id="27" name="TextBox 26">
            <a:extLst>
              <a:ext uri="{FF2B5EF4-FFF2-40B4-BE49-F238E27FC236}">
                <a16:creationId xmlns:a16="http://schemas.microsoft.com/office/drawing/2014/main" id="{CF21A488-8B90-413D-A07D-307EA860D133}"/>
              </a:ext>
            </a:extLst>
          </p:cNvPr>
          <p:cNvSpPr txBox="1"/>
          <p:nvPr/>
        </p:nvSpPr>
        <p:spPr>
          <a:xfrm>
            <a:off x="8054634" y="5956346"/>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Holiday clubs </a:t>
            </a:r>
          </a:p>
        </p:txBody>
      </p:sp>
      <p:sp>
        <p:nvSpPr>
          <p:cNvPr id="28" name="TextBox 27">
            <a:extLst>
              <a:ext uri="{FF2B5EF4-FFF2-40B4-BE49-F238E27FC236}">
                <a16:creationId xmlns:a16="http://schemas.microsoft.com/office/drawing/2014/main" id="{5CF7E13E-4980-4B8C-926A-3ABB897D1EA4}"/>
              </a:ext>
            </a:extLst>
          </p:cNvPr>
          <p:cNvSpPr txBox="1"/>
          <p:nvPr/>
        </p:nvSpPr>
        <p:spPr>
          <a:xfrm>
            <a:off x="6908802" y="6354375"/>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School activity </a:t>
            </a:r>
          </a:p>
        </p:txBody>
      </p:sp>
      <p:sp>
        <p:nvSpPr>
          <p:cNvPr id="29" name="TextBox 28">
            <a:extLst>
              <a:ext uri="{FF2B5EF4-FFF2-40B4-BE49-F238E27FC236}">
                <a16:creationId xmlns:a16="http://schemas.microsoft.com/office/drawing/2014/main" id="{C44CD601-049E-49CE-8D45-1849046F82AB}"/>
              </a:ext>
            </a:extLst>
          </p:cNvPr>
          <p:cNvSpPr txBox="1"/>
          <p:nvPr/>
        </p:nvSpPr>
        <p:spPr>
          <a:xfrm>
            <a:off x="5588000" y="6463730"/>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Youth work </a:t>
            </a:r>
          </a:p>
        </p:txBody>
      </p:sp>
      <p:sp>
        <p:nvSpPr>
          <p:cNvPr id="30" name="TextBox 29">
            <a:extLst>
              <a:ext uri="{FF2B5EF4-FFF2-40B4-BE49-F238E27FC236}">
                <a16:creationId xmlns:a16="http://schemas.microsoft.com/office/drawing/2014/main" id="{BE009CC4-E970-4AEB-BDB5-FF10EBFFA2B2}"/>
              </a:ext>
            </a:extLst>
          </p:cNvPr>
          <p:cNvSpPr txBox="1"/>
          <p:nvPr/>
        </p:nvSpPr>
        <p:spPr>
          <a:xfrm>
            <a:off x="4027313" y="6118829"/>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Respite for young carers </a:t>
            </a:r>
          </a:p>
        </p:txBody>
      </p:sp>
      <p:sp>
        <p:nvSpPr>
          <p:cNvPr id="31" name="TextBox 30">
            <a:extLst>
              <a:ext uri="{FF2B5EF4-FFF2-40B4-BE49-F238E27FC236}">
                <a16:creationId xmlns:a16="http://schemas.microsoft.com/office/drawing/2014/main" id="{829B03F7-7594-4815-BA39-4C4F4D505913}"/>
              </a:ext>
            </a:extLst>
          </p:cNvPr>
          <p:cNvSpPr txBox="1"/>
          <p:nvPr/>
        </p:nvSpPr>
        <p:spPr>
          <a:xfrm>
            <a:off x="3121387" y="5183848"/>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Parenting programmes </a:t>
            </a:r>
          </a:p>
        </p:txBody>
      </p:sp>
      <p:sp>
        <p:nvSpPr>
          <p:cNvPr id="32" name="TextBox 31">
            <a:extLst>
              <a:ext uri="{FF2B5EF4-FFF2-40B4-BE49-F238E27FC236}">
                <a16:creationId xmlns:a16="http://schemas.microsoft.com/office/drawing/2014/main" id="{E489E364-99D5-4FA0-8E15-40EC3B05C9CA}"/>
              </a:ext>
            </a:extLst>
          </p:cNvPr>
          <p:cNvSpPr txBox="1"/>
          <p:nvPr/>
        </p:nvSpPr>
        <p:spPr>
          <a:xfrm>
            <a:off x="4402667" y="4056333"/>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Family meditation </a:t>
            </a:r>
          </a:p>
        </p:txBody>
      </p:sp>
      <p:sp>
        <p:nvSpPr>
          <p:cNvPr id="33" name="TextBox 32">
            <a:extLst>
              <a:ext uri="{FF2B5EF4-FFF2-40B4-BE49-F238E27FC236}">
                <a16:creationId xmlns:a16="http://schemas.microsoft.com/office/drawing/2014/main" id="{E1B45A68-81B9-48E7-ABFF-DF9807E7AE57}"/>
              </a:ext>
            </a:extLst>
          </p:cNvPr>
          <p:cNvSpPr txBox="1"/>
          <p:nvPr/>
        </p:nvSpPr>
        <p:spPr>
          <a:xfrm>
            <a:off x="46559" y="6400541"/>
            <a:ext cx="6096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(Source: What we do 2019) </a:t>
            </a:r>
          </a:p>
        </p:txBody>
      </p:sp>
    </p:spTree>
    <p:extLst>
      <p:ext uri="{BB962C8B-B14F-4D97-AF65-F5344CB8AC3E}">
        <p14:creationId xmlns:p14="http://schemas.microsoft.com/office/powerpoint/2010/main" val="472356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76B30-7AF5-4EB1-916B-2D2210ACA94A}"/>
              </a:ext>
            </a:extLst>
          </p:cNvPr>
          <p:cNvSpPr>
            <a:spLocks noGrp="1"/>
          </p:cNvSpPr>
          <p:nvPr>
            <p:ph type="title"/>
          </p:nvPr>
        </p:nvSpPr>
        <p:spPr/>
        <p:txBody>
          <a:bodyPr/>
          <a:lstStyle/>
          <a:p>
            <a:r>
              <a:rPr lang="en-GB" dirty="0"/>
              <a:t>Health and wealth </a:t>
            </a:r>
          </a:p>
        </p:txBody>
      </p:sp>
      <p:sp>
        <p:nvSpPr>
          <p:cNvPr id="3" name="Content Placeholder 2">
            <a:extLst>
              <a:ext uri="{FF2B5EF4-FFF2-40B4-BE49-F238E27FC236}">
                <a16:creationId xmlns:a16="http://schemas.microsoft.com/office/drawing/2014/main" id="{4DF08E2C-814F-4F2D-BBFD-829C70AFD7A5}"/>
              </a:ext>
            </a:extLst>
          </p:cNvPr>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YMCA believes the health and well-being enables young people to develop in all aspects of their life such as education, employment and social network. </a:t>
            </a:r>
          </a:p>
          <a:p>
            <a:r>
              <a:rPr lang="en-GB" sz="1600" dirty="0">
                <a:latin typeface="Arial" panose="020B0604020202020204" pitchFamily="34" charset="0"/>
                <a:cs typeface="Arial" panose="020B0604020202020204" pitchFamily="34" charset="0"/>
              </a:rPr>
              <a:t>YMCA supports over 225 health and well-being facilities such as gyms, pools, community halls and certain outdoor sports activities. </a:t>
            </a:r>
          </a:p>
        </p:txBody>
      </p:sp>
      <p:sp>
        <p:nvSpPr>
          <p:cNvPr id="4" name="Oval 3">
            <a:extLst>
              <a:ext uri="{FF2B5EF4-FFF2-40B4-BE49-F238E27FC236}">
                <a16:creationId xmlns:a16="http://schemas.microsoft.com/office/drawing/2014/main" id="{FAA508DB-FA77-47A4-8AEE-819F6483CF2E}"/>
              </a:ext>
            </a:extLst>
          </p:cNvPr>
          <p:cNvSpPr/>
          <p:nvPr/>
        </p:nvSpPr>
        <p:spPr>
          <a:xfrm>
            <a:off x="4572000" y="4143022"/>
            <a:ext cx="3048000" cy="144497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BC650CB-4A60-4618-93A9-B031D98AC906}"/>
              </a:ext>
            </a:extLst>
          </p:cNvPr>
          <p:cNvSpPr txBox="1"/>
          <p:nvPr/>
        </p:nvSpPr>
        <p:spPr>
          <a:xfrm>
            <a:off x="5492044" y="4538133"/>
            <a:ext cx="189653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Health and wealth </a:t>
            </a:r>
          </a:p>
        </p:txBody>
      </p:sp>
      <p:cxnSp>
        <p:nvCxnSpPr>
          <p:cNvPr id="7" name="Straight Arrow Connector 6">
            <a:extLst>
              <a:ext uri="{FF2B5EF4-FFF2-40B4-BE49-F238E27FC236}">
                <a16:creationId xmlns:a16="http://schemas.microsoft.com/office/drawing/2014/main" id="{0F68981B-6494-4BE5-B079-43748774DBE8}"/>
              </a:ext>
            </a:extLst>
          </p:cNvPr>
          <p:cNvCxnSpPr>
            <a:stCxn id="4" idx="0"/>
          </p:cNvCxnSpPr>
          <p:nvPr/>
        </p:nvCxnSpPr>
        <p:spPr>
          <a:xfrm flipV="1">
            <a:off x="6096000" y="3700509"/>
            <a:ext cx="0" cy="442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12564DD-4A4B-4616-BBC8-8405A96D9590}"/>
              </a:ext>
            </a:extLst>
          </p:cNvPr>
          <p:cNvSpPr txBox="1"/>
          <p:nvPr/>
        </p:nvSpPr>
        <p:spPr>
          <a:xfrm>
            <a:off x="3630093" y="5670757"/>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Outdoor activities  </a:t>
            </a:r>
          </a:p>
        </p:txBody>
      </p:sp>
      <p:cxnSp>
        <p:nvCxnSpPr>
          <p:cNvPr id="9" name="Straight Arrow Connector 8">
            <a:extLst>
              <a:ext uri="{FF2B5EF4-FFF2-40B4-BE49-F238E27FC236}">
                <a16:creationId xmlns:a16="http://schemas.microsoft.com/office/drawing/2014/main" id="{B10ED4F6-DE34-4277-93F7-FECD1BDC8B6D}"/>
              </a:ext>
            </a:extLst>
          </p:cNvPr>
          <p:cNvCxnSpPr>
            <a:cxnSpLocks/>
          </p:cNvCxnSpPr>
          <p:nvPr/>
        </p:nvCxnSpPr>
        <p:spPr>
          <a:xfrm flipV="1">
            <a:off x="7614356" y="4861298"/>
            <a:ext cx="412044"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E62D6D-DF2F-45BE-A5F3-39DF738B6EFA}"/>
              </a:ext>
            </a:extLst>
          </p:cNvPr>
          <p:cNvCxnSpPr>
            <a:cxnSpLocks/>
          </p:cNvCxnSpPr>
          <p:nvPr/>
        </p:nvCxnSpPr>
        <p:spPr>
          <a:xfrm flipH="1" flipV="1">
            <a:off x="4030133" y="4861298"/>
            <a:ext cx="54186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7FE3C53-5F0D-49E9-8DBD-A7F42C46D208}"/>
              </a:ext>
            </a:extLst>
          </p:cNvPr>
          <p:cNvCxnSpPr>
            <a:cxnSpLocks/>
          </p:cNvCxnSpPr>
          <p:nvPr/>
        </p:nvCxnSpPr>
        <p:spPr>
          <a:xfrm>
            <a:off x="6096000" y="5596935"/>
            <a:ext cx="5644" cy="4459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0DFCB8E-CB02-48F3-AA8A-1EB001F064BE}"/>
              </a:ext>
            </a:extLst>
          </p:cNvPr>
          <p:cNvCxnSpPr>
            <a:cxnSpLocks/>
          </p:cNvCxnSpPr>
          <p:nvPr/>
        </p:nvCxnSpPr>
        <p:spPr>
          <a:xfrm flipV="1">
            <a:off x="7140223" y="4068660"/>
            <a:ext cx="287866" cy="276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08016E7-3FB6-44ED-A034-873FF72B994A}"/>
              </a:ext>
            </a:extLst>
          </p:cNvPr>
          <p:cNvCxnSpPr>
            <a:cxnSpLocks/>
          </p:cNvCxnSpPr>
          <p:nvPr/>
        </p:nvCxnSpPr>
        <p:spPr>
          <a:xfrm>
            <a:off x="7116234" y="5435802"/>
            <a:ext cx="335844" cy="322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DEE13FD-7C5D-4172-97C3-9E417A4BAAB1}"/>
              </a:ext>
            </a:extLst>
          </p:cNvPr>
          <p:cNvCxnSpPr>
            <a:cxnSpLocks/>
          </p:cNvCxnSpPr>
          <p:nvPr/>
        </p:nvCxnSpPr>
        <p:spPr>
          <a:xfrm flipH="1">
            <a:off x="4572000" y="5417933"/>
            <a:ext cx="395111" cy="1700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ACC78E0-F749-4FDE-93E6-EAFBBE670BAA}"/>
              </a:ext>
            </a:extLst>
          </p:cNvPr>
          <p:cNvCxnSpPr>
            <a:cxnSpLocks/>
          </p:cNvCxnSpPr>
          <p:nvPr/>
        </p:nvCxnSpPr>
        <p:spPr>
          <a:xfrm flipH="1" flipV="1">
            <a:off x="5046133" y="4000429"/>
            <a:ext cx="152400" cy="285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23AFF15-1219-42F8-8375-3C6D332DC985}"/>
              </a:ext>
            </a:extLst>
          </p:cNvPr>
          <p:cNvSpPr txBox="1"/>
          <p:nvPr/>
        </p:nvSpPr>
        <p:spPr>
          <a:xfrm>
            <a:off x="7469011" y="3694775"/>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Exercise classes </a:t>
            </a:r>
          </a:p>
        </p:txBody>
      </p:sp>
      <p:sp>
        <p:nvSpPr>
          <p:cNvPr id="24" name="TextBox 23">
            <a:extLst>
              <a:ext uri="{FF2B5EF4-FFF2-40B4-BE49-F238E27FC236}">
                <a16:creationId xmlns:a16="http://schemas.microsoft.com/office/drawing/2014/main" id="{2B860292-F3B5-4C43-AE56-A469029514A3}"/>
              </a:ext>
            </a:extLst>
          </p:cNvPr>
          <p:cNvSpPr txBox="1"/>
          <p:nvPr/>
        </p:nvSpPr>
        <p:spPr>
          <a:xfrm>
            <a:off x="8019352" y="4733720"/>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Pools </a:t>
            </a:r>
          </a:p>
        </p:txBody>
      </p:sp>
      <p:sp>
        <p:nvSpPr>
          <p:cNvPr id="25" name="TextBox 24">
            <a:extLst>
              <a:ext uri="{FF2B5EF4-FFF2-40B4-BE49-F238E27FC236}">
                <a16:creationId xmlns:a16="http://schemas.microsoft.com/office/drawing/2014/main" id="{D8A7ADA9-6FD3-4C7A-9823-B2DAB06A8061}"/>
              </a:ext>
            </a:extLst>
          </p:cNvPr>
          <p:cNvSpPr txBox="1"/>
          <p:nvPr/>
        </p:nvSpPr>
        <p:spPr>
          <a:xfrm>
            <a:off x="7388578" y="5852422"/>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Sports </a:t>
            </a:r>
          </a:p>
        </p:txBody>
      </p:sp>
      <p:sp>
        <p:nvSpPr>
          <p:cNvPr id="26" name="TextBox 25">
            <a:extLst>
              <a:ext uri="{FF2B5EF4-FFF2-40B4-BE49-F238E27FC236}">
                <a16:creationId xmlns:a16="http://schemas.microsoft.com/office/drawing/2014/main" id="{72120CFC-EB5F-416F-9F89-5F1F651906F8}"/>
              </a:ext>
            </a:extLst>
          </p:cNvPr>
          <p:cNvSpPr txBox="1"/>
          <p:nvPr/>
        </p:nvSpPr>
        <p:spPr>
          <a:xfrm>
            <a:off x="5582361" y="6101900"/>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Disability programmes </a:t>
            </a:r>
          </a:p>
        </p:txBody>
      </p:sp>
      <p:sp>
        <p:nvSpPr>
          <p:cNvPr id="27" name="TextBox 26">
            <a:extLst>
              <a:ext uri="{FF2B5EF4-FFF2-40B4-BE49-F238E27FC236}">
                <a16:creationId xmlns:a16="http://schemas.microsoft.com/office/drawing/2014/main" id="{017BF7C9-E72D-4512-9592-FD9BD5199D33}"/>
              </a:ext>
            </a:extLst>
          </p:cNvPr>
          <p:cNvSpPr txBox="1"/>
          <p:nvPr/>
        </p:nvSpPr>
        <p:spPr>
          <a:xfrm>
            <a:off x="5808137" y="3313963"/>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Gyms </a:t>
            </a:r>
          </a:p>
        </p:txBody>
      </p:sp>
      <p:sp>
        <p:nvSpPr>
          <p:cNvPr id="28" name="TextBox 27">
            <a:extLst>
              <a:ext uri="{FF2B5EF4-FFF2-40B4-BE49-F238E27FC236}">
                <a16:creationId xmlns:a16="http://schemas.microsoft.com/office/drawing/2014/main" id="{C2F25C3B-EAB0-4B17-8BEE-2D24128AEB68}"/>
              </a:ext>
            </a:extLst>
          </p:cNvPr>
          <p:cNvSpPr txBox="1"/>
          <p:nvPr/>
        </p:nvSpPr>
        <p:spPr>
          <a:xfrm>
            <a:off x="2847631" y="4722798"/>
            <a:ext cx="126434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Special care </a:t>
            </a:r>
          </a:p>
        </p:txBody>
      </p:sp>
      <p:sp>
        <p:nvSpPr>
          <p:cNvPr id="29" name="TextBox 28">
            <a:extLst>
              <a:ext uri="{FF2B5EF4-FFF2-40B4-BE49-F238E27FC236}">
                <a16:creationId xmlns:a16="http://schemas.microsoft.com/office/drawing/2014/main" id="{40F11C3D-B0C4-42B1-8CB9-20806DAFB195}"/>
              </a:ext>
            </a:extLst>
          </p:cNvPr>
          <p:cNvSpPr txBox="1"/>
          <p:nvPr/>
        </p:nvSpPr>
        <p:spPr>
          <a:xfrm>
            <a:off x="4216395" y="3562009"/>
            <a:ext cx="126434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Healthy living activities </a:t>
            </a:r>
          </a:p>
        </p:txBody>
      </p:sp>
      <p:sp>
        <p:nvSpPr>
          <p:cNvPr id="30" name="TextBox 29">
            <a:extLst>
              <a:ext uri="{FF2B5EF4-FFF2-40B4-BE49-F238E27FC236}">
                <a16:creationId xmlns:a16="http://schemas.microsoft.com/office/drawing/2014/main" id="{025494C3-F539-468E-AED7-3D62EEF11705}"/>
              </a:ext>
            </a:extLst>
          </p:cNvPr>
          <p:cNvSpPr txBox="1"/>
          <p:nvPr/>
        </p:nvSpPr>
        <p:spPr>
          <a:xfrm>
            <a:off x="152401" y="6350590"/>
            <a:ext cx="6096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(Source: What we do 2019) </a:t>
            </a:r>
          </a:p>
        </p:txBody>
      </p:sp>
    </p:spTree>
    <p:extLst>
      <p:ext uri="{BB962C8B-B14F-4D97-AF65-F5344CB8AC3E}">
        <p14:creationId xmlns:p14="http://schemas.microsoft.com/office/powerpoint/2010/main" val="3799764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79CB-2029-4F06-A418-B90C03F15382}"/>
              </a:ext>
            </a:extLst>
          </p:cNvPr>
          <p:cNvSpPr>
            <a:spLocks noGrp="1"/>
          </p:cNvSpPr>
          <p:nvPr>
            <p:ph type="title"/>
          </p:nvPr>
        </p:nvSpPr>
        <p:spPr/>
        <p:txBody>
          <a:bodyPr/>
          <a:lstStyle/>
          <a:p>
            <a:r>
              <a:rPr lang="en-GB" dirty="0"/>
              <a:t>Training and education</a:t>
            </a:r>
          </a:p>
        </p:txBody>
      </p:sp>
      <p:sp>
        <p:nvSpPr>
          <p:cNvPr id="3" name="Content Placeholder 2">
            <a:extLst>
              <a:ext uri="{FF2B5EF4-FFF2-40B4-BE49-F238E27FC236}">
                <a16:creationId xmlns:a16="http://schemas.microsoft.com/office/drawing/2014/main" id="{A2A89547-AF94-47BC-9A12-D2144195901E}"/>
              </a:ext>
            </a:extLst>
          </p:cNvPr>
          <p:cNvSpPr>
            <a:spLocks noGrp="1"/>
          </p:cNvSpPr>
          <p:nvPr>
            <p:ph idx="1"/>
          </p:nvPr>
        </p:nvSpPr>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YMCA offer a wide range of education, which involves almost over 28,456 people every year.</a:t>
            </a:r>
          </a:p>
        </p:txBody>
      </p:sp>
      <p:sp>
        <p:nvSpPr>
          <p:cNvPr id="11" name="Oval 10">
            <a:extLst>
              <a:ext uri="{FF2B5EF4-FFF2-40B4-BE49-F238E27FC236}">
                <a16:creationId xmlns:a16="http://schemas.microsoft.com/office/drawing/2014/main" id="{D4E8C906-041D-48ED-947B-170B150228CA}"/>
              </a:ext>
            </a:extLst>
          </p:cNvPr>
          <p:cNvSpPr/>
          <p:nvPr/>
        </p:nvSpPr>
        <p:spPr>
          <a:xfrm>
            <a:off x="4385733" y="4468770"/>
            <a:ext cx="3420533" cy="14513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32A5CF1-62D0-4B68-BFD0-4D92E3E2719B}"/>
              </a:ext>
            </a:extLst>
          </p:cNvPr>
          <p:cNvSpPr txBox="1"/>
          <p:nvPr/>
        </p:nvSpPr>
        <p:spPr>
          <a:xfrm>
            <a:off x="5356577" y="4819837"/>
            <a:ext cx="244968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Training and education </a:t>
            </a:r>
          </a:p>
        </p:txBody>
      </p:sp>
      <p:cxnSp>
        <p:nvCxnSpPr>
          <p:cNvPr id="14" name="Straight Arrow Connector 13">
            <a:extLst>
              <a:ext uri="{FF2B5EF4-FFF2-40B4-BE49-F238E27FC236}">
                <a16:creationId xmlns:a16="http://schemas.microsoft.com/office/drawing/2014/main" id="{2B7F79B6-DFFE-4134-ACC8-82DF79292DC2}"/>
              </a:ext>
            </a:extLst>
          </p:cNvPr>
          <p:cNvCxnSpPr>
            <a:stCxn id="11" idx="0"/>
          </p:cNvCxnSpPr>
          <p:nvPr/>
        </p:nvCxnSpPr>
        <p:spPr>
          <a:xfrm flipH="1" flipV="1">
            <a:off x="6095999" y="4207496"/>
            <a:ext cx="1" cy="2612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5DC7DAF-3EAE-4633-9B31-6F4780FBCA8A}"/>
              </a:ext>
            </a:extLst>
          </p:cNvPr>
          <p:cNvCxnSpPr>
            <a:cxnSpLocks/>
          </p:cNvCxnSpPr>
          <p:nvPr/>
        </p:nvCxnSpPr>
        <p:spPr>
          <a:xfrm flipV="1">
            <a:off x="7061201" y="4365935"/>
            <a:ext cx="197555" cy="2202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D3BB6E3-CC88-4FA4-81CA-3DCF7FE9BB17}"/>
              </a:ext>
            </a:extLst>
          </p:cNvPr>
          <p:cNvCxnSpPr>
            <a:cxnSpLocks/>
          </p:cNvCxnSpPr>
          <p:nvPr/>
        </p:nvCxnSpPr>
        <p:spPr>
          <a:xfrm>
            <a:off x="7806266" y="5143002"/>
            <a:ext cx="35560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9262920-1018-4D6E-AC6B-09EFE5F8EB8E}"/>
              </a:ext>
            </a:extLst>
          </p:cNvPr>
          <p:cNvCxnSpPr>
            <a:cxnSpLocks/>
          </p:cNvCxnSpPr>
          <p:nvPr/>
        </p:nvCxnSpPr>
        <p:spPr>
          <a:xfrm>
            <a:off x="7512756" y="5617227"/>
            <a:ext cx="177799" cy="2204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381CF6C-761E-45FE-9AB3-65F5894BABF3}"/>
              </a:ext>
            </a:extLst>
          </p:cNvPr>
          <p:cNvCxnSpPr>
            <a:cxnSpLocks/>
          </p:cNvCxnSpPr>
          <p:nvPr/>
        </p:nvCxnSpPr>
        <p:spPr>
          <a:xfrm flipH="1">
            <a:off x="3990621" y="5144991"/>
            <a:ext cx="39511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3ECE59BD-2316-43C7-B89D-B5089F05CA6B}"/>
              </a:ext>
            </a:extLst>
          </p:cNvPr>
          <p:cNvCxnSpPr>
            <a:cxnSpLocks/>
          </p:cNvCxnSpPr>
          <p:nvPr/>
        </p:nvCxnSpPr>
        <p:spPr>
          <a:xfrm flipH="1" flipV="1">
            <a:off x="4921955" y="4327401"/>
            <a:ext cx="208843" cy="2443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E8B10F1F-F3DC-4B4F-8636-574090DE4642}"/>
              </a:ext>
            </a:extLst>
          </p:cNvPr>
          <p:cNvCxnSpPr>
            <a:cxnSpLocks/>
          </p:cNvCxnSpPr>
          <p:nvPr/>
        </p:nvCxnSpPr>
        <p:spPr>
          <a:xfrm flipH="1">
            <a:off x="4679245" y="5788695"/>
            <a:ext cx="174979" cy="223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6FEC8C8-DA4C-43C6-A98F-69977E1BC1A8}"/>
              </a:ext>
            </a:extLst>
          </p:cNvPr>
          <p:cNvCxnSpPr>
            <a:cxnSpLocks/>
          </p:cNvCxnSpPr>
          <p:nvPr/>
        </p:nvCxnSpPr>
        <p:spPr>
          <a:xfrm flipH="1">
            <a:off x="6183489" y="5926039"/>
            <a:ext cx="1" cy="3151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5007FF85-6470-42B2-BE35-8DB6BB1F6C16}"/>
              </a:ext>
            </a:extLst>
          </p:cNvPr>
          <p:cNvCxnSpPr>
            <a:cxnSpLocks/>
          </p:cNvCxnSpPr>
          <p:nvPr/>
        </p:nvCxnSpPr>
        <p:spPr>
          <a:xfrm>
            <a:off x="6979355" y="5858165"/>
            <a:ext cx="180623" cy="2943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DA518A6C-EEA3-4C4E-8D00-DD1B458826C4}"/>
              </a:ext>
            </a:extLst>
          </p:cNvPr>
          <p:cNvSpPr txBox="1"/>
          <p:nvPr/>
        </p:nvSpPr>
        <p:spPr>
          <a:xfrm>
            <a:off x="5628924" y="3556773"/>
            <a:ext cx="927097"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Basic life skills </a:t>
            </a:r>
          </a:p>
        </p:txBody>
      </p:sp>
      <p:sp>
        <p:nvSpPr>
          <p:cNvPr id="35" name="TextBox 34">
            <a:extLst>
              <a:ext uri="{FF2B5EF4-FFF2-40B4-BE49-F238E27FC236}">
                <a16:creationId xmlns:a16="http://schemas.microsoft.com/office/drawing/2014/main" id="{8396A9EB-DF85-4A59-A945-B4EBD270BD5F}"/>
              </a:ext>
            </a:extLst>
          </p:cNvPr>
          <p:cNvSpPr txBox="1"/>
          <p:nvPr/>
        </p:nvSpPr>
        <p:spPr>
          <a:xfrm>
            <a:off x="7227716" y="3745790"/>
            <a:ext cx="159737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Literacy and numeracy training </a:t>
            </a:r>
          </a:p>
        </p:txBody>
      </p:sp>
      <p:sp>
        <p:nvSpPr>
          <p:cNvPr id="36" name="TextBox 35">
            <a:extLst>
              <a:ext uri="{FF2B5EF4-FFF2-40B4-BE49-F238E27FC236}">
                <a16:creationId xmlns:a16="http://schemas.microsoft.com/office/drawing/2014/main" id="{E60AD8D5-400F-43D0-88F9-E660E3B0DE06}"/>
              </a:ext>
            </a:extLst>
          </p:cNvPr>
          <p:cNvSpPr txBox="1"/>
          <p:nvPr/>
        </p:nvSpPr>
        <p:spPr>
          <a:xfrm>
            <a:off x="8160459" y="4878563"/>
            <a:ext cx="159737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ICT skills </a:t>
            </a:r>
          </a:p>
        </p:txBody>
      </p:sp>
      <p:sp>
        <p:nvSpPr>
          <p:cNvPr id="37" name="TextBox 36">
            <a:extLst>
              <a:ext uri="{FF2B5EF4-FFF2-40B4-BE49-F238E27FC236}">
                <a16:creationId xmlns:a16="http://schemas.microsoft.com/office/drawing/2014/main" id="{E58093E5-4FE6-40C5-BBB2-A6531A631245}"/>
              </a:ext>
            </a:extLst>
          </p:cNvPr>
          <p:cNvSpPr txBox="1"/>
          <p:nvPr/>
        </p:nvSpPr>
        <p:spPr>
          <a:xfrm>
            <a:off x="7713139" y="5727442"/>
            <a:ext cx="159737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Financial training </a:t>
            </a:r>
          </a:p>
        </p:txBody>
      </p:sp>
      <p:sp>
        <p:nvSpPr>
          <p:cNvPr id="38" name="TextBox 37">
            <a:extLst>
              <a:ext uri="{FF2B5EF4-FFF2-40B4-BE49-F238E27FC236}">
                <a16:creationId xmlns:a16="http://schemas.microsoft.com/office/drawing/2014/main" id="{5AFFB284-F1FD-4345-9E02-81E5A6A092A4}"/>
              </a:ext>
            </a:extLst>
          </p:cNvPr>
          <p:cNvSpPr txBox="1"/>
          <p:nvPr/>
        </p:nvSpPr>
        <p:spPr>
          <a:xfrm>
            <a:off x="6637872" y="6104413"/>
            <a:ext cx="159737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Employment skills </a:t>
            </a:r>
          </a:p>
        </p:txBody>
      </p:sp>
      <p:sp>
        <p:nvSpPr>
          <p:cNvPr id="39" name="TextBox 38">
            <a:extLst>
              <a:ext uri="{FF2B5EF4-FFF2-40B4-BE49-F238E27FC236}">
                <a16:creationId xmlns:a16="http://schemas.microsoft.com/office/drawing/2014/main" id="{2364C471-DA8B-4EFE-AC28-55DE3DF7F417}"/>
              </a:ext>
            </a:extLst>
          </p:cNvPr>
          <p:cNvSpPr txBox="1"/>
          <p:nvPr/>
        </p:nvSpPr>
        <p:spPr>
          <a:xfrm>
            <a:off x="5499093" y="6292311"/>
            <a:ext cx="1597374"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Apprentice </a:t>
            </a:r>
          </a:p>
        </p:txBody>
      </p:sp>
      <p:sp>
        <p:nvSpPr>
          <p:cNvPr id="40" name="TextBox 39">
            <a:extLst>
              <a:ext uri="{FF2B5EF4-FFF2-40B4-BE49-F238E27FC236}">
                <a16:creationId xmlns:a16="http://schemas.microsoft.com/office/drawing/2014/main" id="{DB34D4E8-D170-4EE6-B10E-AB597D64D5A5}"/>
              </a:ext>
            </a:extLst>
          </p:cNvPr>
          <p:cNvSpPr txBox="1"/>
          <p:nvPr/>
        </p:nvSpPr>
        <p:spPr>
          <a:xfrm>
            <a:off x="3498161" y="5963674"/>
            <a:ext cx="159737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Education courses </a:t>
            </a:r>
          </a:p>
        </p:txBody>
      </p:sp>
      <p:sp>
        <p:nvSpPr>
          <p:cNvPr id="41" name="TextBox 40">
            <a:extLst>
              <a:ext uri="{FF2B5EF4-FFF2-40B4-BE49-F238E27FC236}">
                <a16:creationId xmlns:a16="http://schemas.microsoft.com/office/drawing/2014/main" id="{65581105-2C2E-42CD-BA0F-14BFE062432A}"/>
              </a:ext>
            </a:extLst>
          </p:cNvPr>
          <p:cNvSpPr txBox="1"/>
          <p:nvPr/>
        </p:nvSpPr>
        <p:spPr>
          <a:xfrm>
            <a:off x="2396069" y="4644517"/>
            <a:ext cx="159737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Further education courses </a:t>
            </a:r>
          </a:p>
        </p:txBody>
      </p:sp>
      <p:sp>
        <p:nvSpPr>
          <p:cNvPr id="42" name="TextBox 41">
            <a:extLst>
              <a:ext uri="{FF2B5EF4-FFF2-40B4-BE49-F238E27FC236}">
                <a16:creationId xmlns:a16="http://schemas.microsoft.com/office/drawing/2014/main" id="{2FC8BB76-6578-46DD-A60E-94ED9DFFC71A}"/>
              </a:ext>
            </a:extLst>
          </p:cNvPr>
          <p:cNvSpPr txBox="1"/>
          <p:nvPr/>
        </p:nvSpPr>
        <p:spPr>
          <a:xfrm>
            <a:off x="3798013" y="3637982"/>
            <a:ext cx="159737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Undergraduate and postgraduate </a:t>
            </a:r>
          </a:p>
        </p:txBody>
      </p:sp>
      <p:sp>
        <p:nvSpPr>
          <p:cNvPr id="25" name="TextBox 24">
            <a:extLst>
              <a:ext uri="{FF2B5EF4-FFF2-40B4-BE49-F238E27FC236}">
                <a16:creationId xmlns:a16="http://schemas.microsoft.com/office/drawing/2014/main" id="{2BD8E00E-127D-48F5-BA7E-02471CAEAE33}"/>
              </a:ext>
            </a:extLst>
          </p:cNvPr>
          <p:cNvSpPr txBox="1"/>
          <p:nvPr/>
        </p:nvSpPr>
        <p:spPr>
          <a:xfrm>
            <a:off x="-12691" y="6372246"/>
            <a:ext cx="609600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(Source: What we do 2019) </a:t>
            </a:r>
          </a:p>
        </p:txBody>
      </p:sp>
    </p:spTree>
    <p:extLst>
      <p:ext uri="{BB962C8B-B14F-4D97-AF65-F5344CB8AC3E}">
        <p14:creationId xmlns:p14="http://schemas.microsoft.com/office/powerpoint/2010/main" val="208783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9FC1C-6AEF-440F-BCF2-DF0061883AA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1E01995D-5580-4BDF-A398-B8ED91D4A236}"/>
              </a:ext>
            </a:extLst>
          </p:cNvPr>
          <p:cNvSpPr>
            <a:spLocks noGrp="1"/>
          </p:cNvSpPr>
          <p:nvPr>
            <p:ph idx="1"/>
          </p:nvPr>
        </p:nvSpPr>
        <p:spPr/>
        <p:txBody>
          <a:bodyPr>
            <a:normAutofit/>
          </a:bodyPr>
          <a:lstStyle/>
          <a:p>
            <a:pPr marL="0" indent="0">
              <a:buNone/>
            </a:pPr>
            <a:r>
              <a:rPr lang="en-GB" sz="1800" dirty="0">
                <a:latin typeface="Arial" panose="020B0604020202020204" pitchFamily="34" charset="0"/>
                <a:cs typeface="Arial" panose="020B0604020202020204" pitchFamily="34" charset="0"/>
              </a:rPr>
              <a:t>To conclude my presentation, the YMCA has proven to be a huge success in young people’s lives. From seeing how the YMCA first founded, to how it was created by George Williams and his fellow friends, to how it is a huge success now. George William’s  created the YMCA for men to have a safe place to go. He achieved this by introducing young men to prayer and bible meetings. Over a period of time the meetings turned into public lectures and educational needs for the young men, which helped them with the challenging needs they were facing. Therefor Many friendships were formed over the years. YMCA has proven, and continues to prove how many people they have helped since the early 1800s. It was a huge success during 1914, as many young men and their families needed all the support during World War 1 and life afterwards.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0012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CDDBC-7BDA-4031-BE04-BF270CE2C2C3}"/>
              </a:ext>
            </a:extLst>
          </p:cNvPr>
          <p:cNvSpPr>
            <a:spLocks noGrp="1"/>
          </p:cNvSpPr>
          <p:nvPr>
            <p:ph type="title"/>
          </p:nvPr>
        </p:nvSpPr>
        <p:spPr/>
        <p:txBody>
          <a:bodyPr/>
          <a:lstStyle/>
          <a:p>
            <a:r>
              <a:rPr lang="en-GB" dirty="0"/>
              <a:t>Reference list</a:t>
            </a:r>
          </a:p>
        </p:txBody>
      </p:sp>
      <p:sp>
        <p:nvSpPr>
          <p:cNvPr id="6" name="TextBox 5">
            <a:extLst>
              <a:ext uri="{FF2B5EF4-FFF2-40B4-BE49-F238E27FC236}">
                <a16:creationId xmlns:a16="http://schemas.microsoft.com/office/drawing/2014/main" id="{AAC3E85D-8AAA-4C3A-A087-98CC9C4BA31C}"/>
              </a:ext>
            </a:extLst>
          </p:cNvPr>
          <p:cNvSpPr txBox="1"/>
          <p:nvPr/>
        </p:nvSpPr>
        <p:spPr>
          <a:xfrm>
            <a:off x="609599" y="1794934"/>
            <a:ext cx="11706578" cy="5632311"/>
          </a:xfrm>
          <a:prstGeom prst="rect">
            <a:avLst/>
          </a:prstGeom>
          <a:noFill/>
        </p:spPr>
        <p:txBody>
          <a:bodyPr wrap="square" rtlCol="0">
            <a:spAutoFit/>
          </a:bodyPr>
          <a:lstStyle/>
          <a:p>
            <a:endParaRPr lang="en-GB" sz="12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Central Young Men’s Christian Association. ( no date) Our history – big moments</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https://www.ymca.co.uk/about/history/timeline</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8th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Dream house Apartments. (2020) St Paul’s Cathedral [image]</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https://www.dreamhouseapartments.com/st-pauls-cathedral/</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14th December 2020)</a:t>
            </a:r>
          </a:p>
          <a:p>
            <a:endParaRPr lang="en-GB" sz="1400" u="sng"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Digital Commonwealth. ( no date) YMCA camp and soldiers [image]</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https://www.digitalcommonwealth.org/search/commonwealth:vm4133500</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6th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Great War Reports. (2016) YMCA hut [image] </a:t>
            </a:r>
          </a:p>
          <a:p>
            <a:r>
              <a:rPr lang="en-GB" sz="1400" dirty="0">
                <a:solidFill>
                  <a:schemeClr val="tx1">
                    <a:lumMod val="95000"/>
                    <a:lumOff val="5000"/>
                  </a:schemeClr>
                </a:solidFill>
                <a:latin typeface="Arial" panose="020B0604020202020204" pitchFamily="34" charset="0"/>
                <a:cs typeface="Arial" panose="020B0604020202020204" pitchFamily="34" charset="0"/>
              </a:rPr>
              <a:t>Available at: https://greatwarreports.wordpress.com/2016/05/26/may-26-1916/</a:t>
            </a: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8th January 2021) </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YMCA England and Wales. (2019) </a:t>
            </a:r>
            <a:r>
              <a:rPr lang="en-GB" sz="1400" i="1" dirty="0">
                <a:solidFill>
                  <a:schemeClr val="tx1">
                    <a:lumMod val="95000"/>
                    <a:lumOff val="5000"/>
                  </a:schemeClr>
                </a:solidFill>
                <a:latin typeface="Arial" panose="020B0604020202020204" pitchFamily="34" charset="0"/>
                <a:cs typeface="Arial" panose="020B0604020202020204" pitchFamily="34" charset="0"/>
              </a:rPr>
              <a:t>History and Heritage </a:t>
            </a:r>
          </a:p>
          <a:p>
            <a:r>
              <a:rPr lang="en-GB" sz="1400" dirty="0">
                <a:solidFill>
                  <a:schemeClr val="tx1">
                    <a:lumMod val="95000"/>
                    <a:lumOff val="5000"/>
                  </a:schemeClr>
                </a:solidFill>
                <a:latin typeface="Arial" panose="020B0604020202020204" pitchFamily="34" charset="0"/>
                <a:cs typeface="Arial" panose="020B0604020202020204" pitchFamily="34" charset="0"/>
                <a:hlinkClick r:id="rId2"/>
              </a:rPr>
              <a:t>Available at: https://www.ymca.org.uk/about/history-heritage</a:t>
            </a:r>
            <a:endParaRPr lang="en-GB" sz="1400" dirty="0">
              <a:solidFill>
                <a:schemeClr val="tx1">
                  <a:lumMod val="95000"/>
                  <a:lumOff val="5000"/>
                </a:schemeClr>
              </a:solidFill>
              <a:latin typeface="Arial" panose="020B0604020202020204" pitchFamily="34" charset="0"/>
              <a:cs typeface="Arial" panose="020B0604020202020204" pitchFamily="34" charset="0"/>
            </a:endParaRPr>
          </a:p>
          <a:p>
            <a:r>
              <a:rPr lang="en-GB" sz="1400" dirty="0">
                <a:solidFill>
                  <a:schemeClr val="tx1">
                    <a:lumMod val="95000"/>
                    <a:lumOff val="5000"/>
                  </a:schemeClr>
                </a:solidFill>
                <a:latin typeface="Arial" panose="020B0604020202020204" pitchFamily="34" charset="0"/>
                <a:cs typeface="Arial" panose="020B0604020202020204" pitchFamily="34" charset="0"/>
              </a:rPr>
              <a:t>(Accessed on 12</a:t>
            </a:r>
            <a:r>
              <a:rPr lang="en-GB" sz="1400" baseline="30000" dirty="0">
                <a:solidFill>
                  <a:schemeClr val="tx1">
                    <a:lumMod val="95000"/>
                    <a:lumOff val="5000"/>
                  </a:schemeClr>
                </a:solidFill>
                <a:latin typeface="Arial" panose="020B0604020202020204" pitchFamily="34" charset="0"/>
                <a:cs typeface="Arial" panose="020B0604020202020204" pitchFamily="34" charset="0"/>
              </a:rPr>
              <a:t>th</a:t>
            </a:r>
            <a:r>
              <a:rPr lang="en-GB" sz="1400" dirty="0">
                <a:solidFill>
                  <a:schemeClr val="tx1">
                    <a:lumMod val="95000"/>
                    <a:lumOff val="5000"/>
                  </a:schemeClr>
                </a:solidFill>
                <a:latin typeface="Arial" panose="020B0604020202020204" pitchFamily="34" charset="0"/>
                <a:cs typeface="Arial" panose="020B0604020202020204" pitchFamily="34" charset="0"/>
              </a:rPr>
              <a:t> December 2020)</a:t>
            </a: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2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a:p>
            <a:endParaRPr lang="en-GB" sz="1400"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7055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24A438-53B3-467C-A32A-C0F2EDB63DF7}"/>
              </a:ext>
            </a:extLst>
          </p:cNvPr>
          <p:cNvSpPr>
            <a:spLocks noGrp="1"/>
          </p:cNvSpPr>
          <p:nvPr>
            <p:ph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North Country Public Radio. (2021) 'Dirty Old London': A History Of The Victorians' Infamous Filth [image]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https://www.northcountrypublicradio.org/news/npr/392332431/dirty-old-london-a-history-of-the-victorians-infamous-filth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8th January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England and Wales. (2019) </a:t>
            </a:r>
            <a:r>
              <a:rPr lang="en-GB" sz="1400" i="1" dirty="0">
                <a:latin typeface="Arial" panose="020B0604020202020204" pitchFamily="34" charset="0"/>
                <a:cs typeface="Arial" panose="020B0604020202020204" pitchFamily="34" charset="0"/>
              </a:rPr>
              <a:t>YMCA through the years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rPr>
              <a:t>https://www.ymca.org.uk/about/history-heritage/timeline</a:t>
            </a: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January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England and Wales. (2019) What we do.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https://www.ymca.org.uk/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12th December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YMCA of Greater Kansas City. (2020) George Williams [image]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Available at: https://kansascityymca.org/y-s-history-building-better-us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(Accessed on 12th December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6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7410820"/>
      </p:ext>
    </p:extLst>
  </p:cSld>
  <p:clrMapOvr>
    <a:masterClrMapping/>
  </p:clrMapOvr>
</p:sld>
</file>

<file path=ppt/theme/theme1.xml><?xml version="1.0" encoding="utf-8"?>
<a:theme xmlns:a="http://schemas.openxmlformats.org/drawingml/2006/main" name="SketchyVTI">
  <a:themeElements>
    <a:clrScheme name="AnalogousFromRegularSeedLeftStep">
      <a:dk1>
        <a:srgbClr val="000000"/>
      </a:dk1>
      <a:lt1>
        <a:srgbClr val="FFFFFF"/>
      </a:lt1>
      <a:dk2>
        <a:srgbClr val="301B2D"/>
      </a:dk2>
      <a:lt2>
        <a:srgbClr val="F0F2F3"/>
      </a:lt2>
      <a:accent1>
        <a:srgbClr val="E78129"/>
      </a:accent1>
      <a:accent2>
        <a:srgbClr val="D52117"/>
      </a:accent2>
      <a:accent3>
        <a:srgbClr val="E7296F"/>
      </a:accent3>
      <a:accent4>
        <a:srgbClr val="D517AC"/>
      </a:accent4>
      <a:accent5>
        <a:srgbClr val="C129E7"/>
      </a:accent5>
      <a:accent6>
        <a:srgbClr val="621BD6"/>
      </a:accent6>
      <a:hlink>
        <a:srgbClr val="3F83BF"/>
      </a:hlink>
      <a:folHlink>
        <a:srgbClr val="7F7F7F"/>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222</TotalTime>
  <Words>1338</Words>
  <Application>Microsoft Office PowerPoint</Application>
  <PresentationFormat>Widescreen</PresentationFormat>
  <Paragraphs>153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The Hand Bold</vt:lpstr>
      <vt:lpstr>The Serif Hand Black</vt:lpstr>
      <vt:lpstr>SketchyVTI</vt:lpstr>
      <vt:lpstr>YMCA Youth Charity</vt:lpstr>
      <vt:lpstr>History of the YMCA</vt:lpstr>
      <vt:lpstr>PowerPoint Presentation</vt:lpstr>
      <vt:lpstr>Early 1900’s</vt:lpstr>
      <vt:lpstr>Continued </vt:lpstr>
      <vt:lpstr>PowerPoint Presentation</vt:lpstr>
      <vt:lpstr>Continued </vt:lpstr>
      <vt:lpstr>PowerPoint Presentation</vt:lpstr>
      <vt:lpstr>Support and Advice </vt:lpstr>
      <vt:lpstr>Accommodation </vt:lpstr>
      <vt:lpstr>Family work</vt:lpstr>
      <vt:lpstr>Health and wealth </vt:lpstr>
      <vt:lpstr>Training and education</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YMCA Youth Charity</dc:title>
  <dc:creator>Franchesca Alice</dc:creator>
  <cp:lastModifiedBy>Franchesca Alice</cp:lastModifiedBy>
  <cp:revision>20</cp:revision>
  <dcterms:created xsi:type="dcterms:W3CDTF">2021-01-08T13:41:22Z</dcterms:created>
  <dcterms:modified xsi:type="dcterms:W3CDTF">2021-01-09T10:57:56Z</dcterms:modified>
</cp:coreProperties>
</file>