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6" r:id="rId5"/>
    <p:sldId id="259" r:id="rId6"/>
    <p:sldId id="260" r:id="rId7"/>
    <p:sldId id="261" r:id="rId8"/>
    <p:sldId id="268" r:id="rId9"/>
    <p:sldId id="269" r:id="rId10"/>
    <p:sldId id="270" r:id="rId11"/>
    <p:sldId id="262" r:id="rId12"/>
    <p:sldId id="267" r:id="rId13"/>
    <p:sldId id="263" r:id="rId14"/>
    <p:sldId id="265" r:id="rId15"/>
    <p:sldId id="271" r:id="rId16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1392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11AC7B4-E458-4198-8065-8E3DC6FE78DD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 phldr="1"/>
      <dgm:spPr/>
    </dgm:pt>
    <dgm:pt modelId="{BDF601CB-184A-49B6-BB1C-4313283BA122}">
      <dgm:prSet phldrT="[Text]"/>
      <dgm:spPr>
        <a:ln>
          <a:solidFill>
            <a:srgbClr val="FF9900"/>
          </a:solidFill>
        </a:ln>
      </dgm:spPr>
      <dgm:t>
        <a:bodyPr/>
        <a:lstStyle/>
        <a:p>
          <a:pPr algn="ctr"/>
          <a:r>
            <a:rPr lang="en-US">
              <a:latin typeface="Arial" pitchFamily="34" charset="0"/>
              <a:cs typeface="Arial" pitchFamily="34" charset="0"/>
            </a:rPr>
            <a:t>self-actualisation</a:t>
          </a:r>
        </a:p>
      </dgm:t>
    </dgm:pt>
    <dgm:pt modelId="{F0876A10-4D6C-4F93-B7B9-6610E901C08F}" type="parTrans" cxnId="{4D095653-C379-44DE-A398-997AAF7BB141}">
      <dgm:prSet/>
      <dgm:spPr/>
      <dgm:t>
        <a:bodyPr/>
        <a:lstStyle/>
        <a:p>
          <a:pPr algn="ctr"/>
          <a:endParaRPr lang="en-US"/>
        </a:p>
      </dgm:t>
    </dgm:pt>
    <dgm:pt modelId="{C1AC45F4-A5AE-484F-BE60-06C35D2F1960}" type="sibTrans" cxnId="{4D095653-C379-44DE-A398-997AAF7BB141}">
      <dgm:prSet/>
      <dgm:spPr/>
      <dgm:t>
        <a:bodyPr/>
        <a:lstStyle/>
        <a:p>
          <a:pPr algn="ctr"/>
          <a:endParaRPr lang="en-US"/>
        </a:p>
      </dgm:t>
    </dgm:pt>
    <dgm:pt modelId="{B90A9CE9-C9CA-4C27-99D3-64E2D7988B1F}">
      <dgm:prSet phldrT="[Text]"/>
      <dgm:spPr>
        <a:ln>
          <a:solidFill>
            <a:srgbClr val="FF9900"/>
          </a:solidFill>
        </a:ln>
      </dgm:spPr>
      <dgm:t>
        <a:bodyPr/>
        <a:lstStyle/>
        <a:p>
          <a:pPr algn="ctr"/>
          <a:r>
            <a:rPr lang="en-US">
              <a:latin typeface="Arial" pitchFamily="34" charset="0"/>
              <a:cs typeface="Arial" pitchFamily="34" charset="0"/>
            </a:rPr>
            <a:t>esteem</a:t>
          </a:r>
        </a:p>
      </dgm:t>
    </dgm:pt>
    <dgm:pt modelId="{034C7A3F-5633-43A1-9FC8-03877A71F557}" type="parTrans" cxnId="{BDEFA8A7-CA93-437C-8EB0-D8D3E4BE5393}">
      <dgm:prSet/>
      <dgm:spPr/>
      <dgm:t>
        <a:bodyPr/>
        <a:lstStyle/>
        <a:p>
          <a:pPr algn="ctr"/>
          <a:endParaRPr lang="en-US"/>
        </a:p>
      </dgm:t>
    </dgm:pt>
    <dgm:pt modelId="{1AB4D3B8-1CD2-4644-A280-44319F9E7A97}" type="sibTrans" cxnId="{BDEFA8A7-CA93-437C-8EB0-D8D3E4BE5393}">
      <dgm:prSet/>
      <dgm:spPr/>
      <dgm:t>
        <a:bodyPr/>
        <a:lstStyle/>
        <a:p>
          <a:pPr algn="ctr"/>
          <a:endParaRPr lang="en-US"/>
        </a:p>
      </dgm:t>
    </dgm:pt>
    <dgm:pt modelId="{9BBB1EC6-3B03-4881-833B-197BD86BF741}">
      <dgm:prSet phldrT="[Text]"/>
      <dgm:spPr>
        <a:ln>
          <a:solidFill>
            <a:srgbClr val="FF9900"/>
          </a:solidFill>
        </a:ln>
      </dgm:spPr>
      <dgm:t>
        <a:bodyPr/>
        <a:lstStyle/>
        <a:p>
          <a:pPr algn="ctr"/>
          <a:r>
            <a:rPr lang="en-US">
              <a:latin typeface="Arial" pitchFamily="34" charset="0"/>
              <a:cs typeface="Arial" pitchFamily="34" charset="0"/>
            </a:rPr>
            <a:t>safety</a:t>
          </a:r>
        </a:p>
      </dgm:t>
    </dgm:pt>
    <dgm:pt modelId="{30E05383-1BF6-4F3C-B88C-5A482D9C5BE6}" type="parTrans" cxnId="{A66C9360-B590-4BD7-8B9F-120586EF134D}">
      <dgm:prSet/>
      <dgm:spPr/>
      <dgm:t>
        <a:bodyPr/>
        <a:lstStyle/>
        <a:p>
          <a:pPr algn="ctr"/>
          <a:endParaRPr lang="en-US"/>
        </a:p>
      </dgm:t>
    </dgm:pt>
    <dgm:pt modelId="{A8A0C015-74D5-4E2B-A1C4-134EA8B84C62}" type="sibTrans" cxnId="{A66C9360-B590-4BD7-8B9F-120586EF134D}">
      <dgm:prSet/>
      <dgm:spPr/>
      <dgm:t>
        <a:bodyPr/>
        <a:lstStyle/>
        <a:p>
          <a:pPr algn="ctr"/>
          <a:endParaRPr lang="en-US"/>
        </a:p>
      </dgm:t>
    </dgm:pt>
    <dgm:pt modelId="{2B7A8E0E-8859-4304-A2FB-0E54395F8D53}">
      <dgm:prSet phldrT="[Text]"/>
      <dgm:spPr>
        <a:ln>
          <a:solidFill>
            <a:srgbClr val="FF9900"/>
          </a:solidFill>
        </a:ln>
      </dgm:spPr>
      <dgm:t>
        <a:bodyPr/>
        <a:lstStyle/>
        <a:p>
          <a:pPr algn="ctr"/>
          <a:r>
            <a:rPr lang="en-US">
              <a:latin typeface="Arial" pitchFamily="34" charset="0"/>
              <a:cs typeface="Arial" pitchFamily="34" charset="0"/>
            </a:rPr>
            <a:t>social</a:t>
          </a:r>
        </a:p>
      </dgm:t>
    </dgm:pt>
    <dgm:pt modelId="{F4188E4E-C7B0-41F3-BEED-5B918C056944}" type="parTrans" cxnId="{39A2CB20-5032-43C6-89B2-9558D4B86C66}">
      <dgm:prSet/>
      <dgm:spPr/>
      <dgm:t>
        <a:bodyPr/>
        <a:lstStyle/>
        <a:p>
          <a:pPr algn="ctr"/>
          <a:endParaRPr lang="en-US"/>
        </a:p>
      </dgm:t>
    </dgm:pt>
    <dgm:pt modelId="{4CE7334F-55D3-4DA0-882B-76E68468648D}" type="sibTrans" cxnId="{39A2CB20-5032-43C6-89B2-9558D4B86C66}">
      <dgm:prSet/>
      <dgm:spPr/>
      <dgm:t>
        <a:bodyPr/>
        <a:lstStyle/>
        <a:p>
          <a:pPr algn="ctr"/>
          <a:endParaRPr lang="en-US"/>
        </a:p>
      </dgm:t>
    </dgm:pt>
    <dgm:pt modelId="{5308925D-2D15-40E5-AFC0-0824FF270DE0}">
      <dgm:prSet phldrT="[Text]"/>
      <dgm:spPr>
        <a:ln>
          <a:solidFill>
            <a:srgbClr val="FF9900"/>
          </a:solidFill>
        </a:ln>
      </dgm:spPr>
      <dgm:t>
        <a:bodyPr/>
        <a:lstStyle/>
        <a:p>
          <a:pPr algn="ctr"/>
          <a:r>
            <a:rPr lang="en-US">
              <a:latin typeface="Arial" pitchFamily="34" charset="0"/>
              <a:cs typeface="Arial" pitchFamily="34" charset="0"/>
            </a:rPr>
            <a:t>physiological</a:t>
          </a:r>
        </a:p>
      </dgm:t>
    </dgm:pt>
    <dgm:pt modelId="{AC6FC792-542B-4BF5-A084-332C7D7E6B8A}" type="parTrans" cxnId="{31133846-13A9-4A68-9BC3-999308FAB643}">
      <dgm:prSet/>
      <dgm:spPr/>
      <dgm:t>
        <a:bodyPr/>
        <a:lstStyle/>
        <a:p>
          <a:pPr algn="ctr"/>
          <a:endParaRPr lang="en-US"/>
        </a:p>
      </dgm:t>
    </dgm:pt>
    <dgm:pt modelId="{C6135AC5-C40C-4B2B-A43A-F7E69A0A8DC1}" type="sibTrans" cxnId="{31133846-13A9-4A68-9BC3-999308FAB643}">
      <dgm:prSet/>
      <dgm:spPr/>
      <dgm:t>
        <a:bodyPr/>
        <a:lstStyle/>
        <a:p>
          <a:pPr algn="ctr"/>
          <a:endParaRPr lang="en-US"/>
        </a:p>
      </dgm:t>
    </dgm:pt>
    <dgm:pt modelId="{82A719B5-2429-436A-B707-FE78BCECE371}" type="pres">
      <dgm:prSet presAssocID="{C11AC7B4-E458-4198-8065-8E3DC6FE78DD}" presName="compositeShape" presStyleCnt="0">
        <dgm:presLayoutVars>
          <dgm:dir/>
          <dgm:resizeHandles/>
        </dgm:presLayoutVars>
      </dgm:prSet>
      <dgm:spPr/>
    </dgm:pt>
    <dgm:pt modelId="{D142B390-26B9-4489-9DA0-E4620698CA96}" type="pres">
      <dgm:prSet presAssocID="{C11AC7B4-E458-4198-8065-8E3DC6FE78DD}" presName="pyramid" presStyleLbl="node1" presStyleIdx="0" presStyleCnt="1" custLinFactNeighborX="-1429" custLinFactNeighborY="52500"/>
      <dgm:spPr>
        <a:solidFill>
          <a:srgbClr val="FF9900"/>
        </a:solidFill>
      </dgm:spPr>
      <dgm:t>
        <a:bodyPr/>
        <a:lstStyle/>
        <a:p>
          <a:endParaRPr lang="en-GB"/>
        </a:p>
      </dgm:t>
    </dgm:pt>
    <dgm:pt modelId="{43275786-CE3A-456A-A8AD-8429D541B92E}" type="pres">
      <dgm:prSet presAssocID="{C11AC7B4-E458-4198-8065-8E3DC6FE78DD}" presName="theList" presStyleCnt="0"/>
      <dgm:spPr/>
    </dgm:pt>
    <dgm:pt modelId="{33774D4F-65B0-4652-9ACA-A239A4D4361E}" type="pres">
      <dgm:prSet presAssocID="{BDF601CB-184A-49B6-BB1C-4313283BA122}" presName="aNode" presStyleLbl="fgAcc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F6478CB-7A8F-4C05-B3D7-A4F7F4C01E39}" type="pres">
      <dgm:prSet presAssocID="{BDF601CB-184A-49B6-BB1C-4313283BA122}" presName="aSpace" presStyleCnt="0"/>
      <dgm:spPr/>
    </dgm:pt>
    <dgm:pt modelId="{D21EC479-FA0F-4DE4-A5A7-F6876418ECA7}" type="pres">
      <dgm:prSet presAssocID="{B90A9CE9-C9CA-4C27-99D3-64E2D7988B1F}" presName="aNode" presStyleLbl="fgAcc1" presStyleIdx="1" presStyleCnt="5" custLinFactNeighborX="1099" custLinFactNeighborY="2679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5E0C581-0D84-49CE-8ABD-341CDAC4CB74}" type="pres">
      <dgm:prSet presAssocID="{B90A9CE9-C9CA-4C27-99D3-64E2D7988B1F}" presName="aSpace" presStyleCnt="0"/>
      <dgm:spPr/>
    </dgm:pt>
    <dgm:pt modelId="{0773A172-3D38-48FD-9EA6-FD83EFD73D9A}" type="pres">
      <dgm:prSet presAssocID="{2B7A8E0E-8859-4304-A2FB-0E54395F8D53}" presName="aNode" presStyleLbl="fgAcc1" presStyleIdx="2" presStyleCnt="5" custLinFactY="59" custLinFactNeighborX="458" custLinFactNeighborY="10000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6532F51-64BF-4C33-A761-099E928BB72D}" type="pres">
      <dgm:prSet presAssocID="{2B7A8E0E-8859-4304-A2FB-0E54395F8D53}" presName="aSpace" presStyleCnt="0"/>
      <dgm:spPr/>
    </dgm:pt>
    <dgm:pt modelId="{FF95D4EC-DA32-4110-8966-CEE634D58426}" type="pres">
      <dgm:prSet presAssocID="{9BBB1EC6-3B03-4881-833B-197BD86BF741}" presName="aNode" presStyleLbl="fgAcc1" presStyleIdx="3" presStyleCnt="5" custLinFactY="16804" custLinFactNeighborY="10000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74E7EFE-8C4A-4947-9CC5-C3B40B99C7E4}" type="pres">
      <dgm:prSet presAssocID="{9BBB1EC6-3B03-4881-833B-197BD86BF741}" presName="aSpace" presStyleCnt="0"/>
      <dgm:spPr/>
    </dgm:pt>
    <dgm:pt modelId="{DBAC3091-4EE5-4A08-9F88-85BA21B15CFF}" type="pres">
      <dgm:prSet presAssocID="{5308925D-2D15-40E5-AFC0-0824FF270DE0}" presName="aNode" presStyleLbl="fgAcc1" presStyleIdx="4" presStyleCnt="5" custLinFactY="24236" custLinFactNeighborX="1052" custLinFactNeighborY="10000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2711F13-942C-4FE3-915D-FF4C9F079EFC}" type="pres">
      <dgm:prSet presAssocID="{5308925D-2D15-40E5-AFC0-0824FF270DE0}" presName="aSpace" presStyleCnt="0"/>
      <dgm:spPr/>
    </dgm:pt>
  </dgm:ptLst>
  <dgm:cxnLst>
    <dgm:cxn modelId="{39A2CB20-5032-43C6-89B2-9558D4B86C66}" srcId="{C11AC7B4-E458-4198-8065-8E3DC6FE78DD}" destId="{2B7A8E0E-8859-4304-A2FB-0E54395F8D53}" srcOrd="2" destOrd="0" parTransId="{F4188E4E-C7B0-41F3-BEED-5B918C056944}" sibTransId="{4CE7334F-55D3-4DA0-882B-76E68468648D}"/>
    <dgm:cxn modelId="{BDEFA8A7-CA93-437C-8EB0-D8D3E4BE5393}" srcId="{C11AC7B4-E458-4198-8065-8E3DC6FE78DD}" destId="{B90A9CE9-C9CA-4C27-99D3-64E2D7988B1F}" srcOrd="1" destOrd="0" parTransId="{034C7A3F-5633-43A1-9FC8-03877A71F557}" sibTransId="{1AB4D3B8-1CD2-4644-A280-44319F9E7A97}"/>
    <dgm:cxn modelId="{33578B44-158F-4C8E-9D38-259C8B19B754}" type="presOf" srcId="{9BBB1EC6-3B03-4881-833B-197BD86BF741}" destId="{FF95D4EC-DA32-4110-8966-CEE634D58426}" srcOrd="0" destOrd="0" presId="urn:microsoft.com/office/officeart/2005/8/layout/pyramid2"/>
    <dgm:cxn modelId="{8F2A7829-9041-43DF-9AD4-36F82ECA7C41}" type="presOf" srcId="{BDF601CB-184A-49B6-BB1C-4313283BA122}" destId="{33774D4F-65B0-4652-9ACA-A239A4D4361E}" srcOrd="0" destOrd="0" presId="urn:microsoft.com/office/officeart/2005/8/layout/pyramid2"/>
    <dgm:cxn modelId="{A66C9360-B590-4BD7-8B9F-120586EF134D}" srcId="{C11AC7B4-E458-4198-8065-8E3DC6FE78DD}" destId="{9BBB1EC6-3B03-4881-833B-197BD86BF741}" srcOrd="3" destOrd="0" parTransId="{30E05383-1BF6-4F3C-B88C-5A482D9C5BE6}" sibTransId="{A8A0C015-74D5-4E2B-A1C4-134EA8B84C62}"/>
    <dgm:cxn modelId="{4224B7BF-674D-4639-8D8B-432078A0A1B3}" type="presOf" srcId="{2B7A8E0E-8859-4304-A2FB-0E54395F8D53}" destId="{0773A172-3D38-48FD-9EA6-FD83EFD73D9A}" srcOrd="0" destOrd="0" presId="urn:microsoft.com/office/officeart/2005/8/layout/pyramid2"/>
    <dgm:cxn modelId="{FD6EE34C-373F-4D22-867F-6A8C082274FB}" type="presOf" srcId="{C11AC7B4-E458-4198-8065-8E3DC6FE78DD}" destId="{82A719B5-2429-436A-B707-FE78BCECE371}" srcOrd="0" destOrd="0" presId="urn:microsoft.com/office/officeart/2005/8/layout/pyramid2"/>
    <dgm:cxn modelId="{4D095653-C379-44DE-A398-997AAF7BB141}" srcId="{C11AC7B4-E458-4198-8065-8E3DC6FE78DD}" destId="{BDF601CB-184A-49B6-BB1C-4313283BA122}" srcOrd="0" destOrd="0" parTransId="{F0876A10-4D6C-4F93-B7B9-6610E901C08F}" sibTransId="{C1AC45F4-A5AE-484F-BE60-06C35D2F1960}"/>
    <dgm:cxn modelId="{7160E0A9-0B10-46F8-81D9-8BE286AF817E}" type="presOf" srcId="{5308925D-2D15-40E5-AFC0-0824FF270DE0}" destId="{DBAC3091-4EE5-4A08-9F88-85BA21B15CFF}" srcOrd="0" destOrd="0" presId="urn:microsoft.com/office/officeart/2005/8/layout/pyramid2"/>
    <dgm:cxn modelId="{31133846-13A9-4A68-9BC3-999308FAB643}" srcId="{C11AC7B4-E458-4198-8065-8E3DC6FE78DD}" destId="{5308925D-2D15-40E5-AFC0-0824FF270DE0}" srcOrd="4" destOrd="0" parTransId="{AC6FC792-542B-4BF5-A084-332C7D7E6B8A}" sibTransId="{C6135AC5-C40C-4B2B-A43A-F7E69A0A8DC1}"/>
    <dgm:cxn modelId="{0B48A468-A341-4D6B-9CE4-1C96D0DFE660}" type="presOf" srcId="{B90A9CE9-C9CA-4C27-99D3-64E2D7988B1F}" destId="{D21EC479-FA0F-4DE4-A5A7-F6876418ECA7}" srcOrd="0" destOrd="0" presId="urn:microsoft.com/office/officeart/2005/8/layout/pyramid2"/>
    <dgm:cxn modelId="{EB92A203-CCEA-4CF8-8EBE-5F90CC428B85}" type="presParOf" srcId="{82A719B5-2429-436A-B707-FE78BCECE371}" destId="{D142B390-26B9-4489-9DA0-E4620698CA96}" srcOrd="0" destOrd="0" presId="urn:microsoft.com/office/officeart/2005/8/layout/pyramid2"/>
    <dgm:cxn modelId="{AD3E2296-CEB9-4C10-952D-FE7EDE91FD6E}" type="presParOf" srcId="{82A719B5-2429-436A-B707-FE78BCECE371}" destId="{43275786-CE3A-456A-A8AD-8429D541B92E}" srcOrd="1" destOrd="0" presId="urn:microsoft.com/office/officeart/2005/8/layout/pyramid2"/>
    <dgm:cxn modelId="{F56A08E5-700F-44E6-8D91-C50ED00C7EBB}" type="presParOf" srcId="{43275786-CE3A-456A-A8AD-8429D541B92E}" destId="{33774D4F-65B0-4652-9ACA-A239A4D4361E}" srcOrd="0" destOrd="0" presId="urn:microsoft.com/office/officeart/2005/8/layout/pyramid2"/>
    <dgm:cxn modelId="{5D900069-9619-4D46-8EFC-5A84D6D0E21E}" type="presParOf" srcId="{43275786-CE3A-456A-A8AD-8429D541B92E}" destId="{9F6478CB-7A8F-4C05-B3D7-A4F7F4C01E39}" srcOrd="1" destOrd="0" presId="urn:microsoft.com/office/officeart/2005/8/layout/pyramid2"/>
    <dgm:cxn modelId="{4FF276BD-F7A3-4A80-89ED-857CFEBBA8F8}" type="presParOf" srcId="{43275786-CE3A-456A-A8AD-8429D541B92E}" destId="{D21EC479-FA0F-4DE4-A5A7-F6876418ECA7}" srcOrd="2" destOrd="0" presId="urn:microsoft.com/office/officeart/2005/8/layout/pyramid2"/>
    <dgm:cxn modelId="{68E589DD-70AD-45DF-A665-C3B0E3246ABC}" type="presParOf" srcId="{43275786-CE3A-456A-A8AD-8429D541B92E}" destId="{E5E0C581-0D84-49CE-8ABD-341CDAC4CB74}" srcOrd="3" destOrd="0" presId="urn:microsoft.com/office/officeart/2005/8/layout/pyramid2"/>
    <dgm:cxn modelId="{1A908423-B142-46BF-928A-18B97E185BE6}" type="presParOf" srcId="{43275786-CE3A-456A-A8AD-8429D541B92E}" destId="{0773A172-3D38-48FD-9EA6-FD83EFD73D9A}" srcOrd="4" destOrd="0" presId="urn:microsoft.com/office/officeart/2005/8/layout/pyramid2"/>
    <dgm:cxn modelId="{5A05E0A4-64BE-44BF-B6FB-E92393C939FE}" type="presParOf" srcId="{43275786-CE3A-456A-A8AD-8429D541B92E}" destId="{86532F51-64BF-4C33-A761-099E928BB72D}" srcOrd="5" destOrd="0" presId="urn:microsoft.com/office/officeart/2005/8/layout/pyramid2"/>
    <dgm:cxn modelId="{87C7E0D8-308C-475F-B228-A1EE6F84C6BF}" type="presParOf" srcId="{43275786-CE3A-456A-A8AD-8429D541B92E}" destId="{FF95D4EC-DA32-4110-8966-CEE634D58426}" srcOrd="6" destOrd="0" presId="urn:microsoft.com/office/officeart/2005/8/layout/pyramid2"/>
    <dgm:cxn modelId="{3CFE337B-31EE-4A26-B2EB-C42E04BBD623}" type="presParOf" srcId="{43275786-CE3A-456A-A8AD-8429D541B92E}" destId="{A74E7EFE-8C4A-4947-9CC5-C3B40B99C7E4}" srcOrd="7" destOrd="0" presId="urn:microsoft.com/office/officeart/2005/8/layout/pyramid2"/>
    <dgm:cxn modelId="{23BD6A88-E4D8-4139-AB19-9FBD1DE004B5}" type="presParOf" srcId="{43275786-CE3A-456A-A8AD-8429D541B92E}" destId="{DBAC3091-4EE5-4A08-9F88-85BA21B15CFF}" srcOrd="8" destOrd="0" presId="urn:microsoft.com/office/officeart/2005/8/layout/pyramid2"/>
    <dgm:cxn modelId="{260E4786-B3EE-42DE-992A-6536CB5BCADF}" type="presParOf" srcId="{43275786-CE3A-456A-A8AD-8429D541B92E}" destId="{82711F13-942C-4FE3-915D-FF4C9F079EFC}" srcOrd="9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11AC7B4-E458-4198-8065-8E3DC6FE78DD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 phldr="1"/>
      <dgm:spPr/>
    </dgm:pt>
    <dgm:pt modelId="{BDF601CB-184A-49B6-BB1C-4313283BA122}">
      <dgm:prSet phldrT="[Text]"/>
      <dgm:spPr>
        <a:ln>
          <a:solidFill>
            <a:srgbClr val="FF9900"/>
          </a:solidFill>
        </a:ln>
      </dgm:spPr>
      <dgm:t>
        <a:bodyPr/>
        <a:lstStyle/>
        <a:p>
          <a:pPr algn="ctr"/>
          <a:r>
            <a:rPr lang="en-US" dirty="0">
              <a:latin typeface="Arial" pitchFamily="34" charset="0"/>
              <a:cs typeface="Arial" pitchFamily="34" charset="0"/>
            </a:rPr>
            <a:t>self-</a:t>
          </a:r>
          <a:r>
            <a:rPr lang="en-US" dirty="0" err="1">
              <a:latin typeface="Arial" pitchFamily="34" charset="0"/>
              <a:cs typeface="Arial" pitchFamily="34" charset="0"/>
            </a:rPr>
            <a:t>actualisation</a:t>
          </a:r>
          <a:endParaRPr lang="en-US" dirty="0">
            <a:latin typeface="Arial" pitchFamily="34" charset="0"/>
            <a:cs typeface="Arial" pitchFamily="34" charset="0"/>
          </a:endParaRPr>
        </a:p>
      </dgm:t>
    </dgm:pt>
    <dgm:pt modelId="{F0876A10-4D6C-4F93-B7B9-6610E901C08F}" type="parTrans" cxnId="{4D095653-C379-44DE-A398-997AAF7BB141}">
      <dgm:prSet/>
      <dgm:spPr/>
      <dgm:t>
        <a:bodyPr/>
        <a:lstStyle/>
        <a:p>
          <a:pPr algn="ctr"/>
          <a:endParaRPr lang="en-US"/>
        </a:p>
      </dgm:t>
    </dgm:pt>
    <dgm:pt modelId="{C1AC45F4-A5AE-484F-BE60-06C35D2F1960}" type="sibTrans" cxnId="{4D095653-C379-44DE-A398-997AAF7BB141}">
      <dgm:prSet/>
      <dgm:spPr/>
      <dgm:t>
        <a:bodyPr/>
        <a:lstStyle/>
        <a:p>
          <a:pPr algn="ctr"/>
          <a:endParaRPr lang="en-US"/>
        </a:p>
      </dgm:t>
    </dgm:pt>
    <dgm:pt modelId="{B90A9CE9-C9CA-4C27-99D3-64E2D7988B1F}">
      <dgm:prSet phldrT="[Text]"/>
      <dgm:spPr>
        <a:ln>
          <a:solidFill>
            <a:srgbClr val="FF9900"/>
          </a:solidFill>
        </a:ln>
      </dgm:spPr>
      <dgm:t>
        <a:bodyPr/>
        <a:lstStyle/>
        <a:p>
          <a:pPr algn="ctr"/>
          <a:r>
            <a:rPr lang="en-US" dirty="0">
              <a:latin typeface="Arial" pitchFamily="34" charset="0"/>
              <a:cs typeface="Arial" pitchFamily="34" charset="0"/>
            </a:rPr>
            <a:t>esteem</a:t>
          </a:r>
        </a:p>
      </dgm:t>
    </dgm:pt>
    <dgm:pt modelId="{034C7A3F-5633-43A1-9FC8-03877A71F557}" type="parTrans" cxnId="{BDEFA8A7-CA93-437C-8EB0-D8D3E4BE5393}">
      <dgm:prSet/>
      <dgm:spPr/>
      <dgm:t>
        <a:bodyPr/>
        <a:lstStyle/>
        <a:p>
          <a:pPr algn="ctr"/>
          <a:endParaRPr lang="en-US"/>
        </a:p>
      </dgm:t>
    </dgm:pt>
    <dgm:pt modelId="{1AB4D3B8-1CD2-4644-A280-44319F9E7A97}" type="sibTrans" cxnId="{BDEFA8A7-CA93-437C-8EB0-D8D3E4BE5393}">
      <dgm:prSet/>
      <dgm:spPr/>
      <dgm:t>
        <a:bodyPr/>
        <a:lstStyle/>
        <a:p>
          <a:pPr algn="ctr"/>
          <a:endParaRPr lang="en-US"/>
        </a:p>
      </dgm:t>
    </dgm:pt>
    <dgm:pt modelId="{9BBB1EC6-3B03-4881-833B-197BD86BF741}">
      <dgm:prSet phldrT="[Text]"/>
      <dgm:spPr>
        <a:ln>
          <a:solidFill>
            <a:srgbClr val="FF9900"/>
          </a:solidFill>
        </a:ln>
      </dgm:spPr>
      <dgm:t>
        <a:bodyPr/>
        <a:lstStyle/>
        <a:p>
          <a:pPr algn="ctr"/>
          <a:r>
            <a:rPr lang="en-US" dirty="0">
              <a:latin typeface="Arial" pitchFamily="34" charset="0"/>
              <a:cs typeface="Arial" pitchFamily="34" charset="0"/>
            </a:rPr>
            <a:t>safety</a:t>
          </a:r>
        </a:p>
      </dgm:t>
    </dgm:pt>
    <dgm:pt modelId="{30E05383-1BF6-4F3C-B88C-5A482D9C5BE6}" type="parTrans" cxnId="{A66C9360-B590-4BD7-8B9F-120586EF134D}">
      <dgm:prSet/>
      <dgm:spPr/>
      <dgm:t>
        <a:bodyPr/>
        <a:lstStyle/>
        <a:p>
          <a:pPr algn="ctr"/>
          <a:endParaRPr lang="en-US"/>
        </a:p>
      </dgm:t>
    </dgm:pt>
    <dgm:pt modelId="{A8A0C015-74D5-4E2B-A1C4-134EA8B84C62}" type="sibTrans" cxnId="{A66C9360-B590-4BD7-8B9F-120586EF134D}">
      <dgm:prSet/>
      <dgm:spPr/>
      <dgm:t>
        <a:bodyPr/>
        <a:lstStyle/>
        <a:p>
          <a:pPr algn="ctr"/>
          <a:endParaRPr lang="en-US"/>
        </a:p>
      </dgm:t>
    </dgm:pt>
    <dgm:pt modelId="{2B7A8E0E-8859-4304-A2FB-0E54395F8D53}">
      <dgm:prSet phldrT="[Text]"/>
      <dgm:spPr>
        <a:ln>
          <a:solidFill>
            <a:srgbClr val="FF9900"/>
          </a:solidFill>
        </a:ln>
      </dgm:spPr>
      <dgm:t>
        <a:bodyPr/>
        <a:lstStyle/>
        <a:p>
          <a:pPr algn="ctr"/>
          <a:r>
            <a:rPr lang="en-US" dirty="0">
              <a:latin typeface="Arial" pitchFamily="34" charset="0"/>
              <a:cs typeface="Arial" pitchFamily="34" charset="0"/>
            </a:rPr>
            <a:t>social</a:t>
          </a:r>
        </a:p>
      </dgm:t>
    </dgm:pt>
    <dgm:pt modelId="{F4188E4E-C7B0-41F3-BEED-5B918C056944}" type="parTrans" cxnId="{39A2CB20-5032-43C6-89B2-9558D4B86C66}">
      <dgm:prSet/>
      <dgm:spPr/>
      <dgm:t>
        <a:bodyPr/>
        <a:lstStyle/>
        <a:p>
          <a:pPr algn="ctr"/>
          <a:endParaRPr lang="en-US"/>
        </a:p>
      </dgm:t>
    </dgm:pt>
    <dgm:pt modelId="{4CE7334F-55D3-4DA0-882B-76E68468648D}" type="sibTrans" cxnId="{39A2CB20-5032-43C6-89B2-9558D4B86C66}">
      <dgm:prSet/>
      <dgm:spPr/>
      <dgm:t>
        <a:bodyPr/>
        <a:lstStyle/>
        <a:p>
          <a:pPr algn="ctr"/>
          <a:endParaRPr lang="en-US"/>
        </a:p>
      </dgm:t>
    </dgm:pt>
    <dgm:pt modelId="{5308925D-2D15-40E5-AFC0-0824FF270DE0}">
      <dgm:prSet phldrT="[Text]"/>
      <dgm:spPr>
        <a:ln>
          <a:solidFill>
            <a:srgbClr val="FF9900"/>
          </a:solidFill>
        </a:ln>
      </dgm:spPr>
      <dgm:t>
        <a:bodyPr/>
        <a:lstStyle/>
        <a:p>
          <a:pPr algn="ctr"/>
          <a:r>
            <a:rPr lang="en-US" dirty="0">
              <a:latin typeface="Arial" pitchFamily="34" charset="0"/>
              <a:cs typeface="Arial" pitchFamily="34" charset="0"/>
            </a:rPr>
            <a:t>physiological</a:t>
          </a:r>
        </a:p>
      </dgm:t>
    </dgm:pt>
    <dgm:pt modelId="{AC6FC792-542B-4BF5-A084-332C7D7E6B8A}" type="parTrans" cxnId="{31133846-13A9-4A68-9BC3-999308FAB643}">
      <dgm:prSet/>
      <dgm:spPr/>
      <dgm:t>
        <a:bodyPr/>
        <a:lstStyle/>
        <a:p>
          <a:pPr algn="ctr"/>
          <a:endParaRPr lang="en-US"/>
        </a:p>
      </dgm:t>
    </dgm:pt>
    <dgm:pt modelId="{C6135AC5-C40C-4B2B-A43A-F7E69A0A8DC1}" type="sibTrans" cxnId="{31133846-13A9-4A68-9BC3-999308FAB643}">
      <dgm:prSet/>
      <dgm:spPr/>
      <dgm:t>
        <a:bodyPr/>
        <a:lstStyle/>
        <a:p>
          <a:pPr algn="ctr"/>
          <a:endParaRPr lang="en-US"/>
        </a:p>
      </dgm:t>
    </dgm:pt>
    <dgm:pt modelId="{82A719B5-2429-436A-B707-FE78BCECE371}" type="pres">
      <dgm:prSet presAssocID="{C11AC7B4-E458-4198-8065-8E3DC6FE78DD}" presName="compositeShape" presStyleCnt="0">
        <dgm:presLayoutVars>
          <dgm:dir/>
          <dgm:resizeHandles/>
        </dgm:presLayoutVars>
      </dgm:prSet>
      <dgm:spPr/>
    </dgm:pt>
    <dgm:pt modelId="{D142B390-26B9-4489-9DA0-E4620698CA96}" type="pres">
      <dgm:prSet presAssocID="{C11AC7B4-E458-4198-8065-8E3DC6FE78DD}" presName="pyramid" presStyleLbl="node1" presStyleIdx="0" presStyleCnt="1" custLinFactNeighborX="-4759" custLinFactNeighborY="-2896"/>
      <dgm:spPr>
        <a:solidFill>
          <a:srgbClr val="FF9900"/>
        </a:solidFill>
      </dgm:spPr>
      <dgm:t>
        <a:bodyPr/>
        <a:lstStyle/>
        <a:p>
          <a:endParaRPr lang="en-GB"/>
        </a:p>
      </dgm:t>
    </dgm:pt>
    <dgm:pt modelId="{43275786-CE3A-456A-A8AD-8429D541B92E}" type="pres">
      <dgm:prSet presAssocID="{C11AC7B4-E458-4198-8065-8E3DC6FE78DD}" presName="theList" presStyleCnt="0"/>
      <dgm:spPr/>
    </dgm:pt>
    <dgm:pt modelId="{33774D4F-65B0-4652-9ACA-A239A4D4361E}" type="pres">
      <dgm:prSet presAssocID="{BDF601CB-184A-49B6-BB1C-4313283BA122}" presName="aNode" presStyleLbl="fgAcc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F6478CB-7A8F-4C05-B3D7-A4F7F4C01E39}" type="pres">
      <dgm:prSet presAssocID="{BDF601CB-184A-49B6-BB1C-4313283BA122}" presName="aSpace" presStyleCnt="0"/>
      <dgm:spPr/>
    </dgm:pt>
    <dgm:pt modelId="{D21EC479-FA0F-4DE4-A5A7-F6876418ECA7}" type="pres">
      <dgm:prSet presAssocID="{B90A9CE9-C9CA-4C27-99D3-64E2D7988B1F}" presName="aNode" presStyleLbl="fgAcc1" presStyleIdx="1" presStyleCnt="5" custLinFactNeighborX="1099" custLinFactNeighborY="2679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5E0C581-0D84-49CE-8ABD-341CDAC4CB74}" type="pres">
      <dgm:prSet presAssocID="{B90A9CE9-C9CA-4C27-99D3-64E2D7988B1F}" presName="aSpace" presStyleCnt="0"/>
      <dgm:spPr/>
    </dgm:pt>
    <dgm:pt modelId="{0773A172-3D38-48FD-9EA6-FD83EFD73D9A}" type="pres">
      <dgm:prSet presAssocID="{2B7A8E0E-8859-4304-A2FB-0E54395F8D53}" presName="aNode" presStyleLbl="fgAcc1" presStyleIdx="2" presStyleCnt="5" custLinFactY="59" custLinFactNeighborX="458" custLinFactNeighborY="10000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6532F51-64BF-4C33-A761-099E928BB72D}" type="pres">
      <dgm:prSet presAssocID="{2B7A8E0E-8859-4304-A2FB-0E54395F8D53}" presName="aSpace" presStyleCnt="0"/>
      <dgm:spPr/>
    </dgm:pt>
    <dgm:pt modelId="{FF95D4EC-DA32-4110-8966-CEE634D58426}" type="pres">
      <dgm:prSet presAssocID="{9BBB1EC6-3B03-4881-833B-197BD86BF741}" presName="aNode" presStyleLbl="fgAcc1" presStyleIdx="3" presStyleCnt="5" custLinFactY="16804" custLinFactNeighborY="10000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74E7EFE-8C4A-4947-9CC5-C3B40B99C7E4}" type="pres">
      <dgm:prSet presAssocID="{9BBB1EC6-3B03-4881-833B-197BD86BF741}" presName="aSpace" presStyleCnt="0"/>
      <dgm:spPr/>
    </dgm:pt>
    <dgm:pt modelId="{DBAC3091-4EE5-4A08-9F88-85BA21B15CFF}" type="pres">
      <dgm:prSet presAssocID="{5308925D-2D15-40E5-AFC0-0824FF270DE0}" presName="aNode" presStyleLbl="fgAcc1" presStyleIdx="4" presStyleCnt="5" custLinFactY="24236" custLinFactNeighborX="1052" custLinFactNeighborY="10000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2711F13-942C-4FE3-915D-FF4C9F079EFC}" type="pres">
      <dgm:prSet presAssocID="{5308925D-2D15-40E5-AFC0-0824FF270DE0}" presName="aSpace" presStyleCnt="0"/>
      <dgm:spPr/>
    </dgm:pt>
  </dgm:ptLst>
  <dgm:cxnLst>
    <dgm:cxn modelId="{BDEFA8A7-CA93-437C-8EB0-D8D3E4BE5393}" srcId="{C11AC7B4-E458-4198-8065-8E3DC6FE78DD}" destId="{B90A9CE9-C9CA-4C27-99D3-64E2D7988B1F}" srcOrd="1" destOrd="0" parTransId="{034C7A3F-5633-43A1-9FC8-03877A71F557}" sibTransId="{1AB4D3B8-1CD2-4644-A280-44319F9E7A97}"/>
    <dgm:cxn modelId="{34156E33-7018-4272-B4D6-5952045FA711}" type="presOf" srcId="{9BBB1EC6-3B03-4881-833B-197BD86BF741}" destId="{FF95D4EC-DA32-4110-8966-CEE634D58426}" srcOrd="0" destOrd="0" presId="urn:microsoft.com/office/officeart/2005/8/layout/pyramid2"/>
    <dgm:cxn modelId="{4D095653-C379-44DE-A398-997AAF7BB141}" srcId="{C11AC7B4-E458-4198-8065-8E3DC6FE78DD}" destId="{BDF601CB-184A-49B6-BB1C-4313283BA122}" srcOrd="0" destOrd="0" parTransId="{F0876A10-4D6C-4F93-B7B9-6610E901C08F}" sibTransId="{C1AC45F4-A5AE-484F-BE60-06C35D2F1960}"/>
    <dgm:cxn modelId="{A9E0B10D-A3B9-4376-86B2-D41C9757C93D}" type="presOf" srcId="{BDF601CB-184A-49B6-BB1C-4313283BA122}" destId="{33774D4F-65B0-4652-9ACA-A239A4D4361E}" srcOrd="0" destOrd="0" presId="urn:microsoft.com/office/officeart/2005/8/layout/pyramid2"/>
    <dgm:cxn modelId="{A66C9360-B590-4BD7-8B9F-120586EF134D}" srcId="{C11AC7B4-E458-4198-8065-8E3DC6FE78DD}" destId="{9BBB1EC6-3B03-4881-833B-197BD86BF741}" srcOrd="3" destOrd="0" parTransId="{30E05383-1BF6-4F3C-B88C-5A482D9C5BE6}" sibTransId="{A8A0C015-74D5-4E2B-A1C4-134EA8B84C62}"/>
    <dgm:cxn modelId="{AD3926B6-03E9-4095-8A51-03417483BAFF}" type="presOf" srcId="{B90A9CE9-C9CA-4C27-99D3-64E2D7988B1F}" destId="{D21EC479-FA0F-4DE4-A5A7-F6876418ECA7}" srcOrd="0" destOrd="0" presId="urn:microsoft.com/office/officeart/2005/8/layout/pyramid2"/>
    <dgm:cxn modelId="{31133846-13A9-4A68-9BC3-999308FAB643}" srcId="{C11AC7B4-E458-4198-8065-8E3DC6FE78DD}" destId="{5308925D-2D15-40E5-AFC0-0824FF270DE0}" srcOrd="4" destOrd="0" parTransId="{AC6FC792-542B-4BF5-A084-332C7D7E6B8A}" sibTransId="{C6135AC5-C40C-4B2B-A43A-F7E69A0A8DC1}"/>
    <dgm:cxn modelId="{9B95E5BA-B488-4FC7-B791-D187DC712FBA}" type="presOf" srcId="{5308925D-2D15-40E5-AFC0-0824FF270DE0}" destId="{DBAC3091-4EE5-4A08-9F88-85BA21B15CFF}" srcOrd="0" destOrd="0" presId="urn:microsoft.com/office/officeart/2005/8/layout/pyramid2"/>
    <dgm:cxn modelId="{E626C2D8-2CD6-4721-8800-6C9A9EA92F53}" type="presOf" srcId="{2B7A8E0E-8859-4304-A2FB-0E54395F8D53}" destId="{0773A172-3D38-48FD-9EA6-FD83EFD73D9A}" srcOrd="0" destOrd="0" presId="urn:microsoft.com/office/officeart/2005/8/layout/pyramid2"/>
    <dgm:cxn modelId="{39A2CB20-5032-43C6-89B2-9558D4B86C66}" srcId="{C11AC7B4-E458-4198-8065-8E3DC6FE78DD}" destId="{2B7A8E0E-8859-4304-A2FB-0E54395F8D53}" srcOrd="2" destOrd="0" parTransId="{F4188E4E-C7B0-41F3-BEED-5B918C056944}" sibTransId="{4CE7334F-55D3-4DA0-882B-76E68468648D}"/>
    <dgm:cxn modelId="{1E191730-D4ED-4722-A117-C7730D08E066}" type="presOf" srcId="{C11AC7B4-E458-4198-8065-8E3DC6FE78DD}" destId="{82A719B5-2429-436A-B707-FE78BCECE371}" srcOrd="0" destOrd="0" presId="urn:microsoft.com/office/officeart/2005/8/layout/pyramid2"/>
    <dgm:cxn modelId="{5871163C-18BA-4E6B-B85F-83AC5DFA3D9A}" type="presParOf" srcId="{82A719B5-2429-436A-B707-FE78BCECE371}" destId="{D142B390-26B9-4489-9DA0-E4620698CA96}" srcOrd="0" destOrd="0" presId="urn:microsoft.com/office/officeart/2005/8/layout/pyramid2"/>
    <dgm:cxn modelId="{BC41E611-0FF8-42EB-8205-055C873F4786}" type="presParOf" srcId="{82A719B5-2429-436A-B707-FE78BCECE371}" destId="{43275786-CE3A-456A-A8AD-8429D541B92E}" srcOrd="1" destOrd="0" presId="urn:microsoft.com/office/officeart/2005/8/layout/pyramid2"/>
    <dgm:cxn modelId="{646782F0-834B-4008-83C1-F679FA224728}" type="presParOf" srcId="{43275786-CE3A-456A-A8AD-8429D541B92E}" destId="{33774D4F-65B0-4652-9ACA-A239A4D4361E}" srcOrd="0" destOrd="0" presId="urn:microsoft.com/office/officeart/2005/8/layout/pyramid2"/>
    <dgm:cxn modelId="{6B14BB68-C948-4E50-942E-C9C175F32E47}" type="presParOf" srcId="{43275786-CE3A-456A-A8AD-8429D541B92E}" destId="{9F6478CB-7A8F-4C05-B3D7-A4F7F4C01E39}" srcOrd="1" destOrd="0" presId="urn:microsoft.com/office/officeart/2005/8/layout/pyramid2"/>
    <dgm:cxn modelId="{8F577FE1-08E5-4F62-9911-3A81CA7F9332}" type="presParOf" srcId="{43275786-CE3A-456A-A8AD-8429D541B92E}" destId="{D21EC479-FA0F-4DE4-A5A7-F6876418ECA7}" srcOrd="2" destOrd="0" presId="urn:microsoft.com/office/officeart/2005/8/layout/pyramid2"/>
    <dgm:cxn modelId="{CFA56774-B91B-4531-9255-799BC0B73787}" type="presParOf" srcId="{43275786-CE3A-456A-A8AD-8429D541B92E}" destId="{E5E0C581-0D84-49CE-8ABD-341CDAC4CB74}" srcOrd="3" destOrd="0" presId="urn:microsoft.com/office/officeart/2005/8/layout/pyramid2"/>
    <dgm:cxn modelId="{304C6C85-EE63-4819-8993-1B6B0B380852}" type="presParOf" srcId="{43275786-CE3A-456A-A8AD-8429D541B92E}" destId="{0773A172-3D38-48FD-9EA6-FD83EFD73D9A}" srcOrd="4" destOrd="0" presId="urn:microsoft.com/office/officeart/2005/8/layout/pyramid2"/>
    <dgm:cxn modelId="{974C259D-9708-471E-875A-2313FE580602}" type="presParOf" srcId="{43275786-CE3A-456A-A8AD-8429D541B92E}" destId="{86532F51-64BF-4C33-A761-099E928BB72D}" srcOrd="5" destOrd="0" presId="urn:microsoft.com/office/officeart/2005/8/layout/pyramid2"/>
    <dgm:cxn modelId="{60EF05B7-EF5C-477F-8A87-710714974091}" type="presParOf" srcId="{43275786-CE3A-456A-A8AD-8429D541B92E}" destId="{FF95D4EC-DA32-4110-8966-CEE634D58426}" srcOrd="6" destOrd="0" presId="urn:microsoft.com/office/officeart/2005/8/layout/pyramid2"/>
    <dgm:cxn modelId="{398B0027-DDD8-4EBB-ACE2-55C1AEB9FB0E}" type="presParOf" srcId="{43275786-CE3A-456A-A8AD-8429D541B92E}" destId="{A74E7EFE-8C4A-4947-9CC5-C3B40B99C7E4}" srcOrd="7" destOrd="0" presId="urn:microsoft.com/office/officeart/2005/8/layout/pyramid2"/>
    <dgm:cxn modelId="{3B21A990-DEFF-47C5-92B2-5224EA9DEFBF}" type="presParOf" srcId="{43275786-CE3A-456A-A8AD-8429D541B92E}" destId="{DBAC3091-4EE5-4A08-9F88-85BA21B15CFF}" srcOrd="8" destOrd="0" presId="urn:microsoft.com/office/officeart/2005/8/layout/pyramid2"/>
    <dgm:cxn modelId="{24366BBF-FE9F-494E-BB4B-811C480BD4ED}" type="presParOf" srcId="{43275786-CE3A-456A-A8AD-8429D541B92E}" destId="{82711F13-942C-4FE3-915D-FF4C9F079EFC}" srcOrd="9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42B390-26B9-4489-9DA0-E4620698CA96}">
      <dsp:nvSpPr>
        <dsp:cNvPr id="0" name=""/>
        <dsp:cNvSpPr/>
      </dsp:nvSpPr>
      <dsp:spPr>
        <a:xfrm>
          <a:off x="439343" y="0"/>
          <a:ext cx="2466975" cy="2466975"/>
        </a:xfrm>
        <a:prstGeom prst="triangle">
          <a:avLst/>
        </a:prstGeom>
        <a:solidFill>
          <a:srgbClr val="FF99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774D4F-65B0-4652-9ACA-A239A4D4361E}">
      <dsp:nvSpPr>
        <dsp:cNvPr id="0" name=""/>
        <dsp:cNvSpPr/>
      </dsp:nvSpPr>
      <dsp:spPr>
        <a:xfrm>
          <a:off x="1708083" y="246938"/>
          <a:ext cx="1603533" cy="35077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FF99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>
              <a:latin typeface="Arial" pitchFamily="34" charset="0"/>
              <a:cs typeface="Arial" pitchFamily="34" charset="0"/>
            </a:rPr>
            <a:t>self-actualisation</a:t>
          </a:r>
        </a:p>
      </dsp:txBody>
      <dsp:txXfrm>
        <a:off x="1725206" y="264061"/>
        <a:ext cx="1569287" cy="316527"/>
      </dsp:txXfrm>
    </dsp:sp>
    <dsp:sp modelId="{D21EC479-FA0F-4DE4-A5A7-F6876418ECA7}">
      <dsp:nvSpPr>
        <dsp:cNvPr id="0" name=""/>
        <dsp:cNvSpPr/>
      </dsp:nvSpPr>
      <dsp:spPr>
        <a:xfrm>
          <a:off x="1725706" y="653305"/>
          <a:ext cx="1603533" cy="35077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FF99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>
              <a:latin typeface="Arial" pitchFamily="34" charset="0"/>
              <a:cs typeface="Arial" pitchFamily="34" charset="0"/>
            </a:rPr>
            <a:t>esteem</a:t>
          </a:r>
        </a:p>
      </dsp:txBody>
      <dsp:txXfrm>
        <a:off x="1742829" y="670428"/>
        <a:ext cx="1569287" cy="316527"/>
      </dsp:txXfrm>
    </dsp:sp>
    <dsp:sp modelId="{0773A172-3D38-48FD-9EA6-FD83EFD73D9A}">
      <dsp:nvSpPr>
        <dsp:cNvPr id="0" name=""/>
        <dsp:cNvSpPr/>
      </dsp:nvSpPr>
      <dsp:spPr>
        <a:xfrm>
          <a:off x="1715428" y="1080231"/>
          <a:ext cx="1603533" cy="35077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FF99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>
              <a:latin typeface="Arial" pitchFamily="34" charset="0"/>
              <a:cs typeface="Arial" pitchFamily="34" charset="0"/>
            </a:rPr>
            <a:t>social</a:t>
          </a:r>
        </a:p>
      </dsp:txBody>
      <dsp:txXfrm>
        <a:off x="1732551" y="1097354"/>
        <a:ext cx="1569287" cy="316527"/>
      </dsp:txXfrm>
    </dsp:sp>
    <dsp:sp modelId="{FF95D4EC-DA32-4110-8966-CEE634D58426}">
      <dsp:nvSpPr>
        <dsp:cNvPr id="0" name=""/>
        <dsp:cNvSpPr/>
      </dsp:nvSpPr>
      <dsp:spPr>
        <a:xfrm>
          <a:off x="1708083" y="1533587"/>
          <a:ext cx="1603533" cy="35077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FF99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>
              <a:latin typeface="Arial" pitchFamily="34" charset="0"/>
              <a:cs typeface="Arial" pitchFamily="34" charset="0"/>
            </a:rPr>
            <a:t>safety</a:t>
          </a:r>
        </a:p>
      </dsp:txBody>
      <dsp:txXfrm>
        <a:off x="1725206" y="1550710"/>
        <a:ext cx="1569287" cy="316527"/>
      </dsp:txXfrm>
    </dsp:sp>
    <dsp:sp modelId="{DBAC3091-4EE5-4A08-9F88-85BA21B15CFF}">
      <dsp:nvSpPr>
        <dsp:cNvPr id="0" name=""/>
        <dsp:cNvSpPr/>
      </dsp:nvSpPr>
      <dsp:spPr>
        <a:xfrm>
          <a:off x="1724953" y="1954276"/>
          <a:ext cx="1603533" cy="35077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FF99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>
              <a:latin typeface="Arial" pitchFamily="34" charset="0"/>
              <a:cs typeface="Arial" pitchFamily="34" charset="0"/>
            </a:rPr>
            <a:t>physiological</a:t>
          </a:r>
        </a:p>
      </dsp:txBody>
      <dsp:txXfrm>
        <a:off x="1742076" y="1971399"/>
        <a:ext cx="1569287" cy="3165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42B390-26B9-4489-9DA0-E4620698CA96}">
      <dsp:nvSpPr>
        <dsp:cNvPr id="0" name=""/>
        <dsp:cNvSpPr/>
      </dsp:nvSpPr>
      <dsp:spPr>
        <a:xfrm>
          <a:off x="357193" y="0"/>
          <a:ext cx="2466975" cy="2466975"/>
        </a:xfrm>
        <a:prstGeom prst="triangle">
          <a:avLst/>
        </a:prstGeom>
        <a:solidFill>
          <a:srgbClr val="FF99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774D4F-65B0-4652-9ACA-A239A4D4361E}">
      <dsp:nvSpPr>
        <dsp:cNvPr id="0" name=""/>
        <dsp:cNvSpPr/>
      </dsp:nvSpPr>
      <dsp:spPr>
        <a:xfrm>
          <a:off x="1708083" y="246938"/>
          <a:ext cx="1603533" cy="35077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FF99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>
              <a:latin typeface="Arial" pitchFamily="34" charset="0"/>
              <a:cs typeface="Arial" pitchFamily="34" charset="0"/>
            </a:rPr>
            <a:t>self-</a:t>
          </a:r>
          <a:r>
            <a:rPr lang="en-US" sz="1500" kern="1200" dirty="0" err="1">
              <a:latin typeface="Arial" pitchFamily="34" charset="0"/>
              <a:cs typeface="Arial" pitchFamily="34" charset="0"/>
            </a:rPr>
            <a:t>actualisation</a:t>
          </a:r>
          <a:endParaRPr lang="en-US" sz="1500" kern="1200" dirty="0">
            <a:latin typeface="Arial" pitchFamily="34" charset="0"/>
            <a:cs typeface="Arial" pitchFamily="34" charset="0"/>
          </a:endParaRPr>
        </a:p>
      </dsp:txBody>
      <dsp:txXfrm>
        <a:off x="1725206" y="264061"/>
        <a:ext cx="1569287" cy="316527"/>
      </dsp:txXfrm>
    </dsp:sp>
    <dsp:sp modelId="{D21EC479-FA0F-4DE4-A5A7-F6876418ECA7}">
      <dsp:nvSpPr>
        <dsp:cNvPr id="0" name=""/>
        <dsp:cNvSpPr/>
      </dsp:nvSpPr>
      <dsp:spPr>
        <a:xfrm>
          <a:off x="1725706" y="653305"/>
          <a:ext cx="1603533" cy="35077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FF99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>
              <a:latin typeface="Arial" pitchFamily="34" charset="0"/>
              <a:cs typeface="Arial" pitchFamily="34" charset="0"/>
            </a:rPr>
            <a:t>esteem</a:t>
          </a:r>
        </a:p>
      </dsp:txBody>
      <dsp:txXfrm>
        <a:off x="1742829" y="670428"/>
        <a:ext cx="1569287" cy="316527"/>
      </dsp:txXfrm>
    </dsp:sp>
    <dsp:sp modelId="{0773A172-3D38-48FD-9EA6-FD83EFD73D9A}">
      <dsp:nvSpPr>
        <dsp:cNvPr id="0" name=""/>
        <dsp:cNvSpPr/>
      </dsp:nvSpPr>
      <dsp:spPr>
        <a:xfrm>
          <a:off x="1715428" y="1080231"/>
          <a:ext cx="1603533" cy="35077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FF99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>
              <a:latin typeface="Arial" pitchFamily="34" charset="0"/>
              <a:cs typeface="Arial" pitchFamily="34" charset="0"/>
            </a:rPr>
            <a:t>social</a:t>
          </a:r>
        </a:p>
      </dsp:txBody>
      <dsp:txXfrm>
        <a:off x="1732551" y="1097354"/>
        <a:ext cx="1569287" cy="316527"/>
      </dsp:txXfrm>
    </dsp:sp>
    <dsp:sp modelId="{FF95D4EC-DA32-4110-8966-CEE634D58426}">
      <dsp:nvSpPr>
        <dsp:cNvPr id="0" name=""/>
        <dsp:cNvSpPr/>
      </dsp:nvSpPr>
      <dsp:spPr>
        <a:xfrm>
          <a:off x="1708083" y="1533587"/>
          <a:ext cx="1603533" cy="35077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FF99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>
              <a:latin typeface="Arial" pitchFamily="34" charset="0"/>
              <a:cs typeface="Arial" pitchFamily="34" charset="0"/>
            </a:rPr>
            <a:t>safety</a:t>
          </a:r>
        </a:p>
      </dsp:txBody>
      <dsp:txXfrm>
        <a:off x="1725206" y="1550710"/>
        <a:ext cx="1569287" cy="316527"/>
      </dsp:txXfrm>
    </dsp:sp>
    <dsp:sp modelId="{DBAC3091-4EE5-4A08-9F88-85BA21B15CFF}">
      <dsp:nvSpPr>
        <dsp:cNvPr id="0" name=""/>
        <dsp:cNvSpPr/>
      </dsp:nvSpPr>
      <dsp:spPr>
        <a:xfrm>
          <a:off x="1724953" y="1954276"/>
          <a:ext cx="1603533" cy="35077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FF99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>
              <a:latin typeface="Arial" pitchFamily="34" charset="0"/>
              <a:cs typeface="Arial" pitchFamily="34" charset="0"/>
            </a:rPr>
            <a:t>physiological</a:t>
          </a:r>
        </a:p>
      </dsp:txBody>
      <dsp:txXfrm>
        <a:off x="1742076" y="1971399"/>
        <a:ext cx="1569287" cy="3165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268757-0B84-4305-82C8-C8DC74FC4C7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ABDA70-963A-4E4E-840A-F5F8FDC80AB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DCB173-6A0E-4305-A5A6-A2D50907D95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72BFF0-8325-41F7-9D86-B1BF7A59A9B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9CB5C2-A42A-4DC9-B51C-D06306F98F7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CF335C-C161-460F-8D69-94FC55A9D53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86C6EA-DD5E-4E4D-B76D-7E675F8D48A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9E29F8-7CDD-40E1-BFE5-A581191D4C9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13C746-77E9-40FE-84A6-7F3675BEAC8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332AAD-511A-4A43-9580-D87D6E29DFD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5C98D8-F4D8-40EE-8C37-CC57BF34195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2B100B0-18A7-4117-BB1B-C009D75D515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3850" y="1052513"/>
            <a:ext cx="8458200" cy="2619375"/>
          </a:xfrm>
        </p:spPr>
        <p:txBody>
          <a:bodyPr/>
          <a:lstStyle/>
          <a:p>
            <a:pPr eaLnBrk="1" hangingPunct="1"/>
            <a:r>
              <a:rPr lang="en-GB" sz="5400" b="1" smtClean="0">
                <a:solidFill>
                  <a:schemeClr val="bg1"/>
                </a:solidFill>
              </a:rPr>
              <a:t>CORPORATE</a:t>
            </a:r>
            <a:r>
              <a:rPr lang="en-GB" sz="5400" b="1" smtClean="0"/>
              <a:t> </a:t>
            </a:r>
            <a:r>
              <a:rPr lang="en-GB" sz="5400" b="1" smtClean="0">
                <a:solidFill>
                  <a:schemeClr val="bg1"/>
                </a:solidFill>
              </a:rPr>
              <a:t>GOVERNANCE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solidFill>
                  <a:schemeClr val="bg1"/>
                </a:solidFill>
              </a:rPr>
              <a:t>Remuneration </a:t>
            </a:r>
            <a:endParaRPr lang="en-GB" dirty="0" smtClean="0">
              <a:solidFill>
                <a:schemeClr val="bg1"/>
              </a:solidFill>
            </a:endParaRPr>
          </a:p>
        </p:txBody>
      </p:sp>
      <p:pic>
        <p:nvPicPr>
          <p:cNvPr id="2052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339975" cy="159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learning objectives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307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>
                <a:solidFill>
                  <a:schemeClr val="bg1"/>
                </a:solidFill>
              </a:rPr>
              <a:t>To appreciate the implications of Maslow’s hierarchy of goals, equity theory and agency theory</a:t>
            </a:r>
          </a:p>
          <a:p>
            <a:r>
              <a:rPr lang="en-GB" sz="2400" dirty="0" smtClean="0">
                <a:solidFill>
                  <a:schemeClr val="bg1"/>
                </a:solidFill>
              </a:rPr>
              <a:t>To understand the roles of remuneration committees and consultants in constructing compensation packages </a:t>
            </a:r>
          </a:p>
          <a:p>
            <a:r>
              <a:rPr lang="en-GB" sz="2400" dirty="0" smtClean="0">
                <a:solidFill>
                  <a:schemeClr val="bg1"/>
                </a:solidFill>
              </a:rPr>
              <a:t>To comprehend how payments in the form of equity and share options can align the interests of directors and shareholders</a:t>
            </a:r>
          </a:p>
          <a:p>
            <a:r>
              <a:rPr lang="en-GB" sz="2400" dirty="0" smtClean="0">
                <a:solidFill>
                  <a:schemeClr val="bg1"/>
                </a:solidFill>
              </a:rPr>
              <a:t>To gain an appreciation of the empirical evidence on the relationship between CEO remuneration and company performance</a:t>
            </a:r>
          </a:p>
          <a:p>
            <a:r>
              <a:rPr lang="en-GB" sz="2400" dirty="0" smtClean="0">
                <a:solidFill>
                  <a:schemeClr val="bg1"/>
                </a:solidFill>
              </a:rPr>
              <a:t>To appreciate the relevance of shareholder votes on directors’ compensation</a:t>
            </a:r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maslow’s hierarchy of needs (1943)</a:t>
            </a:r>
            <a:endParaRPr lang="en-GB" cap="small" dirty="0">
              <a:solidFill>
                <a:schemeClr val="bg1"/>
              </a:solidFill>
            </a:endParaRPr>
          </a:p>
        </p:txBody>
      </p:sp>
      <p:graphicFrame>
        <p:nvGraphicFramePr>
          <p:cNvPr id="5" name="Diagram 4"/>
          <p:cNvGraphicFramePr/>
          <p:nvPr/>
        </p:nvGraphicFramePr>
        <p:xfrm>
          <a:off x="500034" y="2857496"/>
          <a:ext cx="3786214" cy="2466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100" name="TextBox 5"/>
          <p:cNvSpPr txBox="1">
            <a:spLocks noChangeArrowheads="1"/>
          </p:cNvSpPr>
          <p:nvPr/>
        </p:nvSpPr>
        <p:spPr bwMode="auto">
          <a:xfrm>
            <a:off x="5929313" y="4857750"/>
            <a:ext cx="17621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food, water etc.</a:t>
            </a:r>
          </a:p>
        </p:txBody>
      </p:sp>
      <p:sp>
        <p:nvSpPr>
          <p:cNvPr id="4101" name="TextBox 7"/>
          <p:cNvSpPr txBox="1">
            <a:spLocks noChangeArrowheads="1"/>
          </p:cNvSpPr>
          <p:nvPr/>
        </p:nvSpPr>
        <p:spPr bwMode="auto">
          <a:xfrm>
            <a:off x="5857875" y="4000500"/>
            <a:ext cx="13652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 </a:t>
            </a:r>
            <a:r>
              <a:rPr lang="en-GB">
                <a:solidFill>
                  <a:schemeClr val="bg1"/>
                </a:solidFill>
              </a:rPr>
              <a:t>community</a:t>
            </a:r>
          </a:p>
        </p:txBody>
      </p:sp>
      <p:sp>
        <p:nvSpPr>
          <p:cNvPr id="4102" name="TextBox 8"/>
          <p:cNvSpPr txBox="1">
            <a:spLocks noChangeArrowheads="1"/>
          </p:cNvSpPr>
          <p:nvPr/>
        </p:nvSpPr>
        <p:spPr bwMode="auto">
          <a:xfrm>
            <a:off x="5907088" y="4429125"/>
            <a:ext cx="32369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shelter, continued food supply</a:t>
            </a:r>
          </a:p>
        </p:txBody>
      </p:sp>
      <p:sp>
        <p:nvSpPr>
          <p:cNvPr id="4103" name="TextBox 9"/>
          <p:cNvSpPr txBox="1">
            <a:spLocks noChangeArrowheads="1"/>
          </p:cNvSpPr>
          <p:nvPr/>
        </p:nvSpPr>
        <p:spPr bwMode="auto">
          <a:xfrm>
            <a:off x="5929313" y="3500438"/>
            <a:ext cx="9413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respect</a:t>
            </a:r>
          </a:p>
        </p:txBody>
      </p:sp>
      <p:sp>
        <p:nvSpPr>
          <p:cNvPr id="4104" name="TextBox 10"/>
          <p:cNvSpPr txBox="1">
            <a:spLocks noChangeArrowheads="1"/>
          </p:cNvSpPr>
          <p:nvPr/>
        </p:nvSpPr>
        <p:spPr bwMode="auto">
          <a:xfrm>
            <a:off x="5929313" y="3000375"/>
            <a:ext cx="25447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control of own situation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357938" y="2214563"/>
            <a:ext cx="1287462" cy="4000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000" cap="small" dirty="0">
                <a:solidFill>
                  <a:schemeClr val="bg1"/>
                </a:solidFill>
              </a:rPr>
              <a:t>examples</a:t>
            </a:r>
          </a:p>
        </p:txBody>
      </p:sp>
      <p:sp>
        <p:nvSpPr>
          <p:cNvPr id="4106" name="TextBox 12"/>
          <p:cNvSpPr txBox="1">
            <a:spLocks noChangeArrowheads="1"/>
          </p:cNvSpPr>
          <p:nvPr/>
        </p:nvSpPr>
        <p:spPr bwMode="auto">
          <a:xfrm>
            <a:off x="571500" y="6072188"/>
            <a:ext cx="85455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When one level of need is satisfied the individual tries to move up to the next level.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maslow at work</a:t>
            </a:r>
            <a:endParaRPr lang="en-GB" cap="small" dirty="0">
              <a:solidFill>
                <a:schemeClr val="bg1"/>
              </a:solidFill>
            </a:endParaRPr>
          </a:p>
        </p:txBody>
      </p:sp>
      <p:graphicFrame>
        <p:nvGraphicFramePr>
          <p:cNvPr id="4" name="Diagram 3"/>
          <p:cNvGraphicFramePr/>
          <p:nvPr/>
        </p:nvGraphicFramePr>
        <p:xfrm>
          <a:off x="428596" y="1928802"/>
          <a:ext cx="3786214" cy="2466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124" name="TextBox 4"/>
          <p:cNvSpPr txBox="1">
            <a:spLocks noChangeArrowheads="1"/>
          </p:cNvSpPr>
          <p:nvPr/>
        </p:nvSpPr>
        <p:spPr bwMode="auto">
          <a:xfrm>
            <a:off x="4429125" y="3929063"/>
            <a:ext cx="800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salary</a:t>
            </a:r>
          </a:p>
        </p:txBody>
      </p:sp>
      <p:sp>
        <p:nvSpPr>
          <p:cNvPr id="5125" name="TextBox 5"/>
          <p:cNvSpPr txBox="1">
            <a:spLocks noChangeArrowheads="1"/>
          </p:cNvSpPr>
          <p:nvPr/>
        </p:nvSpPr>
        <p:spPr bwMode="auto">
          <a:xfrm>
            <a:off x="4429125" y="3500438"/>
            <a:ext cx="10048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contract</a:t>
            </a:r>
          </a:p>
        </p:txBody>
      </p:sp>
      <p:sp>
        <p:nvSpPr>
          <p:cNvPr id="5126" name="TextBox 6"/>
          <p:cNvSpPr txBox="1">
            <a:spLocks noChangeArrowheads="1"/>
          </p:cNvSpPr>
          <p:nvPr/>
        </p:nvSpPr>
        <p:spPr bwMode="auto">
          <a:xfrm>
            <a:off x="4429125" y="3000375"/>
            <a:ext cx="12493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team work</a:t>
            </a:r>
          </a:p>
        </p:txBody>
      </p:sp>
      <p:sp>
        <p:nvSpPr>
          <p:cNvPr id="5127" name="TextBox 7"/>
          <p:cNvSpPr txBox="1">
            <a:spLocks noChangeArrowheads="1"/>
          </p:cNvSpPr>
          <p:nvPr/>
        </p:nvSpPr>
        <p:spPr bwMode="auto">
          <a:xfrm>
            <a:off x="4429125" y="2571750"/>
            <a:ext cx="14287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status/perks</a:t>
            </a:r>
          </a:p>
        </p:txBody>
      </p:sp>
      <p:sp>
        <p:nvSpPr>
          <p:cNvPr id="5128" name="TextBox 8"/>
          <p:cNvSpPr txBox="1">
            <a:spLocks noChangeArrowheads="1"/>
          </p:cNvSpPr>
          <p:nvPr/>
        </p:nvSpPr>
        <p:spPr bwMode="auto">
          <a:xfrm>
            <a:off x="4429125" y="2143125"/>
            <a:ext cx="8778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control</a:t>
            </a:r>
          </a:p>
        </p:txBody>
      </p:sp>
      <p:sp>
        <p:nvSpPr>
          <p:cNvPr id="10" name="Down Arrow 9"/>
          <p:cNvSpPr/>
          <p:nvPr/>
        </p:nvSpPr>
        <p:spPr>
          <a:xfrm rot="10800000">
            <a:off x="6286500" y="2286000"/>
            <a:ext cx="484188" cy="1978025"/>
          </a:xfrm>
          <a:prstGeom prst="downArrow">
            <a:avLst/>
          </a:prstGeom>
          <a:solidFill>
            <a:srgbClr val="FF9900"/>
          </a:solidFill>
          <a:ln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5130" name="TextBox 10"/>
          <p:cNvSpPr txBox="1">
            <a:spLocks noChangeArrowheads="1"/>
          </p:cNvSpPr>
          <p:nvPr/>
        </p:nvSpPr>
        <p:spPr bwMode="auto">
          <a:xfrm>
            <a:off x="7000875" y="2571750"/>
            <a:ext cx="19923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Money becomes </a:t>
            </a:r>
          </a:p>
          <a:p>
            <a:r>
              <a:rPr lang="en-GB">
                <a:solidFill>
                  <a:schemeClr val="bg1"/>
                </a:solidFill>
              </a:rPr>
              <a:t>less important as </a:t>
            </a:r>
          </a:p>
          <a:p>
            <a:r>
              <a:rPr lang="en-GB">
                <a:solidFill>
                  <a:schemeClr val="bg1"/>
                </a:solidFill>
              </a:rPr>
              <a:t>you progress up </a:t>
            </a:r>
          </a:p>
          <a:p>
            <a:r>
              <a:rPr lang="en-GB">
                <a:solidFill>
                  <a:schemeClr val="bg1"/>
                </a:solidFill>
              </a:rPr>
              <a:t>the hierarchy</a:t>
            </a:r>
          </a:p>
        </p:txBody>
      </p:sp>
      <p:sp>
        <p:nvSpPr>
          <p:cNvPr id="5131" name="TextBox 11"/>
          <p:cNvSpPr txBox="1">
            <a:spLocks noChangeArrowheads="1"/>
          </p:cNvSpPr>
          <p:nvPr/>
        </p:nvSpPr>
        <p:spPr bwMode="auto">
          <a:xfrm>
            <a:off x="857250" y="5286375"/>
            <a:ext cx="7526338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This implies that directors should not be motivated by </a:t>
            </a:r>
          </a:p>
          <a:p>
            <a:r>
              <a:rPr lang="en-GB" sz="2400">
                <a:solidFill>
                  <a:schemeClr val="bg1"/>
                </a:solidFill>
              </a:rPr>
              <a:t>remuneration alone.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equity theory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>
                <a:solidFill>
                  <a:schemeClr val="bg1"/>
                </a:solidFill>
              </a:rPr>
              <a:t>People are interested in their position relative to others.</a:t>
            </a:r>
          </a:p>
          <a:p>
            <a:r>
              <a:rPr lang="en-GB" sz="2800" dirty="0" smtClean="0">
                <a:solidFill>
                  <a:schemeClr val="bg1"/>
                </a:solidFill>
              </a:rPr>
              <a:t>At work they observe their own and others’ ratio of effort to reward, and attempt to equalise the ratios. If I get a pay rise but a colleague who works as hard as me does not, I will work harder to bring the two ratios in line</a:t>
            </a:r>
          </a:p>
          <a:p>
            <a:r>
              <a:rPr lang="en-GB" sz="2800" dirty="0" smtClean="0">
                <a:solidFill>
                  <a:schemeClr val="bg1"/>
                </a:solidFill>
              </a:rPr>
              <a:t>This implies that </a:t>
            </a:r>
            <a:r>
              <a:rPr lang="en-GB" sz="2800" u="sng" dirty="0" smtClean="0">
                <a:solidFill>
                  <a:schemeClr val="bg1"/>
                </a:solidFill>
              </a:rPr>
              <a:t>directors are interested in relative rather than absolute levels of remuneration</a:t>
            </a:r>
            <a:r>
              <a:rPr lang="en-GB" sz="2800" dirty="0" smtClean="0">
                <a:solidFill>
                  <a:schemeClr val="bg1"/>
                </a:solidFill>
              </a:rPr>
              <a:t>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agency theory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>
                <a:solidFill>
                  <a:schemeClr val="bg1"/>
                </a:solidFill>
              </a:rPr>
              <a:t>Shareholders and managers have their own aims. Managers will seek to achieve their own aims at the expense of shareholder wealth unless they are monitored or their incentives are aligned.</a:t>
            </a:r>
          </a:p>
          <a:p>
            <a:r>
              <a:rPr lang="en-GB" sz="2800" u="sng" dirty="0" smtClean="0">
                <a:solidFill>
                  <a:schemeClr val="bg1"/>
                </a:solidFill>
              </a:rPr>
              <a:t>If managers are paid more when they make shareholders better off they will make decisions that improve shareholder wealth</a:t>
            </a:r>
            <a:r>
              <a:rPr lang="en-GB" sz="2800" dirty="0" smtClean="0">
                <a:solidFill>
                  <a:schemeClr val="bg1"/>
                </a:solidFill>
              </a:rPr>
              <a:t>. This is known as </a:t>
            </a:r>
            <a:r>
              <a:rPr lang="en-GB" sz="2800" b="1" dirty="0" smtClean="0">
                <a:solidFill>
                  <a:schemeClr val="bg1"/>
                </a:solidFill>
              </a:rPr>
              <a:t>optimal contracting</a:t>
            </a:r>
            <a:r>
              <a:rPr lang="en-GB" sz="2800" i="1" dirty="0" smtClean="0">
                <a:solidFill>
                  <a:schemeClr val="bg1"/>
                </a:solidFill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committees &amp; consultants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remuneration committees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8196" name="Content Placeholder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mtClean="0">
                <a:solidFill>
                  <a:schemeClr val="bg1"/>
                </a:solidFill>
              </a:rPr>
              <a:t>A sub-committee of the board</a:t>
            </a:r>
          </a:p>
          <a:p>
            <a:r>
              <a:rPr lang="en-GB" smtClean="0">
                <a:solidFill>
                  <a:schemeClr val="bg1"/>
                </a:solidFill>
              </a:rPr>
              <a:t>Usually made up of non-executive or independent directors</a:t>
            </a:r>
          </a:p>
          <a:p>
            <a:r>
              <a:rPr lang="en-GB" smtClean="0">
                <a:solidFill>
                  <a:schemeClr val="bg1"/>
                </a:solidFill>
              </a:rPr>
              <a:t>Design remuneration packages so as to attract, retain and motivate executive directors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319463" cy="639762"/>
          </a:xfrm>
        </p:spPr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remuneration consultants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8198" name="Content Placeholder 10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Advise remuneration committees based on the distribution of remuneration levels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This may lead to a ratchet effect – companies do not want to pay below-median salaries so increase their salaries leading others to follow</a:t>
            </a:r>
          </a:p>
          <a:p>
            <a:pPr>
              <a:buFontTx/>
              <a:buNone/>
            </a:pPr>
            <a:endParaRPr lang="en-GB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3"/>
          <p:cNvSpPr>
            <a:spLocks noGrp="1" noChangeArrowheads="1"/>
          </p:cNvSpPr>
          <p:nvPr>
            <p:ph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indent="14288">
              <a:buFontTx/>
              <a:buNone/>
            </a:pPr>
            <a:r>
              <a:rPr lang="en-GB" altLang="en-US" sz="2300" b="1" dirty="0" smtClean="0">
                <a:solidFill>
                  <a:schemeClr val="bg1"/>
                </a:solidFill>
                <a:ea typeface="ＭＳ Ｐゴシック" pitchFamily="34" charset="-128"/>
              </a:rPr>
              <a:t>The remuneration committee</a:t>
            </a:r>
          </a:p>
          <a:p>
            <a:pPr lvl="1"/>
            <a:r>
              <a:rPr lang="en-GB" altLang="en-US" sz="2300" dirty="0" smtClean="0">
                <a:solidFill>
                  <a:schemeClr val="bg1"/>
                </a:solidFill>
                <a:ea typeface="ＭＳ Ｐゴシック" pitchFamily="34" charset="-128"/>
              </a:rPr>
              <a:t>Sub-committee of main board</a:t>
            </a:r>
          </a:p>
          <a:p>
            <a:pPr lvl="1"/>
            <a:r>
              <a:rPr lang="en-GB" altLang="en-US" sz="2300" dirty="0" smtClean="0">
                <a:solidFill>
                  <a:schemeClr val="bg1"/>
                </a:solidFill>
                <a:ea typeface="ＭＳ Ｐゴシック" pitchFamily="34" charset="-128"/>
              </a:rPr>
              <a:t>Recommends remuneration packages of directors (and sometimes other senior management)</a:t>
            </a:r>
          </a:p>
          <a:p>
            <a:pPr lvl="1"/>
            <a:r>
              <a:rPr lang="en-GB" altLang="en-US" sz="2300" dirty="0" err="1" smtClean="0">
                <a:solidFill>
                  <a:schemeClr val="bg1"/>
                </a:solidFill>
                <a:ea typeface="ＭＳ Ｐゴシック" pitchFamily="34" charset="-128"/>
              </a:rPr>
              <a:t>Greenbury</a:t>
            </a:r>
            <a:r>
              <a:rPr lang="en-GB" altLang="en-US" sz="2300" dirty="0" smtClean="0">
                <a:solidFill>
                  <a:schemeClr val="bg1"/>
                </a:solidFill>
                <a:ea typeface="ＭＳ Ｐゴシック" pitchFamily="34" charset="-128"/>
              </a:rPr>
              <a:t> Report (UK 1995)</a:t>
            </a:r>
          </a:p>
          <a:p>
            <a:pPr lvl="1"/>
            <a:r>
              <a:rPr lang="en-GB" altLang="en-US" sz="2300" dirty="0" smtClean="0">
                <a:solidFill>
                  <a:schemeClr val="bg1"/>
                </a:solidFill>
                <a:ea typeface="ＭＳ Ｐゴシック" pitchFamily="34" charset="-128"/>
              </a:rPr>
              <a:t>most CG codes require remuneration committee</a:t>
            </a:r>
          </a:p>
          <a:p>
            <a:pPr indent="14288">
              <a:buFontTx/>
              <a:buNone/>
            </a:pPr>
            <a:r>
              <a:rPr lang="en-GB" altLang="en-US" sz="2300" dirty="0" smtClean="0">
                <a:solidFill>
                  <a:schemeClr val="bg1"/>
                </a:solidFill>
                <a:ea typeface="ＭＳ Ｐゴシック" pitchFamily="34" charset="-128"/>
              </a:rPr>
              <a:t>Need to balance incentive to attract and retain top management in a competitive market for talent, rewarding success, whilst avoiding excesses and apparently rewarding failure. </a:t>
            </a:r>
          </a:p>
        </p:txBody>
      </p:sp>
      <p:sp>
        <p:nvSpPr>
          <p:cNvPr id="54275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88640"/>
            <a:ext cx="8229600" cy="9874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z="3200" dirty="0" smtClean="0">
                <a:solidFill>
                  <a:schemeClr val="bg1"/>
                </a:solidFill>
                <a:ea typeface="ＭＳ Ｐゴシック" pitchFamily="34" charset="-128"/>
              </a:rPr>
              <a:t/>
            </a:r>
            <a:br>
              <a:rPr lang="en-GB" altLang="en-US" sz="3200" dirty="0" smtClean="0">
                <a:solidFill>
                  <a:schemeClr val="bg1"/>
                </a:solidFill>
                <a:ea typeface="ＭＳ Ｐゴシック" pitchFamily="34" charset="-128"/>
              </a:rPr>
            </a:br>
            <a:r>
              <a:rPr lang="en-GB" altLang="en-US" sz="3200" dirty="0" smtClean="0">
                <a:solidFill>
                  <a:schemeClr val="bg1"/>
                </a:solidFill>
                <a:ea typeface="ＭＳ Ｐゴシック" pitchFamily="34" charset="-128"/>
              </a:rPr>
              <a:t>DIRECTOR’S </a:t>
            </a:r>
            <a:r>
              <a:rPr lang="en-GB" altLang="en-US" sz="3200" dirty="0">
                <a:solidFill>
                  <a:schemeClr val="bg1"/>
                </a:solidFill>
                <a:ea typeface="ＭＳ Ｐゴシック" pitchFamily="34" charset="-128"/>
              </a:rPr>
              <a:t>REMUNERATION</a:t>
            </a:r>
            <a:endParaRPr lang="en-GB" altLang="en-US" sz="3200" dirty="0" smtClean="0">
              <a:solidFill>
                <a:schemeClr val="bg1"/>
              </a:solidFill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16829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3"/>
          <p:cNvSpPr>
            <a:spLocks noGrp="1" noChangeArrowheads="1"/>
          </p:cNvSpPr>
          <p:nvPr>
            <p:ph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609600" indent="-252413">
              <a:buFontTx/>
              <a:buNone/>
            </a:pPr>
            <a:r>
              <a:rPr lang="en-GB" altLang="en-US" sz="2400" b="1" dirty="0" smtClean="0">
                <a:solidFill>
                  <a:schemeClr val="bg1"/>
                </a:solidFill>
                <a:ea typeface="ＭＳ Ｐゴシック" pitchFamily="34" charset="-128"/>
              </a:rPr>
              <a:t>Determining directors’ remuneration</a:t>
            </a:r>
          </a:p>
          <a:p>
            <a:pPr marL="609600" indent="-609600"/>
            <a:r>
              <a:rPr lang="en-GB" altLang="en-US" sz="2000" dirty="0" smtClean="0">
                <a:solidFill>
                  <a:schemeClr val="bg1"/>
                </a:solidFill>
                <a:ea typeface="ＭＳ Ｐゴシック" pitchFamily="34" charset="-128"/>
              </a:rPr>
              <a:t>no one should determine their own reward </a:t>
            </a:r>
          </a:p>
          <a:p>
            <a:pPr marL="609600" indent="-609600"/>
            <a:r>
              <a:rPr lang="en-GB" altLang="en-US" sz="2000" dirty="0" smtClean="0">
                <a:solidFill>
                  <a:schemeClr val="bg1"/>
                </a:solidFill>
                <a:ea typeface="ＭＳ Ｐゴシック" pitchFamily="34" charset="-128"/>
              </a:rPr>
              <a:t>top management pay escalation</a:t>
            </a:r>
          </a:p>
          <a:p>
            <a:pPr marL="990600" lvl="1" indent="-533400"/>
            <a:r>
              <a:rPr lang="en-GB" altLang="en-US" sz="2000" dirty="0" smtClean="0">
                <a:solidFill>
                  <a:schemeClr val="bg1"/>
                </a:solidFill>
                <a:ea typeface="ＭＳ Ｐゴシック" pitchFamily="34" charset="-128"/>
              </a:rPr>
              <a:t>1979 top earned 20 times lowest paid employees</a:t>
            </a:r>
          </a:p>
          <a:p>
            <a:pPr marL="990600" lvl="1" indent="-533400"/>
            <a:r>
              <a:rPr lang="en-GB" altLang="en-US" sz="2000" dirty="0" smtClean="0">
                <a:solidFill>
                  <a:schemeClr val="bg1"/>
                </a:solidFill>
                <a:ea typeface="ＭＳ Ｐゴシック" pitchFamily="34" charset="-128"/>
              </a:rPr>
              <a:t>today many hundred times more</a:t>
            </a:r>
          </a:p>
          <a:p>
            <a:pPr marL="990600" lvl="1" indent="-533400"/>
            <a:r>
              <a:rPr lang="en-GB" altLang="en-US" sz="2000" dirty="0" smtClean="0">
                <a:solidFill>
                  <a:schemeClr val="bg1"/>
                </a:solidFill>
                <a:ea typeface="ＭＳ Ｐゴシック" pitchFamily="34" charset="-128"/>
              </a:rPr>
              <a:t>John Lewis partnership (retail chain) highest pay is ratio of lowest paid</a:t>
            </a:r>
          </a:p>
          <a:p>
            <a:pPr marL="609600" indent="-609600"/>
            <a:r>
              <a:rPr lang="en-GB" altLang="en-US" sz="2000" dirty="0">
                <a:solidFill>
                  <a:schemeClr val="bg1"/>
                </a:solidFill>
                <a:ea typeface="ＭＳ Ｐゴシック" pitchFamily="34" charset="-128"/>
              </a:rPr>
              <a:t>Financial Services </a:t>
            </a:r>
            <a:r>
              <a:rPr lang="en-GB" altLang="en-US" sz="2000" dirty="0" smtClean="0">
                <a:solidFill>
                  <a:schemeClr val="bg1"/>
                </a:solidFill>
                <a:ea typeface="ＭＳ Ｐゴシック" pitchFamily="34" charset="-128"/>
              </a:rPr>
              <a:t>Authority (</a:t>
            </a:r>
            <a:r>
              <a:rPr lang="en-GB" altLang="en-US" sz="2000" dirty="0">
                <a:solidFill>
                  <a:schemeClr val="bg1"/>
                </a:solidFill>
                <a:ea typeface="ＭＳ Ｐゴシック" pitchFamily="34" charset="-128"/>
              </a:rPr>
              <a:t>FSA</a:t>
            </a:r>
            <a:r>
              <a:rPr lang="en-GB" altLang="en-US" sz="2000" dirty="0" smtClean="0">
                <a:solidFill>
                  <a:schemeClr val="bg1"/>
                </a:solidFill>
                <a:ea typeface="ＭＳ Ｐゴシック" pitchFamily="34" charset="-128"/>
              </a:rPr>
              <a:t>) in the UK required financial institutions to apply ‘remuneration policies, practices and procedures that are consistent with and promote effective risk management’ </a:t>
            </a:r>
          </a:p>
          <a:p>
            <a:pPr marL="609600" indent="-609600"/>
            <a:r>
              <a:rPr lang="en-GB" altLang="en-US" sz="2000" dirty="0" smtClean="0">
                <a:solidFill>
                  <a:schemeClr val="bg1"/>
                </a:solidFill>
                <a:ea typeface="ＭＳ Ｐゴシック" pitchFamily="34" charset="-128"/>
              </a:rPr>
              <a:t>use of remuneration consultants</a:t>
            </a:r>
          </a:p>
          <a:p>
            <a:pPr marL="609600" indent="-609600"/>
            <a:r>
              <a:rPr lang="en-GB" altLang="en-US" sz="2000" dirty="0" smtClean="0">
                <a:solidFill>
                  <a:schemeClr val="bg1"/>
                </a:solidFill>
                <a:ea typeface="ＭＳ Ｐゴシック" pitchFamily="34" charset="-128"/>
              </a:rPr>
              <a:t>share options</a:t>
            </a:r>
          </a:p>
          <a:p>
            <a:pPr marL="609600" indent="-609600"/>
            <a:endParaRPr lang="en-GB" altLang="en-US" sz="2000" dirty="0" smtClean="0">
              <a:ea typeface="ＭＳ Ｐゴシック" pitchFamily="34" charset="-128"/>
            </a:endParaRPr>
          </a:p>
        </p:txBody>
      </p:sp>
      <p:sp>
        <p:nvSpPr>
          <p:cNvPr id="55299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0"/>
            <a:ext cx="8229600" cy="9874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z="3200" dirty="0" smtClean="0">
                <a:solidFill>
                  <a:schemeClr val="bg1"/>
                </a:solidFill>
                <a:ea typeface="ＭＳ Ｐゴシック" pitchFamily="34" charset="-128"/>
              </a:rPr>
              <a:t/>
            </a:r>
            <a:br>
              <a:rPr lang="en-GB" altLang="en-US" sz="3200" dirty="0" smtClean="0">
                <a:solidFill>
                  <a:schemeClr val="bg1"/>
                </a:solidFill>
                <a:ea typeface="ＭＳ Ｐゴシック" pitchFamily="34" charset="-128"/>
              </a:rPr>
            </a:br>
            <a:r>
              <a:rPr lang="en-GB" altLang="en-US" sz="3200" dirty="0" smtClean="0">
                <a:solidFill>
                  <a:schemeClr val="bg1"/>
                </a:solidFill>
                <a:ea typeface="ＭＳ Ｐゴシック" pitchFamily="34" charset="-128"/>
              </a:rPr>
              <a:t>DIRECTOR’S </a:t>
            </a:r>
            <a:r>
              <a:rPr lang="en-GB" altLang="en-US" sz="3200" dirty="0">
                <a:solidFill>
                  <a:schemeClr val="bg1"/>
                </a:solidFill>
                <a:ea typeface="ＭＳ Ｐゴシック" pitchFamily="34" charset="-128"/>
              </a:rPr>
              <a:t>REMUNERATION</a:t>
            </a:r>
            <a:endParaRPr lang="en-GB" altLang="en-US" sz="3200" dirty="0" smtClean="0">
              <a:solidFill>
                <a:schemeClr val="bg1"/>
              </a:solidFill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413700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3"/>
          <p:cNvSpPr>
            <a:spLocks noGrp="1" noChangeArrowheads="1"/>
          </p:cNvSpPr>
          <p:nvPr>
            <p:ph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57188" indent="0">
              <a:lnSpc>
                <a:spcPct val="80000"/>
              </a:lnSpc>
              <a:buFontTx/>
              <a:buNone/>
            </a:pPr>
            <a:r>
              <a:rPr lang="en-GB" altLang="en-US" sz="2400" b="1" dirty="0" smtClean="0">
                <a:solidFill>
                  <a:schemeClr val="bg1"/>
                </a:solidFill>
                <a:ea typeface="ＭＳ Ｐゴシック" pitchFamily="34" charset="-128"/>
              </a:rPr>
              <a:t>Reporting and voting on director remuneration</a:t>
            </a:r>
          </a:p>
          <a:p>
            <a:pPr>
              <a:lnSpc>
                <a:spcPct val="80000"/>
              </a:lnSpc>
            </a:pPr>
            <a:r>
              <a:rPr lang="en-GB" altLang="en-US" sz="2400" dirty="0" smtClean="0">
                <a:solidFill>
                  <a:schemeClr val="bg1"/>
                </a:solidFill>
                <a:ea typeface="ＭＳ Ｐゴシック" pitchFamily="34" charset="-128"/>
              </a:rPr>
              <a:t>SEC rules since 2007 require full disclosure of pay packages of top management </a:t>
            </a:r>
          </a:p>
          <a:p>
            <a:pPr>
              <a:lnSpc>
                <a:spcPct val="80000"/>
              </a:lnSpc>
            </a:pPr>
            <a:r>
              <a:rPr lang="en-GB" altLang="en-US" sz="2400" dirty="0" smtClean="0">
                <a:solidFill>
                  <a:schemeClr val="bg1"/>
                </a:solidFill>
                <a:ea typeface="ＭＳ Ｐゴシック" pitchFamily="34" charset="-128"/>
              </a:rPr>
              <a:t>US Corporate and Financial Institution Compensation Fairness Act (2009) </a:t>
            </a:r>
          </a:p>
          <a:p>
            <a:pPr lvl="1">
              <a:lnSpc>
                <a:spcPct val="80000"/>
              </a:lnSpc>
            </a:pPr>
            <a:r>
              <a:rPr lang="en-GB" altLang="en-US" sz="2000" dirty="0" smtClean="0">
                <a:solidFill>
                  <a:schemeClr val="bg1"/>
                </a:solidFill>
                <a:ea typeface="ＭＳ Ｐゴシック" pitchFamily="34" charset="-128"/>
              </a:rPr>
              <a:t>response to perceived excessive rewards in financial institutions</a:t>
            </a:r>
          </a:p>
          <a:p>
            <a:pPr lvl="1">
              <a:lnSpc>
                <a:spcPct val="80000"/>
              </a:lnSpc>
            </a:pPr>
            <a:r>
              <a:rPr lang="en-GB" altLang="en-US" sz="2000" dirty="0" smtClean="0">
                <a:solidFill>
                  <a:schemeClr val="bg1"/>
                </a:solidFill>
                <a:ea typeface="ＭＳ Ｐゴシック" pitchFamily="34" charset="-128"/>
              </a:rPr>
              <a:t>did not impose pay limits </a:t>
            </a:r>
          </a:p>
          <a:p>
            <a:pPr lvl="1">
              <a:lnSpc>
                <a:spcPct val="80000"/>
              </a:lnSpc>
            </a:pPr>
            <a:r>
              <a:rPr lang="en-GB" altLang="en-US" sz="2000" dirty="0" smtClean="0">
                <a:solidFill>
                  <a:schemeClr val="bg1"/>
                </a:solidFill>
                <a:ea typeface="ＭＳ Ｐゴシック" pitchFamily="34" charset="-128"/>
              </a:rPr>
              <a:t>passed responsibility to shareholders </a:t>
            </a:r>
          </a:p>
          <a:p>
            <a:pPr>
              <a:lnSpc>
                <a:spcPct val="80000"/>
              </a:lnSpc>
            </a:pPr>
            <a:r>
              <a:rPr lang="en-GB" altLang="en-US" sz="2400" dirty="0" smtClean="0">
                <a:solidFill>
                  <a:schemeClr val="bg1"/>
                </a:solidFill>
                <a:ea typeface="ＭＳ Ｐゴシック" pitchFamily="34" charset="-128"/>
              </a:rPr>
              <a:t>UK legislation (2003) required quoted companies to: </a:t>
            </a:r>
          </a:p>
          <a:p>
            <a:pPr lvl="1">
              <a:lnSpc>
                <a:spcPct val="80000"/>
              </a:lnSpc>
            </a:pPr>
            <a:r>
              <a:rPr lang="en-GB" altLang="en-US" sz="2000" dirty="0" smtClean="0">
                <a:solidFill>
                  <a:schemeClr val="bg1"/>
                </a:solidFill>
                <a:ea typeface="ＭＳ Ｐゴシック" pitchFamily="34" charset="-128"/>
              </a:rPr>
              <a:t>publish a directors’ remuneration report</a:t>
            </a:r>
          </a:p>
          <a:p>
            <a:pPr lvl="1">
              <a:lnSpc>
                <a:spcPct val="80000"/>
              </a:lnSpc>
            </a:pPr>
            <a:r>
              <a:rPr lang="en-GB" altLang="en-US" sz="2000" dirty="0" smtClean="0">
                <a:solidFill>
                  <a:schemeClr val="bg1"/>
                </a:solidFill>
                <a:ea typeface="ＭＳ Ｐゴシック" pitchFamily="34" charset="-128"/>
              </a:rPr>
              <a:t>put it to shareholder vote at the AGM </a:t>
            </a:r>
          </a:p>
          <a:p>
            <a:pPr lvl="1">
              <a:lnSpc>
                <a:spcPct val="80000"/>
              </a:lnSpc>
            </a:pPr>
            <a:r>
              <a:rPr lang="en-GB" altLang="en-US" sz="2000" dirty="0" smtClean="0">
                <a:solidFill>
                  <a:schemeClr val="bg1"/>
                </a:solidFill>
                <a:ea typeface="ＭＳ Ｐゴシック" pitchFamily="34" charset="-128"/>
              </a:rPr>
              <a:t>but advisory only</a:t>
            </a:r>
          </a:p>
          <a:p>
            <a:pPr lvl="1">
              <a:lnSpc>
                <a:spcPct val="80000"/>
              </a:lnSpc>
            </a:pPr>
            <a:r>
              <a:rPr lang="en-GB" altLang="en-US" sz="2000" dirty="0" smtClean="0">
                <a:solidFill>
                  <a:schemeClr val="bg1"/>
                </a:solidFill>
                <a:ea typeface="ＭＳ Ｐゴシック" pitchFamily="34" charset="-128"/>
              </a:rPr>
              <a:t>2012 suggestion by government that vote becomes binding.</a:t>
            </a:r>
          </a:p>
        </p:txBody>
      </p:sp>
      <p:sp>
        <p:nvSpPr>
          <p:cNvPr id="56323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2048"/>
            <a:ext cx="8229600" cy="9874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z="3200" dirty="0" smtClean="0">
                <a:solidFill>
                  <a:schemeClr val="bg1"/>
                </a:solidFill>
                <a:ea typeface="ＭＳ Ｐゴシック" pitchFamily="34" charset="-128"/>
              </a:rPr>
              <a:t/>
            </a:r>
            <a:br>
              <a:rPr lang="en-GB" altLang="en-US" sz="3200" dirty="0" smtClean="0">
                <a:solidFill>
                  <a:schemeClr val="bg1"/>
                </a:solidFill>
                <a:ea typeface="ＭＳ Ｐゴシック" pitchFamily="34" charset="-128"/>
              </a:rPr>
            </a:br>
            <a:r>
              <a:rPr lang="en-GB" altLang="en-US" sz="3200" dirty="0" smtClean="0">
                <a:solidFill>
                  <a:schemeClr val="bg1"/>
                </a:solidFill>
                <a:ea typeface="ＭＳ Ｐゴシック" pitchFamily="34" charset="-128"/>
              </a:rPr>
              <a:t>DIRECTOR’S </a:t>
            </a:r>
            <a:r>
              <a:rPr lang="en-GB" altLang="en-US" sz="3200" dirty="0">
                <a:solidFill>
                  <a:schemeClr val="bg1"/>
                </a:solidFill>
                <a:ea typeface="ＭＳ Ｐゴシック" pitchFamily="34" charset="-128"/>
              </a:rPr>
              <a:t>REMUNERATION</a:t>
            </a:r>
            <a:endParaRPr lang="en-GB" altLang="en-US" sz="3200" dirty="0" smtClean="0">
              <a:solidFill>
                <a:schemeClr val="bg1"/>
              </a:solidFill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576022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remuneration packages 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9219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 smtClean="0">
                <a:solidFill>
                  <a:schemeClr val="bg1"/>
                </a:solidFill>
              </a:rPr>
              <a:t>Fixed </a:t>
            </a:r>
            <a:r>
              <a:rPr lang="en-GB" sz="2800" b="1" dirty="0" smtClean="0">
                <a:solidFill>
                  <a:schemeClr val="bg1"/>
                </a:solidFill>
              </a:rPr>
              <a:t>salary </a:t>
            </a:r>
            <a:r>
              <a:rPr lang="en-GB" sz="2800" dirty="0" smtClean="0">
                <a:solidFill>
                  <a:schemeClr val="bg1"/>
                </a:solidFill>
              </a:rPr>
              <a:t>– based on  a comparator group (in line with equity theory)</a:t>
            </a:r>
          </a:p>
          <a:p>
            <a:r>
              <a:rPr lang="en-GB" sz="2800" b="1" dirty="0" smtClean="0">
                <a:solidFill>
                  <a:schemeClr val="bg1"/>
                </a:solidFill>
              </a:rPr>
              <a:t>Benefits </a:t>
            </a:r>
            <a:r>
              <a:rPr lang="en-GB" sz="2800" b="1" dirty="0" smtClean="0">
                <a:solidFill>
                  <a:schemeClr val="bg1"/>
                </a:solidFill>
              </a:rPr>
              <a:t>in kind </a:t>
            </a:r>
            <a:r>
              <a:rPr lang="en-GB" sz="2800" dirty="0" smtClean="0">
                <a:solidFill>
                  <a:schemeClr val="bg1"/>
                </a:solidFill>
              </a:rPr>
              <a:t>– travel expenses, insurance </a:t>
            </a:r>
            <a:r>
              <a:rPr lang="en-GB" sz="2800" dirty="0" smtClean="0">
                <a:solidFill>
                  <a:schemeClr val="bg1"/>
                </a:solidFill>
              </a:rPr>
              <a:t>etc.</a:t>
            </a:r>
            <a:endParaRPr lang="en-GB" sz="2800" dirty="0" smtClean="0">
              <a:solidFill>
                <a:schemeClr val="bg1"/>
              </a:solidFill>
            </a:endParaRPr>
          </a:p>
          <a:p>
            <a:r>
              <a:rPr lang="en-GB" sz="2800" b="1" dirty="0" smtClean="0">
                <a:solidFill>
                  <a:schemeClr val="bg1"/>
                </a:solidFill>
              </a:rPr>
              <a:t>Short-term </a:t>
            </a:r>
            <a:r>
              <a:rPr lang="en-GB" sz="2800" b="1" dirty="0" smtClean="0">
                <a:solidFill>
                  <a:schemeClr val="bg1"/>
                </a:solidFill>
              </a:rPr>
              <a:t>bonus </a:t>
            </a:r>
            <a:r>
              <a:rPr lang="en-GB" sz="2800" dirty="0" smtClean="0">
                <a:solidFill>
                  <a:schemeClr val="bg1"/>
                </a:solidFill>
              </a:rPr>
              <a:t>– annual, usually based on accounting performance during the previous year, paid in cash or shares</a:t>
            </a:r>
          </a:p>
          <a:p>
            <a:r>
              <a:rPr lang="en-GB" sz="2800" b="1" dirty="0" smtClean="0">
                <a:solidFill>
                  <a:schemeClr val="bg1"/>
                </a:solidFill>
              </a:rPr>
              <a:t>Long-term </a:t>
            </a:r>
            <a:r>
              <a:rPr lang="en-GB" sz="2800" b="1" dirty="0" smtClean="0">
                <a:solidFill>
                  <a:schemeClr val="bg1"/>
                </a:solidFill>
              </a:rPr>
              <a:t>bonus </a:t>
            </a:r>
            <a:r>
              <a:rPr lang="en-GB" sz="2800" dirty="0" smtClean="0">
                <a:solidFill>
                  <a:schemeClr val="bg1"/>
                </a:solidFill>
              </a:rPr>
              <a:t>– based on stock market performance over the last 3 years, paid in options or equity (in line with agency theory)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incentive effects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smtClean="0">
                <a:solidFill>
                  <a:schemeClr val="bg1"/>
                </a:solidFill>
              </a:rPr>
              <a:t>Fixed salary</a:t>
            </a:r>
            <a:r>
              <a:rPr lang="en-GB" sz="2800" smtClean="0">
                <a:solidFill>
                  <a:schemeClr val="bg1"/>
                </a:solidFill>
              </a:rPr>
              <a:t>: none unless directors are making comparisons of effort-reward ratios across companies</a:t>
            </a:r>
          </a:p>
          <a:p>
            <a:r>
              <a:rPr lang="en-GB" sz="2800" b="1" smtClean="0">
                <a:solidFill>
                  <a:schemeClr val="bg1"/>
                </a:solidFill>
              </a:rPr>
              <a:t>Benefits in kind</a:t>
            </a:r>
            <a:r>
              <a:rPr lang="en-GB" sz="2800" smtClean="0">
                <a:solidFill>
                  <a:schemeClr val="bg1"/>
                </a:solidFill>
              </a:rPr>
              <a:t>: none</a:t>
            </a:r>
          </a:p>
          <a:p>
            <a:r>
              <a:rPr lang="en-GB" sz="2800" b="1" smtClean="0">
                <a:solidFill>
                  <a:schemeClr val="bg1"/>
                </a:solidFill>
              </a:rPr>
              <a:t>Short-term bonus</a:t>
            </a:r>
            <a:r>
              <a:rPr lang="en-GB" sz="2800" smtClean="0">
                <a:solidFill>
                  <a:schemeClr val="bg1"/>
                </a:solidFill>
              </a:rPr>
              <a:t>: creates a short-term profit goal, may lead to accounting manipulation of results</a:t>
            </a:r>
          </a:p>
          <a:p>
            <a:r>
              <a:rPr lang="en-GB" sz="2800" b="1" smtClean="0">
                <a:solidFill>
                  <a:schemeClr val="bg1"/>
                </a:solidFill>
              </a:rPr>
              <a:t>Long-term bonus</a:t>
            </a:r>
            <a:r>
              <a:rPr lang="en-GB" sz="2800" smtClean="0">
                <a:solidFill>
                  <a:schemeClr val="bg1"/>
                </a:solidFill>
              </a:rPr>
              <a:t>: if paid in options may lead to greater risk-taking and either an alignment of shareholders’ and managers risk preferences or to a reduction in shareholder wealth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3600" cap="small" dirty="0" smtClean="0">
                <a:solidFill>
                  <a:schemeClr val="bg1"/>
                </a:solidFill>
              </a:rPr>
              <a:t>evidence on pay and performance</a:t>
            </a:r>
            <a:endParaRPr lang="en-GB" sz="3600" cap="small" dirty="0">
              <a:solidFill>
                <a:schemeClr val="bg1"/>
              </a:solidFill>
            </a:endParaRP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>
                <a:solidFill>
                  <a:schemeClr val="bg1"/>
                </a:solidFill>
              </a:rPr>
              <a:t>CEO remuneration is sensitive to shareholder wealth in the </a:t>
            </a:r>
            <a:r>
              <a:rPr lang="en-GB" sz="2800" dirty="0" smtClean="0">
                <a:solidFill>
                  <a:schemeClr val="bg1"/>
                </a:solidFill>
              </a:rPr>
              <a:t>UK, US, and Japan, so </a:t>
            </a:r>
            <a:r>
              <a:rPr lang="en-GB" sz="2800" dirty="0" smtClean="0">
                <a:solidFill>
                  <a:schemeClr val="bg1"/>
                </a:solidFill>
              </a:rPr>
              <a:t>CEOs are correctly motivated.</a:t>
            </a:r>
          </a:p>
          <a:p>
            <a:r>
              <a:rPr lang="en-GB" sz="2800" dirty="0" smtClean="0">
                <a:solidFill>
                  <a:schemeClr val="bg1"/>
                </a:solidFill>
              </a:rPr>
              <a:t>Remuneration is higher in larger companies regardless of </a:t>
            </a:r>
            <a:r>
              <a:rPr lang="en-GB" sz="2800" dirty="0" smtClean="0">
                <a:solidFill>
                  <a:schemeClr val="bg1"/>
                </a:solidFill>
              </a:rPr>
              <a:t>profitability, so </a:t>
            </a:r>
            <a:r>
              <a:rPr lang="en-GB" sz="2800" dirty="0" smtClean="0">
                <a:solidFill>
                  <a:schemeClr val="bg1"/>
                </a:solidFill>
              </a:rPr>
              <a:t>there is an incentive to grow at the </a:t>
            </a:r>
            <a:r>
              <a:rPr lang="en-GB" sz="2800" dirty="0" smtClean="0">
                <a:solidFill>
                  <a:schemeClr val="bg1"/>
                </a:solidFill>
              </a:rPr>
              <a:t>expense </a:t>
            </a:r>
            <a:r>
              <a:rPr lang="en-GB" sz="2800" dirty="0" smtClean="0">
                <a:solidFill>
                  <a:schemeClr val="bg1"/>
                </a:solidFill>
              </a:rPr>
              <a:t>of shareholder </a:t>
            </a:r>
            <a:r>
              <a:rPr lang="en-GB" sz="2800" dirty="0" smtClean="0">
                <a:solidFill>
                  <a:schemeClr val="bg1"/>
                </a:solidFill>
              </a:rPr>
              <a:t>wealth.</a:t>
            </a:r>
            <a:endParaRPr lang="en-GB" sz="2800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shareholder votes 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>
                <a:solidFill>
                  <a:schemeClr val="bg1"/>
                </a:solidFill>
              </a:rPr>
              <a:t>Regulators have introduced shareholder votes on remuneration (‘say on pay’). The vote may be binding (The Netherlands, Sweden and Norway) or </a:t>
            </a:r>
            <a:r>
              <a:rPr lang="en-GB" sz="2800" dirty="0" smtClean="0">
                <a:solidFill>
                  <a:schemeClr val="bg1"/>
                </a:solidFill>
              </a:rPr>
              <a:t>non-binding.</a:t>
            </a:r>
            <a:endParaRPr lang="en-GB" sz="2800" dirty="0" smtClean="0">
              <a:solidFill>
                <a:schemeClr val="bg1"/>
              </a:solidFill>
            </a:endParaRPr>
          </a:p>
          <a:p>
            <a:r>
              <a:rPr lang="en-GB" sz="2800" dirty="0" smtClean="0">
                <a:solidFill>
                  <a:schemeClr val="bg1"/>
                </a:solidFill>
              </a:rPr>
              <a:t>‘no’ votes attract media coverage and can lead to change in </a:t>
            </a:r>
            <a:r>
              <a:rPr lang="en-GB" sz="2800" dirty="0" smtClean="0">
                <a:solidFill>
                  <a:schemeClr val="bg1"/>
                </a:solidFill>
              </a:rPr>
              <a:t>future.</a:t>
            </a:r>
          </a:p>
          <a:p>
            <a:r>
              <a:rPr lang="en-GB" sz="2800" dirty="0" smtClean="0">
                <a:solidFill>
                  <a:schemeClr val="bg1"/>
                </a:solidFill>
              </a:rPr>
              <a:t>Early </a:t>
            </a:r>
            <a:r>
              <a:rPr lang="en-GB" sz="2800" dirty="0" smtClean="0">
                <a:solidFill>
                  <a:schemeClr val="bg1"/>
                </a:solidFill>
              </a:rPr>
              <a:t>empirical evidence suggests that the introduction of say on pay has increased the sensitivity of CEO pay to corporate performance (</a:t>
            </a:r>
            <a:r>
              <a:rPr lang="en-GB" sz="2800" dirty="0" err="1" smtClean="0">
                <a:solidFill>
                  <a:schemeClr val="bg1"/>
                </a:solidFill>
              </a:rPr>
              <a:t>Ferri</a:t>
            </a:r>
            <a:r>
              <a:rPr lang="en-GB" sz="2800" dirty="0" smtClean="0">
                <a:solidFill>
                  <a:schemeClr val="bg1"/>
                </a:solidFill>
              </a:rPr>
              <a:t> and </a:t>
            </a:r>
            <a:r>
              <a:rPr lang="en-GB" sz="2800" dirty="0" err="1" smtClean="0">
                <a:solidFill>
                  <a:schemeClr val="bg1"/>
                </a:solidFill>
              </a:rPr>
              <a:t>Maber</a:t>
            </a:r>
            <a:r>
              <a:rPr lang="en-GB" sz="2800" dirty="0" smtClean="0">
                <a:solidFill>
                  <a:schemeClr val="bg1"/>
                </a:solidFill>
              </a:rPr>
              <a:t>, 2009)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BIBLIOGRAPHY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Gordon, J.N., 2009. Say on pay: Cautionary notes on the UK experience and the case for shareholder </a:t>
            </a:r>
            <a:r>
              <a:rPr lang="en-GB" dirty="0" smtClean="0">
                <a:solidFill>
                  <a:schemeClr val="bg1"/>
                </a:solidFill>
              </a:rPr>
              <a:t>opt-in. </a:t>
            </a:r>
            <a:r>
              <a:rPr lang="en-GB" i="1" dirty="0" smtClean="0">
                <a:solidFill>
                  <a:schemeClr val="bg1"/>
                </a:solidFill>
              </a:rPr>
              <a:t>Harvard </a:t>
            </a:r>
            <a:r>
              <a:rPr lang="en-GB" i="1" dirty="0">
                <a:solidFill>
                  <a:schemeClr val="bg1"/>
                </a:solidFill>
              </a:rPr>
              <a:t>Journal on Legislation</a:t>
            </a:r>
            <a:r>
              <a:rPr lang="en-GB" dirty="0">
                <a:solidFill>
                  <a:schemeClr val="bg1"/>
                </a:solidFill>
              </a:rPr>
              <a:t>, 46, p.323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7009405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646</TotalTime>
  <Words>889</Words>
  <Application>Microsoft Office PowerPoint</Application>
  <PresentationFormat>On-screen Show (4:3)</PresentationFormat>
  <Paragraphs>101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ＭＳ Ｐゴシック</vt:lpstr>
      <vt:lpstr>Arial</vt:lpstr>
      <vt:lpstr>Default Design</vt:lpstr>
      <vt:lpstr>CORPORATE GOVERNANCE</vt:lpstr>
      <vt:lpstr>learning objectives</vt:lpstr>
      <vt:lpstr>maslow’s hierarchy of needs (1943)</vt:lpstr>
      <vt:lpstr>maslow at work</vt:lpstr>
      <vt:lpstr>equity theory</vt:lpstr>
      <vt:lpstr>agency theory</vt:lpstr>
      <vt:lpstr>committees &amp; consultants</vt:lpstr>
      <vt:lpstr> DIRECTOR’S REMUNERATION</vt:lpstr>
      <vt:lpstr> DIRECTOR’S REMUNERATION</vt:lpstr>
      <vt:lpstr> DIRECTOR’S REMUNERATION</vt:lpstr>
      <vt:lpstr>remuneration packages </vt:lpstr>
      <vt:lpstr>incentive effects</vt:lpstr>
      <vt:lpstr>evidence on pay and performance</vt:lpstr>
      <vt:lpstr>shareholder votes </vt:lpstr>
      <vt:lpstr>BIBLIOGRAPHY</vt:lpstr>
    </vt:vector>
  </TitlesOfParts>
  <Company>Macmillan Publishers LTD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CORPORATE GOVERNANCE</dc:title>
  <dc:creator>C.Griffiths</dc:creator>
  <cp:lastModifiedBy>Economist</cp:lastModifiedBy>
  <cp:revision>20</cp:revision>
  <dcterms:created xsi:type="dcterms:W3CDTF">2011-08-23T16:14:30Z</dcterms:created>
  <dcterms:modified xsi:type="dcterms:W3CDTF">2021-02-11T19:48:33Z</dcterms:modified>
</cp:coreProperties>
</file>