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3"/>
  </p:notesMasterIdLst>
  <p:sldIdLst>
    <p:sldId id="256" r:id="rId2"/>
    <p:sldId id="257" r:id="rId3"/>
    <p:sldId id="258" r:id="rId4"/>
    <p:sldId id="259" r:id="rId5"/>
    <p:sldId id="261" r:id="rId6"/>
    <p:sldId id="262" r:id="rId7"/>
    <p:sldId id="263" r:id="rId8"/>
    <p:sldId id="264" r:id="rId9"/>
    <p:sldId id="265" r:id="rId10"/>
    <p:sldId id="267"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838" autoAdjust="0"/>
    <p:restoredTop sz="78821" autoAdjust="0"/>
  </p:normalViewPr>
  <p:slideViewPr>
    <p:cSldViewPr snapToGrid="0">
      <p:cViewPr>
        <p:scale>
          <a:sx n="71" d="100"/>
          <a:sy n="71" d="100"/>
        </p:scale>
        <p:origin x="-1070" y="-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339D94-A377-4CD6-8F36-75C9C6217045}" type="datetimeFigureOut">
              <a:rPr lang="en-US" smtClean="0"/>
              <a:t>10/21/2023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5AA3FB-6921-46FD-B7BC-F2DDBDE19FF8}" type="slidenum">
              <a:rPr lang="en-US" smtClean="0"/>
              <a:t>‹#›</a:t>
            </a:fld>
            <a:endParaRPr lang="en-US"/>
          </a:p>
        </p:txBody>
      </p:sp>
    </p:spTree>
    <p:extLst>
      <p:ext uri="{BB962C8B-B14F-4D97-AF65-F5344CB8AC3E}">
        <p14:creationId xmlns:p14="http://schemas.microsoft.com/office/powerpoint/2010/main" val="2218985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hotel's innovative yet surprising designs engage visitors in dynamic experiences that stimulate the senses, challenge the mind, and connect the community to the cultural and historical heart of the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neighbourhood</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(Hotel Indigo, 2023). The company plans to triple its portfolio over the next three to five years to maintain its quick development as one of the top lifestyle brands in this rapidly rising sector. The hotel is in the heart of the world's most intriguing areas.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45AA3FB-6921-46FD-B7BC-F2DDBDE19FF8}" type="slidenum">
              <a:rPr lang="en-US" smtClean="0"/>
              <a:t>3</a:t>
            </a:fld>
            <a:endParaRPr lang="en-US"/>
          </a:p>
        </p:txBody>
      </p:sp>
    </p:spTree>
    <p:extLst>
      <p:ext uri="{BB962C8B-B14F-4D97-AF65-F5344CB8AC3E}">
        <p14:creationId xmlns:p14="http://schemas.microsoft.com/office/powerpoint/2010/main" val="1768117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 typeface="Symbol" panose="05050102010706020507" pitchFamily="18" charset="2"/>
              <a:buNone/>
              <a:tabLst/>
              <a:defRPr/>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Customers who make reservations via Hotel Indigo value the uniqueness and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individualised</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service that set boutique hotels apart, as well as the dependability and confidence that come with working with the largest hotel chain in the world (IGH, 2023). Since there are no two identical dwellings on Earth, every guest will have a different experience. </a:t>
            </a:r>
            <a:r>
              <a:rPr lang="en-US" sz="1800" kern="100" spc="-5"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Hotel Indigo, guests can experience a one-of-a-kind hotel stay that combines the contemporary design and attentive service of boutique hotels with the security and dependability that come with booking with the largest hotel reservation system in the world. The Hotel Indigo's customers are searching for committed partnerships.</a:t>
            </a:r>
            <a:r>
              <a:rPr lang="en-US" sz="1800" kern="100"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lang="en-US" sz="1800" kern="100" spc="-5"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order to build loyalty based on the company's authenticity and value offerings, they appreciate the sense of security that comes with a relationship with the brand. </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Using local fabrics, artwork, and other design elements among the hotel's facilities, the resorts keep their uniqueness while being wonderfully local.</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45AA3FB-6921-46FD-B7BC-F2DDBDE19FF8}" type="slidenum">
              <a:rPr lang="en-US" smtClean="0"/>
              <a:t>4</a:t>
            </a:fld>
            <a:endParaRPr lang="en-US"/>
          </a:p>
        </p:txBody>
      </p:sp>
    </p:spTree>
    <p:extLst>
      <p:ext uri="{BB962C8B-B14F-4D97-AF65-F5344CB8AC3E}">
        <p14:creationId xmlns:p14="http://schemas.microsoft.com/office/powerpoint/2010/main" val="2752604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 typeface="Symbol" panose="05050102010706020507" pitchFamily="18" charset="2"/>
              <a:buNone/>
              <a:tabLst/>
              <a:defRPr/>
            </a:pPr>
            <a:r>
              <a:rPr lang="en-US" sz="1800" dirty="0">
                <a:solidFill>
                  <a:srgbClr val="000000"/>
                </a:solidFill>
                <a:effectLst/>
                <a:latin typeface="Times New Roman" panose="02020603050405020304" pitchFamily="18" charset="0"/>
                <a:ea typeface="Times New Roman" panose="02020603050405020304" pitchFamily="18" charset="0"/>
              </a:rPr>
              <a:t>The hospitality industry refers to a wide variety of businesses and goods linked to leisure and customer satisfaction. The hotel industry differs from other businesses in that it emphasizes notions like luxury, pleasure, enjoyment, and experiences rather than on basic needs and necessities. </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focuses on giving visitors exceptional hotel experiences. By offering hotels with an emphasis on design, regionally inspired food and drink, and the assurance of a consistent experience, Hotel Indigo is best positioned to meet demand. </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regular delivery of goods and services that not only meet but also beyond customer expectations is referred to as quality guest service (</a:t>
            </a:r>
            <a:r>
              <a:rPr lang="en-US" sz="12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Kilson</a:t>
            </a:r>
            <a:r>
              <a:rPr lang="en-US" sz="12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 </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lnSpc>
                <a:spcPct val="150000"/>
              </a:lnSpc>
              <a:spcBef>
                <a:spcPts val="0"/>
              </a:spcBef>
              <a:spcAft>
                <a:spcPts val="0"/>
              </a:spcAft>
              <a:buFont typeface="Symbol" panose="05050102010706020507" pitchFamily="18" charset="2"/>
              <a:buNone/>
            </a:pPr>
            <a:endParaRPr lang="en-US" dirty="0"/>
          </a:p>
        </p:txBody>
      </p:sp>
      <p:sp>
        <p:nvSpPr>
          <p:cNvPr id="4" name="Slide Number Placeholder 3"/>
          <p:cNvSpPr>
            <a:spLocks noGrp="1"/>
          </p:cNvSpPr>
          <p:nvPr>
            <p:ph type="sldNum" sz="quarter" idx="5"/>
          </p:nvPr>
        </p:nvSpPr>
        <p:spPr/>
        <p:txBody>
          <a:bodyPr/>
          <a:lstStyle/>
          <a:p>
            <a:fld id="{845AA3FB-6921-46FD-B7BC-F2DDBDE19FF8}" type="slidenum">
              <a:rPr lang="en-US" smtClean="0"/>
              <a:t>5</a:t>
            </a:fld>
            <a:endParaRPr lang="en-US"/>
          </a:p>
        </p:txBody>
      </p:sp>
    </p:spTree>
    <p:extLst>
      <p:ext uri="{BB962C8B-B14F-4D97-AF65-F5344CB8AC3E}">
        <p14:creationId xmlns:p14="http://schemas.microsoft.com/office/powerpoint/2010/main" val="621496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 typeface="Symbol" panose="05050102010706020507" pitchFamily="18" charset="2"/>
              <a:buNone/>
              <a:tabLst/>
              <a:defRPr/>
            </a:pPr>
            <a:r>
              <a:rPr lang="en-US" sz="1200" dirty="0">
                <a:solidFill>
                  <a:srgbClr val="000000"/>
                </a:solidFill>
                <a:effectLst/>
                <a:latin typeface="Times New Roman" panose="02020603050405020304" pitchFamily="18" charset="0"/>
                <a:ea typeface="Calibri" panose="020F0502020204030204" pitchFamily="34" charset="0"/>
              </a:rPr>
              <a:t>Just as no two </a:t>
            </a:r>
            <a:r>
              <a:rPr lang="en-US" sz="1200" dirty="0" err="1">
                <a:solidFill>
                  <a:srgbClr val="000000"/>
                </a:solidFill>
                <a:effectLst/>
                <a:latin typeface="Times New Roman" panose="02020603050405020304" pitchFamily="18" charset="0"/>
                <a:ea typeface="Calibri" panose="020F0502020204030204" pitchFamily="34" charset="0"/>
              </a:rPr>
              <a:t>neighbourhoods</a:t>
            </a:r>
            <a:r>
              <a:rPr lang="en-US" sz="1200" dirty="0">
                <a:solidFill>
                  <a:srgbClr val="000000"/>
                </a:solidFill>
                <a:effectLst/>
                <a:latin typeface="Times New Roman" panose="02020603050405020304" pitchFamily="18" charset="0"/>
                <a:ea typeface="Calibri" panose="020F0502020204030204" pitchFamily="34" charset="0"/>
              </a:rPr>
              <a:t> are the same, neither are any two Hotel Indigo locations. </a:t>
            </a:r>
            <a:r>
              <a:rPr lang="en-US" sz="1200" dirty="0">
                <a:solidFill>
                  <a:srgbClr val="000000"/>
                </a:solidFill>
                <a:effectLst/>
                <a:latin typeface="Times New Roman" panose="02020603050405020304" pitchFamily="18" charset="0"/>
                <a:ea typeface="Times New Roman" panose="02020603050405020304" pitchFamily="18" charset="0"/>
              </a:rPr>
              <a:t>Therefore, the </a:t>
            </a:r>
            <a:r>
              <a:rPr lang="en-US" sz="1200" dirty="0" err="1">
                <a:solidFill>
                  <a:srgbClr val="000000"/>
                </a:solidFill>
                <a:effectLst/>
                <a:latin typeface="Times New Roman" panose="02020603050405020304" pitchFamily="18" charset="0"/>
                <a:ea typeface="Times New Roman" panose="02020603050405020304" pitchFamily="18" charset="0"/>
              </a:rPr>
              <a:t>neighbourhood</a:t>
            </a:r>
            <a:r>
              <a:rPr lang="en-US" sz="1200" dirty="0">
                <a:solidFill>
                  <a:srgbClr val="000000"/>
                </a:solidFill>
                <a:effectLst/>
                <a:latin typeface="Times New Roman" panose="02020603050405020304" pitchFamily="18" charset="0"/>
                <a:ea typeface="Times New Roman" panose="02020603050405020304" pitchFamily="18" charset="0"/>
              </a:rPr>
              <a:t> influences every element of the guest experience at each Hotel Indigo, from the boutique design to the regionally themed bars and restaurants. </a:t>
            </a:r>
            <a:r>
              <a:rPr lang="en-US" sz="1200" dirty="0">
                <a:solidFill>
                  <a:srgbClr val="000000"/>
                </a:solidFill>
                <a:effectLst/>
                <a:latin typeface="Times New Roman" panose="02020603050405020304" pitchFamily="18" charset="0"/>
                <a:ea typeface="Calibri" panose="020F0502020204030204" pitchFamily="34" charset="0"/>
              </a:rPr>
              <a:t>In Addition to Wi-Fi, a CD player, rustic furnishings, hardwood flooring, soft beds, warm carpets, and spa-style showers, each room features one of the hotel's distinctive, vibrant photo-murals.</a:t>
            </a:r>
            <a:r>
              <a:rPr lang="en-US" sz="1200" dirty="0">
                <a:solidFill>
                  <a:schemeClr val="tx1"/>
                </a:solidFill>
                <a:effectLst/>
                <a:latin typeface="Times New Roman" panose="02020603050405020304" pitchFamily="18" charset="0"/>
                <a:ea typeface="Calibri" panose="020F0502020204030204" pitchFamily="34" charset="0"/>
              </a:rPr>
              <a:t> </a:t>
            </a:r>
            <a:r>
              <a:rPr lang="en-US" sz="1200" dirty="0">
                <a:solidFill>
                  <a:srgbClr val="000000"/>
                </a:solidFill>
                <a:effectLst/>
                <a:latin typeface="Times New Roman" panose="02020603050405020304" pitchFamily="18" charset="0"/>
                <a:ea typeface="Calibri" panose="020F0502020204030204" pitchFamily="34" charset="0"/>
              </a:rPr>
              <a:t>Business </a:t>
            </a:r>
            <a:r>
              <a:rPr lang="en-US" sz="1200" dirty="0" err="1">
                <a:solidFill>
                  <a:srgbClr val="000000"/>
                </a:solidFill>
                <a:effectLst/>
                <a:latin typeface="Times New Roman" panose="02020603050405020304" pitchFamily="18" charset="0"/>
                <a:ea typeface="Calibri" panose="020F0502020204030204" pitchFamily="34" charset="0"/>
              </a:rPr>
              <a:t>travellers</a:t>
            </a:r>
            <a:r>
              <a:rPr lang="en-US" sz="1200" dirty="0">
                <a:solidFill>
                  <a:srgbClr val="000000"/>
                </a:solidFill>
                <a:effectLst/>
                <a:latin typeface="Times New Roman" panose="02020603050405020304" pitchFamily="18" charset="0"/>
                <a:ea typeface="Calibri" panose="020F0502020204030204" pitchFamily="34" charset="0"/>
              </a:rPr>
              <a:t> may use the Hotel Indigo's lobby as a workstation because it has a free Wi-Fi hotspot as well as unrestricted high-speed internet access in every guestroom.</a:t>
            </a:r>
            <a:r>
              <a:rPr lang="en-US" sz="1200" dirty="0">
                <a:solidFill>
                  <a:schemeClr val="tx1"/>
                </a:solidFill>
                <a:effectLst/>
                <a:latin typeface="Times New Roman" panose="02020603050405020304" pitchFamily="18" charset="0"/>
                <a:ea typeface="Calibri" panose="020F0502020204030204" pitchFamily="34" charset="0"/>
              </a:rPr>
              <a:t> </a:t>
            </a:r>
            <a:r>
              <a:rPr lang="en-US" sz="1200" dirty="0">
                <a:solidFill>
                  <a:srgbClr val="000000"/>
                </a:solidFill>
                <a:effectLst/>
                <a:latin typeface="Times New Roman" panose="02020603050405020304" pitchFamily="18" charset="0"/>
                <a:ea typeface="Calibri" panose="020F0502020204030204" pitchFamily="34" charset="0"/>
              </a:rPr>
              <a:t>The hotel's leisure and wellness amenities include a whirlpool hot tub, sauna, steam room, cardio equipment, and a ballet bar for stretching. </a:t>
            </a:r>
          </a:p>
          <a:p>
            <a:endParaRPr lang="en-US" dirty="0"/>
          </a:p>
        </p:txBody>
      </p:sp>
      <p:sp>
        <p:nvSpPr>
          <p:cNvPr id="4" name="Slide Number Placeholder 3"/>
          <p:cNvSpPr>
            <a:spLocks noGrp="1"/>
          </p:cNvSpPr>
          <p:nvPr>
            <p:ph type="sldNum" sz="quarter" idx="5"/>
          </p:nvPr>
        </p:nvSpPr>
        <p:spPr/>
        <p:txBody>
          <a:bodyPr/>
          <a:lstStyle/>
          <a:p>
            <a:fld id="{845AA3FB-6921-46FD-B7BC-F2DDBDE19FF8}" type="slidenum">
              <a:rPr lang="en-US" smtClean="0"/>
              <a:t>6</a:t>
            </a:fld>
            <a:endParaRPr lang="en-US"/>
          </a:p>
        </p:txBody>
      </p:sp>
    </p:spTree>
    <p:extLst>
      <p:ext uri="{BB962C8B-B14F-4D97-AF65-F5344CB8AC3E}">
        <p14:creationId xmlns:p14="http://schemas.microsoft.com/office/powerpoint/2010/main" val="4167744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a:lnSpc>
                <a:spcPct val="150000"/>
              </a:lnSpc>
              <a:spcBef>
                <a:spcPts val="0"/>
              </a:spcBef>
              <a:spcAft>
                <a:spcPts val="0"/>
              </a:spcAft>
              <a:buFont typeface="Symbol" panose="05050102010706020507" pitchFamily="18" charset="2"/>
              <a:buNone/>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mindset that there is always a workable solution to an issue must fill the whole hotel </a:t>
            </a:r>
            <a:r>
              <a:rPr lang="en-US" sz="18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They should be pushed to pay close attention to visitors and spot any issues immediately. It is best to anticipate a visitor's wants before being voiced (Padma and Ahn, 2020). A hotel may find new prospects if its hospitality and customer service standards are high. Opportunities to increase income, retain customers, stand out from the competitors, and draw in new ones. Speaking with the visitor ahead of time and learning about their preferences is one way to anticipate their expectations.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Positive feedback and recurring business will follow from meeting or surpassing expectations.</a:t>
            </a:r>
            <a:r>
              <a:rPr lang="en-US" sz="18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Hotels may better tailor marketing messages and pre-stay communications by understanding what tourists anticipate.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a:lnSpc>
                <a:spcPct val="150000"/>
              </a:lnSpc>
              <a:spcBef>
                <a:spcPts val="0"/>
              </a:spcBef>
              <a:spcAft>
                <a:spcPts val="0"/>
              </a:spcAft>
              <a:buFont typeface="Symbol" panose="05050102010706020507" pitchFamily="18" charset="2"/>
              <a:buNone/>
            </a:pPr>
            <a:r>
              <a:rPr lang="en-US"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These encounters will have a huge impact on how clients perceive Hotels.</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45AA3FB-6921-46FD-B7BC-F2DDBDE19FF8}" type="slidenum">
              <a:rPr lang="en-US" smtClean="0"/>
              <a:t>7</a:t>
            </a:fld>
            <a:endParaRPr lang="en-US"/>
          </a:p>
        </p:txBody>
      </p:sp>
    </p:spTree>
    <p:extLst>
      <p:ext uri="{BB962C8B-B14F-4D97-AF65-F5344CB8AC3E}">
        <p14:creationId xmlns:p14="http://schemas.microsoft.com/office/powerpoint/2010/main" val="132227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5AA3FB-6921-46FD-B7BC-F2DDBDE19FF8}" type="slidenum">
              <a:rPr lang="en-US" smtClean="0"/>
              <a:t>8</a:t>
            </a:fld>
            <a:endParaRPr lang="en-US"/>
          </a:p>
        </p:txBody>
      </p:sp>
    </p:spTree>
    <p:extLst>
      <p:ext uri="{BB962C8B-B14F-4D97-AF65-F5344CB8AC3E}">
        <p14:creationId xmlns:p14="http://schemas.microsoft.com/office/powerpoint/2010/main" val="5823362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6338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349826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76766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81051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18124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71671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66381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664196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29957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41709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D22F896-40B5-4ADD-8801-0D06FADFA09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552501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10/21/2023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9571294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10/21/2023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928721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10/21/2023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397638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574411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02920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48A87A34-81AB-432B-8DAE-1953F412C126}" type="datetimeFigureOut">
              <a:rPr lang="en-US" smtClean="0"/>
              <a:pPr/>
              <a:t>10/21/2023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4846249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_Toc147321984"/><Relationship Id="rId2" Type="http://schemas.openxmlformats.org/officeDocument/2006/relationships/hyperlink" Target="#_Toc147321981"/><Relationship Id="rId1" Type="http://schemas.openxmlformats.org/officeDocument/2006/relationships/slideLayout" Target="../slideLayouts/slideLayout2.xml"/><Relationship Id="rId5" Type="http://schemas.openxmlformats.org/officeDocument/2006/relationships/hyperlink" Target="#_Toc147321987"/><Relationship Id="rId4" Type="http://schemas.openxmlformats.org/officeDocument/2006/relationships/hyperlink" Target="#_Toc147321985"/></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hgplc.com/en/news-and-media/news-releases/2023/hotel-indigo-debuts-largest-marketing-campaign-in-brand-history" TargetMode="External"/><Relationship Id="rId7" Type="http://schemas.openxmlformats.org/officeDocument/2006/relationships/hyperlink" Target="https://www.instagram.com/hotelindigo/" TargetMode="External"/><Relationship Id="rId2" Type="http://schemas.openxmlformats.org/officeDocument/2006/relationships/hyperlink" Target="https://www.ihg.com/hotelindigo/content/us/en/about-us" TargetMode="External"/><Relationship Id="rId1" Type="http://schemas.openxmlformats.org/officeDocument/2006/relationships/slideLayout" Target="../slideLayouts/slideLayout2.xml"/><Relationship Id="rId6" Type="http://schemas.openxmlformats.org/officeDocument/2006/relationships/hyperlink" Target="https://www.ihgplc.com/en/our-brands/hotel-indigo" TargetMode="External"/><Relationship Id="rId5" Type="http://schemas.openxmlformats.org/officeDocument/2006/relationships/hyperlink" Target="https://www.statista.com/statistics/197869/us-hotel-companies-by-number-of-properties-worldwide/" TargetMode="External"/><Relationship Id="rId4" Type="http://schemas.openxmlformats.org/officeDocument/2006/relationships/hyperlink" Target="https://www.statista.com/statistics/223385/number-of-hotel-indigo-hotel-roo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C8AA8A6-A66D-3551-7B82-02181CE64C19}"/>
              </a:ext>
            </a:extLst>
          </p:cNvPr>
          <p:cNvSpPr>
            <a:spLocks noGrp="1"/>
          </p:cNvSpPr>
          <p:nvPr>
            <p:ph type="ctrTitle"/>
          </p:nvPr>
        </p:nvSpPr>
        <p:spPr>
          <a:xfrm>
            <a:off x="2288836" y="1288356"/>
            <a:ext cx="8915399" cy="2262781"/>
          </a:xfrm>
        </p:spPr>
        <p:txBody>
          <a:bodyPr/>
          <a:lstStyle/>
          <a:p>
            <a:r>
              <a:rPr lang="en-US" dirty="0"/>
              <a:t>Hotel Indigo</a:t>
            </a:r>
          </a:p>
        </p:txBody>
      </p:sp>
      <p:sp>
        <p:nvSpPr>
          <p:cNvPr id="3" name="Subtitle 2">
            <a:extLst>
              <a:ext uri="{FF2B5EF4-FFF2-40B4-BE49-F238E27FC236}">
                <a16:creationId xmlns="" xmlns:a16="http://schemas.microsoft.com/office/drawing/2014/main" id="{138EC491-1B67-7E95-59B0-D1DFA75E4327}"/>
              </a:ext>
            </a:extLst>
          </p:cNvPr>
          <p:cNvSpPr>
            <a:spLocks noGrp="1"/>
          </p:cNvSpPr>
          <p:nvPr>
            <p:ph type="subTitle" idx="1"/>
          </p:nvPr>
        </p:nvSpPr>
        <p:spPr>
          <a:xfrm>
            <a:off x="2541916" y="3429000"/>
            <a:ext cx="8915399" cy="1765214"/>
          </a:xfrm>
        </p:spPr>
        <p:txBody>
          <a:bodyPr>
            <a:normAutofit/>
          </a:bodyPr>
          <a:lstStyle/>
          <a:p>
            <a:r>
              <a:rPr lang="en-US" dirty="0"/>
              <a:t>Hospitality &amp; Guest </a:t>
            </a:r>
            <a:r>
              <a:rPr lang="en-US" dirty="0" smtClean="0"/>
              <a:t>Services</a:t>
            </a:r>
          </a:p>
          <a:p>
            <a:r>
              <a:rPr lang="en-US" dirty="0" smtClean="0"/>
              <a:t>BMIH4003</a:t>
            </a:r>
          </a:p>
          <a:p>
            <a:r>
              <a:rPr lang="en-US" dirty="0" smtClean="0"/>
              <a:t>Presented by</a:t>
            </a:r>
          </a:p>
          <a:p>
            <a:r>
              <a:rPr lang="en-US" dirty="0" err="1" smtClean="0"/>
              <a:t>Rober</a:t>
            </a:r>
            <a:r>
              <a:rPr lang="en-US" dirty="0" smtClean="0"/>
              <a:t> </a:t>
            </a:r>
            <a:r>
              <a:rPr lang="en-US" dirty="0" err="1" smtClean="0"/>
              <a:t>Curea</a:t>
            </a:r>
            <a:r>
              <a:rPr lang="en-US" dirty="0" smtClean="0"/>
              <a:t> - 2239377</a:t>
            </a:r>
            <a:endParaRPr lang="en-US" dirty="0"/>
          </a:p>
        </p:txBody>
      </p:sp>
      <p:pic>
        <p:nvPicPr>
          <p:cNvPr id="3074" name="Picture 2" descr="Hotel Indigo - Home | Facebook">
            <a:extLst>
              <a:ext uri="{FF2B5EF4-FFF2-40B4-BE49-F238E27FC236}">
                <a16:creationId xmlns="" xmlns:a16="http://schemas.microsoft.com/office/drawing/2014/main" id="{AF96BB4D-71A2-DD61-060A-4CFC281628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7469" y="1288356"/>
            <a:ext cx="3905858" cy="3905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1930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 xmlns:a16="http://schemas.microsoft.com/office/drawing/2014/main" id="{D315F799-A81C-083C-08EE-8597B87501C8}"/>
              </a:ext>
            </a:extLst>
          </p:cNvPr>
          <p:cNvGraphicFramePr>
            <a:graphicFrameLocks noGrp="1"/>
          </p:cNvGraphicFramePr>
          <p:nvPr>
            <p:extLst>
              <p:ext uri="{D42A27DB-BD31-4B8C-83A1-F6EECF244321}">
                <p14:modId xmlns:p14="http://schemas.microsoft.com/office/powerpoint/2010/main" val="3502605783"/>
              </p:ext>
            </p:extLst>
          </p:nvPr>
        </p:nvGraphicFramePr>
        <p:xfrm>
          <a:off x="1361092" y="1497724"/>
          <a:ext cx="10305392" cy="4099998"/>
        </p:xfrm>
        <a:graphic>
          <a:graphicData uri="http://schemas.openxmlformats.org/drawingml/2006/table">
            <a:tbl>
              <a:tblPr firstRow="1" bandRow="1">
                <a:tableStyleId>{68D230F3-CF80-4859-8CE7-A43EE81993B5}</a:tableStyleId>
              </a:tblPr>
              <a:tblGrid>
                <a:gridCol w="10305392">
                  <a:extLst>
                    <a:ext uri="{9D8B030D-6E8A-4147-A177-3AD203B41FA5}">
                      <a16:colId xmlns="" xmlns:a16="http://schemas.microsoft.com/office/drawing/2014/main" val="1535321247"/>
                    </a:ext>
                  </a:extLst>
                </a:gridCol>
              </a:tblGrid>
              <a:tr h="625278">
                <a:tc>
                  <a:txBody>
                    <a:bodyPr/>
                    <a:lstStyle/>
                    <a:p>
                      <a:r>
                        <a:rPr lang="en-US" sz="2800" u="none" dirty="0">
                          <a:solidFill>
                            <a:schemeClr val="tx1"/>
                          </a:solidFill>
                        </a:rPr>
                        <a:t>CONTENTS TABLE </a:t>
                      </a:r>
                      <a:endParaRPr lang="en-US" sz="2800" u="none" dirty="0">
                        <a:solidFill>
                          <a:schemeClr val="tx1"/>
                        </a:solidFill>
                        <a:latin typeface="Times New Roman" panose="02020603050405020304" pitchFamily="18" charset="0"/>
                        <a:cs typeface="Times New Roman" panose="02020603050405020304" pitchFamily="18" charset="0"/>
                      </a:endParaRPr>
                    </a:p>
                  </a:txBody>
                  <a:tcPr/>
                </a:tc>
                <a:extLst>
                  <a:ext uri="{0D108BD9-81ED-4DB2-BD59-A6C34878D82A}">
                    <a16:rowId xmlns="" xmlns:a16="http://schemas.microsoft.com/office/drawing/2014/main" val="850380768"/>
                  </a:ext>
                </a:extLst>
              </a:tr>
              <a:tr h="370840">
                <a:tc>
                  <a:txBody>
                    <a:body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3200" u="sng" strike="noStrike" cap="none" normalizeH="0" baseline="0" dirty="0">
                          <a:ln>
                            <a:noFill/>
                          </a:ln>
                          <a:solidFill>
                            <a:schemeClr val="tx1"/>
                          </a:solidFill>
                          <a:effectLst/>
                          <a:hlinkClick r:id="rId2">
                            <a:extLst>
                              <a:ext uri="{A12FA001-AC4F-418D-AE19-62706E023703}">
                                <ahyp:hlinkClr xmlns="" xmlns:ahyp="http://schemas.microsoft.com/office/drawing/2018/hyperlinkcolor" val="tx"/>
                              </a:ext>
                            </a:extLst>
                          </a:hlinkClick>
                        </a:rPr>
                        <a:t>Introduction</a:t>
                      </a:r>
                      <a:r>
                        <a:rPr kumimoji="0" lang="en-US" altLang="en-US" sz="3200" u="sng" strike="noStrike" cap="none" normalizeH="0" baseline="0" dirty="0">
                          <a:ln>
                            <a:noFill/>
                          </a:ln>
                          <a:solidFill>
                            <a:schemeClr val="tx1"/>
                          </a:solidFill>
                          <a:effectLst/>
                        </a:rPr>
                        <a:t> of the hotel Brand</a:t>
                      </a:r>
                      <a:endParaRPr lang="en-US" sz="3200" u="sng" dirty="0">
                        <a:solidFill>
                          <a:schemeClr val="tx1"/>
                        </a:solidFill>
                        <a:latin typeface="Times New Roman" panose="02020603050405020304" pitchFamily="18" charset="0"/>
                        <a:cs typeface="Times New Roman" panose="02020603050405020304" pitchFamily="18" charset="0"/>
                      </a:endParaRPr>
                    </a:p>
                  </a:txBody>
                  <a:tcPr/>
                </a:tc>
                <a:extLst>
                  <a:ext uri="{0D108BD9-81ED-4DB2-BD59-A6C34878D82A}">
                    <a16:rowId xmlns="" xmlns:a16="http://schemas.microsoft.com/office/drawing/2014/main" val="3617333523"/>
                  </a:ext>
                </a:extLst>
              </a:tr>
              <a:tr h="370840">
                <a:tc>
                  <a:txBody>
                    <a:body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3200" u="none" strike="noStrike" cap="none" normalizeH="0" baseline="0" dirty="0">
                          <a:ln>
                            <a:noFill/>
                          </a:ln>
                          <a:solidFill>
                            <a:schemeClr val="tx1"/>
                          </a:solidFill>
                          <a:effectLst/>
                        </a:rPr>
                        <a:t>Main Content</a:t>
                      </a: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txBody>
                  <a:tcPr/>
                </a:tc>
                <a:extLst>
                  <a:ext uri="{0D108BD9-81ED-4DB2-BD59-A6C34878D82A}">
                    <a16:rowId xmlns="" xmlns:a16="http://schemas.microsoft.com/office/drawing/2014/main" val="3740027164"/>
                  </a:ext>
                </a:extLst>
              </a:tr>
              <a:tr h="370840">
                <a:tc>
                  <a:txBody>
                    <a:body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lang="en-US" sz="3200" b="0" u="sng" kern="100" dirty="0">
                          <a:solidFill>
                            <a:schemeClr val="tx1"/>
                          </a:solidFill>
                          <a:latin typeface="+mj-lt"/>
                          <a:ea typeface="Calibri" panose="020F0502020204030204" pitchFamily="34" charset="0"/>
                          <a:cs typeface="Times New Roman" panose="02020603050405020304" pitchFamily="18" charset="0"/>
                        </a:rPr>
                        <a:t>Role and Function of Guest Services </a:t>
                      </a:r>
                      <a:endParaRPr lang="en-US" sz="3200" b="0" u="sng" dirty="0">
                        <a:solidFill>
                          <a:schemeClr val="tx1"/>
                        </a:solidFill>
                        <a:latin typeface="+mj-lt"/>
                        <a:cs typeface="Times New Roman" panose="02020603050405020304" pitchFamily="18" charset="0"/>
                      </a:endParaRPr>
                    </a:p>
                  </a:txBody>
                  <a:tcPr/>
                </a:tc>
                <a:extLst>
                  <a:ext uri="{0D108BD9-81ED-4DB2-BD59-A6C34878D82A}">
                    <a16:rowId xmlns="" xmlns:a16="http://schemas.microsoft.com/office/drawing/2014/main" val="508486522"/>
                  </a:ext>
                </a:extLst>
              </a:tr>
              <a:tr h="370840">
                <a:tc>
                  <a:txBody>
                    <a:body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3200" u="none" strike="noStrike" cap="none" normalizeH="0" baseline="0" dirty="0">
                          <a:ln>
                            <a:noFill/>
                          </a:ln>
                          <a:solidFill>
                            <a:schemeClr val="tx1"/>
                          </a:solidFill>
                          <a:effectLst/>
                          <a:hlinkClick r:id="rId3">
                            <a:extLst>
                              <a:ext uri="{A12FA001-AC4F-418D-AE19-62706E023703}">
                                <ahyp:hlinkClr xmlns="" xmlns:ahyp="http://schemas.microsoft.com/office/drawing/2018/hyperlinkcolor" val="tx"/>
                              </a:ext>
                            </a:extLst>
                          </a:hlinkClick>
                        </a:rPr>
                        <a:t>Importance of Hospitality</a:t>
                      </a: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txBody>
                  <a:tcPr/>
                </a:tc>
                <a:extLst>
                  <a:ext uri="{0D108BD9-81ED-4DB2-BD59-A6C34878D82A}">
                    <a16:rowId xmlns="" xmlns:a16="http://schemas.microsoft.com/office/drawing/2014/main" val="886028071"/>
                  </a:ext>
                </a:extLst>
              </a:tr>
              <a:tr h="137773">
                <a:tc>
                  <a:txBody>
                    <a:body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3200" u="none" strike="noStrike" cap="none" normalizeH="0" baseline="0" dirty="0">
                          <a:ln>
                            <a:noFill/>
                          </a:ln>
                          <a:solidFill>
                            <a:schemeClr val="tx1"/>
                          </a:solidFill>
                          <a:effectLst/>
                          <a:hlinkClick r:id="rId4">
                            <a:extLst>
                              <a:ext uri="{A12FA001-AC4F-418D-AE19-62706E023703}">
                                <ahyp:hlinkClr xmlns="" xmlns:ahyp="http://schemas.microsoft.com/office/drawing/2018/hyperlinkcolor" val="tx"/>
                              </a:ext>
                            </a:extLst>
                          </a:hlinkClick>
                        </a:rPr>
                        <a:t>Conclusion</a:t>
                      </a: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txBody>
                  <a:tcPr/>
                </a:tc>
                <a:extLst>
                  <a:ext uri="{0D108BD9-81ED-4DB2-BD59-A6C34878D82A}">
                    <a16:rowId xmlns="" xmlns:a16="http://schemas.microsoft.com/office/drawing/2014/main" val="4142336657"/>
                  </a:ext>
                </a:extLst>
              </a:tr>
              <a:tr h="137773">
                <a:tc>
                  <a:txBody>
                    <a:body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3200" u="none" strike="noStrike" cap="none" normalizeH="0" baseline="0" dirty="0">
                          <a:ln>
                            <a:noFill/>
                          </a:ln>
                          <a:solidFill>
                            <a:schemeClr val="tx1"/>
                          </a:solidFill>
                          <a:effectLst/>
                          <a:hlinkClick r:id="rId5">
                            <a:extLst>
                              <a:ext uri="{A12FA001-AC4F-418D-AE19-62706E023703}">
                                <ahyp:hlinkClr xmlns="" xmlns:ahyp="http://schemas.microsoft.com/office/drawing/2018/hyperlinkcolor" val="tx"/>
                              </a:ext>
                            </a:extLst>
                          </a:hlinkClick>
                        </a:rPr>
                        <a:t>References</a:t>
                      </a:r>
                      <a:endParaRPr kumimoji="0" lang="en-US" altLang="en-US" sz="3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txBody>
                  <a:tcPr/>
                </a:tc>
                <a:extLst>
                  <a:ext uri="{0D108BD9-81ED-4DB2-BD59-A6C34878D82A}">
                    <a16:rowId xmlns="" xmlns:a16="http://schemas.microsoft.com/office/drawing/2014/main" val="3834673433"/>
                  </a:ext>
                </a:extLst>
              </a:tr>
            </a:tbl>
          </a:graphicData>
        </a:graphic>
      </p:graphicFrame>
    </p:spTree>
    <p:extLst>
      <p:ext uri="{BB962C8B-B14F-4D97-AF65-F5344CB8AC3E}">
        <p14:creationId xmlns:p14="http://schemas.microsoft.com/office/powerpoint/2010/main" val="4201709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C68C0BA8-A00F-2BE2-DF46-CE8DFF88C0DA}"/>
              </a:ext>
            </a:extLst>
          </p:cNvPr>
          <p:cNvSpPr>
            <a:spLocks noGrp="1"/>
          </p:cNvSpPr>
          <p:nvPr>
            <p:ph type="title"/>
          </p:nvPr>
        </p:nvSpPr>
        <p:spPr>
          <a:xfrm>
            <a:off x="1605831" y="539741"/>
            <a:ext cx="9376267" cy="936676"/>
          </a:xfrm>
        </p:spPr>
        <p:txBody>
          <a:bodyPr/>
          <a:lstStyle/>
          <a:p>
            <a:r>
              <a:rPr lang="en-US" b="1" dirty="0"/>
              <a:t>Introduction of the Brand </a:t>
            </a:r>
          </a:p>
        </p:txBody>
      </p:sp>
      <p:sp>
        <p:nvSpPr>
          <p:cNvPr id="5" name="Content Placeholder 4">
            <a:extLst>
              <a:ext uri="{FF2B5EF4-FFF2-40B4-BE49-F238E27FC236}">
                <a16:creationId xmlns="" xmlns:a16="http://schemas.microsoft.com/office/drawing/2014/main" id="{2F834AB6-6863-549C-18FE-2D5FC00FAD9C}"/>
              </a:ext>
            </a:extLst>
          </p:cNvPr>
          <p:cNvSpPr>
            <a:spLocks noGrp="1"/>
          </p:cNvSpPr>
          <p:nvPr>
            <p:ph idx="1"/>
          </p:nvPr>
        </p:nvSpPr>
        <p:spPr>
          <a:xfrm>
            <a:off x="381000" y="1337736"/>
            <a:ext cx="11092543" cy="5335466"/>
          </a:xfrm>
        </p:spPr>
        <p:txBody>
          <a:bodyPr>
            <a:normAutofit/>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presentation is </a:t>
            </a:r>
            <a:r>
              <a:rPr lang="en-US"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assessing </a:t>
            </a: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role and value of excellent service, hospitality, and guest services in the hotel sector.</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chosen hotel for the presentation is Hotel Indigo.</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Hotel Indigo caters to adventurous people motivated by new connections, ideas, and experiences (Hotel Indigo, 2023). </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Since its founding in 2004, Hotel Indigo has swiftly grown. </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offers opulent accommodations in some of the most significant cities in the world, such as New York and Hong Kong (Hotel Indigo, 2023).</a:t>
            </a:r>
            <a:endParaRPr lang="en-US" sz="16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100" name="Picture 4" descr="Boutique Hotels in Kurfurstendamm, Berlin | Hotel Indigo Berlin - Ku'damm">
            <a:extLst>
              <a:ext uri="{FF2B5EF4-FFF2-40B4-BE49-F238E27FC236}">
                <a16:creationId xmlns="" xmlns:a16="http://schemas.microsoft.com/office/drawing/2014/main" id="{E3F1F0E6-2E66-59C1-0589-667011B0A6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8320" y="3373326"/>
            <a:ext cx="3450772" cy="302287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 xmlns:a16="http://schemas.microsoft.com/office/drawing/2014/main" id="{88754835-CD3E-7601-8752-85395FF279B6}"/>
              </a:ext>
            </a:extLst>
          </p:cNvPr>
          <p:cNvSpPr txBox="1"/>
          <p:nvPr/>
        </p:nvSpPr>
        <p:spPr>
          <a:xfrm>
            <a:off x="7825241" y="6396203"/>
            <a:ext cx="6096000" cy="276999"/>
          </a:xfrm>
          <a:prstGeom prst="rect">
            <a:avLst/>
          </a:prstGeom>
          <a:noFill/>
        </p:spPr>
        <p:txBody>
          <a:bodyPr wrap="square">
            <a:spAutoFit/>
          </a:bodyPr>
          <a:lstStyle/>
          <a:p>
            <a:r>
              <a:rPr lang="en-US" sz="1200" i="0" dirty="0">
                <a:solidFill>
                  <a:srgbClr val="000000"/>
                </a:solidFill>
                <a:effectLst/>
                <a:latin typeface="Times New Roman" panose="02020603050405020304" pitchFamily="18" charset="0"/>
                <a:cs typeface="Times New Roman" panose="02020603050405020304" pitchFamily="18" charset="0"/>
              </a:rPr>
              <a:t>Source: (InterContinental Hotels Group</a:t>
            </a:r>
            <a:r>
              <a:rPr lang="en-US"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,,2023)</a:t>
            </a:r>
            <a:endParaRPr lang="en-US" sz="1200" dirty="0"/>
          </a:p>
        </p:txBody>
      </p:sp>
    </p:spTree>
    <p:extLst>
      <p:ext uri="{BB962C8B-B14F-4D97-AF65-F5344CB8AC3E}">
        <p14:creationId xmlns:p14="http://schemas.microsoft.com/office/powerpoint/2010/main" val="1685630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25C6594-6258-2AA8-9AF3-7B6BBD1D808E}"/>
              </a:ext>
            </a:extLst>
          </p:cNvPr>
          <p:cNvSpPr>
            <a:spLocks noGrp="1"/>
          </p:cNvSpPr>
          <p:nvPr>
            <p:ph type="title"/>
          </p:nvPr>
        </p:nvSpPr>
        <p:spPr>
          <a:xfrm>
            <a:off x="1939159" y="624110"/>
            <a:ext cx="9565453" cy="1280890"/>
          </a:xfrm>
        </p:spPr>
        <p:txBody>
          <a:bodyPr>
            <a:normAutofit/>
          </a:bodyPr>
          <a:lstStyle/>
          <a:p>
            <a:r>
              <a:rPr lang="en-US" sz="4000" b="1" kern="100" dirty="0">
                <a:solidFill>
                  <a:schemeClr val="tx1"/>
                </a:solidFill>
                <a:latin typeface="Times New Roman" panose="02020603050405020304" pitchFamily="18" charset="0"/>
                <a:cs typeface="Times New Roman" panose="02020603050405020304" pitchFamily="18" charset="0"/>
              </a:rPr>
              <a:t>Main Content</a:t>
            </a:r>
            <a:endParaRPr lang="en-US" sz="72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00EF40C5-4B95-5C4B-0A90-57F98FCB86D6}"/>
              </a:ext>
            </a:extLst>
          </p:cNvPr>
          <p:cNvSpPr>
            <a:spLocks noGrp="1"/>
          </p:cNvSpPr>
          <p:nvPr>
            <p:ph idx="1"/>
          </p:nvPr>
        </p:nvSpPr>
        <p:spPr>
          <a:xfrm>
            <a:off x="1105136" y="1405512"/>
            <a:ext cx="10399476" cy="5147687"/>
          </a:xfrm>
        </p:spPr>
        <p:txBody>
          <a:bodyPr>
            <a:normAutofit/>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Hotel Indigo seeks to attract new clients by concentrating on a younger demographic and </a:t>
            </a:r>
            <a:r>
              <a:rPr lang="en-US"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personalising</a:t>
            </a: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their experience (IGH, 2023).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Hotel Indigo caters to young, affluent tourists seeking a unique lodging experience.</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Every hotel of </a:t>
            </a:r>
            <a:r>
              <a:rPr lang="en-US"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Hotel Indigo </a:t>
            </a: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strives to capture the character, history, and culture of the location that inspired it.</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Hotel Indigo provides an experience that appeals to first-time customers and unique and uncommon, especially for younger guests (IGH, 2023).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052" name="Picture 4" descr="Hotels in Hershey, PA near Hershey Park | Hotel Indigo Harrisburg – Hershey">
            <a:extLst>
              <a:ext uri="{FF2B5EF4-FFF2-40B4-BE49-F238E27FC236}">
                <a16:creationId xmlns="" xmlns:a16="http://schemas.microsoft.com/office/drawing/2014/main" id="{C3E583CA-8D00-56AD-862B-6314AACB28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6573" y="3403637"/>
            <a:ext cx="3777342" cy="293572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 xmlns:a16="http://schemas.microsoft.com/office/drawing/2014/main" id="{44FE68B1-E5DB-AF6E-70F1-682B80CC2333}"/>
              </a:ext>
            </a:extLst>
          </p:cNvPr>
          <p:cNvSpPr txBox="1"/>
          <p:nvPr/>
        </p:nvSpPr>
        <p:spPr>
          <a:xfrm>
            <a:off x="4697507" y="6414699"/>
            <a:ext cx="6096000" cy="276999"/>
          </a:xfrm>
          <a:prstGeom prst="rect">
            <a:avLst/>
          </a:prstGeom>
          <a:noFill/>
        </p:spPr>
        <p:txBody>
          <a:bodyPr wrap="square">
            <a:spAutoFit/>
          </a:bodyPr>
          <a:lstStyle/>
          <a:p>
            <a:r>
              <a:rPr lang="en-US" sz="1200" i="0" dirty="0">
                <a:solidFill>
                  <a:srgbClr val="000000"/>
                </a:solidFill>
                <a:effectLst/>
                <a:latin typeface="Times New Roman" panose="02020603050405020304" pitchFamily="18" charset="0"/>
                <a:cs typeface="Times New Roman" panose="02020603050405020304" pitchFamily="18" charset="0"/>
              </a:rPr>
              <a:t>Source: (InterContinental Hotels Group</a:t>
            </a:r>
            <a:r>
              <a:rPr lang="en-US"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,,2023)</a:t>
            </a:r>
            <a:endParaRPr lang="en-US" sz="1200" dirty="0"/>
          </a:p>
        </p:txBody>
      </p:sp>
    </p:spTree>
    <p:extLst>
      <p:ext uri="{BB962C8B-B14F-4D97-AF65-F5344CB8AC3E}">
        <p14:creationId xmlns:p14="http://schemas.microsoft.com/office/powerpoint/2010/main" val="3590110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D3F63DFC-26A3-C367-E3FA-4A4ED47D0B81}"/>
              </a:ext>
            </a:extLst>
          </p:cNvPr>
          <p:cNvSpPr>
            <a:spLocks noGrp="1"/>
          </p:cNvSpPr>
          <p:nvPr>
            <p:ph type="title"/>
          </p:nvPr>
        </p:nvSpPr>
        <p:spPr>
          <a:xfrm>
            <a:off x="2033705" y="841919"/>
            <a:ext cx="9183367" cy="652897"/>
          </a:xfrm>
          <a:gradFill>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p:spPr>
        <p:txBody>
          <a:bodyPr>
            <a:normAutofit fontScale="90000"/>
          </a:bodyPr>
          <a:lstStyle/>
          <a:p>
            <a:r>
              <a:rPr lang="en-US" sz="4800" b="1" kern="100" dirty="0">
                <a:solidFill>
                  <a:schemeClr val="tx1"/>
                </a:solidFill>
                <a:latin typeface="Times New Roman" panose="02020603050405020304" pitchFamily="18" charset="0"/>
                <a:cs typeface="Times New Roman" panose="02020603050405020304" pitchFamily="18" charset="0"/>
              </a:rPr>
              <a:t>Main Content</a:t>
            </a:r>
            <a:endParaRPr lang="en-US" sz="4800" dirty="0">
              <a:solidFill>
                <a:schemeClr val="tx1"/>
              </a:solidFill>
            </a:endParaRPr>
          </a:p>
        </p:txBody>
      </p:sp>
      <p:sp>
        <p:nvSpPr>
          <p:cNvPr id="3" name="Subtitle 2">
            <a:extLst>
              <a:ext uri="{FF2B5EF4-FFF2-40B4-BE49-F238E27FC236}">
                <a16:creationId xmlns="" xmlns:a16="http://schemas.microsoft.com/office/drawing/2014/main" id="{138EC491-1B67-7E95-59B0-D1DFA75E4327}"/>
              </a:ext>
            </a:extLst>
          </p:cNvPr>
          <p:cNvSpPr>
            <a:spLocks noGrp="1"/>
          </p:cNvSpPr>
          <p:nvPr>
            <p:ph idx="1"/>
          </p:nvPr>
        </p:nvSpPr>
        <p:spPr>
          <a:xfrm>
            <a:off x="863599" y="1593179"/>
            <a:ext cx="10969172" cy="4911484"/>
          </a:xfrm>
        </p:spPr>
        <p:txBody>
          <a:bodyPr>
            <a:normAutofit/>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four main segments of the Hotel Indigo are food and beverage, travel and tourism, housing, and leisure (Camilleri and Camilleri, 2018).</a:t>
            </a: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charm and facilities of boutique hotels inspired the Hotel Indigo concept.</a:t>
            </a: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G</a:t>
            </a:r>
            <a:r>
              <a:rPr lang="en-US" sz="16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uest rooms at Hotel Indigo are designed with stories in mind, and they are both attractive and snug. </a:t>
            </a: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Gues</a:t>
            </a:r>
            <a:r>
              <a:rPr lang="en-US" sz="16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ts can e</a:t>
            </a:r>
            <a:r>
              <a:rPr lang="en-US" sz="16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njoy extra touches into the luxurious mattress, uncover the handcrafted intricacies, and do so much more.</a:t>
            </a: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hote</a:t>
            </a:r>
            <a:r>
              <a:rPr lang="en-US" sz="16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l provides Spa-style bathrooms that are fully focused on its guests (IGH, 2023).</a:t>
            </a:r>
            <a:endParaRPr lang="en-US" sz="16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6" name="Picture 2" descr="Hotel Indigo Naperville Riverwalk- Naperville, IL Hotels- Hotels in  Naperville- GDS Reservation Codes | TravelAge West">
            <a:extLst>
              <a:ext uri="{FF2B5EF4-FFF2-40B4-BE49-F238E27FC236}">
                <a16:creationId xmlns="" xmlns:a16="http://schemas.microsoft.com/office/drawing/2014/main" id="{6399DA61-5DF0-FD71-61FF-1CCE17ADA8F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6065" y="3557126"/>
            <a:ext cx="2471164" cy="25995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 xmlns:a16="http://schemas.microsoft.com/office/drawing/2014/main" id="{ACEC0D36-AE2B-818B-7F73-C5F5DB6C1A86}"/>
              </a:ext>
            </a:extLst>
          </p:cNvPr>
          <p:cNvSpPr txBox="1"/>
          <p:nvPr/>
        </p:nvSpPr>
        <p:spPr>
          <a:xfrm>
            <a:off x="8712199" y="6227664"/>
            <a:ext cx="6112932" cy="276999"/>
          </a:xfrm>
          <a:prstGeom prst="rect">
            <a:avLst/>
          </a:prstGeom>
          <a:noFill/>
        </p:spPr>
        <p:txBody>
          <a:bodyPr wrap="square">
            <a:spAutoFit/>
          </a:bodyPr>
          <a:lstStyle/>
          <a:p>
            <a:r>
              <a:rPr lang="en-US" sz="12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Source: (Instagram, 2023)</a:t>
            </a:r>
            <a:endParaRPr lang="en-US" sz="1200" dirty="0"/>
          </a:p>
        </p:txBody>
      </p:sp>
    </p:spTree>
    <p:extLst>
      <p:ext uri="{BB962C8B-B14F-4D97-AF65-F5344CB8AC3E}">
        <p14:creationId xmlns:p14="http://schemas.microsoft.com/office/powerpoint/2010/main" val="1116302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D296B08-0E49-4EE1-7CF5-D1D20FD7C5C4}"/>
              </a:ext>
            </a:extLst>
          </p:cNvPr>
          <p:cNvSpPr>
            <a:spLocks noGrp="1"/>
          </p:cNvSpPr>
          <p:nvPr>
            <p:ph type="title"/>
          </p:nvPr>
        </p:nvSpPr>
        <p:spPr>
          <a:xfrm>
            <a:off x="1752601" y="624110"/>
            <a:ext cx="9752012" cy="763256"/>
          </a:xfrm>
        </p:spPr>
        <p:txBody>
          <a:bodyPr>
            <a:normAutofit/>
          </a:bodyPr>
          <a:lstStyle/>
          <a:p>
            <a:r>
              <a:rPr lang="en-US" b="1"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Role and Function of Guest Services </a:t>
            </a:r>
            <a:endParaRPr lang="en-US" dirty="0"/>
          </a:p>
        </p:txBody>
      </p:sp>
      <p:sp>
        <p:nvSpPr>
          <p:cNvPr id="3" name="Content Placeholder 2">
            <a:extLst>
              <a:ext uri="{FF2B5EF4-FFF2-40B4-BE49-F238E27FC236}">
                <a16:creationId xmlns="" xmlns:a16="http://schemas.microsoft.com/office/drawing/2014/main" id="{80390CA9-85CD-FF99-9645-E532AA5133C0}"/>
              </a:ext>
            </a:extLst>
          </p:cNvPr>
          <p:cNvSpPr>
            <a:spLocks noGrp="1"/>
          </p:cNvSpPr>
          <p:nvPr>
            <p:ph idx="1"/>
          </p:nvPr>
        </p:nvSpPr>
        <p:spPr>
          <a:xfrm>
            <a:off x="587829" y="1387364"/>
            <a:ext cx="11146971" cy="4846525"/>
          </a:xfrm>
        </p:spPr>
        <p:txBody>
          <a:bodyPr numCol="2">
            <a:noAutofit/>
          </a:bodyPr>
          <a:lstStyle/>
          <a:p>
            <a:pPr marR="0" lvl="0" algn="just">
              <a:lnSpc>
                <a:spcPct val="170000"/>
              </a:lnSpc>
              <a:spcBef>
                <a:spcPts val="0"/>
              </a:spcBef>
              <a:spcAft>
                <a:spcPts val="0"/>
              </a:spcAft>
              <a:buFont typeface="Wingdings" panose="05000000000000000000" pitchFamily="2" charset="2"/>
              <a:buChar char="Ø"/>
            </a:pPr>
            <a:r>
              <a:rPr lang="en-US" sz="16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Hotel Indigo</a:t>
            </a:r>
            <a:r>
              <a:rPr lang="en-US" sz="16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influences every aspect of the visitor experience, including design and service delivery (IGH, 2023). </a:t>
            </a:r>
          </a:p>
          <a:p>
            <a:pPr algn="just">
              <a:lnSpc>
                <a:spcPct val="170000"/>
              </a:lnSpc>
              <a:spcBef>
                <a:spcPts val="0"/>
              </a:spcBef>
              <a:buFont typeface="Wingdings" panose="05000000000000000000" pitchFamily="2" charset="2"/>
              <a:buChar char="Ø"/>
            </a:pPr>
            <a:r>
              <a:rPr lang="en-US" sz="1600"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The hotels have walk-in showers with glass enclosures, handheld showerheads, and large, well-lit mirrors are ideal for primping, preening, and resting.</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R="0" lvl="0" algn="just">
              <a:lnSpc>
                <a:spcPct val="170000"/>
              </a:lnSpc>
              <a:spcBef>
                <a:spcPts val="0"/>
              </a:spcBef>
              <a:spcAft>
                <a:spcPts val="800"/>
              </a:spcAft>
              <a:buFont typeface="Wingdings" panose="05000000000000000000" pitchFamily="2" charset="2"/>
              <a:buChar char="Ø"/>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 a consequence, each thing has its own identity at Hotel Indigo. </a:t>
            </a:r>
            <a:endParaRPr lang="en-US" sz="1600" dirty="0">
              <a:solidFill>
                <a:srgbClr val="000000"/>
              </a:solidFill>
              <a:effectLst/>
              <a:latin typeface="Times New Roman" panose="02020603050405020304" pitchFamily="18" charset="0"/>
              <a:ea typeface="Calibri" panose="020F0502020204030204" pitchFamily="34" charset="0"/>
            </a:endParaRPr>
          </a:p>
          <a:p>
            <a:pPr algn="just">
              <a:lnSpc>
                <a:spcPct val="170000"/>
              </a:lnSpc>
              <a:buFont typeface="Wingdings" panose="05000000000000000000" pitchFamily="2" charset="2"/>
              <a:buChar char="Ø"/>
            </a:pPr>
            <a:r>
              <a:rPr lang="en-US" sz="1600" dirty="0">
                <a:solidFill>
                  <a:srgbClr val="000000"/>
                </a:solidFill>
                <a:effectLst/>
                <a:latin typeface="Times New Roman" panose="02020603050405020304" pitchFamily="18" charset="0"/>
                <a:ea typeface="Calibri" panose="020F0502020204030204" pitchFamily="34" charset="0"/>
              </a:rPr>
              <a:t>As of December 31, 2022, there were around 2,000 brand-new Hotel Indigo hotel rooms, for a total of 18,454 rooms globally, as shown in the graph below: </a:t>
            </a:r>
            <a:endParaRPr lang="en-US" sz="1600" dirty="0"/>
          </a:p>
        </p:txBody>
      </p:sp>
      <p:pic>
        <p:nvPicPr>
          <p:cNvPr id="6" name="Picture 5">
            <a:extLst>
              <a:ext uri="{FF2B5EF4-FFF2-40B4-BE49-F238E27FC236}">
                <a16:creationId xmlns="" xmlns:a16="http://schemas.microsoft.com/office/drawing/2014/main" id="{BC86F772-28AD-71BD-2CBE-04609CD44F0C}"/>
              </a:ext>
            </a:extLst>
          </p:cNvPr>
          <p:cNvPicPr>
            <a:picLocks noChangeAspect="1"/>
          </p:cNvPicPr>
          <p:nvPr/>
        </p:nvPicPr>
        <p:blipFill>
          <a:blip r:embed="rId3"/>
          <a:stretch>
            <a:fillRect/>
          </a:stretch>
        </p:blipFill>
        <p:spPr>
          <a:xfrm>
            <a:off x="7048768" y="1605286"/>
            <a:ext cx="4357417" cy="2851410"/>
          </a:xfrm>
          <a:prstGeom prst="rect">
            <a:avLst/>
          </a:prstGeom>
        </p:spPr>
      </p:pic>
      <p:sp>
        <p:nvSpPr>
          <p:cNvPr id="8" name="TextBox 7">
            <a:extLst>
              <a:ext uri="{FF2B5EF4-FFF2-40B4-BE49-F238E27FC236}">
                <a16:creationId xmlns="" xmlns:a16="http://schemas.microsoft.com/office/drawing/2014/main" id="{2B047F82-1EF2-47BB-EF51-D600CC002829}"/>
              </a:ext>
            </a:extLst>
          </p:cNvPr>
          <p:cNvSpPr txBox="1"/>
          <p:nvPr/>
        </p:nvSpPr>
        <p:spPr>
          <a:xfrm>
            <a:off x="8186577" y="4595309"/>
            <a:ext cx="2511972" cy="497572"/>
          </a:xfrm>
          <a:prstGeom prst="rect">
            <a:avLst/>
          </a:prstGeom>
          <a:noFill/>
        </p:spPr>
        <p:txBody>
          <a:bodyPr wrap="square">
            <a:spAutoFit/>
          </a:bodyPr>
          <a:lstStyle/>
          <a:p>
            <a:pPr marL="0" marR="0" algn="ctr">
              <a:spcBef>
                <a:spcPts val="0"/>
              </a:spcBef>
              <a:spcAft>
                <a:spcPts val="1000"/>
              </a:spcAft>
            </a:pPr>
            <a:r>
              <a:rPr lang="en-US" sz="9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Figure 1: Hotel Indigo Hotel Rooms</a:t>
            </a:r>
          </a:p>
          <a:p>
            <a:pPr marL="0" marR="0" algn="ctr">
              <a:spcBef>
                <a:spcPts val="0"/>
              </a:spcBef>
              <a:spcAft>
                <a:spcPts val="1000"/>
              </a:spcAft>
            </a:pPr>
            <a:r>
              <a:rPr lang="en-US" sz="9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(Source: Statista, 2023)</a:t>
            </a:r>
            <a:endParaRPr lang="en-US" sz="500" i="1" kern="100"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15155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BFCB097-3A2A-801A-6A8A-7CB451B22CAA}"/>
              </a:ext>
            </a:extLst>
          </p:cNvPr>
          <p:cNvSpPr>
            <a:spLocks noGrp="1"/>
          </p:cNvSpPr>
          <p:nvPr>
            <p:ph type="title"/>
          </p:nvPr>
        </p:nvSpPr>
        <p:spPr>
          <a:xfrm>
            <a:off x="2017987" y="624110"/>
            <a:ext cx="9486626" cy="668662"/>
          </a:xfrm>
        </p:spPr>
        <p:txBody>
          <a:bodyPr>
            <a:noAutofit/>
          </a:bodyPr>
          <a:lstStyle/>
          <a:p>
            <a:r>
              <a:rPr lang="en-US" sz="32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Importance of Hospitality</a:t>
            </a:r>
            <a:r>
              <a:rPr lang="en-US" sz="3200" kern="100" dirty="0">
                <a:effectLst/>
                <a:latin typeface="Calibri" panose="020F0502020204030204" pitchFamily="34" charset="0"/>
                <a:ea typeface="Calibri" panose="020F0502020204030204" pitchFamily="34" charset="0"/>
                <a:cs typeface="Times New Roman" panose="02020603050405020304" pitchFamily="18" charset="0"/>
              </a:rPr>
              <a:t/>
            </a:r>
            <a:br>
              <a:rPr lang="en-US" sz="3200" kern="100" dirty="0">
                <a:effectLst/>
                <a:latin typeface="Calibri" panose="020F0502020204030204" pitchFamily="34" charset="0"/>
                <a:ea typeface="Calibri" panose="020F0502020204030204" pitchFamily="34" charset="0"/>
                <a:cs typeface="Times New Roman" panose="02020603050405020304" pitchFamily="18" charset="0"/>
              </a:rPr>
            </a:br>
            <a:endParaRPr lang="en-US" sz="5400" dirty="0"/>
          </a:p>
        </p:txBody>
      </p:sp>
      <p:sp>
        <p:nvSpPr>
          <p:cNvPr id="3" name="Content Placeholder 2">
            <a:extLst>
              <a:ext uri="{FF2B5EF4-FFF2-40B4-BE49-F238E27FC236}">
                <a16:creationId xmlns="" xmlns:a16="http://schemas.microsoft.com/office/drawing/2014/main" id="{C3EC839C-5701-E631-B6FB-C491530B92D1}"/>
              </a:ext>
            </a:extLst>
          </p:cNvPr>
          <p:cNvSpPr>
            <a:spLocks noGrp="1"/>
          </p:cNvSpPr>
          <p:nvPr>
            <p:ph idx="1"/>
          </p:nvPr>
        </p:nvSpPr>
        <p:spPr>
          <a:xfrm>
            <a:off x="805543" y="1470140"/>
            <a:ext cx="10699069" cy="4997669"/>
          </a:xfrm>
        </p:spPr>
        <p:txBody>
          <a:bodyPr>
            <a:normAutofit/>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Any industry's success depends on hospitality (</a:t>
            </a: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Walker, 2021</a:t>
            </a:r>
            <a:r>
              <a:rPr lang="en-US" sz="16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a:t>
            </a:r>
            <a:r>
              <a:rPr lang="en-US" sz="16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otel Indigo create a major competitive edge that will set them apart from rivals through understanding the viewpoints and expectations of the target market help.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consideration, the </a:t>
            </a:r>
            <a:r>
              <a:rPr lang="en-US" sz="1600" kern="1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Thomassen</a:t>
            </a: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customer satisfaction model states that a consumer's perspective results from a comparison of their experiences to their expectations, whether conscious or not (Yang </a:t>
            </a:r>
            <a:r>
              <a:rPr lang="en-US" sz="16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2017).</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Therefore, the amount of accommodation supplied by Hotel Indigo workers </a:t>
            </a:r>
            <a:r>
              <a:rPr lang="en-US" sz="1600"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have</a:t>
            </a: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affect how they evaluate its service and their overall experience.</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146" name="Picture 2" descr="Queensland welcomes the debut of IHG's Hotel Indigo brand with launch of Hotel  Indigo Brisbane City Centre - 2022 - News &amp; Media - Newsroom -  InterContinental Hotels Group PLC">
            <a:extLst>
              <a:ext uri="{FF2B5EF4-FFF2-40B4-BE49-F238E27FC236}">
                <a16:creationId xmlns="" xmlns:a16="http://schemas.microsoft.com/office/drawing/2014/main" id="{70783F59-9C75-290F-7B71-517485D6B5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2286" y="3754929"/>
            <a:ext cx="3313393" cy="28902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 xmlns:a16="http://schemas.microsoft.com/office/drawing/2014/main" id="{5573D915-A9DE-CFB1-6EDA-C24EDF3BB1D0}"/>
              </a:ext>
            </a:extLst>
          </p:cNvPr>
          <p:cNvSpPr txBox="1"/>
          <p:nvPr/>
        </p:nvSpPr>
        <p:spPr>
          <a:xfrm>
            <a:off x="8185679" y="5547570"/>
            <a:ext cx="6096000" cy="276999"/>
          </a:xfrm>
          <a:prstGeom prst="rect">
            <a:avLst/>
          </a:prstGeom>
          <a:noFill/>
        </p:spPr>
        <p:txBody>
          <a:bodyPr wrap="square">
            <a:spAutoFit/>
          </a:bodyPr>
          <a:lstStyle/>
          <a:p>
            <a:r>
              <a:rPr lang="en-US" sz="1200" i="0" dirty="0">
                <a:solidFill>
                  <a:srgbClr val="000000"/>
                </a:solidFill>
                <a:effectLst/>
                <a:latin typeface="Times New Roman" panose="02020603050405020304" pitchFamily="18" charset="0"/>
                <a:cs typeface="Times New Roman" panose="02020603050405020304" pitchFamily="18" charset="0"/>
              </a:rPr>
              <a:t>Source: (InterContinental Hotels Group</a:t>
            </a:r>
            <a:r>
              <a:rPr lang="en-US"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,,2023)</a:t>
            </a:r>
            <a:endParaRPr lang="en-US" sz="1200" dirty="0"/>
          </a:p>
        </p:txBody>
      </p:sp>
    </p:spTree>
    <p:extLst>
      <p:ext uri="{BB962C8B-B14F-4D97-AF65-F5344CB8AC3E}">
        <p14:creationId xmlns:p14="http://schemas.microsoft.com/office/powerpoint/2010/main" val="3549647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3747F67-A68C-1BD0-D53B-B9A606803B85}"/>
              </a:ext>
            </a:extLst>
          </p:cNvPr>
          <p:cNvSpPr>
            <a:spLocks noGrp="1"/>
          </p:cNvSpPr>
          <p:nvPr>
            <p:ph type="title"/>
          </p:nvPr>
        </p:nvSpPr>
        <p:spPr>
          <a:xfrm>
            <a:off x="1702677" y="624110"/>
            <a:ext cx="9801936" cy="1161108"/>
          </a:xfrm>
        </p:spPr>
        <p:txBody>
          <a:bodyPr>
            <a:normAutofit fontScale="90000"/>
          </a:bodyPr>
          <a:lstStyle/>
          <a:p>
            <a:r>
              <a:rPr lang="en-US" sz="4000" b="1" kern="10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Importance of Hospitality</a:t>
            </a:r>
            <a:r>
              <a:rPr lang="en-US" sz="4000" kern="100" dirty="0">
                <a:latin typeface="Calibri" panose="020F0502020204030204" pitchFamily="34" charset="0"/>
                <a:ea typeface="Calibri" panose="020F0502020204030204" pitchFamily="34" charset="0"/>
                <a:cs typeface="Times New Roman" panose="02020603050405020304" pitchFamily="18" charset="0"/>
              </a:rPr>
              <a:t/>
            </a:r>
            <a:br>
              <a:rPr lang="en-US" sz="4000" kern="100" dirty="0">
                <a:latin typeface="Calibri" panose="020F0502020204030204" pitchFamily="34" charset="0"/>
                <a:ea typeface="Calibri" panose="020F0502020204030204" pitchFamily="34" charset="0"/>
                <a:cs typeface="Times New Roman" panose="02020603050405020304" pitchFamily="18" charset="0"/>
              </a:rPr>
            </a:br>
            <a:endParaRPr lang="en-US" sz="4000" dirty="0"/>
          </a:p>
        </p:txBody>
      </p:sp>
      <p:sp>
        <p:nvSpPr>
          <p:cNvPr id="3" name="Content Placeholder 2">
            <a:extLst>
              <a:ext uri="{FF2B5EF4-FFF2-40B4-BE49-F238E27FC236}">
                <a16:creationId xmlns="" xmlns:a16="http://schemas.microsoft.com/office/drawing/2014/main" id="{3A12CD35-1BFF-EFB1-111F-5B9725BEF458}"/>
              </a:ext>
            </a:extLst>
          </p:cNvPr>
          <p:cNvSpPr>
            <a:spLocks noGrp="1"/>
          </p:cNvSpPr>
          <p:nvPr>
            <p:ph idx="1"/>
          </p:nvPr>
        </p:nvSpPr>
        <p:spPr>
          <a:xfrm>
            <a:off x="625929" y="1328058"/>
            <a:ext cx="10940142" cy="5301342"/>
          </a:xfrm>
        </p:spPr>
        <p:txBody>
          <a:bodyPr numCol="2">
            <a:normAutofit/>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Hotel Indigo should hire personnel with prior experience in the travel and tourism sector.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Also, the hotel continue to educate current employees to ensure that the hotel consistently gives the best customer service possible.</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Hotel Indigo provide basic values and inform potential employees about them immediately.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terms of the number of properties, Wyndham Hotels &amp; Resorts is the largest hotel company in the world (Statista, 2023).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 of June 2022, Wyndham has nearly 9,000 sites globally, solidifying its status as a significant participant in the hotel industry, as shown in the graph below:</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600" dirty="0"/>
          </a:p>
        </p:txBody>
      </p:sp>
      <p:pic>
        <p:nvPicPr>
          <p:cNvPr id="4" name="Picture 3">
            <a:extLst>
              <a:ext uri="{FF2B5EF4-FFF2-40B4-BE49-F238E27FC236}">
                <a16:creationId xmlns="" xmlns:a16="http://schemas.microsoft.com/office/drawing/2014/main" id="{B04C8A20-666B-718A-CB80-B125B0FDF0D5}"/>
              </a:ext>
            </a:extLst>
          </p:cNvPr>
          <p:cNvPicPr>
            <a:picLocks noChangeAspect="1"/>
          </p:cNvPicPr>
          <p:nvPr/>
        </p:nvPicPr>
        <p:blipFill>
          <a:blip r:embed="rId3"/>
          <a:stretch>
            <a:fillRect/>
          </a:stretch>
        </p:blipFill>
        <p:spPr>
          <a:xfrm>
            <a:off x="6780862" y="1556839"/>
            <a:ext cx="5030138" cy="3587735"/>
          </a:xfrm>
          <a:prstGeom prst="rect">
            <a:avLst/>
          </a:prstGeom>
        </p:spPr>
      </p:pic>
      <p:sp>
        <p:nvSpPr>
          <p:cNvPr id="6" name="TextBox 5">
            <a:extLst>
              <a:ext uri="{FF2B5EF4-FFF2-40B4-BE49-F238E27FC236}">
                <a16:creationId xmlns="" xmlns:a16="http://schemas.microsoft.com/office/drawing/2014/main" id="{61BBBBF6-7BEE-C28C-14E2-3B549E3FF721}"/>
              </a:ext>
            </a:extLst>
          </p:cNvPr>
          <p:cNvSpPr txBox="1"/>
          <p:nvPr/>
        </p:nvSpPr>
        <p:spPr>
          <a:xfrm>
            <a:off x="6204857" y="5354477"/>
            <a:ext cx="6093372" cy="589905"/>
          </a:xfrm>
          <a:prstGeom prst="rect">
            <a:avLst/>
          </a:prstGeom>
          <a:noFill/>
        </p:spPr>
        <p:txBody>
          <a:bodyPr wrap="square">
            <a:spAutoFit/>
          </a:bodyPr>
          <a:lstStyle/>
          <a:p>
            <a:pPr marL="0" marR="0" algn="ctr">
              <a:spcBef>
                <a:spcPts val="0"/>
              </a:spcBef>
              <a:spcAft>
                <a:spcPts val="1000"/>
              </a:spcAft>
            </a:pPr>
            <a:r>
              <a:rPr lang="en-US"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Figure 2: Leading hotel companies worldwide </a:t>
            </a:r>
          </a:p>
          <a:p>
            <a:pPr marL="0" marR="0" algn="ctr">
              <a:spcBef>
                <a:spcPts val="0"/>
              </a:spcBef>
              <a:spcAft>
                <a:spcPts val="1000"/>
              </a:spcAft>
            </a:pPr>
            <a:r>
              <a:rPr lang="en-US" sz="1200" i="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(Source, Statista, 2023b)</a:t>
            </a:r>
            <a:endParaRPr lang="en-US" sz="900" i="1" kern="100" dirty="0">
              <a:solidFill>
                <a:srgbClr val="44546A"/>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98847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2722482-1763-0A56-F9D0-854B9C69D1F7}"/>
              </a:ext>
            </a:extLst>
          </p:cNvPr>
          <p:cNvSpPr>
            <a:spLocks noGrp="1"/>
          </p:cNvSpPr>
          <p:nvPr>
            <p:ph type="title"/>
          </p:nvPr>
        </p:nvSpPr>
        <p:spPr>
          <a:xfrm>
            <a:off x="1828801" y="624110"/>
            <a:ext cx="9675812" cy="1280890"/>
          </a:xfrm>
        </p:spPr>
        <p:txBody>
          <a:bodyPr/>
          <a:lstStyle/>
          <a:p>
            <a:r>
              <a:rPr lang="en-US" dirty="0"/>
              <a:t>Conclusion</a:t>
            </a:r>
          </a:p>
        </p:txBody>
      </p:sp>
      <p:sp>
        <p:nvSpPr>
          <p:cNvPr id="3" name="Content Placeholder 2">
            <a:extLst>
              <a:ext uri="{FF2B5EF4-FFF2-40B4-BE49-F238E27FC236}">
                <a16:creationId xmlns="" xmlns:a16="http://schemas.microsoft.com/office/drawing/2014/main" id="{54154AF1-8D10-53E9-A486-7BFBEC41A681}"/>
              </a:ext>
            </a:extLst>
          </p:cNvPr>
          <p:cNvSpPr>
            <a:spLocks noGrp="1"/>
          </p:cNvSpPr>
          <p:nvPr>
            <p:ph idx="1"/>
          </p:nvPr>
        </p:nvSpPr>
        <p:spPr>
          <a:xfrm>
            <a:off x="859972" y="1337733"/>
            <a:ext cx="10807096" cy="2323583"/>
          </a:xfrm>
        </p:spPr>
        <p:txBody>
          <a:bodyPr>
            <a:normAutofit/>
          </a:bodyPr>
          <a:lstStyle/>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Due to the importance of the hospitality industry to the hotel industry, businesses must always go above and beyond to satisfy their clients.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Addition, hotels need to be aware of what guests expect from them and make sure that all services are provided properly.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Finally, the Hotel Indigo offers customers first-rate customer service across various services.</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order to remain competitive, this hotel will have to improve its offerings. </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6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If everything is improved, customers will be happy and value the service.</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074" name="Picture 2" descr="Hotel Indigo doubles Jeddah presence - THP News">
            <a:extLst>
              <a:ext uri="{FF2B5EF4-FFF2-40B4-BE49-F238E27FC236}">
                <a16:creationId xmlns="" xmlns:a16="http://schemas.microsoft.com/office/drawing/2014/main" id="{8F33594B-4CE3-D9D9-CADE-91598713F3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37365" y="3661316"/>
            <a:ext cx="5523064" cy="27615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6E842D13-2472-85BF-FC44-4ECA6654A1C4}"/>
              </a:ext>
            </a:extLst>
          </p:cNvPr>
          <p:cNvSpPr txBox="1"/>
          <p:nvPr/>
        </p:nvSpPr>
        <p:spPr>
          <a:xfrm>
            <a:off x="6096000" y="6422848"/>
            <a:ext cx="6096000" cy="276999"/>
          </a:xfrm>
          <a:prstGeom prst="rect">
            <a:avLst/>
          </a:prstGeom>
          <a:noFill/>
        </p:spPr>
        <p:txBody>
          <a:bodyPr wrap="square">
            <a:spAutoFit/>
          </a:bodyPr>
          <a:lstStyle/>
          <a:p>
            <a:r>
              <a:rPr lang="en-US" sz="1200" i="0" dirty="0">
                <a:solidFill>
                  <a:srgbClr val="000000"/>
                </a:solidFill>
                <a:effectLst/>
                <a:latin typeface="Times New Roman" panose="02020603050405020304" pitchFamily="18" charset="0"/>
                <a:cs typeface="Times New Roman" panose="02020603050405020304" pitchFamily="18" charset="0"/>
              </a:rPr>
              <a:t>Source: (InterContinental Hotels Group</a:t>
            </a:r>
            <a:r>
              <a:rPr lang="en-US" sz="12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,,2023)</a:t>
            </a:r>
            <a:endParaRPr lang="en-US" sz="1200" dirty="0"/>
          </a:p>
        </p:txBody>
      </p:sp>
    </p:spTree>
    <p:extLst>
      <p:ext uri="{BB962C8B-B14F-4D97-AF65-F5344CB8AC3E}">
        <p14:creationId xmlns:p14="http://schemas.microsoft.com/office/powerpoint/2010/main" val="19395755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3005C60B-5452-4C81-B59D-02D3E0E73DC0}"/>
              </a:ext>
            </a:extLst>
          </p:cNvPr>
          <p:cNvSpPr>
            <a:spLocks noGrp="1"/>
          </p:cNvSpPr>
          <p:nvPr>
            <p:ph idx="1"/>
          </p:nvPr>
        </p:nvSpPr>
        <p:spPr>
          <a:xfrm>
            <a:off x="3593874" y="2198914"/>
            <a:ext cx="6612046" cy="1713186"/>
          </a:xfrm>
        </p:spPr>
        <p:txBody>
          <a:bodyPr>
            <a:normAutofit/>
          </a:bodyPr>
          <a:lstStyle/>
          <a:p>
            <a:pPr marL="0" indent="0">
              <a:buNone/>
            </a:pPr>
            <a:r>
              <a:rPr lang="en-US" sz="8800" dirty="0">
                <a:latin typeface="Algerian" panose="04020705040A02060702" pitchFamily="82" charset="0"/>
                <a:cs typeface="Times New Roman" panose="02020603050405020304" pitchFamily="18" charset="0"/>
              </a:rPr>
              <a:t>Thank you </a:t>
            </a:r>
          </a:p>
        </p:txBody>
      </p:sp>
    </p:spTree>
    <p:extLst>
      <p:ext uri="{BB962C8B-B14F-4D97-AF65-F5344CB8AC3E}">
        <p14:creationId xmlns:p14="http://schemas.microsoft.com/office/powerpoint/2010/main" val="2191465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1C08DE2-9EF1-A48C-0F2B-8C37250AD334}"/>
              </a:ext>
            </a:extLst>
          </p:cNvPr>
          <p:cNvSpPr>
            <a:spLocks noGrp="1"/>
          </p:cNvSpPr>
          <p:nvPr>
            <p:ph type="title"/>
          </p:nvPr>
        </p:nvSpPr>
        <p:spPr/>
        <p:txBody>
          <a:bodyPr/>
          <a:lstStyle/>
          <a:p>
            <a:r>
              <a:rPr lang="en-US" dirty="0"/>
              <a:t>References </a:t>
            </a:r>
            <a:br>
              <a:rPr lang="en-US" dirty="0"/>
            </a:br>
            <a:endParaRPr lang="en-US" dirty="0"/>
          </a:p>
        </p:txBody>
      </p:sp>
      <p:sp>
        <p:nvSpPr>
          <p:cNvPr id="3" name="Content Placeholder 2">
            <a:extLst>
              <a:ext uri="{FF2B5EF4-FFF2-40B4-BE49-F238E27FC236}">
                <a16:creationId xmlns="" xmlns:a16="http://schemas.microsoft.com/office/drawing/2014/main" id="{E7BDF525-0906-1140-4235-E18B0E01BAE7}"/>
              </a:ext>
            </a:extLst>
          </p:cNvPr>
          <p:cNvSpPr>
            <a:spLocks noGrp="1"/>
          </p:cNvSpPr>
          <p:nvPr>
            <p:ph idx="1"/>
          </p:nvPr>
        </p:nvSpPr>
        <p:spPr>
          <a:xfrm>
            <a:off x="1208314" y="1497724"/>
            <a:ext cx="10287537" cy="4413498"/>
          </a:xfrm>
        </p:spPr>
        <p:txBody>
          <a:bodyPr>
            <a:normAutofit fontScale="55000" lnSpcReduction="20000"/>
          </a:bodyPr>
          <a:lstStyle/>
          <a:p>
            <a:pPr marL="0" marR="0" algn="just">
              <a:lnSpc>
                <a:spcPct val="150000"/>
              </a:lnSpc>
              <a:spcBef>
                <a:spcPts val="0"/>
              </a:spcBef>
              <a:spcAft>
                <a:spcPts val="800"/>
              </a:spcAft>
            </a:pP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Camilleri, M.A. and Camilleri, M.A., 2018. </a:t>
            </a:r>
            <a:r>
              <a:rPr lang="en-US" sz="180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tourism industry: An overview</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(pp. 3-27). Springer International Publishing. </a:t>
            </a:r>
            <a:endParaRPr lang="en-US"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Hotel Indigo, 2023. Our Story. [online] Available at:  </a:t>
            </a:r>
            <a:r>
              <a:rPr lang="en-US" sz="180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https://www.ihg.com/hotelindigo/content/us/en/about-us</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on 4</a:t>
            </a:r>
            <a:r>
              <a:rPr lang="en-US" sz="1800" kern="100" baseline="30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Oct’23]</a:t>
            </a:r>
            <a:endParaRPr lang="en-US"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IGH, 2023. Hotel Indigo debuts largest marketing campaign in brand history, delivering a beautiful perspective of neighborhoods across the world. [online] Available at: </a:t>
            </a:r>
            <a:r>
              <a:rPr lang="en-US" sz="180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https://www.ihgplc.com/en/news-and-media/news-releases/2023/hotel-indigo-debuts-largest-marketing-campaign-in-brand-history</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on 4</a:t>
            </a:r>
            <a:r>
              <a:rPr lang="en-US" sz="1800" kern="100" baseline="30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Oct’23]</a:t>
            </a:r>
            <a:endParaRPr lang="en-US"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Kilson</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G.A., 2022. </a:t>
            </a:r>
            <a:r>
              <a:rPr lang="en-US" sz="180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The Use of Digital Media for the Employer Brand Management in Hotels</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(Doctoral dissertation).</a:t>
            </a:r>
            <a:endParaRPr lang="en-US"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Padma, P. and Ahn, J., 2020. Guest satisfaction &amp; dissatisfaction in luxury hotels: An application of big data. </a:t>
            </a:r>
            <a:r>
              <a:rPr lang="en-US" sz="180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84</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p.102318.</a:t>
            </a:r>
            <a:endParaRPr lang="en-US"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Statista, 2023a. Number of Hotel Indigo hotel rooms worldwide from 2008 to 2022. [online] Available at: </a:t>
            </a:r>
            <a:r>
              <a:rPr lang="en-US" sz="180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https://www.statista.com/statistics/223385/number-of-hotel-indigo-hotel-rooms/</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on 4</a:t>
            </a:r>
            <a:r>
              <a:rPr lang="en-US" sz="1800" kern="100" baseline="30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Oct’23]</a:t>
            </a:r>
            <a:endParaRPr lang="en-US"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Statista, 2023b. Leading hotel companies worldwide as of June 2022 by number of properties. [online] Available at: </a:t>
            </a:r>
            <a:r>
              <a:rPr lang="en-US" sz="1800" u="sng"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https://www.statista.com/statistics/197869/us-hotel-companies-by-number-of-properties-worldwide/</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[Accessed on 4</a:t>
            </a:r>
            <a:r>
              <a:rPr lang="en-US" sz="1800" kern="100" baseline="30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Oct’23]</a:t>
            </a:r>
            <a:endParaRPr lang="en-US"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Walker, J.R., 2021. </a:t>
            </a:r>
            <a:r>
              <a:rPr lang="en-US" sz="180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Introduction to hospitality</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United Kingdom: Pearson.</a:t>
            </a:r>
            <a:endParaRPr lang="en-US"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Yang, S., Chen, X. and Shen, X., 2017. An exploratory study of customer satisfaction with international student recruitment agencies: A case study in New Zealand. </a:t>
            </a:r>
            <a:r>
              <a:rPr lang="en-US" sz="180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Business and Management</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(11), p.130.</a:t>
            </a:r>
          </a:p>
          <a:p>
            <a:pPr marL="0" algn="just">
              <a:lnSpc>
                <a:spcPct val="150000"/>
              </a:lnSpc>
              <a:spcBef>
                <a:spcPts val="0"/>
              </a:spcBef>
              <a:spcAft>
                <a:spcPts val="800"/>
              </a:spcAft>
            </a:pPr>
            <a:r>
              <a:rPr lang="en-US" i="0" dirty="0">
                <a:solidFill>
                  <a:srgbClr val="000000"/>
                </a:solidFill>
                <a:effectLst/>
                <a:latin typeface="Times New Roman" panose="02020603050405020304" pitchFamily="18" charset="0"/>
                <a:cs typeface="Times New Roman" panose="02020603050405020304" pitchFamily="18" charset="0"/>
              </a:rPr>
              <a:t>InterContinental Hotels Group</a:t>
            </a:r>
            <a:r>
              <a:rPr lang="en-US"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2023</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Hotel Indigo. . [online] Available at: </a:t>
            </a:r>
            <a:r>
              <a:rPr lang="en-US"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https://www.ihgplc.com/en/our-brands/hotel-indigo</a:t>
            </a:r>
            <a:r>
              <a:rPr lang="en-US"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on 4</a:t>
            </a:r>
            <a:r>
              <a:rPr lang="en-US" sz="1800" kern="100" baseline="30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Oct’23]</a:t>
            </a:r>
          </a:p>
          <a:p>
            <a:pPr marL="0" algn="just">
              <a:lnSpc>
                <a:spcPct val="150000"/>
              </a:lnSpc>
              <a:spcBef>
                <a:spcPts val="0"/>
              </a:spcBef>
              <a:spcAft>
                <a:spcPts val="800"/>
              </a:spcAft>
            </a:pPr>
            <a:r>
              <a:rPr lang="en-US"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Instagram, 2023. Hotel Indigo. </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hlinkClick r:id="rId7"/>
              </a:rPr>
              <a:t>https://www.instagram.com/hotelindigo/</a:t>
            </a:r>
            <a:r>
              <a:rPr lang="en-US" kern="1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[Accessed on 4</a:t>
            </a:r>
            <a:r>
              <a:rPr lang="en-US" sz="1800" kern="100" baseline="300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a:t>
            </a:r>
            <a:r>
              <a:rPr lang="en-US" sz="1800" kern="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Oct’23]</a:t>
            </a:r>
          </a:p>
          <a:p>
            <a:pPr marL="0" indent="0" algn="just">
              <a:lnSpc>
                <a:spcPct val="150000"/>
              </a:lnSpc>
              <a:spcBef>
                <a:spcPts val="0"/>
              </a:spcBef>
              <a:spcAft>
                <a:spcPts val="800"/>
              </a:spcAft>
              <a:buNone/>
            </a:pPr>
            <a:endParaRPr lang="en-US"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endParaRPr lang="en-US"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8930059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130</TotalTime>
  <Words>1463</Words>
  <Application>Microsoft Office PowerPoint</Application>
  <PresentationFormat>Custom</PresentationFormat>
  <Paragraphs>86</Paragraphs>
  <Slides>11</Slides>
  <Notes>6</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Hotel Indigo</vt:lpstr>
      <vt:lpstr>PowerPoint Presentation</vt:lpstr>
      <vt:lpstr>Introduction of the Brand </vt:lpstr>
      <vt:lpstr>Main Content</vt:lpstr>
      <vt:lpstr>Main Content</vt:lpstr>
      <vt:lpstr>Role and Function of Guest Services </vt:lpstr>
      <vt:lpstr>Importance of Hospitality </vt:lpstr>
      <vt:lpstr>Importance of Hospitality </vt:lpstr>
      <vt:lpstr>Conclusion</vt:lpstr>
      <vt:lpstr>PowerPoint Presentation</vt:lpstr>
      <vt:lpstr>References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Danish</dc:creator>
  <cp:lastModifiedBy>s</cp:lastModifiedBy>
  <cp:revision>45</cp:revision>
  <dcterms:created xsi:type="dcterms:W3CDTF">2023-10-04T08:57:37Z</dcterms:created>
  <dcterms:modified xsi:type="dcterms:W3CDTF">2023-10-21T14:20:33Z</dcterms:modified>
</cp:coreProperties>
</file>