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69" r:id="rId2"/>
    <p:sldId id="273" r:id="rId3"/>
    <p:sldId id="271" r:id="rId4"/>
    <p:sldId id="270" r:id="rId5"/>
    <p:sldId id="274" r:id="rId6"/>
    <p:sldId id="276" r:id="rId7"/>
    <p:sldId id="275" r:id="rId8"/>
    <p:sldId id="272" r:id="rId9"/>
    <p:sldId id="277" r:id="rId10"/>
    <p:sldId id="279" r:id="rId11"/>
    <p:sldId id="278" r:id="rId12"/>
    <p:sldId id="264" r:id="rId13"/>
    <p:sldId id="261" r:id="rId14"/>
    <p:sldId id="262" r:id="rId15"/>
    <p:sldId id="282" r:id="rId16"/>
    <p:sldId id="283" r:id="rId17"/>
    <p:sldId id="284" r:id="rId18"/>
    <p:sldId id="280" r:id="rId19"/>
    <p:sldId id="281" r:id="rId20"/>
    <p:sldId id="28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2" autoAdjust="0"/>
    <p:restoredTop sz="94660"/>
  </p:normalViewPr>
  <p:slideViewPr>
    <p:cSldViewPr snapToGrid="0">
      <p:cViewPr varScale="1">
        <p:scale>
          <a:sx n="115" d="100"/>
          <a:sy n="115" d="100"/>
        </p:scale>
        <p:origin x="198" y="11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986C8B-7DC5-456A-A682-A3493A6C492C}" type="datetimeFigureOut">
              <a:rPr lang="en-GB" smtClean="0"/>
              <a:t>28/01/2019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97C1B2-89AB-4676-8E9D-D40A14A041C4}" type="slidenum">
              <a:rPr lang="en-GB" smtClean="0"/>
              <a:t>‹#›</a:t>
            </a:fld>
            <a:endParaRPr lang="en-GB"/>
          </a:p>
        </p:txBody>
      </p:sp>
    </p:spTree>
    <p:extLst>
      <p:ext uri="{BB962C8B-B14F-4D97-AF65-F5344CB8AC3E}">
        <p14:creationId xmlns:p14="http://schemas.microsoft.com/office/powerpoint/2010/main" val="33989542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F19B0F-AC4B-4CA5-87D9-8971B83ED88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60761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F19B0F-AC4B-4CA5-87D9-8971B83ED88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186888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F19B0F-AC4B-4CA5-87D9-8971B83ED88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420242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28/01/2019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48931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28/01/2019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86591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48046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41182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01811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328810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99647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6355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81308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592087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820355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09600" y="1600201"/>
            <a:ext cx="53848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6197600" y="1600201"/>
            <a:ext cx="5384800" cy="4525963"/>
          </a:xfrm>
          <a:prstGeom prst="rect">
            <a:avLst/>
          </a:prstGeom>
        </p:spPr>
        <p:txBody>
          <a:bodyPr/>
          <a:lstStyle/>
          <a:p>
            <a:pPr lvl="0"/>
            <a:endParaRPr lang="en-US" noProof="0" smtClean="0"/>
          </a:p>
        </p:txBody>
      </p:sp>
      <p:sp>
        <p:nvSpPr>
          <p:cNvPr id="5" name="Date Placeholder 4"/>
          <p:cNvSpPr>
            <a:spLocks noGrp="1" noChangeArrowheads="1"/>
          </p:cNvSpPr>
          <p:nvPr>
            <p:ph type="dt" sz="half" idx="10"/>
          </p:nvPr>
        </p:nvSpPr>
        <p:spPr>
          <a:xfrm>
            <a:off x="609600" y="6245225"/>
            <a:ext cx="2844800" cy="476250"/>
          </a:xfrm>
          <a:prstGeom prst="rect">
            <a:avLst/>
          </a:prstGeom>
          <a:ln/>
        </p:spPr>
        <p:txBody>
          <a:bodyPr/>
          <a:lstStyle>
            <a:lvl1pPr>
              <a:defRPr/>
            </a:lvl1pPr>
          </a:lstStyle>
          <a:p>
            <a:pPr>
              <a:defRPr/>
            </a:pPr>
            <a:endParaRPr lang="en-US"/>
          </a:p>
        </p:txBody>
      </p:sp>
      <p:sp>
        <p:nvSpPr>
          <p:cNvPr id="6" name="Footer Placeholder 5"/>
          <p:cNvSpPr>
            <a:spLocks noGrp="1" noChangeArrowheads="1"/>
          </p:cNvSpPr>
          <p:nvPr>
            <p:ph type="ftr" sz="quarter" idx="11"/>
          </p:nvPr>
        </p:nvSpPr>
        <p:spPr>
          <a:xfrm>
            <a:off x="4165600" y="6245225"/>
            <a:ext cx="3860800" cy="476250"/>
          </a:xfrm>
          <a:prstGeom prst="rect">
            <a:avLst/>
          </a:prstGeom>
          <a:ln/>
        </p:spPr>
        <p:txBody>
          <a:bodyPr/>
          <a:lstStyle>
            <a:lvl1pPr>
              <a:defRPr/>
            </a:lvl1pPr>
          </a:lstStyle>
          <a:p>
            <a:pPr>
              <a:defRPr/>
            </a:pPr>
            <a:endParaRPr lang="en-US"/>
          </a:p>
        </p:txBody>
      </p:sp>
      <p:sp>
        <p:nvSpPr>
          <p:cNvPr id="7" name="Slide Number Placeholder 6"/>
          <p:cNvSpPr>
            <a:spLocks noGrp="1" noChangeArrowheads="1"/>
          </p:cNvSpPr>
          <p:nvPr>
            <p:ph type="sldNum" sz="quarter" idx="12"/>
          </p:nvPr>
        </p:nvSpPr>
        <p:spPr>
          <a:xfrm>
            <a:off x="8737600" y="6245225"/>
            <a:ext cx="2844800" cy="476250"/>
          </a:xfrm>
          <a:prstGeom prst="rect">
            <a:avLst/>
          </a:prstGeom>
          <a:ln/>
        </p:spPr>
        <p:txBody>
          <a:bodyPr/>
          <a:lstStyle>
            <a:lvl1pPr>
              <a:defRPr/>
            </a:lvl1pPr>
          </a:lstStyle>
          <a:p>
            <a:pPr>
              <a:defRPr/>
            </a:pPr>
            <a:fld id="{9CFB3803-A497-4E51-A242-42890F07BC8C}" type="slidenum">
              <a:rPr lang="en-US"/>
              <a:pPr>
                <a:defRPr/>
              </a:pPr>
              <a:t>‹#›</a:t>
            </a:fld>
            <a:endParaRPr lang="en-US"/>
          </a:p>
        </p:txBody>
      </p:sp>
    </p:spTree>
    <p:extLst>
      <p:ext uri="{BB962C8B-B14F-4D97-AF65-F5344CB8AC3E}">
        <p14:creationId xmlns:p14="http://schemas.microsoft.com/office/powerpoint/2010/main" val="7717277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28/01/2019</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5759425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8" Type="http://schemas.openxmlformats.org/officeDocument/2006/relationships/image" Target="../media/image19.jpg"/><Relationship Id="rId3" Type="http://schemas.openxmlformats.org/officeDocument/2006/relationships/image" Target="../media/image14.jpg"/><Relationship Id="rId7" Type="http://schemas.openxmlformats.org/officeDocument/2006/relationships/image" Target="../media/image18.jpg"/><Relationship Id="rId2" Type="http://schemas.openxmlformats.org/officeDocument/2006/relationships/image" Target="../media/image13.png"/><Relationship Id="rId1" Type="http://schemas.openxmlformats.org/officeDocument/2006/relationships/slideLayout" Target="../slideLayouts/slideLayout6.xml"/><Relationship Id="rId6" Type="http://schemas.openxmlformats.org/officeDocument/2006/relationships/image" Target="../media/image17.jpg"/><Relationship Id="rId5" Type="http://schemas.openxmlformats.org/officeDocument/2006/relationships/image" Target="../media/image16.jpg"/><Relationship Id="rId10" Type="http://schemas.openxmlformats.org/officeDocument/2006/relationships/image" Target="../media/image21.jpg"/><Relationship Id="rId4" Type="http://schemas.openxmlformats.org/officeDocument/2006/relationships/image" Target="../media/image15.jpg"/><Relationship Id="rId9" Type="http://schemas.openxmlformats.org/officeDocument/2006/relationships/image" Target="../media/image20.jpg"/></Relationships>
</file>

<file path=ppt/slides/_rels/slide1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image" Target="../media/image27.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smtClean="0"/>
              <a:t/>
            </a:r>
            <a:br>
              <a:rPr lang="en-GB" b="1" dirty="0" smtClean="0"/>
            </a:br>
            <a:r>
              <a:rPr lang="en-GB" b="1" dirty="0" smtClean="0"/>
              <a:t/>
            </a:r>
            <a:br>
              <a:rPr lang="en-GB" b="1" dirty="0" smtClean="0"/>
            </a:br>
            <a:r>
              <a:rPr lang="en-GB" b="1" dirty="0"/>
              <a:t>Climate Change, Coastal Management and Acceptable Risk: Consequences for Tourism</a:t>
            </a:r>
            <a:r>
              <a:rPr lang="en-GB" dirty="0"/>
              <a:t/>
            </a:r>
            <a:br>
              <a:rPr lang="en-GB" dirty="0"/>
            </a:br>
            <a:r>
              <a:rPr lang="en-GB" b="1" dirty="0" smtClean="0"/>
              <a:t> </a:t>
            </a:r>
            <a:r>
              <a:rPr lang="en-GB" dirty="0" smtClean="0"/>
              <a:t/>
            </a:r>
            <a:br>
              <a:rPr lang="en-GB" dirty="0" smtClean="0"/>
            </a:br>
            <a:r>
              <a:rPr lang="en-GB" dirty="0" smtClean="0">
                <a:solidFill>
                  <a:schemeClr val="bg1"/>
                </a:solidFill>
              </a:rPr>
              <a:t/>
            </a:r>
            <a:br>
              <a:rPr lang="en-GB" dirty="0" smtClean="0">
                <a:solidFill>
                  <a:schemeClr val="bg1"/>
                </a:solidFill>
              </a:rPr>
            </a:br>
            <a:endParaRPr lang="en-GB" dirty="0">
              <a:solidFill>
                <a:schemeClr val="bg1"/>
              </a:solidFill>
            </a:endParaRPr>
          </a:p>
        </p:txBody>
      </p:sp>
      <p:sp>
        <p:nvSpPr>
          <p:cNvPr id="3" name="Subtitle 2"/>
          <p:cNvSpPr>
            <a:spLocks noGrp="1"/>
          </p:cNvSpPr>
          <p:nvPr>
            <p:ph type="subTitle" idx="1"/>
          </p:nvPr>
        </p:nvSpPr>
        <p:spPr>
          <a:xfrm>
            <a:off x="1094509" y="3717033"/>
            <a:ext cx="10211094" cy="2564705"/>
          </a:xfrm>
        </p:spPr>
        <p:txBody>
          <a:bodyPr>
            <a:normAutofit/>
          </a:bodyPr>
          <a:lstStyle/>
          <a:p>
            <a:r>
              <a:rPr lang="en-GB" sz="2800" b="1" u="sng" smtClean="0">
                <a:solidFill>
                  <a:schemeClr val="bg1"/>
                </a:solidFill>
              </a:rPr>
              <a:t>Professor Mike </a:t>
            </a:r>
            <a:r>
              <a:rPr lang="en-GB" sz="2800" b="1" u="sng" dirty="0" smtClean="0">
                <a:solidFill>
                  <a:schemeClr val="bg1"/>
                </a:solidFill>
              </a:rPr>
              <a:t>Phillips</a:t>
            </a:r>
            <a:endParaRPr lang="en-GB" sz="2800" b="1" dirty="0" smtClean="0">
              <a:solidFill>
                <a:schemeClr val="bg1"/>
              </a:solidFill>
            </a:endParaRPr>
          </a:p>
          <a:p>
            <a:endParaRPr lang="en-GB" sz="2800" b="1" dirty="0" smtClean="0">
              <a:solidFill>
                <a:schemeClr val="bg1"/>
              </a:solidFill>
            </a:endParaRPr>
          </a:p>
          <a:p>
            <a:r>
              <a:rPr lang="en-GB" sz="2400" b="1" dirty="0" smtClean="0">
                <a:solidFill>
                  <a:schemeClr val="bg1"/>
                </a:solidFill>
              </a:rPr>
              <a:t>ICS 2018 (13-18 May): </a:t>
            </a:r>
            <a:r>
              <a:rPr lang="en-GB" sz="2400" b="1" dirty="0" err="1">
                <a:solidFill>
                  <a:schemeClr val="bg1"/>
                </a:solidFill>
              </a:rPr>
              <a:t>Haeundae</a:t>
            </a:r>
            <a:r>
              <a:rPr lang="en-GB" sz="2400" b="1" dirty="0">
                <a:solidFill>
                  <a:schemeClr val="bg1"/>
                </a:solidFill>
              </a:rPr>
              <a:t> Grand </a:t>
            </a:r>
            <a:r>
              <a:rPr lang="en-GB" sz="2400" b="1" dirty="0" smtClean="0">
                <a:solidFill>
                  <a:schemeClr val="bg1"/>
                </a:solidFill>
              </a:rPr>
              <a:t>Hotel, Busan, South Korea.</a:t>
            </a:r>
          </a:p>
          <a:p>
            <a:endParaRPr lang="en-GB" sz="1000" b="1" dirty="0">
              <a:solidFill>
                <a:schemeClr val="bg1"/>
              </a:solidFill>
            </a:endParaRPr>
          </a:p>
        </p:txBody>
      </p:sp>
    </p:spTree>
    <p:extLst>
      <p:ext uri="{BB962C8B-B14F-4D97-AF65-F5344CB8AC3E}">
        <p14:creationId xmlns:p14="http://schemas.microsoft.com/office/powerpoint/2010/main" val="32949504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Presentation Structure</a:t>
            </a:r>
            <a:endParaRPr lang="en-GB" dirty="0"/>
          </a:p>
        </p:txBody>
      </p:sp>
      <p:sp>
        <p:nvSpPr>
          <p:cNvPr id="3" name="Content Placeholder 2"/>
          <p:cNvSpPr>
            <a:spLocks noGrp="1"/>
          </p:cNvSpPr>
          <p:nvPr>
            <p:ph idx="1"/>
          </p:nvPr>
        </p:nvSpPr>
        <p:spPr/>
        <p:txBody>
          <a:bodyPr/>
          <a:lstStyle/>
          <a:p>
            <a:r>
              <a:rPr lang="en-GB" dirty="0" smtClean="0"/>
              <a:t>Climate Change</a:t>
            </a:r>
          </a:p>
          <a:p>
            <a:r>
              <a:rPr lang="en-GB" dirty="0" smtClean="0"/>
              <a:t>Coastal Management</a:t>
            </a:r>
          </a:p>
          <a:p>
            <a:r>
              <a:rPr lang="en-GB" dirty="0" smtClean="0"/>
              <a:t>Risk Management</a:t>
            </a:r>
          </a:p>
          <a:p>
            <a:r>
              <a:rPr lang="en-GB" dirty="0" smtClean="0"/>
              <a:t>Case Study: Fairbourne</a:t>
            </a:r>
          </a:p>
          <a:p>
            <a:r>
              <a:rPr lang="en-GB" dirty="0" smtClean="0"/>
              <a:t>Conclusions</a:t>
            </a:r>
          </a:p>
          <a:p>
            <a:endParaRPr lang="en-GB" dirty="0" smtClean="0"/>
          </a:p>
          <a:p>
            <a:endParaRPr lang="en-GB" dirty="0"/>
          </a:p>
        </p:txBody>
      </p:sp>
    </p:spTree>
    <p:extLst>
      <p:ext uri="{BB962C8B-B14F-4D97-AF65-F5344CB8AC3E}">
        <p14:creationId xmlns:p14="http://schemas.microsoft.com/office/powerpoint/2010/main" val="40341962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Climate Change</a:t>
            </a:r>
            <a:endParaRPr lang="en-GB" dirty="0"/>
          </a:p>
        </p:txBody>
      </p:sp>
      <p:sp>
        <p:nvSpPr>
          <p:cNvPr id="6" name="Content Placeholder 5"/>
          <p:cNvSpPr>
            <a:spLocks noGrp="1"/>
          </p:cNvSpPr>
          <p:nvPr>
            <p:ph idx="1"/>
          </p:nvPr>
        </p:nvSpPr>
        <p:spPr>
          <a:xfrm>
            <a:off x="609600" y="1381652"/>
            <a:ext cx="10972800" cy="4354130"/>
          </a:xfrm>
        </p:spPr>
        <p:txBody>
          <a:bodyPr>
            <a:normAutofit fontScale="85000" lnSpcReduction="20000"/>
          </a:bodyPr>
          <a:lstStyle/>
          <a:p>
            <a:pPr algn="just"/>
            <a:r>
              <a:rPr lang="en-GB" dirty="0"/>
              <a:t>Climate change, weather patterns, impacts on coastal defences and the fate of coastal communities highlights the need for effective use of resources. </a:t>
            </a:r>
            <a:endParaRPr lang="en-GB" dirty="0" smtClean="0"/>
          </a:p>
          <a:p>
            <a:pPr algn="just"/>
            <a:r>
              <a:rPr lang="en-GB" dirty="0" smtClean="0"/>
              <a:t>One </a:t>
            </a:r>
            <a:r>
              <a:rPr lang="en-GB" dirty="0"/>
              <a:t>of the major physical impacts of sea-level rise is erosion, particularly along the open coast and this will leave coastal infrastructure even more vulnerable to storm waves in future. </a:t>
            </a:r>
            <a:endParaRPr lang="en-GB" dirty="0" smtClean="0"/>
          </a:p>
          <a:p>
            <a:pPr algn="just"/>
            <a:r>
              <a:rPr lang="en-GB" dirty="0" smtClean="0"/>
              <a:t>Therefore</a:t>
            </a:r>
            <a:r>
              <a:rPr lang="en-GB" dirty="0"/>
              <a:t>, sea-level rise coupled with storm surges and high tides will pose severe problems for shoreline management and the economy which will require effective management for resolution. </a:t>
            </a:r>
            <a:endParaRPr lang="en-GB" dirty="0" smtClean="0"/>
          </a:p>
          <a:p>
            <a:pPr algn="just"/>
            <a:r>
              <a:rPr lang="en-GB" dirty="0" smtClean="0"/>
              <a:t>Obviously</a:t>
            </a:r>
            <a:r>
              <a:rPr lang="en-GB" dirty="0"/>
              <a:t>, policy and implementation will be influenced by available techniques for defending the coast with due consideration being given to their cost and sustainability. </a:t>
            </a:r>
          </a:p>
          <a:p>
            <a:endParaRPr lang="en-GB" dirty="0"/>
          </a:p>
        </p:txBody>
      </p:sp>
    </p:spTree>
    <p:extLst>
      <p:ext uri="{BB962C8B-B14F-4D97-AF65-F5344CB8AC3E}">
        <p14:creationId xmlns:p14="http://schemas.microsoft.com/office/powerpoint/2010/main" val="9786780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Coastal Management (UK)</a:t>
            </a:r>
            <a:endParaRPr lang="en-GB" dirty="0"/>
          </a:p>
        </p:txBody>
      </p:sp>
      <p:sp>
        <p:nvSpPr>
          <p:cNvPr id="3" name="Content Placeholder 2"/>
          <p:cNvSpPr>
            <a:spLocks noGrp="1"/>
          </p:cNvSpPr>
          <p:nvPr>
            <p:ph idx="1"/>
          </p:nvPr>
        </p:nvSpPr>
        <p:spPr/>
        <p:txBody>
          <a:bodyPr>
            <a:normAutofit fontScale="55000" lnSpcReduction="20000"/>
          </a:bodyPr>
          <a:lstStyle/>
          <a:p>
            <a:pPr marL="0" indent="0" algn="just" hangingPunct="0">
              <a:buNone/>
            </a:pPr>
            <a:r>
              <a:rPr lang="en-GB" dirty="0" smtClean="0"/>
              <a:t>Second generation Shoreline </a:t>
            </a:r>
            <a:r>
              <a:rPr lang="en-GB" dirty="0"/>
              <a:t>Management Plans (SMP2) consider how a section of coastline is to be managed over epochs, e.g. 25 years, 50 years and 100 years to address issues such as flooding and/or erosion. Decisions consider consequences of climate change which are linked to socio-economic use, e.g. coastal tourism, etc. </a:t>
            </a:r>
            <a:r>
              <a:rPr lang="en-GB" dirty="0" smtClean="0"/>
              <a:t>Therefore</a:t>
            </a:r>
            <a:r>
              <a:rPr lang="en-GB" dirty="0"/>
              <a:t>, the coastline is divided into units for which management options are assessed under four criteria: </a:t>
            </a:r>
            <a:endParaRPr lang="en-GB" dirty="0" smtClean="0"/>
          </a:p>
          <a:p>
            <a:pPr marL="0" indent="0" algn="just" hangingPunct="0">
              <a:buNone/>
            </a:pPr>
            <a:endParaRPr lang="en-GB" dirty="0"/>
          </a:p>
          <a:p>
            <a:pPr lvl="0" algn="just"/>
            <a:r>
              <a:rPr lang="en-GB" dirty="0"/>
              <a:t>Advance the line – New coastal defences are constructed on the seaward side of the existing shoreline or coastal defences. This can include beach nourishment or hard engineering. </a:t>
            </a:r>
          </a:p>
          <a:p>
            <a:pPr lvl="0" algn="just"/>
            <a:r>
              <a:rPr lang="en-GB" dirty="0"/>
              <a:t>Hold the line – This section of coastline will be defended, or continue to be defended, by constructing artificial defences to maintain the shoreline position. This includes modifying types of coastal defence. </a:t>
            </a:r>
          </a:p>
          <a:p>
            <a:pPr lvl="0" algn="just"/>
            <a:r>
              <a:rPr lang="en-GB" dirty="0"/>
              <a:t>Managed realignment or managed retreat – This section of the coastline will be abandoned over a period of time  and socio-economic assets will be relocated or lost to the sea. </a:t>
            </a:r>
          </a:p>
          <a:p>
            <a:pPr lvl="0" algn="just"/>
            <a:r>
              <a:rPr lang="en-GB" dirty="0"/>
              <a:t>No active intervention – No planned investment to defend coastline at a particular location against flooding or erosion. This even includes areas where there are existing coastal defences. </a:t>
            </a:r>
            <a:endParaRPr lang="en-GB" dirty="0" smtClean="0"/>
          </a:p>
          <a:p>
            <a:pPr marL="0" lvl="0" indent="0" algn="r">
              <a:buNone/>
            </a:pPr>
            <a:r>
              <a:rPr lang="en-GB" dirty="0"/>
              <a:t>(EA, 2015).</a:t>
            </a:r>
          </a:p>
          <a:p>
            <a:endParaRPr lang="en-GB" dirty="0"/>
          </a:p>
        </p:txBody>
      </p:sp>
    </p:spTree>
    <p:extLst>
      <p:ext uri="{BB962C8B-B14F-4D97-AF65-F5344CB8AC3E}">
        <p14:creationId xmlns:p14="http://schemas.microsoft.com/office/powerpoint/2010/main" val="240519708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Risk Management</a:t>
            </a:r>
            <a:endParaRPr lang="en-GB" dirty="0"/>
          </a:p>
        </p:txBody>
      </p:sp>
      <p:sp>
        <p:nvSpPr>
          <p:cNvPr id="3" name="Content Placeholder 2"/>
          <p:cNvSpPr>
            <a:spLocks noGrp="1"/>
          </p:cNvSpPr>
          <p:nvPr>
            <p:ph sz="half" idx="1"/>
          </p:nvPr>
        </p:nvSpPr>
        <p:spPr/>
        <p:txBody>
          <a:bodyPr>
            <a:normAutofit fontScale="92500" lnSpcReduction="20000"/>
          </a:bodyPr>
          <a:lstStyle/>
          <a:p>
            <a:pPr algn="just"/>
            <a:r>
              <a:rPr lang="en-GB" dirty="0">
                <a:solidFill>
                  <a:prstClr val="black"/>
                </a:solidFill>
                <a:latin typeface="Arial" panose="020B0604020202020204" pitchFamily="34" charset="0"/>
                <a:cs typeface="Arial" panose="020B0604020202020204" pitchFamily="34" charset="0"/>
              </a:rPr>
              <a:t>Under SMP 1 policy </a:t>
            </a:r>
            <a:r>
              <a:rPr lang="en-GB" dirty="0" smtClean="0">
                <a:solidFill>
                  <a:prstClr val="black"/>
                </a:solidFill>
                <a:latin typeface="Arial" panose="020B0604020202020204" pitchFamily="34" charset="0"/>
                <a:cs typeface="Arial" panose="020B0604020202020204" pitchFamily="34" charset="0"/>
              </a:rPr>
              <a:t>main </a:t>
            </a:r>
            <a:r>
              <a:rPr lang="en-GB" dirty="0">
                <a:solidFill>
                  <a:prstClr val="black"/>
                </a:solidFill>
                <a:latin typeface="Arial" panose="020B0604020202020204" pitchFamily="34" charset="0"/>
                <a:cs typeface="Arial" panose="020B0604020202020204" pitchFamily="34" charset="0"/>
              </a:rPr>
              <a:t>towns would </a:t>
            </a:r>
            <a:r>
              <a:rPr lang="en-GB" dirty="0" smtClean="0">
                <a:solidFill>
                  <a:prstClr val="black"/>
                </a:solidFill>
                <a:latin typeface="Arial" panose="020B0604020202020204" pitchFamily="34" charset="0"/>
                <a:cs typeface="Arial" panose="020B0604020202020204" pitchFamily="34" charset="0"/>
              </a:rPr>
              <a:t>be </a:t>
            </a:r>
            <a:r>
              <a:rPr lang="en-GB" dirty="0">
                <a:solidFill>
                  <a:prstClr val="black"/>
                </a:solidFill>
                <a:latin typeface="Arial" panose="020B0604020202020204" pitchFamily="34" charset="0"/>
                <a:cs typeface="Arial" panose="020B0604020202020204" pitchFamily="34" charset="0"/>
              </a:rPr>
              <a:t>defended. </a:t>
            </a:r>
            <a:r>
              <a:rPr lang="en-GB" dirty="0" smtClean="0">
                <a:solidFill>
                  <a:prstClr val="black"/>
                </a:solidFill>
                <a:latin typeface="Arial" panose="020B0604020202020204" pitchFamily="34" charset="0"/>
                <a:cs typeface="Arial" panose="020B0604020202020204" pitchFamily="34" charset="0"/>
              </a:rPr>
              <a:t>In </a:t>
            </a:r>
            <a:r>
              <a:rPr lang="en-GB" dirty="0">
                <a:solidFill>
                  <a:prstClr val="black"/>
                </a:solidFill>
                <a:latin typeface="Arial" panose="020B0604020202020204" pitchFamily="34" charset="0"/>
                <a:cs typeface="Arial" panose="020B0604020202020204" pitchFamily="34" charset="0"/>
              </a:rPr>
              <a:t>many cases villages were not seen as being at risk from flooding or erosion over the 50 years of the SMP1 </a:t>
            </a:r>
            <a:r>
              <a:rPr lang="en-GB" dirty="0" smtClean="0">
                <a:solidFill>
                  <a:prstClr val="black"/>
                </a:solidFill>
                <a:latin typeface="Arial" panose="020B0604020202020204" pitchFamily="34" charset="0"/>
                <a:cs typeface="Arial" panose="020B0604020202020204" pitchFamily="34" charset="0"/>
              </a:rPr>
              <a:t>and since </a:t>
            </a:r>
            <a:r>
              <a:rPr lang="en-GB" dirty="0">
                <a:solidFill>
                  <a:prstClr val="black"/>
                </a:solidFill>
                <a:latin typeface="Arial" panose="020B0604020202020204" pitchFamily="34" charset="0"/>
                <a:cs typeface="Arial" panose="020B0604020202020204" pitchFamily="34" charset="0"/>
              </a:rPr>
              <a:t>there was no expectation of undertaking defence management the policy was for Do Nothing (or No Active Intervention).</a:t>
            </a:r>
          </a:p>
        </p:txBody>
      </p:sp>
      <p:sp>
        <p:nvSpPr>
          <p:cNvPr id="4" name="Content Placeholder 3"/>
          <p:cNvSpPr>
            <a:spLocks noGrp="1"/>
          </p:cNvSpPr>
          <p:nvPr>
            <p:ph sz="half" idx="2"/>
          </p:nvPr>
        </p:nvSpPr>
        <p:spPr/>
        <p:txBody>
          <a:bodyPr>
            <a:normAutofit fontScale="92500" lnSpcReduction="20000"/>
          </a:bodyPr>
          <a:lstStyle/>
          <a:p>
            <a:pPr algn="just"/>
            <a:r>
              <a:rPr lang="en-GB" dirty="0">
                <a:solidFill>
                  <a:prstClr val="black"/>
                </a:solidFill>
                <a:latin typeface="Arial" panose="020B0604020202020204" pitchFamily="34" charset="0"/>
                <a:cs typeface="Arial" panose="020B0604020202020204" pitchFamily="34" charset="0"/>
              </a:rPr>
              <a:t>SMP2 considers management forward over the next 100 years, and </a:t>
            </a:r>
            <a:r>
              <a:rPr lang="en-GB" dirty="0" smtClean="0">
                <a:solidFill>
                  <a:prstClr val="black"/>
                </a:solidFill>
                <a:latin typeface="Arial" panose="020B0604020202020204" pitchFamily="34" charset="0"/>
                <a:cs typeface="Arial" panose="020B0604020202020204" pitchFamily="34" charset="0"/>
              </a:rPr>
              <a:t>together </a:t>
            </a:r>
            <a:r>
              <a:rPr lang="en-GB" dirty="0">
                <a:solidFill>
                  <a:prstClr val="black"/>
                </a:solidFill>
                <a:latin typeface="Arial" panose="020B0604020202020204" pitchFamily="34" charset="0"/>
                <a:cs typeface="Arial" panose="020B0604020202020204" pitchFamily="34" charset="0"/>
              </a:rPr>
              <a:t>with the significant threat of sea level rise means that policies have to be reviewed. This longer term perspective has identified significantly greater areas of risk. </a:t>
            </a:r>
            <a:r>
              <a:rPr lang="en-GB" dirty="0">
                <a:solidFill>
                  <a:prstClr val="black"/>
                </a:solidFill>
              </a:rPr>
              <a:t>This is considered in terms of the key management issues identified in relation to </a:t>
            </a:r>
            <a:r>
              <a:rPr lang="en-GB" dirty="0" smtClean="0">
                <a:solidFill>
                  <a:prstClr val="black"/>
                </a:solidFill>
              </a:rPr>
              <a:t>important values </a:t>
            </a:r>
            <a:r>
              <a:rPr lang="en-GB" dirty="0">
                <a:solidFill>
                  <a:prstClr val="black"/>
                </a:solidFill>
              </a:rPr>
              <a:t>of the area.</a:t>
            </a:r>
          </a:p>
        </p:txBody>
      </p:sp>
    </p:spTree>
    <p:extLst>
      <p:ext uri="{BB962C8B-B14F-4D97-AF65-F5344CB8AC3E}">
        <p14:creationId xmlns:p14="http://schemas.microsoft.com/office/powerpoint/2010/main" val="37006164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Fairbourne, Wales, UK. </a:t>
            </a:r>
            <a:endParaRPr lang="en-GB" dirty="0"/>
          </a:p>
        </p:txBody>
      </p:sp>
      <p:pic>
        <p:nvPicPr>
          <p:cNvPr id="5" name="Picture 1"/>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b="4182"/>
          <a:stretch/>
        </p:blipFill>
        <p:spPr bwMode="auto">
          <a:xfrm>
            <a:off x="6197600" y="2066705"/>
            <a:ext cx="5384800" cy="3056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Content Placeholder 5" descr="C:\Users\majel\AppData\Local\Microsoft\Windows\INetCache\Content.Word\fairbourne combined plan.bmp"/>
          <p:cNvPicPr>
            <a:picLocks noGrp="1"/>
          </p:cNvPicPr>
          <p:nvPr>
            <p:ph sz="half" idx="1"/>
          </p:nvPr>
        </p:nvPicPr>
        <p:blipFill rotWithShape="1">
          <a:blip r:embed="rId3" cstate="print">
            <a:extLst>
              <a:ext uri="{28A0092B-C50C-407E-A947-70E740481C1C}">
                <a14:useLocalDpi xmlns:a14="http://schemas.microsoft.com/office/drawing/2010/main" val="0"/>
              </a:ext>
            </a:extLst>
          </a:blip>
          <a:srcRect t="2147" b="2608"/>
          <a:stretch/>
        </p:blipFill>
        <p:spPr bwMode="auto">
          <a:xfrm>
            <a:off x="1321311" y="1600200"/>
            <a:ext cx="3961377" cy="3989388"/>
          </a:xfrm>
          <a:prstGeom prst="rect">
            <a:avLst/>
          </a:prstGeom>
          <a:noFill/>
          <a:ln>
            <a:noFill/>
          </a:ln>
        </p:spPr>
      </p:pic>
    </p:spTree>
    <p:extLst>
      <p:ext uri="{BB962C8B-B14F-4D97-AF65-F5344CB8AC3E}">
        <p14:creationId xmlns:p14="http://schemas.microsoft.com/office/powerpoint/2010/main" val="362498498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Coastal Management and Risk: Fairbourne</a:t>
            </a:r>
            <a:endParaRPr lang="en-GB" dirty="0"/>
          </a:p>
        </p:txBody>
      </p:sp>
      <p:sp>
        <p:nvSpPr>
          <p:cNvPr id="3" name="Content Placeholder 2"/>
          <p:cNvSpPr>
            <a:spLocks noGrp="1"/>
          </p:cNvSpPr>
          <p:nvPr>
            <p:ph idx="1"/>
          </p:nvPr>
        </p:nvSpPr>
        <p:spPr>
          <a:xfrm>
            <a:off x="609600" y="1212273"/>
            <a:ext cx="10972800" cy="4304961"/>
          </a:xfrm>
        </p:spPr>
        <p:txBody>
          <a:bodyPr>
            <a:noAutofit/>
          </a:bodyPr>
          <a:lstStyle/>
          <a:p>
            <a:pPr algn="just"/>
            <a:r>
              <a:rPr lang="en-GB" sz="1900" dirty="0">
                <a:solidFill>
                  <a:prstClr val="black"/>
                </a:solidFill>
              </a:rPr>
              <a:t>Key Management issues recognise large sections of the coast are managed and are going to come under increasing pressure due to erosion. On the open coast this pressure will mean that defences become more exposed, </a:t>
            </a:r>
            <a:r>
              <a:rPr lang="en-GB" sz="1900" dirty="0" smtClean="0">
                <a:solidFill>
                  <a:prstClr val="black"/>
                </a:solidFill>
              </a:rPr>
              <a:t>which will </a:t>
            </a:r>
            <a:r>
              <a:rPr lang="en-GB" sz="1900" dirty="0">
                <a:solidFill>
                  <a:prstClr val="black"/>
                </a:solidFill>
              </a:rPr>
              <a:t>result in loss of beaches, either </a:t>
            </a:r>
            <a:r>
              <a:rPr lang="en-GB" sz="1900" dirty="0" smtClean="0">
                <a:solidFill>
                  <a:prstClr val="black"/>
                </a:solidFill>
              </a:rPr>
              <a:t>as </a:t>
            </a:r>
            <a:r>
              <a:rPr lang="en-GB" sz="1900" dirty="0">
                <a:solidFill>
                  <a:prstClr val="black"/>
                </a:solidFill>
              </a:rPr>
              <a:t>the defence line is held well in advance of the natural shoreline or where the defence forms a new headland, stopping sediment drift and creating down drift </a:t>
            </a:r>
            <a:r>
              <a:rPr lang="en-GB" sz="1900" dirty="0" smtClean="0">
                <a:solidFill>
                  <a:prstClr val="black"/>
                </a:solidFill>
              </a:rPr>
              <a:t>erosion (SMP2, 2011).</a:t>
            </a:r>
          </a:p>
          <a:p>
            <a:pPr algn="just"/>
            <a:endParaRPr lang="en-GB" sz="1000" dirty="0">
              <a:solidFill>
                <a:prstClr val="black"/>
              </a:solidFill>
            </a:endParaRPr>
          </a:p>
          <a:p>
            <a:r>
              <a:rPr lang="en-US" sz="1900" b="1" dirty="0" smtClean="0">
                <a:solidFill>
                  <a:prstClr val="black"/>
                </a:solidFill>
                <a:latin typeface="Arial" panose="020B0604020202020204" pitchFamily="34" charset="0"/>
                <a:cs typeface="Arial" panose="020B0604020202020204" pitchFamily="34" charset="0"/>
              </a:rPr>
              <a:t>Fairbourne </a:t>
            </a:r>
            <a:r>
              <a:rPr lang="en-US" sz="1900" b="1" dirty="0">
                <a:solidFill>
                  <a:prstClr val="black"/>
                </a:solidFill>
                <a:latin typeface="Arial" panose="020B0604020202020204" pitchFamily="34" charset="0"/>
                <a:cs typeface="Arial" panose="020B0604020202020204" pitchFamily="34" charset="0"/>
              </a:rPr>
              <a:t>Shoreline Management by Epoch (SMP2, 2011):</a:t>
            </a:r>
          </a:p>
          <a:p>
            <a:pPr marL="0" indent="0">
              <a:buNone/>
            </a:pPr>
            <a:r>
              <a:rPr lang="en-US" sz="1900" b="1" dirty="0">
                <a:solidFill>
                  <a:prstClr val="black"/>
                </a:solidFill>
                <a:latin typeface="Arial" panose="020B0604020202020204" pitchFamily="34" charset="0"/>
                <a:cs typeface="Arial" panose="020B0604020202020204" pitchFamily="34" charset="0"/>
              </a:rPr>
              <a:t> </a:t>
            </a:r>
            <a:r>
              <a:rPr lang="en-US" sz="1900" b="1" dirty="0" smtClean="0">
                <a:solidFill>
                  <a:prstClr val="black"/>
                </a:solidFill>
                <a:latin typeface="Arial" panose="020B0604020202020204" pitchFamily="34" charset="0"/>
                <a:cs typeface="Arial" panose="020B0604020202020204" pitchFamily="34" charset="0"/>
              </a:rPr>
              <a:t>   	To </a:t>
            </a:r>
            <a:r>
              <a:rPr lang="en-US" sz="1900" b="1" dirty="0">
                <a:solidFill>
                  <a:prstClr val="black"/>
                </a:solidFill>
                <a:latin typeface="Arial" panose="020B0604020202020204" pitchFamily="34" charset="0"/>
                <a:cs typeface="Arial" panose="020B0604020202020204" pitchFamily="34" charset="0"/>
              </a:rPr>
              <a:t>2025			</a:t>
            </a:r>
            <a:r>
              <a:rPr lang="en-US" sz="1900" b="1" dirty="0" smtClean="0">
                <a:solidFill>
                  <a:prstClr val="black"/>
                </a:solidFill>
                <a:latin typeface="Arial" panose="020B0604020202020204" pitchFamily="34" charset="0"/>
                <a:cs typeface="Arial" panose="020B0604020202020204" pitchFamily="34" charset="0"/>
              </a:rPr>
              <a:t>	Hold </a:t>
            </a:r>
            <a:r>
              <a:rPr lang="en-US" sz="1900" b="1" dirty="0">
                <a:solidFill>
                  <a:prstClr val="black"/>
                </a:solidFill>
                <a:latin typeface="Arial" panose="020B0604020202020204" pitchFamily="34" charset="0"/>
                <a:cs typeface="Arial" panose="020B0604020202020204" pitchFamily="34" charset="0"/>
              </a:rPr>
              <a:t>the line</a:t>
            </a:r>
          </a:p>
          <a:p>
            <a:pPr marL="0" indent="0">
              <a:buNone/>
            </a:pPr>
            <a:r>
              <a:rPr lang="en-US" sz="1900" b="1" dirty="0" smtClean="0">
                <a:solidFill>
                  <a:prstClr val="black"/>
                </a:solidFill>
                <a:latin typeface="Arial" panose="020B0604020202020204" pitchFamily="34" charset="0"/>
                <a:cs typeface="Arial" panose="020B0604020202020204" pitchFamily="34" charset="0"/>
              </a:rPr>
              <a:t>	From </a:t>
            </a:r>
            <a:r>
              <a:rPr lang="en-US" sz="1900" b="1" dirty="0">
                <a:solidFill>
                  <a:prstClr val="black"/>
                </a:solidFill>
                <a:latin typeface="Arial" panose="020B0604020202020204" pitchFamily="34" charset="0"/>
                <a:cs typeface="Arial" panose="020B0604020202020204" pitchFamily="34" charset="0"/>
              </a:rPr>
              <a:t>2025 to 2050		</a:t>
            </a:r>
            <a:r>
              <a:rPr lang="en-US" sz="1900" b="1" dirty="0" smtClean="0">
                <a:solidFill>
                  <a:prstClr val="black"/>
                </a:solidFill>
                <a:latin typeface="Arial" panose="020B0604020202020204" pitchFamily="34" charset="0"/>
                <a:cs typeface="Arial" panose="020B0604020202020204" pitchFamily="34" charset="0"/>
              </a:rPr>
              <a:t>Managed </a:t>
            </a:r>
            <a:r>
              <a:rPr lang="en-US" sz="1900" b="1" dirty="0">
                <a:solidFill>
                  <a:prstClr val="black"/>
                </a:solidFill>
                <a:latin typeface="Arial" panose="020B0604020202020204" pitchFamily="34" charset="0"/>
                <a:cs typeface="Arial" panose="020B0604020202020204" pitchFamily="34" charset="0"/>
              </a:rPr>
              <a:t>Retreat</a:t>
            </a:r>
          </a:p>
          <a:p>
            <a:pPr marL="0" indent="0">
              <a:buNone/>
            </a:pPr>
            <a:r>
              <a:rPr lang="en-US" sz="1900" b="1" dirty="0" smtClean="0">
                <a:solidFill>
                  <a:prstClr val="black"/>
                </a:solidFill>
                <a:latin typeface="Arial" panose="020B0604020202020204" pitchFamily="34" charset="0"/>
                <a:cs typeface="Arial" panose="020B0604020202020204" pitchFamily="34" charset="0"/>
              </a:rPr>
              <a:t>	From </a:t>
            </a:r>
            <a:r>
              <a:rPr lang="en-US" sz="1900" b="1" dirty="0">
                <a:solidFill>
                  <a:prstClr val="black"/>
                </a:solidFill>
                <a:latin typeface="Arial" panose="020B0604020202020204" pitchFamily="34" charset="0"/>
                <a:cs typeface="Arial" panose="020B0604020202020204" pitchFamily="34" charset="0"/>
              </a:rPr>
              <a:t>2050		</a:t>
            </a:r>
            <a:r>
              <a:rPr lang="en-US" sz="1900" b="1" dirty="0" smtClean="0">
                <a:solidFill>
                  <a:prstClr val="black"/>
                </a:solidFill>
                <a:latin typeface="Arial" panose="020B0604020202020204" pitchFamily="34" charset="0"/>
                <a:cs typeface="Arial" panose="020B0604020202020204" pitchFamily="34" charset="0"/>
              </a:rPr>
              <a:t>	No </a:t>
            </a:r>
            <a:r>
              <a:rPr lang="en-US" sz="1900" b="1" dirty="0">
                <a:solidFill>
                  <a:prstClr val="black"/>
                </a:solidFill>
                <a:latin typeface="Arial" panose="020B0604020202020204" pitchFamily="34" charset="0"/>
                <a:cs typeface="Arial" panose="020B0604020202020204" pitchFamily="34" charset="0"/>
              </a:rPr>
              <a:t>Active </a:t>
            </a:r>
            <a:r>
              <a:rPr lang="en-US" sz="1900" b="1" dirty="0" smtClean="0">
                <a:solidFill>
                  <a:prstClr val="black"/>
                </a:solidFill>
                <a:latin typeface="Arial" panose="020B0604020202020204" pitchFamily="34" charset="0"/>
                <a:cs typeface="Arial" panose="020B0604020202020204" pitchFamily="34" charset="0"/>
              </a:rPr>
              <a:t>Intervention</a:t>
            </a:r>
          </a:p>
          <a:p>
            <a:endParaRPr lang="en-GB" sz="1000" dirty="0" smtClean="0"/>
          </a:p>
          <a:p>
            <a:pPr algn="just"/>
            <a:r>
              <a:rPr lang="en-GB" sz="1900" dirty="0" smtClean="0"/>
              <a:t>Policies </a:t>
            </a:r>
            <a:r>
              <a:rPr lang="en-GB" sz="1900" dirty="0"/>
              <a:t>of ‘managed retreat’ and ‘no active intervention’ at Fairbourne will result in the loss of approximately 400 homes at a conservative cost of £60 million, without taking into consideration business and infrastructure </a:t>
            </a:r>
            <a:r>
              <a:rPr lang="en-GB" sz="1900" dirty="0" smtClean="0"/>
              <a:t>losses, </a:t>
            </a:r>
            <a:r>
              <a:rPr lang="en-GB" sz="1900" dirty="0"/>
              <a:t>and damage to the seaside tourism industry. </a:t>
            </a:r>
            <a:endParaRPr lang="en-GB" sz="1900" b="1" dirty="0">
              <a:solidFill>
                <a:prstClr val="black"/>
              </a:solidFill>
              <a:latin typeface="Arial" panose="020B0604020202020204" pitchFamily="34" charset="0"/>
              <a:cs typeface="Arial" panose="020B0604020202020204" pitchFamily="34" charset="0"/>
            </a:endParaRPr>
          </a:p>
          <a:p>
            <a:endParaRPr lang="en-GB" sz="2000" dirty="0"/>
          </a:p>
        </p:txBody>
      </p:sp>
    </p:spTree>
    <p:extLst>
      <p:ext uri="{BB962C8B-B14F-4D97-AF65-F5344CB8AC3E}">
        <p14:creationId xmlns:p14="http://schemas.microsoft.com/office/powerpoint/2010/main" val="11465974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609601" y="138545"/>
            <a:ext cx="4011084" cy="581891"/>
          </a:xfrm>
        </p:spPr>
        <p:txBody>
          <a:bodyPr/>
          <a:lstStyle/>
          <a:p>
            <a:r>
              <a:rPr lang="en-GB" dirty="0" smtClean="0"/>
              <a:t>Fairbourne and tourism</a:t>
            </a:r>
            <a:endParaRPr lang="en-GB" dirty="0"/>
          </a:p>
        </p:txBody>
      </p:sp>
      <p:sp>
        <p:nvSpPr>
          <p:cNvPr id="11" name="Text Placeholder 10"/>
          <p:cNvSpPr>
            <a:spLocks noGrp="1"/>
          </p:cNvSpPr>
          <p:nvPr>
            <p:ph type="body" sz="half" idx="2"/>
          </p:nvPr>
        </p:nvSpPr>
        <p:spPr>
          <a:xfrm>
            <a:off x="609601" y="775855"/>
            <a:ext cx="4011084" cy="4772890"/>
          </a:xfrm>
        </p:spPr>
        <p:txBody>
          <a:bodyPr>
            <a:normAutofit fontScale="32500" lnSpcReduction="20000"/>
          </a:bodyPr>
          <a:lstStyle/>
          <a:p>
            <a:pPr marL="571500" indent="-571500" algn="just">
              <a:buFont typeface="Arial" panose="020B0604020202020204" pitchFamily="34" charset="0"/>
              <a:buChar char="•"/>
            </a:pPr>
            <a:r>
              <a:rPr lang="en-GB" sz="3700" dirty="0" smtClean="0"/>
              <a:t>Coastal </a:t>
            </a:r>
            <a:r>
              <a:rPr lang="en-GB" sz="3700" dirty="0"/>
              <a:t>tourism </a:t>
            </a:r>
            <a:r>
              <a:rPr lang="en-GB" sz="3700" dirty="0" smtClean="0"/>
              <a:t>in </a:t>
            </a:r>
            <a:r>
              <a:rPr lang="en-GB" sz="3700" dirty="0"/>
              <a:t>England and Wales directly supports some 210,000 jobs, an average year round figure spread across six sectors of the local economy. </a:t>
            </a:r>
            <a:endParaRPr lang="en-GB" sz="3700" dirty="0" smtClean="0"/>
          </a:p>
          <a:p>
            <a:pPr marL="571500" indent="-571500" algn="just">
              <a:buFont typeface="Arial" panose="020B0604020202020204" pitchFamily="34" charset="0"/>
              <a:buChar char="•"/>
            </a:pPr>
            <a:r>
              <a:rPr lang="en-GB" sz="3700" dirty="0" smtClean="0"/>
              <a:t>Analysis </a:t>
            </a:r>
            <a:r>
              <a:rPr lang="en-GB" sz="3700" dirty="0"/>
              <a:t>of 121 resorts, including principal seaside resorts, smaller seaside towns, sub-parts of some larger towns and important holiday parks. </a:t>
            </a:r>
            <a:endParaRPr lang="en-GB" sz="3700" dirty="0" smtClean="0"/>
          </a:p>
          <a:p>
            <a:pPr marL="571500" indent="-571500" algn="just">
              <a:buFont typeface="Arial" panose="020B0604020202020204" pitchFamily="34" charset="0"/>
              <a:buChar char="•"/>
            </a:pPr>
            <a:r>
              <a:rPr lang="en-GB" sz="3700" dirty="0" smtClean="0"/>
              <a:t>Additional </a:t>
            </a:r>
            <a:r>
              <a:rPr lang="en-GB" sz="3700" dirty="0"/>
              <a:t>jobs are supported through the supply chain and via multiplier effects, making the total employment directly or indirectly supported far greater. </a:t>
            </a:r>
            <a:endParaRPr lang="en-GB" sz="3700" dirty="0" smtClean="0"/>
          </a:p>
          <a:p>
            <a:pPr marL="571500" indent="-571500" algn="just">
              <a:buFont typeface="Arial" panose="020B0604020202020204" pitchFamily="34" charset="0"/>
              <a:buChar char="•"/>
            </a:pPr>
            <a:r>
              <a:rPr lang="en-GB" sz="3700" dirty="0" smtClean="0"/>
              <a:t>Seaside </a:t>
            </a:r>
            <a:r>
              <a:rPr lang="en-GB" sz="3700" dirty="0"/>
              <a:t>tourism in England and Wales is </a:t>
            </a:r>
            <a:r>
              <a:rPr lang="en-GB" sz="3700" dirty="0" err="1" smtClean="0"/>
              <a:t>is</a:t>
            </a:r>
            <a:r>
              <a:rPr lang="en-GB" sz="3700" dirty="0" smtClean="0"/>
              <a:t> </a:t>
            </a:r>
            <a:r>
              <a:rPr lang="en-GB" sz="3700" dirty="0"/>
              <a:t>comparable to the telecommunications sector and larger than the motor industry, aerospace, pharmaceuticals or steel. </a:t>
            </a:r>
            <a:endParaRPr lang="en-GB" sz="3700" dirty="0" smtClean="0"/>
          </a:p>
          <a:p>
            <a:pPr algn="r"/>
            <a:r>
              <a:rPr lang="en-GB" sz="3700" dirty="0" smtClean="0"/>
              <a:t>Beatty </a:t>
            </a:r>
            <a:r>
              <a:rPr lang="en-GB" sz="3700" dirty="0"/>
              <a:t>et </a:t>
            </a:r>
            <a:r>
              <a:rPr lang="en-GB" sz="3700" dirty="0" smtClean="0"/>
              <a:t>al. </a:t>
            </a:r>
            <a:r>
              <a:rPr lang="en-GB" sz="3700" dirty="0"/>
              <a:t>(2010) </a:t>
            </a:r>
            <a:endParaRPr lang="en-GB" sz="3700" dirty="0" smtClean="0"/>
          </a:p>
          <a:p>
            <a:pPr algn="just"/>
            <a:endParaRPr lang="en-GB" sz="3700" dirty="0" smtClean="0"/>
          </a:p>
          <a:p>
            <a:pPr algn="just"/>
            <a:r>
              <a:rPr lang="en-GB" sz="3700" dirty="0" smtClean="0"/>
              <a:t>Therefore</a:t>
            </a:r>
            <a:r>
              <a:rPr lang="en-GB" sz="3700" dirty="0"/>
              <a:t>, coastal tourism makes a major contribution not only to seaside towns, but to the economy as a whole. </a:t>
            </a:r>
            <a:endParaRPr lang="en-GB" sz="3700" dirty="0" smtClean="0"/>
          </a:p>
          <a:p>
            <a:pPr algn="just"/>
            <a:endParaRPr lang="en-GB" sz="3700" dirty="0" smtClean="0"/>
          </a:p>
          <a:p>
            <a:pPr algn="just"/>
            <a:r>
              <a:rPr lang="en-GB" sz="3700" dirty="0" smtClean="0"/>
              <a:t>Until </a:t>
            </a:r>
            <a:r>
              <a:rPr lang="en-GB" sz="3700" dirty="0"/>
              <a:t>the second half of the 19th Century Fairbourne was an area of rough open grazing and salt marsh. The arrival of the railway in the 1860s prompted entrepreneurs to develop it as a tourist resort which included a miniature railway and golf-course </a:t>
            </a:r>
          </a:p>
          <a:p>
            <a:pPr algn="r"/>
            <a:r>
              <a:rPr lang="en-GB" sz="3700" dirty="0"/>
              <a:t>H</a:t>
            </a:r>
            <a:r>
              <a:rPr lang="en-GB" sz="3300" dirty="0"/>
              <a:t>yde (2013</a:t>
            </a:r>
            <a:r>
              <a:rPr lang="en-GB" sz="3300" dirty="0" smtClean="0"/>
              <a:t>)</a:t>
            </a:r>
            <a:endParaRPr lang="en-GB" sz="3300" dirty="0"/>
          </a:p>
          <a:p>
            <a:endParaRPr lang="en-GB" dirty="0"/>
          </a:p>
          <a:p>
            <a:endParaRPr lang="en-GB" dirty="0"/>
          </a:p>
          <a:p>
            <a:r>
              <a:rPr lang="en-GB" dirty="0" smtClean="0"/>
              <a:t> </a:t>
            </a:r>
            <a:endParaRPr lang="en-GB" dirty="0"/>
          </a:p>
        </p:txBody>
      </p:sp>
      <p:pic>
        <p:nvPicPr>
          <p:cNvPr id="13" name="Content Placeholder 12"/>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10800000">
            <a:off x="4767263" y="303411"/>
            <a:ext cx="6815137" cy="5111352"/>
          </a:xfrm>
        </p:spPr>
      </p:pic>
    </p:spTree>
    <p:extLst>
      <p:ext uri="{BB962C8B-B14F-4D97-AF65-F5344CB8AC3E}">
        <p14:creationId xmlns:p14="http://schemas.microsoft.com/office/powerpoint/2010/main" val="48340845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Physical Background</a:t>
            </a:r>
            <a:endParaRPr lang="en-GB" dirty="0"/>
          </a:p>
        </p:txBody>
      </p:sp>
      <p:sp>
        <p:nvSpPr>
          <p:cNvPr id="4" name="Content Placeholder 3"/>
          <p:cNvSpPr>
            <a:spLocks noGrp="1"/>
          </p:cNvSpPr>
          <p:nvPr>
            <p:ph sz="half" idx="2"/>
          </p:nvPr>
        </p:nvSpPr>
        <p:spPr/>
        <p:txBody>
          <a:bodyPr>
            <a:normAutofit fontScale="85000" lnSpcReduction="20000"/>
          </a:bodyPr>
          <a:lstStyle/>
          <a:p>
            <a:pPr algn="just"/>
            <a:endParaRPr lang="en-GB" dirty="0" smtClean="0">
              <a:solidFill>
                <a:prstClr val="black"/>
              </a:solidFill>
              <a:latin typeface="Arial" panose="020B0604020202020204" pitchFamily="34" charset="0"/>
              <a:cs typeface="Arial" panose="020B0604020202020204" pitchFamily="34" charset="0"/>
            </a:endParaRPr>
          </a:p>
          <a:p>
            <a:pPr algn="just"/>
            <a:r>
              <a:rPr lang="en-GB" dirty="0" smtClean="0">
                <a:solidFill>
                  <a:prstClr val="black"/>
                </a:solidFill>
                <a:latin typeface="Arial" panose="020B0604020202020204" pitchFamily="34" charset="0"/>
                <a:cs typeface="Arial" panose="020B0604020202020204" pitchFamily="34" charset="0"/>
              </a:rPr>
              <a:t>Slow erosion </a:t>
            </a:r>
            <a:r>
              <a:rPr lang="en-GB" dirty="0">
                <a:solidFill>
                  <a:prstClr val="black"/>
                </a:solidFill>
                <a:latin typeface="Arial" panose="020B0604020202020204" pitchFamily="34" charset="0"/>
                <a:cs typeface="Arial" panose="020B0604020202020204" pitchFamily="34" charset="0"/>
              </a:rPr>
              <a:t>which would remove the railway line and potentially the road</a:t>
            </a:r>
            <a:r>
              <a:rPr lang="en-GB" dirty="0" smtClean="0">
                <a:solidFill>
                  <a:prstClr val="black"/>
                </a:solidFill>
                <a:latin typeface="Arial" panose="020B0604020202020204" pitchFamily="34" charset="0"/>
                <a:cs typeface="Arial" panose="020B0604020202020204" pitchFamily="34" charset="0"/>
              </a:rPr>
              <a:t>.</a:t>
            </a:r>
          </a:p>
          <a:p>
            <a:pPr algn="just"/>
            <a:r>
              <a:rPr lang="en-GB" dirty="0" smtClean="0">
                <a:solidFill>
                  <a:prstClr val="black"/>
                </a:solidFill>
                <a:latin typeface="Arial" panose="020B0604020202020204" pitchFamily="34" charset="0"/>
                <a:cs typeface="Arial" panose="020B0604020202020204" pitchFamily="34" charset="0"/>
              </a:rPr>
              <a:t>Maximum tidal range 5.19m.</a:t>
            </a:r>
            <a:endParaRPr lang="en-GB" dirty="0">
              <a:solidFill>
                <a:prstClr val="black"/>
              </a:solidFill>
              <a:latin typeface="Arial" panose="020B0604020202020204" pitchFamily="34" charset="0"/>
              <a:cs typeface="Arial" panose="020B0604020202020204" pitchFamily="34" charset="0"/>
            </a:endParaRPr>
          </a:p>
          <a:p>
            <a:pPr algn="just"/>
            <a:r>
              <a:rPr lang="en-GB" dirty="0">
                <a:solidFill>
                  <a:prstClr val="black"/>
                </a:solidFill>
              </a:rPr>
              <a:t>Much of the </a:t>
            </a:r>
            <a:r>
              <a:rPr lang="en-GB" dirty="0" smtClean="0">
                <a:solidFill>
                  <a:prstClr val="black"/>
                </a:solidFill>
              </a:rPr>
              <a:t>area of </a:t>
            </a:r>
            <a:r>
              <a:rPr lang="en-GB" dirty="0">
                <a:solidFill>
                  <a:prstClr val="black"/>
                </a:solidFill>
              </a:rPr>
              <a:t>Fairbourne would be at risk under MHWS with 0.36m of sea level rise. With 1m sea level the whole area of the village would be below MHWS</a:t>
            </a:r>
            <a:r>
              <a:rPr lang="en-GB" dirty="0" smtClean="0">
                <a:solidFill>
                  <a:prstClr val="black"/>
                </a:solidFill>
              </a:rPr>
              <a:t>.</a:t>
            </a:r>
          </a:p>
          <a:p>
            <a:pPr marL="0" indent="0" algn="r">
              <a:buNone/>
            </a:pPr>
            <a:r>
              <a:rPr lang="en-GB" dirty="0">
                <a:solidFill>
                  <a:prstClr val="black"/>
                </a:solidFill>
                <a:latin typeface="Arial" panose="020B0604020202020204" pitchFamily="34" charset="0"/>
                <a:cs typeface="Arial" panose="020B0604020202020204" pitchFamily="34" charset="0"/>
              </a:rPr>
              <a:t>(SMP, 2011)</a:t>
            </a:r>
            <a:endParaRPr lang="en-GB" dirty="0">
              <a:solidFill>
                <a:prstClr val="black"/>
              </a:solidFill>
            </a:endParaRPr>
          </a:p>
          <a:p>
            <a:endParaRPr lang="en-GB" dirty="0"/>
          </a:p>
        </p:txBody>
      </p:sp>
      <p:pic>
        <p:nvPicPr>
          <p:cNvPr id="5"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609600" y="1841496"/>
            <a:ext cx="5384800" cy="35067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3990110" y="4059382"/>
            <a:ext cx="2292926" cy="1231106"/>
          </a:xfrm>
          <a:prstGeom prst="rect">
            <a:avLst/>
          </a:prstGeom>
          <a:noFill/>
        </p:spPr>
        <p:txBody>
          <a:bodyPr wrap="square" rtlCol="0">
            <a:spAutoFit/>
          </a:bodyPr>
          <a:lstStyle/>
          <a:p>
            <a:r>
              <a:rPr lang="en-GB" sz="1400" b="1" dirty="0" err="1">
                <a:solidFill>
                  <a:prstClr val="black"/>
                </a:solidFill>
              </a:rPr>
              <a:t>Mawddach</a:t>
            </a:r>
            <a:r>
              <a:rPr lang="en-GB" sz="1400" b="1" dirty="0">
                <a:solidFill>
                  <a:prstClr val="black"/>
                </a:solidFill>
              </a:rPr>
              <a:t> Estuary</a:t>
            </a:r>
          </a:p>
          <a:p>
            <a:r>
              <a:rPr lang="en-GB" sz="1400" b="1" dirty="0">
                <a:solidFill>
                  <a:prstClr val="black"/>
                </a:solidFill>
              </a:rPr>
              <a:t>Flood risk area –</a:t>
            </a:r>
          </a:p>
          <a:p>
            <a:r>
              <a:rPr lang="en-GB" sz="1400" b="1" dirty="0">
                <a:solidFill>
                  <a:prstClr val="black"/>
                </a:solidFill>
              </a:rPr>
              <a:t>present day and</a:t>
            </a:r>
          </a:p>
          <a:p>
            <a:r>
              <a:rPr lang="en-GB" sz="1400" b="1" dirty="0">
                <a:solidFill>
                  <a:prstClr val="black"/>
                </a:solidFill>
              </a:rPr>
              <a:t>1m SLR, MHWS</a:t>
            </a:r>
            <a:endParaRPr lang="en-GB" sz="1400" dirty="0">
              <a:solidFill>
                <a:prstClr val="black"/>
              </a:solidFill>
            </a:endParaRPr>
          </a:p>
          <a:p>
            <a:endParaRPr lang="en-GB" dirty="0"/>
          </a:p>
        </p:txBody>
      </p:sp>
    </p:spTree>
    <p:extLst>
      <p:ext uri="{BB962C8B-B14F-4D97-AF65-F5344CB8AC3E}">
        <p14:creationId xmlns:p14="http://schemas.microsoft.com/office/powerpoint/2010/main" val="6776274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Ffriog</a:t>
            </a:r>
            <a:r>
              <a:rPr lang="en-GB" dirty="0" smtClean="0"/>
              <a:t> Corner</a:t>
            </a:r>
            <a:endParaRPr lang="en-GB" dirty="0"/>
          </a:p>
        </p:txBody>
      </p:sp>
      <p:sp>
        <p:nvSpPr>
          <p:cNvPr id="3" name="Text Placeholder 2"/>
          <p:cNvSpPr>
            <a:spLocks noGrp="1"/>
          </p:cNvSpPr>
          <p:nvPr>
            <p:ph type="body" idx="1"/>
          </p:nvPr>
        </p:nvSpPr>
        <p:spPr/>
        <p:txBody>
          <a:bodyPr>
            <a:noAutofit/>
          </a:bodyPr>
          <a:lstStyle/>
          <a:p>
            <a:pPr algn="just"/>
            <a:endParaRPr lang="en-GB" sz="1300" dirty="0" smtClean="0"/>
          </a:p>
          <a:p>
            <a:pPr algn="just"/>
            <a:endParaRPr lang="en-GB" sz="1300" dirty="0"/>
          </a:p>
          <a:p>
            <a:pPr lvl="0" algn="just">
              <a:lnSpc>
                <a:spcPct val="80000"/>
              </a:lnSpc>
              <a:spcBef>
                <a:spcPts val="312"/>
              </a:spcBef>
            </a:pPr>
            <a:endParaRPr lang="en-GB" sz="1300" dirty="0" smtClean="0">
              <a:solidFill>
                <a:prstClr val="black"/>
              </a:solidFill>
            </a:endParaRPr>
          </a:p>
          <a:p>
            <a:pPr lvl="0" algn="just">
              <a:lnSpc>
                <a:spcPct val="80000"/>
              </a:lnSpc>
              <a:spcBef>
                <a:spcPts val="312"/>
              </a:spcBef>
            </a:pPr>
            <a:r>
              <a:rPr lang="en-GB" sz="1300" dirty="0" smtClean="0">
                <a:solidFill>
                  <a:prstClr val="black"/>
                </a:solidFill>
              </a:rPr>
              <a:t>According </a:t>
            </a:r>
            <a:r>
              <a:rPr lang="en-GB" sz="1300" dirty="0">
                <a:solidFill>
                  <a:prstClr val="black"/>
                </a:solidFill>
              </a:rPr>
              <a:t>to SMP (1998), this section of shoreline is in clear conflict with the marine dynamics with a narrow intertidal zone and clear difficulty in maintaining the coastal works supporting the railway. </a:t>
            </a:r>
          </a:p>
          <a:p>
            <a:pPr algn="just"/>
            <a:endParaRPr lang="en-GB" sz="1300" dirty="0"/>
          </a:p>
        </p:txBody>
      </p:sp>
      <p:pic>
        <p:nvPicPr>
          <p:cNvPr id="7" name="Content Placeholder 6"/>
          <p:cNvPicPr>
            <a:picLocks noGrp="1" noChangeAspect="1"/>
          </p:cNvPicPr>
          <p:nvPr>
            <p:ph sz="half" idx="2"/>
          </p:nvPr>
        </p:nvPicPr>
        <p:blipFill>
          <a:blip r:embed="rId2"/>
          <a:stretch>
            <a:fillRect/>
          </a:stretch>
        </p:blipFill>
        <p:spPr>
          <a:xfrm>
            <a:off x="770479" y="1953202"/>
            <a:ext cx="5065157" cy="3650962"/>
          </a:xfrm>
          <a:prstGeom prst="rect">
            <a:avLst/>
          </a:prstGeom>
        </p:spPr>
      </p:pic>
      <p:sp>
        <p:nvSpPr>
          <p:cNvPr id="5" name="Text Placeholder 4"/>
          <p:cNvSpPr>
            <a:spLocks noGrp="1"/>
          </p:cNvSpPr>
          <p:nvPr>
            <p:ph type="body" sz="quarter" idx="3"/>
          </p:nvPr>
        </p:nvSpPr>
        <p:spPr>
          <a:xfrm>
            <a:off x="6193367" y="1350818"/>
            <a:ext cx="5389033" cy="602384"/>
          </a:xfrm>
        </p:spPr>
        <p:txBody>
          <a:bodyPr>
            <a:normAutofit fontScale="55000" lnSpcReduction="20000"/>
          </a:bodyPr>
          <a:lstStyle/>
          <a:p>
            <a:pPr algn="just"/>
            <a:r>
              <a:rPr lang="en-GB" dirty="0" smtClean="0"/>
              <a:t>They </a:t>
            </a:r>
            <a:r>
              <a:rPr lang="en-GB" dirty="0"/>
              <a:t>identified a need to raise beach levels in the area around Friog Corner and also said the</a:t>
            </a:r>
            <a:r>
              <a:rPr lang="en-GB" i="1" dirty="0"/>
              <a:t> </a:t>
            </a:r>
            <a:r>
              <a:rPr lang="en-GB" dirty="0"/>
              <a:t>cost effectiveness of sea defences constructed north of the Fairbourne was questionable.</a:t>
            </a:r>
            <a:r>
              <a:rPr lang="en-GB" i="1" dirty="0"/>
              <a:t> </a:t>
            </a:r>
            <a:endParaRPr lang="en-GB" dirty="0"/>
          </a:p>
          <a:p>
            <a:endParaRPr lang="en-GB" dirty="0"/>
          </a:p>
        </p:txBody>
      </p:sp>
      <p:pic>
        <p:nvPicPr>
          <p:cNvPr id="8" name="Content Placeholder 7"/>
          <p:cNvPicPr>
            <a:picLocks noGrp="1" noChangeAspect="1"/>
          </p:cNvPicPr>
          <p:nvPr>
            <p:ph sz="quarter" idx="4"/>
          </p:nvPr>
        </p:nvPicPr>
        <p:blipFill>
          <a:blip r:embed="rId3"/>
          <a:stretch>
            <a:fillRect/>
          </a:stretch>
        </p:blipFill>
        <p:spPr>
          <a:xfrm>
            <a:off x="6324720" y="1953202"/>
            <a:ext cx="5126326" cy="3650962"/>
          </a:xfrm>
          <a:prstGeom prst="rect">
            <a:avLst/>
          </a:prstGeom>
        </p:spPr>
      </p:pic>
    </p:spTree>
    <p:extLst>
      <p:ext uri="{BB962C8B-B14F-4D97-AF65-F5344CB8AC3E}">
        <p14:creationId xmlns:p14="http://schemas.microsoft.com/office/powerpoint/2010/main" val="31909568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6" name="Content Placeholder 5"/>
          <p:cNvPicPr>
            <a:picLocks noGrp="1" noChangeAspect="1"/>
          </p:cNvPicPr>
          <p:nvPr>
            <p:ph idx="1"/>
          </p:nvPr>
        </p:nvPicPr>
        <p:blipFill>
          <a:blip r:embed="rId2"/>
          <a:stretch>
            <a:fillRect/>
          </a:stretch>
        </p:blipFill>
        <p:spPr>
          <a:xfrm>
            <a:off x="4767263" y="481514"/>
            <a:ext cx="6815137" cy="4755146"/>
          </a:xfrm>
          <a:prstGeom prst="rect">
            <a:avLst/>
          </a:prstGeom>
        </p:spPr>
      </p:pic>
      <p:sp>
        <p:nvSpPr>
          <p:cNvPr id="4" name="Text Placeholder 3"/>
          <p:cNvSpPr>
            <a:spLocks noGrp="1"/>
          </p:cNvSpPr>
          <p:nvPr>
            <p:ph type="body" sz="half" idx="2"/>
          </p:nvPr>
        </p:nvSpPr>
        <p:spPr/>
        <p:txBody>
          <a:bodyPr/>
          <a:lstStyle/>
          <a:p>
            <a:pPr algn="just"/>
            <a:r>
              <a:rPr lang="en-GB" b="1" dirty="0"/>
              <a:t>"Dragon's Teeth" concrete cubes at Fairbourne are </a:t>
            </a:r>
            <a:r>
              <a:rPr lang="en-GB" b="1" dirty="0" smtClean="0"/>
              <a:t>remains </a:t>
            </a:r>
            <a:r>
              <a:rPr lang="en-GB" b="1" dirty="0"/>
              <a:t>from the second world-war, and in 1996 </a:t>
            </a:r>
            <a:r>
              <a:rPr lang="en-GB" b="1" dirty="0" smtClean="0"/>
              <a:t>were </a:t>
            </a:r>
            <a:r>
              <a:rPr lang="en-GB" b="1" dirty="0"/>
              <a:t>in  good </a:t>
            </a:r>
            <a:r>
              <a:rPr lang="en-GB" b="1" dirty="0" smtClean="0"/>
              <a:t>condition</a:t>
            </a:r>
          </a:p>
          <a:p>
            <a:pPr algn="r"/>
            <a:r>
              <a:rPr lang="en-GB" b="1" dirty="0" smtClean="0"/>
              <a:t>(Gwyn </a:t>
            </a:r>
            <a:r>
              <a:rPr lang="en-GB" b="1" dirty="0"/>
              <a:t>and Dutton, 1996). </a:t>
            </a:r>
            <a:endParaRPr lang="en-GB" b="1" dirty="0" smtClean="0"/>
          </a:p>
          <a:p>
            <a:pPr algn="just"/>
            <a:endParaRPr lang="en-GB" b="1" dirty="0"/>
          </a:p>
          <a:p>
            <a:pPr algn="just"/>
            <a:r>
              <a:rPr lang="en-GB" b="1" dirty="0" smtClean="0"/>
              <a:t>Since </a:t>
            </a:r>
            <a:r>
              <a:rPr lang="en-GB" b="1" dirty="0"/>
              <a:t>then, erosion has misaligned many of these near Friog Corner and ongoing erosion led to more sea defences and </a:t>
            </a:r>
            <a:r>
              <a:rPr lang="en-GB" b="1" dirty="0" smtClean="0"/>
              <a:t>repairs.  </a:t>
            </a:r>
          </a:p>
          <a:p>
            <a:pPr algn="just"/>
            <a:endParaRPr lang="en-GB" b="1" dirty="0"/>
          </a:p>
          <a:p>
            <a:pPr algn="just"/>
            <a:r>
              <a:rPr lang="en-GB" b="1" dirty="0" smtClean="0"/>
              <a:t>Further </a:t>
            </a:r>
            <a:r>
              <a:rPr lang="en-GB" b="1" dirty="0"/>
              <a:t>flood defences were planned to protect both the village and nearby SSSI by the </a:t>
            </a:r>
            <a:r>
              <a:rPr lang="en-GB" b="1" dirty="0" err="1"/>
              <a:t>Eryri</a:t>
            </a:r>
            <a:r>
              <a:rPr lang="en-GB" b="1" dirty="0"/>
              <a:t> Local Development Plan </a:t>
            </a:r>
            <a:endParaRPr lang="en-GB" b="1" dirty="0" smtClean="0"/>
          </a:p>
          <a:p>
            <a:pPr algn="r"/>
            <a:r>
              <a:rPr lang="en-GB" b="1" dirty="0" smtClean="0"/>
              <a:t>(</a:t>
            </a:r>
            <a:r>
              <a:rPr lang="en-GB" b="1" dirty="0"/>
              <a:t>Snowdonia National Park, 2016). </a:t>
            </a:r>
          </a:p>
        </p:txBody>
      </p:sp>
    </p:spTree>
    <p:extLst>
      <p:ext uri="{BB962C8B-B14F-4D97-AF65-F5344CB8AC3E}">
        <p14:creationId xmlns:p14="http://schemas.microsoft.com/office/powerpoint/2010/main" val="1452150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p:nvPr/>
        </p:nvPicPr>
        <p:blipFill rotWithShape="1">
          <a:blip r:embed="rId3" cstate="print">
            <a:extLst>
              <a:ext uri="{28A0092B-C50C-407E-A947-70E740481C1C}">
                <a14:useLocalDpi xmlns:a14="http://schemas.microsoft.com/office/drawing/2010/main" val="0"/>
              </a:ext>
            </a:extLst>
          </a:blip>
          <a:srcRect t="20275" r="14004"/>
          <a:stretch/>
        </p:blipFill>
        <p:spPr bwMode="auto">
          <a:xfrm>
            <a:off x="2549235" y="975619"/>
            <a:ext cx="7707331" cy="4664049"/>
          </a:xfrm>
          <a:prstGeom prst="rect">
            <a:avLst/>
          </a:prstGeom>
          <a:ln>
            <a:noFill/>
          </a:ln>
          <a:extLst>
            <a:ext uri="{53640926-AAD7-44D8-BBD7-CCE9431645EC}">
              <a14:shadowObscured xmlns:a14="http://schemas.microsoft.com/office/drawing/2010/main"/>
            </a:ext>
          </a:extLst>
        </p:spPr>
      </p:pic>
      <p:sp>
        <p:nvSpPr>
          <p:cNvPr id="2" name="Title 1"/>
          <p:cNvSpPr>
            <a:spLocks noGrp="1"/>
          </p:cNvSpPr>
          <p:nvPr>
            <p:ph type="title"/>
          </p:nvPr>
        </p:nvSpPr>
        <p:spPr>
          <a:xfrm>
            <a:off x="609601" y="13854"/>
            <a:ext cx="10972800" cy="1143000"/>
          </a:xfrm>
        </p:spPr>
        <p:txBody>
          <a:bodyPr/>
          <a:lstStyle/>
          <a:p>
            <a:r>
              <a:rPr lang="en-GB" dirty="0" smtClean="0"/>
              <a:t>Beach Profiles</a:t>
            </a:r>
            <a:endParaRPr lang="en-GB" dirty="0"/>
          </a:p>
        </p:txBody>
      </p:sp>
    </p:spTree>
    <p:extLst>
      <p:ext uri="{BB962C8B-B14F-4D97-AF65-F5344CB8AC3E}">
        <p14:creationId xmlns:p14="http://schemas.microsoft.com/office/powerpoint/2010/main" val="259258970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t="6109"/>
          <a:stretch/>
        </p:blipFill>
        <p:spPr>
          <a:xfrm>
            <a:off x="1847528" y="53496"/>
            <a:ext cx="8431342" cy="5591176"/>
          </a:xfrm>
          <a:prstGeom prst="rect">
            <a:avLst/>
          </a:prstGeom>
        </p:spPr>
      </p:pic>
    </p:spTree>
    <p:extLst>
      <p:ext uri="{BB962C8B-B14F-4D97-AF65-F5344CB8AC3E}">
        <p14:creationId xmlns:p14="http://schemas.microsoft.com/office/powerpoint/2010/main" val="377246864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64" name="TextBox 11"/>
          <p:cNvSpPr txBox="1">
            <a:spLocks noChangeArrowheads="1"/>
          </p:cNvSpPr>
          <p:nvPr/>
        </p:nvSpPr>
        <p:spPr bwMode="auto">
          <a:xfrm>
            <a:off x="1847529" y="5177706"/>
            <a:ext cx="5904654"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algn="ctr" eaLnBrk="1" hangingPunct="1"/>
            <a:r>
              <a:rPr lang="en-GB" altLang="en-US" sz="2400" b="1" dirty="0">
                <a:solidFill>
                  <a:prstClr val="black"/>
                </a:solidFill>
              </a:rPr>
              <a:t>Long-term profiles</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47528" y="142802"/>
            <a:ext cx="5904654" cy="5034904"/>
          </a:xfrm>
          <a:prstGeom prst="rect">
            <a:avLst/>
          </a:prstGeom>
        </p:spPr>
      </p:pic>
      <p:sp>
        <p:nvSpPr>
          <p:cNvPr id="4" name="TextBox 3"/>
          <p:cNvSpPr txBox="1"/>
          <p:nvPr/>
        </p:nvSpPr>
        <p:spPr>
          <a:xfrm>
            <a:off x="7968208" y="142803"/>
            <a:ext cx="2699792" cy="5170646"/>
          </a:xfrm>
          <a:prstGeom prst="rect">
            <a:avLst/>
          </a:prstGeom>
          <a:noFill/>
        </p:spPr>
        <p:txBody>
          <a:bodyPr wrap="square" rtlCol="0">
            <a:spAutoFit/>
          </a:bodyPr>
          <a:lstStyle/>
          <a:p>
            <a:pPr algn="ctr"/>
            <a:r>
              <a:rPr lang="en-US" b="1" dirty="0" smtClean="0">
                <a:solidFill>
                  <a:prstClr val="black"/>
                </a:solidFill>
                <a:latin typeface="Arial" panose="020B0604020202020204" pitchFamily="34" charset="0"/>
                <a:cs typeface="Arial" panose="020B0604020202020204" pitchFamily="34" charset="0"/>
              </a:rPr>
              <a:t>Work undertaken:</a:t>
            </a:r>
            <a:endParaRPr lang="en-US" b="1" dirty="0">
              <a:solidFill>
                <a:prstClr val="black"/>
              </a:solidFill>
              <a:latin typeface="Arial" panose="020B0604020202020204" pitchFamily="34" charset="0"/>
              <a:cs typeface="Arial" panose="020B0604020202020204" pitchFamily="34" charset="0"/>
            </a:endParaRPr>
          </a:p>
          <a:p>
            <a:endParaRPr lang="en-US" b="1" dirty="0">
              <a:solidFill>
                <a:prstClr val="black"/>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solidFill>
                  <a:prstClr val="black"/>
                </a:solidFill>
                <a:latin typeface="Arial" panose="020B0604020202020204" pitchFamily="34" charset="0"/>
                <a:cs typeface="Arial" panose="020B0604020202020204" pitchFamily="34" charset="0"/>
              </a:rPr>
              <a:t>Evaluating temporal beach volume change (1992-2016)</a:t>
            </a:r>
          </a:p>
          <a:p>
            <a:pPr marL="285750" indent="-285750">
              <a:buFont typeface="Arial" panose="020B0604020202020204" pitchFamily="34" charset="0"/>
              <a:buChar char="•"/>
            </a:pPr>
            <a:endParaRPr lang="en-US" sz="1400" b="1" dirty="0">
              <a:solidFill>
                <a:prstClr val="black"/>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solidFill>
                  <a:prstClr val="black"/>
                </a:solidFill>
                <a:latin typeface="Arial" panose="020B0604020202020204" pitchFamily="34" charset="0"/>
                <a:cs typeface="Arial" panose="020B0604020202020204" pitchFamily="34" charset="0"/>
              </a:rPr>
              <a:t>Assessing aerial photographs for </a:t>
            </a:r>
            <a:r>
              <a:rPr lang="en-US" b="1" dirty="0" smtClean="0">
                <a:solidFill>
                  <a:prstClr val="black"/>
                </a:solidFill>
                <a:latin typeface="Arial" panose="020B0604020202020204" pitchFamily="34" charset="0"/>
                <a:cs typeface="Arial" panose="020B0604020202020204" pitchFamily="34" charset="0"/>
              </a:rPr>
              <a:t>shoreline change</a:t>
            </a:r>
            <a:endParaRPr lang="en-US" b="1" dirty="0">
              <a:solidFill>
                <a:prstClr val="black"/>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b="1" dirty="0">
              <a:solidFill>
                <a:prstClr val="black"/>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solidFill>
                  <a:prstClr val="black"/>
                </a:solidFill>
                <a:latin typeface="Arial" panose="020B0604020202020204" pitchFamily="34" charset="0"/>
                <a:cs typeface="Arial" panose="020B0604020202020204" pitchFamily="34" charset="0"/>
              </a:rPr>
              <a:t>Assessing actual regional sea level trends</a:t>
            </a:r>
          </a:p>
          <a:p>
            <a:pPr marL="285750" indent="-285750">
              <a:buFont typeface="Arial" panose="020B0604020202020204" pitchFamily="34" charset="0"/>
              <a:buChar char="•"/>
            </a:pPr>
            <a:endParaRPr lang="en-US" sz="1400" b="1" dirty="0">
              <a:solidFill>
                <a:prstClr val="black"/>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solidFill>
                  <a:prstClr val="black"/>
                </a:solidFill>
                <a:latin typeface="Arial" panose="020B0604020202020204" pitchFamily="34" charset="0"/>
                <a:cs typeface="Arial" panose="020B0604020202020204" pitchFamily="34" charset="0"/>
              </a:rPr>
              <a:t>Linking shoreline change to wind and wave models for a more effective prediction of risk.</a:t>
            </a:r>
            <a:endParaRPr lang="en-GB" b="1"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494932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Aerial photographs: 1946, 1964, 1971, 1986, 2000, 2006, 2009, 2013 and 2016.</a:t>
            </a:r>
            <a:endParaRPr lang="en-GB" dirty="0"/>
          </a:p>
        </p:txBody>
      </p:sp>
      <p:pic>
        <p:nvPicPr>
          <p:cNvPr id="3" name="Picture 2"/>
          <p:cNvPicPr>
            <a:picLocks noChangeAspect="1"/>
          </p:cNvPicPr>
          <p:nvPr/>
        </p:nvPicPr>
        <p:blipFill>
          <a:blip r:embed="rId2"/>
          <a:stretch>
            <a:fillRect/>
          </a:stretch>
        </p:blipFill>
        <p:spPr>
          <a:xfrm>
            <a:off x="1865760" y="1967346"/>
            <a:ext cx="9014662" cy="3366654"/>
          </a:xfrm>
          <a:prstGeom prst="rect">
            <a:avLst/>
          </a:prstGeom>
        </p:spPr>
      </p:pic>
      <p:pic>
        <p:nvPicPr>
          <p:cNvPr id="7" name="Picture 6"/>
          <p:cNvPicPr/>
          <p:nvPr/>
        </p:nvPicPr>
        <p:blipFill rotWithShape="1">
          <a:blip r:embed="rId3" cstate="print">
            <a:extLst>
              <a:ext uri="{28A0092B-C50C-407E-A947-70E740481C1C}">
                <a14:useLocalDpi xmlns:a14="http://schemas.microsoft.com/office/drawing/2010/main" val="0"/>
              </a:ext>
            </a:extLst>
          </a:blip>
          <a:srcRect t="34874"/>
          <a:stretch/>
        </p:blipFill>
        <p:spPr bwMode="auto">
          <a:xfrm>
            <a:off x="1939239" y="1967346"/>
            <a:ext cx="8460478" cy="3265714"/>
          </a:xfrm>
          <a:prstGeom prst="rect">
            <a:avLst/>
          </a:prstGeom>
          <a:ln>
            <a:noFill/>
          </a:ln>
          <a:extLst>
            <a:ext uri="{53640926-AAD7-44D8-BBD7-CCE9431645EC}">
              <a14:shadowObscured xmlns:a14="http://schemas.microsoft.com/office/drawing/2010/main"/>
            </a:ext>
          </a:extLst>
        </p:spPr>
      </p:pic>
      <p:pic>
        <p:nvPicPr>
          <p:cNvPr id="9" name="Picture 8"/>
          <p:cNvPicPr/>
          <p:nvPr/>
        </p:nvPicPr>
        <p:blipFill rotWithShape="1">
          <a:blip r:embed="rId4" cstate="print">
            <a:extLst>
              <a:ext uri="{28A0092B-C50C-407E-A947-70E740481C1C}">
                <a14:useLocalDpi xmlns:a14="http://schemas.microsoft.com/office/drawing/2010/main" val="0"/>
              </a:ext>
            </a:extLst>
          </a:blip>
          <a:srcRect t="35567" r="5363"/>
          <a:stretch/>
        </p:blipFill>
        <p:spPr bwMode="auto">
          <a:xfrm>
            <a:off x="1865760" y="1885703"/>
            <a:ext cx="8460480" cy="3429000"/>
          </a:xfrm>
          <a:prstGeom prst="rect">
            <a:avLst/>
          </a:prstGeom>
          <a:ln>
            <a:noFill/>
          </a:ln>
          <a:extLst>
            <a:ext uri="{53640926-AAD7-44D8-BBD7-CCE9431645EC}">
              <a14:shadowObscured xmlns:a14="http://schemas.microsoft.com/office/drawing/2010/main"/>
            </a:ext>
          </a:extLst>
        </p:spPr>
      </p:pic>
      <p:pic>
        <p:nvPicPr>
          <p:cNvPr id="10" name="Picture 9"/>
          <p:cNvPicPr/>
          <p:nvPr/>
        </p:nvPicPr>
        <p:blipFill rotWithShape="1">
          <a:blip r:embed="rId5" cstate="print">
            <a:extLst>
              <a:ext uri="{28A0092B-C50C-407E-A947-70E740481C1C}">
                <a14:useLocalDpi xmlns:a14="http://schemas.microsoft.com/office/drawing/2010/main" val="0"/>
              </a:ext>
            </a:extLst>
          </a:blip>
          <a:srcRect t="35567" r="5225"/>
          <a:stretch/>
        </p:blipFill>
        <p:spPr bwMode="auto">
          <a:xfrm>
            <a:off x="1865762" y="2158342"/>
            <a:ext cx="8607432" cy="3125188"/>
          </a:xfrm>
          <a:prstGeom prst="rect">
            <a:avLst/>
          </a:prstGeom>
          <a:ln>
            <a:noFill/>
          </a:ln>
          <a:extLst>
            <a:ext uri="{53640926-AAD7-44D8-BBD7-CCE9431645EC}">
              <a14:shadowObscured xmlns:a14="http://schemas.microsoft.com/office/drawing/2010/main"/>
            </a:ext>
          </a:extLst>
        </p:spPr>
      </p:pic>
      <p:pic>
        <p:nvPicPr>
          <p:cNvPr id="11" name="Picture 10"/>
          <p:cNvPicPr/>
          <p:nvPr/>
        </p:nvPicPr>
        <p:blipFill rotWithShape="1">
          <a:blip r:embed="rId6" cstate="print">
            <a:extLst>
              <a:ext uri="{28A0092B-C50C-407E-A947-70E740481C1C}">
                <a14:useLocalDpi xmlns:a14="http://schemas.microsoft.com/office/drawing/2010/main" val="0"/>
              </a:ext>
            </a:extLst>
          </a:blip>
          <a:srcRect t="6895"/>
          <a:stretch/>
        </p:blipFill>
        <p:spPr bwMode="auto">
          <a:xfrm>
            <a:off x="1865760" y="1885703"/>
            <a:ext cx="8460478" cy="3412670"/>
          </a:xfrm>
          <a:prstGeom prst="rect">
            <a:avLst/>
          </a:prstGeom>
          <a:ln>
            <a:noFill/>
          </a:ln>
          <a:extLst>
            <a:ext uri="{53640926-AAD7-44D8-BBD7-CCE9431645EC}">
              <a14:shadowObscured xmlns:a14="http://schemas.microsoft.com/office/drawing/2010/main"/>
            </a:ext>
          </a:extLst>
        </p:spPr>
      </p:pic>
      <p:pic>
        <p:nvPicPr>
          <p:cNvPr id="12" name="Picture 11"/>
          <p:cNvPicPr/>
          <p:nvPr/>
        </p:nvPicPr>
        <p:blipFill rotWithShape="1">
          <a:blip r:embed="rId7" cstate="print">
            <a:extLst>
              <a:ext uri="{28A0092B-C50C-407E-A947-70E740481C1C}">
                <a14:useLocalDpi xmlns:a14="http://schemas.microsoft.com/office/drawing/2010/main" val="0"/>
              </a:ext>
            </a:extLst>
          </a:blip>
          <a:srcRect t="16772"/>
          <a:stretch/>
        </p:blipFill>
        <p:spPr bwMode="auto">
          <a:xfrm>
            <a:off x="1865758" y="1693268"/>
            <a:ext cx="8313526" cy="3640732"/>
          </a:xfrm>
          <a:prstGeom prst="rect">
            <a:avLst/>
          </a:prstGeom>
          <a:ln>
            <a:noFill/>
          </a:ln>
          <a:extLst>
            <a:ext uri="{53640926-AAD7-44D8-BBD7-CCE9431645EC}">
              <a14:shadowObscured xmlns:a14="http://schemas.microsoft.com/office/drawing/2010/main"/>
            </a:ext>
          </a:extLst>
        </p:spPr>
      </p:pic>
      <p:pic>
        <p:nvPicPr>
          <p:cNvPr id="13" name="Picture 12"/>
          <p:cNvPicPr/>
          <p:nvPr/>
        </p:nvPicPr>
        <p:blipFill rotWithShape="1">
          <a:blip r:embed="rId8" cstate="print">
            <a:extLst>
              <a:ext uri="{28A0092B-C50C-407E-A947-70E740481C1C}">
                <a14:useLocalDpi xmlns:a14="http://schemas.microsoft.com/office/drawing/2010/main" val="0"/>
              </a:ext>
            </a:extLst>
          </a:blip>
          <a:srcRect t="10084"/>
          <a:stretch/>
        </p:blipFill>
        <p:spPr bwMode="auto">
          <a:xfrm>
            <a:off x="1865756" y="1673973"/>
            <a:ext cx="8460482" cy="3640730"/>
          </a:xfrm>
          <a:prstGeom prst="rect">
            <a:avLst/>
          </a:prstGeom>
          <a:ln>
            <a:noFill/>
          </a:ln>
          <a:extLst>
            <a:ext uri="{53640926-AAD7-44D8-BBD7-CCE9431645EC}">
              <a14:shadowObscured xmlns:a14="http://schemas.microsoft.com/office/drawing/2010/main"/>
            </a:ext>
          </a:extLst>
        </p:spPr>
      </p:pic>
      <p:pic>
        <p:nvPicPr>
          <p:cNvPr id="14" name="Picture 13"/>
          <p:cNvPicPr/>
          <p:nvPr/>
        </p:nvPicPr>
        <p:blipFill>
          <a:blip r:embed="rId9" cstate="print">
            <a:extLst>
              <a:ext uri="{28A0092B-C50C-407E-A947-70E740481C1C}">
                <a14:useLocalDpi xmlns:a14="http://schemas.microsoft.com/office/drawing/2010/main" val="0"/>
              </a:ext>
            </a:extLst>
          </a:blip>
          <a:stretch>
            <a:fillRect/>
          </a:stretch>
        </p:blipFill>
        <p:spPr>
          <a:xfrm>
            <a:off x="1865754" y="1704267"/>
            <a:ext cx="6770912" cy="3618734"/>
          </a:xfrm>
          <a:prstGeom prst="rect">
            <a:avLst/>
          </a:prstGeom>
        </p:spPr>
      </p:pic>
      <p:pic>
        <p:nvPicPr>
          <p:cNvPr id="15" name="Picture 14"/>
          <p:cNvPicPr/>
          <p:nvPr/>
        </p:nvPicPr>
        <p:blipFill>
          <a:blip r:embed="rId10" cstate="print">
            <a:extLst>
              <a:ext uri="{28A0092B-C50C-407E-A947-70E740481C1C}">
                <a14:useLocalDpi xmlns:a14="http://schemas.microsoft.com/office/drawing/2010/main" val="0"/>
              </a:ext>
            </a:extLst>
          </a:blip>
          <a:stretch>
            <a:fillRect/>
          </a:stretch>
        </p:blipFill>
        <p:spPr>
          <a:xfrm>
            <a:off x="1865754" y="1654851"/>
            <a:ext cx="8665028" cy="3659852"/>
          </a:xfrm>
          <a:prstGeom prst="rect">
            <a:avLst/>
          </a:prstGeom>
        </p:spPr>
      </p:pic>
    </p:spTree>
    <p:extLst>
      <p:ext uri="{BB962C8B-B14F-4D97-AF65-F5344CB8AC3E}">
        <p14:creationId xmlns:p14="http://schemas.microsoft.com/office/powerpoint/2010/main" val="348449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just"/>
            <a:r>
              <a:rPr lang="en-GB" dirty="0" smtClean="0"/>
              <a:t>Fixed </a:t>
            </a:r>
            <a:r>
              <a:rPr lang="en-GB" dirty="0"/>
              <a:t>landward baseline from which all shoreline change rates were calculated, </a:t>
            </a:r>
            <a:r>
              <a:rPr lang="en-GB" dirty="0" smtClean="0"/>
              <a:t>superimposed </a:t>
            </a:r>
            <a:r>
              <a:rPr lang="en-GB" dirty="0"/>
              <a:t>upon </a:t>
            </a:r>
            <a:r>
              <a:rPr lang="en-GB" dirty="0" smtClean="0"/>
              <a:t>the </a:t>
            </a:r>
            <a:r>
              <a:rPr lang="en-GB" dirty="0"/>
              <a:t>2016 aerial photograph</a:t>
            </a:r>
          </a:p>
        </p:txBody>
      </p:sp>
      <p:pic>
        <p:nvPicPr>
          <p:cNvPr id="5" name="Picture Placeholder 4"/>
          <p:cNvPicPr>
            <a:picLocks noGrp="1"/>
          </p:cNvPicPr>
          <p:nvPr>
            <p:ph type="pic" idx="1"/>
          </p:nvPr>
        </p:nvPicPr>
        <p:blipFill>
          <a:blip r:embed="rId2" cstate="print">
            <a:extLst>
              <a:ext uri="{28A0092B-C50C-407E-A947-70E740481C1C}">
                <a14:useLocalDpi xmlns:a14="http://schemas.microsoft.com/office/drawing/2010/main" val="0"/>
              </a:ext>
            </a:extLst>
          </a:blip>
          <a:srcRect l="11519" r="11519"/>
          <a:stretch>
            <a:fillRect/>
          </a:stretch>
        </p:blipFill>
        <p:spPr>
          <a:prstGeom prst="rect">
            <a:avLst/>
          </a:prstGeom>
        </p:spPr>
      </p:pic>
      <p:sp>
        <p:nvSpPr>
          <p:cNvPr id="6" name="Text Placeholder 5"/>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156328073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Comparison of shoreline position and sea level rise</a:t>
            </a:r>
            <a:endParaRPr lang="en-GB" dirty="0"/>
          </a:p>
        </p:txBody>
      </p:sp>
      <p:pic>
        <p:nvPicPr>
          <p:cNvPr id="6" name="Content Placeholder 5"/>
          <p:cNvPicPr>
            <a:picLocks noGrp="1" noChangeAspect="1"/>
          </p:cNvPicPr>
          <p:nvPr>
            <p:ph idx="1"/>
          </p:nvPr>
        </p:nvPicPr>
        <p:blipFill>
          <a:blip r:embed="rId2"/>
          <a:stretch>
            <a:fillRect/>
          </a:stretch>
        </p:blipFill>
        <p:spPr>
          <a:xfrm>
            <a:off x="5020914" y="273050"/>
            <a:ext cx="6307834" cy="5172075"/>
          </a:xfrm>
          <a:prstGeom prst="rect">
            <a:avLst/>
          </a:prstGeom>
        </p:spPr>
      </p:pic>
      <p:sp>
        <p:nvSpPr>
          <p:cNvPr id="4" name="Text Placeholder 3"/>
          <p:cNvSpPr>
            <a:spLocks noGrp="1"/>
          </p:cNvSpPr>
          <p:nvPr>
            <p:ph type="body" sz="half" idx="2"/>
          </p:nvPr>
        </p:nvSpPr>
        <p:spPr/>
        <p:txBody>
          <a:bodyPr/>
          <a:lstStyle/>
          <a:p>
            <a:endParaRPr lang="en-GB" dirty="0"/>
          </a:p>
        </p:txBody>
      </p:sp>
      <p:pic>
        <p:nvPicPr>
          <p:cNvPr id="8" name="Picture 7"/>
          <p:cNvPicPr/>
          <p:nvPr/>
        </p:nvPicPr>
        <p:blipFill rotWithShape="1">
          <a:blip r:embed="rId3" cstate="print">
            <a:extLst>
              <a:ext uri="{28A0092B-C50C-407E-A947-70E740481C1C}">
                <a14:useLocalDpi xmlns:a14="http://schemas.microsoft.com/office/drawing/2010/main" val="0"/>
              </a:ext>
            </a:extLst>
          </a:blip>
          <a:srcRect l="7449" t="2426" b="2625"/>
          <a:stretch/>
        </p:blipFill>
        <p:spPr bwMode="auto">
          <a:xfrm>
            <a:off x="609601" y="1764843"/>
            <a:ext cx="4011084" cy="337040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185363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a:xfrm>
            <a:off x="609600" y="1205345"/>
            <a:ext cx="5386917" cy="1299298"/>
          </a:xfrm>
        </p:spPr>
        <p:txBody>
          <a:bodyPr>
            <a:normAutofit fontScale="55000" lnSpcReduction="20000"/>
          </a:bodyPr>
          <a:lstStyle/>
          <a:p>
            <a:pPr algn="just"/>
            <a:r>
              <a:rPr lang="en-GB" dirty="0"/>
              <a:t>Beach profile data from 1992 to 2016 had been seasonally gathered in Spring and Autumn by the local </a:t>
            </a:r>
            <a:r>
              <a:rPr lang="en-GB" dirty="0" smtClean="0"/>
              <a:t>authority.  </a:t>
            </a:r>
            <a:r>
              <a:rPr lang="en-GB" dirty="0"/>
              <a:t>From these profiles (T23-T25) temporal and spatial data were analysed and it was found that data points varied between surveys in both elevation and spacing. Datasets were subsequently standardised by interpolation to enable effective </a:t>
            </a:r>
            <a:r>
              <a:rPr lang="en-GB" dirty="0" smtClean="0"/>
              <a:t>analysis. </a:t>
            </a:r>
            <a:endParaRPr lang="en-GB" dirty="0"/>
          </a:p>
          <a:p>
            <a:endParaRPr lang="en-GB" dirty="0"/>
          </a:p>
        </p:txBody>
      </p:sp>
      <p:sp>
        <p:nvSpPr>
          <p:cNvPr id="5" name="Text Placeholder 4"/>
          <p:cNvSpPr>
            <a:spLocks noGrp="1"/>
          </p:cNvSpPr>
          <p:nvPr>
            <p:ph type="body" sz="quarter" idx="3"/>
          </p:nvPr>
        </p:nvSpPr>
        <p:spPr>
          <a:xfrm>
            <a:off x="6193102" y="1205345"/>
            <a:ext cx="5389033" cy="1087005"/>
          </a:xfrm>
        </p:spPr>
        <p:txBody>
          <a:bodyPr>
            <a:normAutofit fontScale="55000" lnSpcReduction="20000"/>
          </a:bodyPr>
          <a:lstStyle/>
          <a:p>
            <a:pPr algn="just"/>
            <a:r>
              <a:rPr lang="en-GB" dirty="0" smtClean="0"/>
              <a:t>To </a:t>
            </a:r>
            <a:r>
              <a:rPr lang="en-GB" dirty="0"/>
              <a:t>maximise dataset use, profiles </a:t>
            </a:r>
            <a:r>
              <a:rPr lang="en-GB" dirty="0" smtClean="0"/>
              <a:t>were </a:t>
            </a:r>
            <a:r>
              <a:rPr lang="en-GB" dirty="0"/>
              <a:t>linked to a common offshore contour with sectional volumes directly calculated from the Regional Morphology Analysis Package (RMAP</a:t>
            </a:r>
            <a:r>
              <a:rPr lang="en-GB" dirty="0" smtClean="0"/>
              <a:t>). </a:t>
            </a:r>
            <a:r>
              <a:rPr lang="en-GB" dirty="0"/>
              <a:t>The 1992-2013 historic beach profile dataset (</a:t>
            </a:r>
            <a:r>
              <a:rPr lang="en-GB" i="1" dirty="0"/>
              <a:t>i.e.</a:t>
            </a:r>
            <a:r>
              <a:rPr lang="en-GB" dirty="0"/>
              <a:t> </a:t>
            </a:r>
            <a:r>
              <a:rPr lang="en-GB" i="1" dirty="0"/>
              <a:t>prior to the winter 2013-2014 storms</a:t>
            </a:r>
            <a:r>
              <a:rPr lang="en-GB" dirty="0"/>
              <a:t>) provided a good baseline to assess potential change.  </a:t>
            </a:r>
          </a:p>
        </p:txBody>
      </p:sp>
      <p:pic>
        <p:nvPicPr>
          <p:cNvPr id="7" name="Content Placeholder 6"/>
          <p:cNvPicPr>
            <a:picLocks noGrp="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96628" y="2269484"/>
            <a:ext cx="5212331" cy="3225494"/>
          </a:xfrm>
          <a:prstGeom prst="rect">
            <a:avLst/>
          </a:prstGeom>
        </p:spPr>
      </p:pic>
      <p:pic>
        <p:nvPicPr>
          <p:cNvPr id="8" name="Content Placeholder 7"/>
          <p:cNvPicPr>
            <a:picLocks noGrp="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6386946" y="2292351"/>
            <a:ext cx="5001346" cy="3179762"/>
          </a:xfrm>
          <a:prstGeom prst="rect">
            <a:avLst/>
          </a:prstGeom>
        </p:spPr>
      </p:pic>
    </p:spTree>
    <p:extLst>
      <p:ext uri="{BB962C8B-B14F-4D97-AF65-F5344CB8AC3E}">
        <p14:creationId xmlns:p14="http://schemas.microsoft.com/office/powerpoint/2010/main" val="70647220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Survey assessments from 2013.</a:t>
            </a:r>
            <a:endParaRPr lang="en-GB" dirty="0"/>
          </a:p>
        </p:txBody>
      </p:sp>
      <p:sp>
        <p:nvSpPr>
          <p:cNvPr id="3" name="Text Placeholder 2"/>
          <p:cNvSpPr>
            <a:spLocks noGrp="1"/>
          </p:cNvSpPr>
          <p:nvPr>
            <p:ph type="body" idx="1"/>
          </p:nvPr>
        </p:nvSpPr>
        <p:spPr/>
        <p:txBody>
          <a:bodyPr>
            <a:normAutofit/>
          </a:bodyPr>
          <a:lstStyle/>
          <a:p>
            <a:pPr algn="ctr"/>
            <a:r>
              <a:rPr lang="en-GB" sz="1600" dirty="0" smtClean="0"/>
              <a:t>Profile 23 </a:t>
            </a:r>
            <a:r>
              <a:rPr lang="en-GB" sz="1600" dirty="0"/>
              <a:t>confidence intervals alongside morphological zones </a:t>
            </a:r>
          </a:p>
        </p:txBody>
      </p:sp>
      <p:pic>
        <p:nvPicPr>
          <p:cNvPr id="9" name="Content Placeholder 8"/>
          <p:cNvPicPr>
            <a:picLocks noGrp="1" noChangeAspect="1"/>
          </p:cNvPicPr>
          <p:nvPr>
            <p:ph sz="half" idx="2"/>
          </p:nvPr>
        </p:nvPicPr>
        <p:blipFill>
          <a:blip r:embed="rId2"/>
          <a:stretch>
            <a:fillRect/>
          </a:stretch>
        </p:blipFill>
        <p:spPr>
          <a:xfrm>
            <a:off x="502661" y="2183790"/>
            <a:ext cx="5600266" cy="3396882"/>
          </a:xfrm>
          <a:prstGeom prst="rect">
            <a:avLst/>
          </a:prstGeom>
        </p:spPr>
      </p:pic>
      <p:sp>
        <p:nvSpPr>
          <p:cNvPr id="5" name="Text Placeholder 4"/>
          <p:cNvSpPr>
            <a:spLocks noGrp="1"/>
          </p:cNvSpPr>
          <p:nvPr>
            <p:ph type="body" sz="quarter" idx="3"/>
          </p:nvPr>
        </p:nvSpPr>
        <p:spPr>
          <a:xfrm>
            <a:off x="5936674" y="1535113"/>
            <a:ext cx="5902422" cy="639762"/>
          </a:xfrm>
        </p:spPr>
        <p:txBody>
          <a:bodyPr>
            <a:noAutofit/>
          </a:bodyPr>
          <a:lstStyle/>
          <a:p>
            <a:pPr algn="ctr"/>
            <a:r>
              <a:rPr lang="en-GB" sz="1600" dirty="0"/>
              <a:t>Profile 23 </a:t>
            </a:r>
            <a:r>
              <a:rPr lang="en-GB" sz="1600" dirty="0" smtClean="0"/>
              <a:t>Morphostat* </a:t>
            </a:r>
            <a:r>
              <a:rPr lang="en-GB" sz="1600" dirty="0"/>
              <a:t>results indicating tidal ladder contours, and general direction of beach level movement.</a:t>
            </a:r>
          </a:p>
        </p:txBody>
      </p:sp>
      <p:pic>
        <p:nvPicPr>
          <p:cNvPr id="12" name="Content Placeholder 11"/>
          <p:cNvPicPr>
            <a:picLocks noGrp="1" noChangeAspect="1"/>
          </p:cNvPicPr>
          <p:nvPr>
            <p:ph sz="quarter" idx="4"/>
          </p:nvPr>
        </p:nvPicPr>
        <p:blipFill rotWithShape="1">
          <a:blip r:embed="rId3"/>
          <a:srcRect b="15251"/>
          <a:stretch/>
        </p:blipFill>
        <p:spPr>
          <a:xfrm>
            <a:off x="6068147" y="2639291"/>
            <a:ext cx="5638944" cy="2216578"/>
          </a:xfrm>
          <a:prstGeom prst="rect">
            <a:avLst/>
          </a:prstGeom>
        </p:spPr>
      </p:pic>
      <p:sp>
        <p:nvSpPr>
          <p:cNvPr id="13" name="TextBox 12"/>
          <p:cNvSpPr txBox="1"/>
          <p:nvPr/>
        </p:nvSpPr>
        <p:spPr>
          <a:xfrm>
            <a:off x="6172200" y="4959927"/>
            <a:ext cx="5465618" cy="923330"/>
          </a:xfrm>
          <a:prstGeom prst="rect">
            <a:avLst/>
          </a:prstGeom>
          <a:noFill/>
        </p:spPr>
        <p:txBody>
          <a:bodyPr wrap="square" rtlCol="0">
            <a:spAutoFit/>
          </a:bodyPr>
          <a:lstStyle/>
          <a:p>
            <a:pPr algn="just"/>
            <a:r>
              <a:rPr lang="en-GB" sz="1200" dirty="0" smtClean="0"/>
              <a:t>* Thomas</a:t>
            </a:r>
            <a:r>
              <a:rPr lang="en-GB" sz="1200" dirty="0"/>
              <a:t>, T., Phillips, M.R., Morgan, A. and Lock, G. (2018). Morphostat: A simple beach profile-monitoring tool for coastal zone management.</a:t>
            </a:r>
            <a:r>
              <a:rPr lang="en-GB" sz="1200" i="1" dirty="0"/>
              <a:t> Ocean and Coastal Management. </a:t>
            </a:r>
            <a:r>
              <a:rPr lang="en-GB" sz="1200" dirty="0" smtClean="0"/>
              <a:t>153</a:t>
            </a:r>
            <a:r>
              <a:rPr lang="en-GB" sz="1200" dirty="0"/>
              <a:t>: 17-32.</a:t>
            </a:r>
          </a:p>
          <a:p>
            <a:endParaRPr lang="en-GB" dirty="0"/>
          </a:p>
        </p:txBody>
      </p:sp>
    </p:spTree>
    <p:extLst>
      <p:ext uri="{BB962C8B-B14F-4D97-AF65-F5344CB8AC3E}">
        <p14:creationId xmlns:p14="http://schemas.microsoft.com/office/powerpoint/2010/main" val="256971260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sp>
        <p:nvSpPr>
          <p:cNvPr id="3" name="Content Placeholder 2"/>
          <p:cNvSpPr>
            <a:spLocks noGrp="1"/>
          </p:cNvSpPr>
          <p:nvPr>
            <p:ph idx="1"/>
          </p:nvPr>
        </p:nvSpPr>
        <p:spPr/>
        <p:txBody>
          <a:bodyPr>
            <a:normAutofit fontScale="70000" lnSpcReduction="20000"/>
          </a:bodyPr>
          <a:lstStyle/>
          <a:p>
            <a:r>
              <a:rPr lang="en-GB" dirty="0"/>
              <a:t>With climate change and assessments of acceptable risk based on ongoing costs to defend, decisions need to be taken to sustainably manage the shoreline and reduce difficult and expensive </a:t>
            </a:r>
            <a:r>
              <a:rPr lang="en-GB" dirty="0" smtClean="0"/>
              <a:t>decisions.</a:t>
            </a:r>
          </a:p>
          <a:p>
            <a:r>
              <a:rPr lang="en-GB" dirty="0" smtClean="0"/>
              <a:t>The </a:t>
            </a:r>
            <a:r>
              <a:rPr lang="en-GB" dirty="0"/>
              <a:t>coastline provides economic opportunities, and tourism is one of the main stakeholders at risk. </a:t>
            </a:r>
            <a:endParaRPr lang="en-GB" dirty="0" smtClean="0"/>
          </a:p>
          <a:p>
            <a:r>
              <a:rPr lang="en-GB" dirty="0" smtClean="0"/>
              <a:t>Decisions </a:t>
            </a:r>
            <a:r>
              <a:rPr lang="en-GB" dirty="0"/>
              <a:t>of ‘managed retreat’ and ‘no active intervention’ with no implementation strategy in place, result in economic consequences for coastal </a:t>
            </a:r>
            <a:r>
              <a:rPr lang="en-GB" dirty="0" smtClean="0"/>
              <a:t>stakeholders.</a:t>
            </a:r>
          </a:p>
          <a:p>
            <a:r>
              <a:rPr lang="en-GB" dirty="0" smtClean="0"/>
              <a:t>Therefore</a:t>
            </a:r>
            <a:r>
              <a:rPr lang="en-GB" dirty="0"/>
              <a:t>, such decisions should be based on detailed assessments </a:t>
            </a:r>
            <a:r>
              <a:rPr lang="en-GB" dirty="0" smtClean="0"/>
              <a:t>which </a:t>
            </a:r>
            <a:r>
              <a:rPr lang="en-GB" dirty="0"/>
              <a:t>include costs of lost business and infrastructure. </a:t>
            </a:r>
            <a:endParaRPr lang="en-GB" dirty="0" smtClean="0"/>
          </a:p>
          <a:p>
            <a:r>
              <a:rPr lang="en-GB" dirty="0" smtClean="0"/>
              <a:t>‘Managed </a:t>
            </a:r>
            <a:r>
              <a:rPr lang="en-GB" dirty="0"/>
              <a:t>retreat’ will only continue to a land-based position where economic importance will change to ‘hold the line’ as perceived more important assets are threatened. </a:t>
            </a:r>
            <a:endParaRPr lang="en-GB" dirty="0" smtClean="0"/>
          </a:p>
          <a:p>
            <a:r>
              <a:rPr lang="en-GB" dirty="0" smtClean="0"/>
              <a:t>For Fairbourne, the timetable for abandoning assets will prove problematic</a:t>
            </a:r>
            <a:endParaRPr lang="en-GB" dirty="0"/>
          </a:p>
          <a:p>
            <a:endParaRPr lang="en-GB" dirty="0"/>
          </a:p>
          <a:p>
            <a:endParaRPr lang="en-GB" dirty="0"/>
          </a:p>
        </p:txBody>
      </p:sp>
    </p:spTree>
    <p:extLst>
      <p:ext uri="{BB962C8B-B14F-4D97-AF65-F5344CB8AC3E}">
        <p14:creationId xmlns:p14="http://schemas.microsoft.com/office/powerpoint/2010/main" val="1050084634"/>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7919</TotalTime>
  <Words>1395</Words>
  <Application>Microsoft Office PowerPoint</Application>
  <PresentationFormat>Widescreen</PresentationFormat>
  <Paragraphs>103</Paragraphs>
  <Slides>20</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Myriad Pro</vt:lpstr>
      <vt:lpstr>20140311PresentationUWTSDTemplate</vt:lpstr>
      <vt:lpstr>  Climate Change, Coastal Management and Acceptable Risk: Consequences for Tourism    </vt:lpstr>
      <vt:lpstr>Presentation Structure</vt:lpstr>
      <vt:lpstr>Climate Change</vt:lpstr>
      <vt:lpstr>Coastal Management (UK)</vt:lpstr>
      <vt:lpstr>Risk Management</vt:lpstr>
      <vt:lpstr>Case Study: Fairbourne, Wales, UK. </vt:lpstr>
      <vt:lpstr>Coastal Management and Risk: Fairbourne</vt:lpstr>
      <vt:lpstr>Fairbourne and tourism</vt:lpstr>
      <vt:lpstr>Physical Background</vt:lpstr>
      <vt:lpstr>Ffriog Corner</vt:lpstr>
      <vt:lpstr>PowerPoint Presentation</vt:lpstr>
      <vt:lpstr>Beach Profiles</vt:lpstr>
      <vt:lpstr>PowerPoint Presentation</vt:lpstr>
      <vt:lpstr>PowerPoint Presentation</vt:lpstr>
      <vt:lpstr>Aerial photographs: 1946, 1964, 1971, 1986, 2000, 2006, 2009, 2013 and 2016.</vt:lpstr>
      <vt:lpstr>Fixed landward baseline from which all shoreline change rates were calculated, superimposed upon the 2016 aerial photograph</vt:lpstr>
      <vt:lpstr>Comparison of shoreline position and sea level rise</vt:lpstr>
      <vt:lpstr>PowerPoint Presentation</vt:lpstr>
      <vt:lpstr>Survey assessments from 2013.</vt:lpstr>
      <vt:lpstr>Conclusions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Phillips</dc:creator>
  <cp:lastModifiedBy>Rhian Jenkins</cp:lastModifiedBy>
  <cp:revision>42</cp:revision>
  <dcterms:created xsi:type="dcterms:W3CDTF">2018-05-07T08:44:09Z</dcterms:created>
  <dcterms:modified xsi:type="dcterms:W3CDTF">2019-01-28T15:08:17Z</dcterms:modified>
</cp:coreProperties>
</file>