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4"/>
  </p:notesMasterIdLst>
  <p:handoutMasterIdLst>
    <p:handoutMasterId r:id="rId25"/>
  </p:handoutMasterIdLst>
  <p:sldIdLst>
    <p:sldId id="256" r:id="rId5"/>
    <p:sldId id="275" r:id="rId6"/>
    <p:sldId id="284" r:id="rId7"/>
    <p:sldId id="285" r:id="rId8"/>
    <p:sldId id="286" r:id="rId9"/>
    <p:sldId id="300" r:id="rId10"/>
    <p:sldId id="302" r:id="rId11"/>
    <p:sldId id="301" r:id="rId12"/>
    <p:sldId id="303" r:id="rId13"/>
    <p:sldId id="304" r:id="rId14"/>
    <p:sldId id="287" r:id="rId15"/>
    <p:sldId id="305" r:id="rId16"/>
    <p:sldId id="306" r:id="rId17"/>
    <p:sldId id="288" r:id="rId18"/>
    <p:sldId id="289" r:id="rId19"/>
    <p:sldId id="290" r:id="rId20"/>
    <p:sldId id="274" r:id="rId21"/>
    <p:sldId id="298" r:id="rId22"/>
    <p:sldId id="29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p:cViewPr varScale="1">
        <p:scale>
          <a:sx n="103" d="100"/>
          <a:sy n="103" d="100"/>
        </p:scale>
        <p:origin x="75" y="5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29/09/2020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7egBsN_4B2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2.gif"/></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F78UdORll-Q"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hyperlink" Target="https://youtu.be/7egBsN_4B2A" TargetMode="External"/><Relationship Id="rId2" Type="http://schemas.openxmlformats.org/officeDocument/2006/relationships/hyperlink" Target="https://youtu.be/F78UdORll-Q" TargetMode="External"/><Relationship Id="rId1" Type="http://schemas.openxmlformats.org/officeDocument/2006/relationships/slideLayout" Target="../slideLayouts/slideLayout2.xml"/><Relationship Id="rId5" Type="http://schemas.openxmlformats.org/officeDocument/2006/relationships/hyperlink" Target="https://youtu.be/yVZ8uga_1uU" TargetMode="External"/><Relationship Id="rId4" Type="http://schemas.openxmlformats.org/officeDocument/2006/relationships/hyperlink" Target="https://youtu.be/hqKafI7Amd8"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smtClean="0">
                <a:solidFill>
                  <a:schemeClr val="accent2"/>
                </a:solidFill>
              </a:rPr>
              <a:t>Advanced Cybersecurity</a:t>
            </a:r>
            <a:r>
              <a:rPr lang="en-GB" sz="5300" dirty="0">
                <a:solidFill>
                  <a:schemeClr val="bg1"/>
                </a:solidFill>
              </a:rPr>
              <a:t/>
            </a:r>
            <a:br>
              <a:rPr lang="en-GB" sz="5300" dirty="0">
                <a:solidFill>
                  <a:schemeClr val="bg1"/>
                </a:solidFill>
              </a:rPr>
            </a:br>
            <a:r>
              <a:rPr lang="en-GB" sz="2200" i="1" dirty="0" smtClean="0">
                <a:solidFill>
                  <a:schemeClr val="bg1"/>
                </a:solidFill>
              </a:rPr>
              <a:t>(ACCB6000)</a:t>
            </a:r>
            <a:r>
              <a:rPr lang="en-GB" sz="2200" i="1" dirty="0">
                <a:solidFill>
                  <a:schemeClr val="bg1"/>
                </a:solidFill>
              </a:rPr>
              <a:t/>
            </a:r>
            <a:br>
              <a:rPr lang="en-GB" sz="2200" i="1" dirty="0">
                <a:solidFill>
                  <a:schemeClr val="bg1"/>
                </a:solidFill>
              </a:rPr>
            </a:br>
            <a:r>
              <a:rPr lang="en-GB" sz="2200" i="1" dirty="0" smtClean="0">
                <a:solidFill>
                  <a:schemeClr val="bg1"/>
                </a:solidFill>
              </a:rPr>
              <a:t>Threat Actors and Defenders: An Introduction</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lstStyle/>
          <a:p>
            <a:r>
              <a:rPr lang="en-GB" dirty="0" smtClean="0"/>
              <a:t>Welcoming to the real cyber world…</a:t>
            </a:r>
          </a:p>
          <a:p>
            <a:pPr lvl="1"/>
            <a:r>
              <a:rPr lang="en-GB" dirty="0" smtClean="0"/>
              <a:t>Threats…</a:t>
            </a:r>
          </a:p>
          <a:p>
            <a:pPr lvl="1"/>
            <a:r>
              <a:rPr lang="en-GB" dirty="0" smtClean="0"/>
              <a:t>Threat Actors…</a:t>
            </a:r>
          </a:p>
          <a:p>
            <a:pPr lvl="1"/>
            <a:r>
              <a:rPr lang="en-GB" dirty="0" smtClean="0"/>
              <a:t>Defending Threats…</a:t>
            </a:r>
            <a:endParaRPr lang="en-GB" dirty="0"/>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21139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Threats</a:t>
            </a:r>
            <a:br>
              <a:rPr lang="en-GB" sz="3600" dirty="0" smtClean="0">
                <a:solidFill>
                  <a:schemeClr val="accent1">
                    <a:lumMod val="50000"/>
                  </a:schemeClr>
                </a:solidFill>
              </a:rPr>
            </a:br>
            <a:r>
              <a:rPr lang="en-GB" sz="3600" dirty="0" smtClean="0">
                <a:solidFill>
                  <a:schemeClr val="accent1">
                    <a:lumMod val="50000"/>
                  </a:schemeClr>
                </a:solidFill>
              </a:rPr>
              <a:t>What                 </a:t>
            </a:r>
            <a:r>
              <a:rPr lang="en-GB" sz="3600" dirty="0" smtClean="0">
                <a:solidFill>
                  <a:schemeClr val="accent1">
                    <a:lumMod val="50000"/>
                  </a:schemeClr>
                </a:solidFill>
              </a:rPr>
              <a:t>|  Where             |      Who </a:t>
            </a:r>
            <a:r>
              <a:rPr lang="en-GB" sz="3600" dirty="0" smtClean="0">
                <a:solidFill>
                  <a:schemeClr val="accent1">
                    <a:lumMod val="50000"/>
                  </a:schemeClr>
                </a:solidFill>
              </a:rPr>
              <a:t>…</a:t>
            </a:r>
            <a:endParaRPr lang="en-GB" sz="3600" dirty="0">
              <a:solidFill>
                <a:srgbClr val="FF0000"/>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07504" y="1408082"/>
            <a:ext cx="2592288" cy="3917032"/>
          </a:xfrm>
        </p:spPr>
        <p:txBody>
          <a:bodyPr>
            <a:normAutofit lnSpcReduction="10000"/>
          </a:bodyPr>
          <a:lstStyle/>
          <a:p>
            <a:r>
              <a:rPr lang="en-GB" sz="2000" dirty="0" smtClean="0"/>
              <a:t>Anything</a:t>
            </a:r>
          </a:p>
          <a:p>
            <a:r>
              <a:rPr lang="en-GB" sz="2000" dirty="0" smtClean="0"/>
              <a:t>Everything</a:t>
            </a:r>
          </a:p>
          <a:p>
            <a:endParaRPr lang="en-GB" sz="2000" dirty="0"/>
          </a:p>
          <a:p>
            <a:pPr marL="0" indent="0" algn="just">
              <a:buNone/>
            </a:pPr>
            <a:r>
              <a:rPr lang="en-GB" sz="2000" i="1" dirty="0" smtClean="0"/>
              <a:t>Irrespective of its source, its type, its impact!!!</a:t>
            </a:r>
          </a:p>
          <a:p>
            <a:pPr marL="0" indent="0" algn="just">
              <a:buNone/>
            </a:pPr>
            <a:endParaRPr lang="en-GB" sz="2000" i="1" dirty="0"/>
          </a:p>
          <a:p>
            <a:pPr marL="0" indent="0" algn="just">
              <a:buNone/>
            </a:pPr>
            <a:r>
              <a:rPr lang="en-GB" sz="2000" i="1" dirty="0" smtClean="0"/>
              <a:t>Whichever interrupts your operation, or even intends to interrupt your operation (even in future)…</a:t>
            </a:r>
          </a:p>
          <a:p>
            <a:pPr marL="0" indent="0" algn="just">
              <a:buNone/>
            </a:pPr>
            <a:endParaRPr lang="en-GB"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Content Placeholder 2">
            <a:extLst>
              <a:ext uri="{FF2B5EF4-FFF2-40B4-BE49-F238E27FC236}">
                <a16:creationId xmlns:a16="http://schemas.microsoft.com/office/drawing/2014/main" id="{54A1C25E-7EBF-4A13-B167-E80F199FF570}"/>
              </a:ext>
            </a:extLst>
          </p:cNvPr>
          <p:cNvSpPr txBox="1">
            <a:spLocks/>
          </p:cNvSpPr>
          <p:nvPr/>
        </p:nvSpPr>
        <p:spPr>
          <a:xfrm>
            <a:off x="3101008" y="1417343"/>
            <a:ext cx="25922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Anywhere</a:t>
            </a:r>
          </a:p>
          <a:p>
            <a:r>
              <a:rPr lang="en-GB" sz="2000" dirty="0" smtClean="0"/>
              <a:t>Everywhere</a:t>
            </a:r>
          </a:p>
          <a:p>
            <a:endParaRPr lang="en-GB" sz="2000" dirty="0" smtClean="0"/>
          </a:p>
          <a:p>
            <a:pPr marL="0" indent="0" algn="just">
              <a:buFont typeface="Arial" pitchFamily="34" charset="0"/>
              <a:buNone/>
            </a:pPr>
            <a:r>
              <a:rPr lang="en-GB" sz="2000" i="1" dirty="0" smtClean="0"/>
              <a:t>Coffee Shops</a:t>
            </a:r>
          </a:p>
          <a:p>
            <a:pPr marL="0" indent="0" algn="just">
              <a:buFont typeface="Arial" pitchFamily="34" charset="0"/>
              <a:buNone/>
            </a:pPr>
            <a:r>
              <a:rPr lang="en-GB" sz="2000" i="1" dirty="0" smtClean="0"/>
              <a:t>Phone Calls</a:t>
            </a:r>
          </a:p>
          <a:p>
            <a:pPr marL="0" indent="0" algn="just">
              <a:buFont typeface="Arial" pitchFamily="34" charset="0"/>
              <a:buNone/>
            </a:pPr>
            <a:r>
              <a:rPr lang="en-GB" sz="2000" i="1" dirty="0" smtClean="0"/>
              <a:t>Your home</a:t>
            </a:r>
          </a:p>
          <a:p>
            <a:pPr marL="0" indent="0" algn="just">
              <a:buFont typeface="Arial" pitchFamily="34" charset="0"/>
              <a:buNone/>
            </a:pPr>
            <a:r>
              <a:rPr lang="en-GB" sz="2000" i="1" dirty="0" smtClean="0"/>
              <a:t>Office</a:t>
            </a:r>
          </a:p>
          <a:p>
            <a:pPr marL="0" indent="0" algn="just">
              <a:buFont typeface="Arial" pitchFamily="34" charset="0"/>
              <a:buNone/>
            </a:pPr>
            <a:r>
              <a:rPr lang="en-GB" sz="2000" i="1" dirty="0" smtClean="0"/>
              <a:t>Hotspots</a:t>
            </a:r>
          </a:p>
          <a:p>
            <a:pPr marL="0" indent="0" algn="just">
              <a:buFont typeface="Arial" pitchFamily="34" charset="0"/>
              <a:buNone/>
            </a:pPr>
            <a:r>
              <a:rPr lang="en-GB" sz="2000" i="1" dirty="0" smtClean="0"/>
              <a:t>Hotels</a:t>
            </a:r>
          </a:p>
          <a:p>
            <a:pPr marL="0" indent="0" algn="just">
              <a:buFont typeface="Arial" pitchFamily="34" charset="0"/>
              <a:buNone/>
            </a:pPr>
            <a:r>
              <a:rPr lang="en-GB" sz="2000" i="1" dirty="0" smtClean="0"/>
              <a:t>Mobile Phone</a:t>
            </a:r>
          </a:p>
          <a:p>
            <a:pPr marL="0" indent="0" algn="just">
              <a:buFont typeface="Arial" pitchFamily="34" charset="0"/>
              <a:buNone/>
            </a:pPr>
            <a:endParaRPr lang="en-GB" sz="2000" i="1" dirty="0"/>
          </a:p>
        </p:txBody>
      </p:sp>
      <p:sp>
        <p:nvSpPr>
          <p:cNvPr id="7" name="Content Placeholder 2">
            <a:extLst>
              <a:ext uri="{FF2B5EF4-FFF2-40B4-BE49-F238E27FC236}">
                <a16:creationId xmlns:a16="http://schemas.microsoft.com/office/drawing/2014/main" id="{54A1C25E-7EBF-4A13-B167-E80F199FF570}"/>
              </a:ext>
            </a:extLst>
          </p:cNvPr>
          <p:cNvSpPr txBox="1">
            <a:spLocks/>
          </p:cNvSpPr>
          <p:nvPr/>
        </p:nvSpPr>
        <p:spPr>
          <a:xfrm>
            <a:off x="5868144" y="1490382"/>
            <a:ext cx="2592288"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smtClean="0"/>
              <a:t>Anyone</a:t>
            </a:r>
          </a:p>
          <a:p>
            <a:r>
              <a:rPr lang="en-GB" sz="2000" dirty="0" smtClean="0"/>
              <a:t>Everyone (seems horrible!!! But true)</a:t>
            </a:r>
          </a:p>
          <a:p>
            <a:endParaRPr lang="en-GB" sz="2000" dirty="0" smtClean="0"/>
          </a:p>
          <a:p>
            <a:pPr marL="0" indent="0" algn="just">
              <a:buFont typeface="Arial" pitchFamily="34" charset="0"/>
              <a:buNone/>
            </a:pPr>
            <a:r>
              <a:rPr lang="en-GB" sz="2000" i="1" dirty="0" smtClean="0"/>
              <a:t>People</a:t>
            </a:r>
          </a:p>
          <a:p>
            <a:pPr marL="0" indent="0" algn="just">
              <a:buFont typeface="Arial" pitchFamily="34" charset="0"/>
              <a:buNone/>
            </a:pPr>
            <a:r>
              <a:rPr lang="en-GB" sz="2000" i="1" dirty="0" smtClean="0"/>
              <a:t>Machines</a:t>
            </a:r>
          </a:p>
          <a:p>
            <a:pPr marL="0" indent="0" algn="just">
              <a:buFont typeface="Arial" pitchFamily="34" charset="0"/>
              <a:buNone/>
            </a:pPr>
            <a:r>
              <a:rPr lang="en-GB" sz="2000" i="1" dirty="0" smtClean="0"/>
              <a:t>Papers</a:t>
            </a:r>
          </a:p>
          <a:p>
            <a:pPr marL="0" indent="0" algn="just">
              <a:buFont typeface="Arial" pitchFamily="34" charset="0"/>
              <a:buNone/>
            </a:pPr>
            <a:r>
              <a:rPr lang="en-GB" sz="2000" i="1" dirty="0" smtClean="0"/>
              <a:t>Coupons/ </a:t>
            </a:r>
            <a:r>
              <a:rPr lang="en-GB" sz="2000" b="1" i="1" u="sng" dirty="0" smtClean="0">
                <a:solidFill>
                  <a:srgbClr val="FF0000"/>
                </a:solidFill>
              </a:rPr>
              <a:t>Free</a:t>
            </a:r>
            <a:r>
              <a:rPr lang="en-GB" sz="2000" i="1" dirty="0" smtClean="0"/>
              <a:t> Offers </a:t>
            </a:r>
          </a:p>
          <a:p>
            <a:pPr marL="0" indent="0" algn="just">
              <a:buFont typeface="Arial" pitchFamily="34" charset="0"/>
              <a:buNone/>
            </a:pPr>
            <a:endParaRPr lang="en-GB" sz="2000" i="1" dirty="0"/>
          </a:p>
        </p:txBody>
      </p:sp>
      <p:pic>
        <p:nvPicPr>
          <p:cNvPr id="8" name="Picture 7" descr="File:SMirC-beware.svg - Wikimedia Common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236296" y="4581128"/>
            <a:ext cx="1628800" cy="1628800"/>
          </a:xfrm>
          <a:prstGeom prst="rect">
            <a:avLst/>
          </a:prstGeom>
        </p:spPr>
      </p:pic>
      <p:sp>
        <p:nvSpPr>
          <p:cNvPr id="9" name="TextBox 8"/>
          <p:cNvSpPr txBox="1"/>
          <p:nvPr/>
        </p:nvSpPr>
        <p:spPr>
          <a:xfrm>
            <a:off x="128576" y="5077417"/>
            <a:ext cx="4927887" cy="369332"/>
          </a:xfrm>
          <a:prstGeom prst="rect">
            <a:avLst/>
          </a:prstGeom>
          <a:noFill/>
        </p:spPr>
        <p:txBody>
          <a:bodyPr wrap="none" rtlCol="0">
            <a:spAutoFit/>
          </a:bodyPr>
          <a:lstStyle/>
          <a:p>
            <a:r>
              <a:rPr lang="en-GB" b="1" dirty="0" smtClean="0">
                <a:solidFill>
                  <a:srgbClr val="FF0000"/>
                </a:solidFill>
              </a:rPr>
              <a:t>INTENTIONALLY CAUSING NEGATIVE IMPACTS</a:t>
            </a:r>
            <a:r>
              <a:rPr lang="en-GB" dirty="0" smtClean="0"/>
              <a:t> </a:t>
            </a:r>
            <a:endParaRPr lang="en-GB" dirty="0"/>
          </a:p>
        </p:txBody>
      </p:sp>
    </p:spTree>
    <p:extLst>
      <p:ext uri="{BB962C8B-B14F-4D97-AF65-F5344CB8AC3E}">
        <p14:creationId xmlns:p14="http://schemas.microsoft.com/office/powerpoint/2010/main" val="13713692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How ?</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algn="just"/>
            <a:r>
              <a:rPr lang="en-GB" altLang="en-US" sz="2000" dirty="0"/>
              <a:t>Hijacked </a:t>
            </a:r>
            <a:r>
              <a:rPr lang="en-GB" altLang="en-US" sz="2000" dirty="0" smtClean="0"/>
              <a:t>People</a:t>
            </a:r>
            <a:r>
              <a:rPr lang="en-GB" sz="2000" dirty="0"/>
              <a:t> </a:t>
            </a:r>
          </a:p>
          <a:p>
            <a:pPr lvl="1" algn="just"/>
            <a:r>
              <a:rPr lang="en-GB" sz="1600" dirty="0" smtClean="0"/>
              <a:t>Wireless Hotspots, Social Engineering, Tailgating, etc… </a:t>
            </a:r>
            <a:endParaRPr lang="en-GB" sz="2000" dirty="0" smtClean="0"/>
          </a:p>
          <a:p>
            <a:pPr algn="just"/>
            <a:r>
              <a:rPr lang="en-GB" sz="2000" dirty="0" smtClean="0"/>
              <a:t>Ransomed Companies</a:t>
            </a:r>
          </a:p>
          <a:p>
            <a:pPr lvl="1" algn="just"/>
            <a:r>
              <a:rPr lang="en-GB" sz="1600" dirty="0" smtClean="0"/>
              <a:t>Ransomware, </a:t>
            </a:r>
          </a:p>
          <a:p>
            <a:pPr algn="just"/>
            <a:r>
              <a:rPr lang="en-GB" sz="2000" dirty="0" smtClean="0"/>
              <a:t>Targeted Nations</a:t>
            </a:r>
          </a:p>
          <a:p>
            <a:pPr lvl="1" algn="just"/>
            <a:r>
              <a:rPr lang="en-GB" sz="1600" dirty="0" smtClean="0"/>
              <a:t>Some </a:t>
            </a:r>
            <a:r>
              <a:rPr lang="en-GB" sz="1600" dirty="0"/>
              <a:t>of today’s malware is so sophisticated </a:t>
            </a:r>
            <a:r>
              <a:rPr lang="en-GB" sz="1600" dirty="0" smtClean="0"/>
              <a:t>and </a:t>
            </a:r>
            <a:r>
              <a:rPr lang="en-GB" sz="1600" dirty="0"/>
              <a:t>expensive to create that security experts believe only a nation state or group of nations could possibly have the influence and funding to create </a:t>
            </a:r>
            <a:r>
              <a:rPr lang="en-GB" sz="1600" dirty="0" smtClean="0"/>
              <a:t>it.</a:t>
            </a:r>
          </a:p>
          <a:p>
            <a:pPr lvl="1" algn="just"/>
            <a:r>
              <a:rPr lang="en-GB" sz="1600" dirty="0" smtClean="0"/>
              <a:t>Such </a:t>
            </a:r>
            <a:r>
              <a:rPr lang="en-GB" sz="1600" dirty="0"/>
              <a:t>malware can be targeted to attack a </a:t>
            </a:r>
            <a:r>
              <a:rPr lang="en-GB" sz="1600" dirty="0" smtClean="0"/>
              <a:t>nation’s </a:t>
            </a:r>
            <a:r>
              <a:rPr lang="en-GB" sz="1600" dirty="0"/>
              <a:t>vulnerable infrastructure, such as </a:t>
            </a:r>
            <a:r>
              <a:rPr lang="en-GB" sz="1600" dirty="0" smtClean="0"/>
              <a:t>the </a:t>
            </a:r>
            <a:r>
              <a:rPr lang="en-GB" sz="1600" dirty="0"/>
              <a:t>water system or power </a:t>
            </a:r>
            <a:r>
              <a:rPr lang="en-GB" sz="1600" dirty="0" smtClean="0"/>
              <a:t>grid.</a:t>
            </a:r>
          </a:p>
          <a:p>
            <a:pPr marL="0" lvl="3" indent="0" algn="just">
              <a:buSzPct val="100000"/>
              <a:buNone/>
            </a:pPr>
            <a:r>
              <a:rPr lang="en-GB" baseline="-25000" dirty="0" smtClean="0"/>
              <a:t>1</a:t>
            </a:r>
            <a:endParaRPr lang="en-GB" baseline="-25000" dirty="0"/>
          </a:p>
          <a:p>
            <a:pPr algn="just"/>
            <a:endParaRPr lang="en-GB" sz="2000" i="1"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4" name="TextBox 3"/>
          <p:cNvSpPr txBox="1"/>
          <p:nvPr/>
        </p:nvSpPr>
        <p:spPr>
          <a:xfrm>
            <a:off x="827584" y="4941168"/>
            <a:ext cx="7855997" cy="369332"/>
          </a:xfrm>
          <a:prstGeom prst="rect">
            <a:avLst/>
          </a:prstGeom>
          <a:noFill/>
        </p:spPr>
        <p:txBody>
          <a:bodyPr wrap="none" rtlCol="0">
            <a:spAutoFit/>
          </a:bodyPr>
          <a:lstStyle/>
          <a:p>
            <a:r>
              <a:rPr lang="en-GB" dirty="0" smtClean="0"/>
              <a:t>Lets take a break, grab a cup of Tea while watching this video </a:t>
            </a:r>
            <a:r>
              <a:rPr lang="en-GB" dirty="0" smtClean="0">
                <a:hlinkClick r:id="rId2"/>
              </a:rPr>
              <a:t>Anatomy of Attack</a:t>
            </a:r>
            <a:endParaRPr lang="en-GB"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34654464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Actors!!!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1126721"/>
            <a:ext cx="6480720" cy="4320480"/>
          </a:xfrm>
          <a:prstGeom prst="rect">
            <a:avLst/>
          </a:prstGeom>
        </p:spPr>
      </p:pic>
    </p:spTree>
    <p:extLst>
      <p:ext uri="{BB962C8B-B14F-4D97-AF65-F5344CB8AC3E}">
        <p14:creationId xmlns:p14="http://schemas.microsoft.com/office/powerpoint/2010/main" val="99817583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416015"/>
            <a:ext cx="2055194" cy="1370129"/>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04256" y="1101080"/>
            <a:ext cx="6516216" cy="4344144"/>
          </a:xfrm>
          <a:prstGeom prst="rect">
            <a:avLst/>
          </a:prstGeom>
        </p:spPr>
      </p:pic>
    </p:spTree>
    <p:extLst>
      <p:ext uri="{BB962C8B-B14F-4D97-AF65-F5344CB8AC3E}">
        <p14:creationId xmlns:p14="http://schemas.microsoft.com/office/powerpoint/2010/main" val="10180554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Threat Impact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268288" indent="-182563"/>
            <a:r>
              <a:rPr lang="en-GB" sz="2000" dirty="0"/>
              <a:t>Personally Identifiable Information (PII) </a:t>
            </a:r>
            <a:endParaRPr lang="en-GB" sz="2000" dirty="0" smtClean="0"/>
          </a:p>
          <a:p>
            <a:pPr marL="668338" lvl="1" indent="-182563"/>
            <a:r>
              <a:rPr lang="en-GB" sz="1600" dirty="0" smtClean="0"/>
              <a:t>name</a:t>
            </a:r>
            <a:r>
              <a:rPr lang="en-GB" sz="1600" dirty="0"/>
              <a:t>, social security number, birthdate, credit card numbers etc.</a:t>
            </a:r>
          </a:p>
          <a:p>
            <a:pPr marL="268288" indent="-182563"/>
            <a:r>
              <a:rPr lang="en-GB" sz="2000" dirty="0"/>
              <a:t>Protected Health Information (PHI</a:t>
            </a:r>
            <a:r>
              <a:rPr lang="en-GB" sz="2000" dirty="0" smtClean="0"/>
              <a:t>)</a:t>
            </a:r>
          </a:p>
          <a:p>
            <a:pPr marL="668338" lvl="1" indent="-182563"/>
            <a:r>
              <a:rPr lang="en-GB" sz="1600" dirty="0" smtClean="0"/>
              <a:t>The </a:t>
            </a:r>
            <a:r>
              <a:rPr lang="en-GB" sz="1600" dirty="0"/>
              <a:t>medical community creates and maintains Electronic </a:t>
            </a:r>
            <a:r>
              <a:rPr lang="en-GB" sz="1600" dirty="0" smtClean="0"/>
              <a:t>Medical Records (EMRs).</a:t>
            </a:r>
            <a:endParaRPr lang="en-GB" sz="1600" dirty="0"/>
          </a:p>
          <a:p>
            <a:pPr marL="268288" indent="-182563"/>
            <a:r>
              <a:rPr lang="en-GB" sz="2000" dirty="0"/>
              <a:t>Personal Security Information (PSI</a:t>
            </a:r>
            <a:r>
              <a:rPr lang="en-GB" sz="2000" dirty="0" smtClean="0"/>
              <a:t>)</a:t>
            </a:r>
          </a:p>
          <a:p>
            <a:pPr marL="668338" lvl="1" indent="-182563"/>
            <a:r>
              <a:rPr lang="en-GB" sz="1600" dirty="0" smtClean="0"/>
              <a:t> usernames</a:t>
            </a:r>
            <a:r>
              <a:rPr lang="en-GB" sz="1600" dirty="0"/>
              <a:t>, passwords, and other security-related information that individuals use to access information or services on the network</a:t>
            </a:r>
            <a:r>
              <a:rPr lang="en-GB" sz="1600" dirty="0" smtClean="0"/>
              <a:t>.</a:t>
            </a:r>
          </a:p>
          <a:p>
            <a:pPr marL="668338" lvl="1" indent="-182563"/>
            <a:endParaRPr lang="en-GB" sz="1600" b="1" dirty="0">
              <a:solidFill>
                <a:srgbClr val="000000"/>
              </a:solidFill>
            </a:endParaRPr>
          </a:p>
          <a:p>
            <a:pPr marL="668338" lvl="1" indent="-182563"/>
            <a:endParaRPr lang="en-GB" sz="1600" b="1" dirty="0" smtClean="0">
              <a:solidFill>
                <a:srgbClr val="000000"/>
              </a:solidFill>
            </a:endParaRPr>
          </a:p>
          <a:p>
            <a:pPr marL="485775" lvl="1" indent="0">
              <a:buNone/>
            </a:pPr>
            <a:r>
              <a:rPr lang="en-GB" sz="1600" baseline="-25000" dirty="0"/>
              <a:t>1</a:t>
            </a:r>
          </a:p>
          <a:p>
            <a:pPr marL="485775" lvl="1" indent="0">
              <a:buNone/>
            </a:pPr>
            <a:endParaRPr lang="en-GB" sz="1600" b="1" dirty="0">
              <a:solidFill>
                <a:srgbClr val="000000"/>
              </a:solidFill>
            </a:endParaRPr>
          </a:p>
          <a:p>
            <a:pPr marL="485775" lvl="1" indent="0">
              <a:buNone/>
            </a:pPr>
            <a:endParaRPr lang="en-GB" sz="1600" dirty="0"/>
          </a:p>
          <a:p>
            <a:pPr marL="485775" lvl="1" indent="0">
              <a:buNone/>
            </a:pPr>
            <a:endParaRPr lang="en-GB" sz="1600" b="1" dirty="0">
              <a:solidFill>
                <a:srgbClr val="000000"/>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TextBox 5"/>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Tree>
    <p:extLst>
      <p:ext uri="{BB962C8B-B14F-4D97-AF65-F5344CB8AC3E}">
        <p14:creationId xmlns:p14="http://schemas.microsoft.com/office/powerpoint/2010/main" val="33841787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79512" y="2420889"/>
            <a:ext cx="4079212" cy="2719474"/>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4" y="2488448"/>
            <a:ext cx="3563888" cy="2807080"/>
          </a:xfrm>
          <a:prstGeom prst="rect">
            <a:avLst/>
          </a:prstGeom>
        </p:spPr>
      </p:pic>
      <p:sp>
        <p:nvSpPr>
          <p:cNvPr id="7"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1147680"/>
          </a:xfrm>
        </p:spPr>
        <p:txBody>
          <a:bodyPr>
            <a:noAutofit/>
          </a:bodyPr>
          <a:lstStyle/>
          <a:p>
            <a:pPr marL="268288" indent="-182563"/>
            <a:r>
              <a:rPr lang="en-GB" sz="2000" dirty="0" smtClean="0"/>
              <a:t>Defending needs Planning!!!. Without planning…you can’t defend the attacks because attackers always plan…..</a:t>
            </a:r>
          </a:p>
          <a:p>
            <a:pPr marL="268288" indent="-182563"/>
            <a:r>
              <a:rPr lang="en-GB" sz="2000" b="1" dirty="0" smtClean="0">
                <a:solidFill>
                  <a:srgbClr val="000000"/>
                </a:solidFill>
              </a:rPr>
              <a:t>Actually, attackers always make a better plan!!!</a:t>
            </a:r>
            <a:endParaRPr lang="en-GB" sz="1600" b="1" dirty="0">
              <a:solidFill>
                <a:srgbClr val="000000"/>
              </a:solidFill>
            </a:endParaRPr>
          </a:p>
        </p:txBody>
      </p:sp>
    </p:spTree>
    <p:extLst>
      <p:ext uri="{BB962C8B-B14F-4D97-AF65-F5344CB8AC3E}">
        <p14:creationId xmlns:p14="http://schemas.microsoft.com/office/powerpoint/2010/main" val="17886184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0167" y="3295364"/>
            <a:ext cx="2880320" cy="1920213"/>
          </a:xfrm>
          <a:prstGeom prst="rect">
            <a:avLst/>
          </a:prstGeom>
        </p:spPr>
      </p:pic>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r="11308"/>
          <a:stretch/>
        </p:blipFill>
        <p:spPr>
          <a:xfrm>
            <a:off x="3360654" y="1157235"/>
            <a:ext cx="5747850" cy="4320480"/>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983" y="1303258"/>
            <a:ext cx="2500801" cy="1969744"/>
          </a:xfrm>
          <a:prstGeom prst="rect">
            <a:avLst/>
          </a:prstGeom>
        </p:spPr>
      </p:pic>
    </p:spTree>
    <p:extLst>
      <p:ext uri="{BB962C8B-B14F-4D97-AF65-F5344CB8AC3E}">
        <p14:creationId xmlns:p14="http://schemas.microsoft.com/office/powerpoint/2010/main" val="150458251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Defending Attacks!!!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r="11308"/>
          <a:stretch/>
        </p:blipFill>
        <p:spPr>
          <a:xfrm>
            <a:off x="6382948" y="3428999"/>
            <a:ext cx="2725555" cy="2048715"/>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1148408"/>
            <a:ext cx="6840760" cy="4176464"/>
          </a:xfrm>
          <a:prstGeom prst="rect">
            <a:avLst/>
          </a:prstGeom>
        </p:spPr>
      </p:pic>
      <p:pic>
        <p:nvPicPr>
          <p:cNvPr id="10" name="Picture 9">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6986" t="22371" r="25038" b="67102"/>
          <a:stretch/>
        </p:blipFill>
        <p:spPr>
          <a:xfrm>
            <a:off x="3635896" y="4676801"/>
            <a:ext cx="1814599" cy="648071"/>
          </a:xfrm>
          <a:prstGeom prst="rect">
            <a:avLst/>
          </a:prstGeom>
          <a:ln w="6350">
            <a:solidFill>
              <a:schemeClr val="tx1"/>
            </a:solidFill>
          </a:ln>
        </p:spPr>
      </p:pic>
      <p:pic>
        <p:nvPicPr>
          <p:cNvPr id="11" name="Picture 10">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5904" t="48787" r="26121" b="38581"/>
          <a:stretch/>
        </p:blipFill>
        <p:spPr>
          <a:xfrm>
            <a:off x="1403648" y="4005064"/>
            <a:ext cx="1368152" cy="586352"/>
          </a:xfrm>
          <a:prstGeom prst="rect">
            <a:avLst/>
          </a:prstGeom>
          <a:ln w="6350">
            <a:solidFill>
              <a:schemeClr val="tx1"/>
            </a:solidFill>
          </a:ln>
        </p:spPr>
      </p:pic>
      <p:pic>
        <p:nvPicPr>
          <p:cNvPr id="12" name="Picture 11">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45959" t="77578" r="24067" b="7684"/>
          <a:stretch/>
        </p:blipFill>
        <p:spPr>
          <a:xfrm>
            <a:off x="251520" y="4652394"/>
            <a:ext cx="1008112" cy="470452"/>
          </a:xfrm>
          <a:prstGeom prst="rect">
            <a:avLst/>
          </a:prstGeom>
          <a:ln w="6350">
            <a:solidFill>
              <a:schemeClr val="tx1"/>
            </a:solidFill>
          </a:ln>
        </p:spPr>
      </p:pic>
    </p:spTree>
    <p:extLst>
      <p:ext uri="{BB962C8B-B14F-4D97-AF65-F5344CB8AC3E}">
        <p14:creationId xmlns:p14="http://schemas.microsoft.com/office/powerpoint/2010/main" val="11343472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People and their roles</a:t>
            </a:r>
            <a:endParaRPr lang="en-GB" sz="3600" dirty="0">
              <a:solidFill>
                <a:schemeClr val="accent1">
                  <a:lumMod val="50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aphicFrame>
        <p:nvGraphicFramePr>
          <p:cNvPr id="8" name="Table 7">
            <a:extLst>
              <a:ext uri="{FF2B5EF4-FFF2-40B4-BE49-F238E27FC236}">
                <a16:creationId xmlns:a16="http://schemas.microsoft.com/office/drawing/2014/main" id="{7860E060-C04D-4208-9BE0-DA527CA311C1}"/>
              </a:ext>
            </a:extLst>
          </p:cNvPr>
          <p:cNvGraphicFramePr>
            <a:graphicFrameLocks noGrp="1"/>
          </p:cNvGraphicFramePr>
          <p:nvPr>
            <p:extLst>
              <p:ext uri="{D42A27DB-BD31-4B8C-83A1-F6EECF244321}">
                <p14:modId xmlns:p14="http://schemas.microsoft.com/office/powerpoint/2010/main" val="2617217229"/>
              </p:ext>
            </p:extLst>
          </p:nvPr>
        </p:nvGraphicFramePr>
        <p:xfrm>
          <a:off x="339089" y="1403545"/>
          <a:ext cx="8465822" cy="3230880"/>
        </p:xfrm>
        <a:graphic>
          <a:graphicData uri="http://schemas.openxmlformats.org/drawingml/2006/table">
            <a:tbl>
              <a:tblPr firstRow="1" bandRow="1">
                <a:tableStyleId>{5C22544A-7EE6-4342-B048-85BDC9FD1C3A}</a:tableStyleId>
              </a:tblPr>
              <a:tblGrid>
                <a:gridCol w="2383404">
                  <a:extLst>
                    <a:ext uri="{9D8B030D-6E8A-4147-A177-3AD203B41FA5}">
                      <a16:colId xmlns:a16="http://schemas.microsoft.com/office/drawing/2014/main" val="1078132617"/>
                    </a:ext>
                  </a:extLst>
                </a:gridCol>
                <a:gridCol w="6082418">
                  <a:extLst>
                    <a:ext uri="{9D8B030D-6E8A-4147-A177-3AD203B41FA5}">
                      <a16:colId xmlns:a16="http://schemas.microsoft.com/office/drawing/2014/main" val="1096461691"/>
                    </a:ext>
                  </a:extLst>
                </a:gridCol>
              </a:tblGrid>
              <a:tr h="243066">
                <a:tc>
                  <a:txBody>
                    <a:bodyPr/>
                    <a:lstStyle/>
                    <a:p>
                      <a:pPr algn="ctr"/>
                      <a:r>
                        <a:rPr lang="en-US" sz="1400" dirty="0"/>
                        <a:t>Tiers</a:t>
                      </a:r>
                    </a:p>
                  </a:txBody>
                  <a:tcPr/>
                </a:tc>
                <a:tc>
                  <a:txBody>
                    <a:bodyPr/>
                    <a:lstStyle/>
                    <a:p>
                      <a:pPr algn="ctr"/>
                      <a:r>
                        <a:rPr lang="en-US" sz="1400" dirty="0"/>
                        <a:t>Responsibilities</a:t>
                      </a:r>
                    </a:p>
                  </a:txBody>
                  <a:tcPr/>
                </a:tc>
                <a:extLst>
                  <a:ext uri="{0D108BD9-81ED-4DB2-BD59-A6C34878D82A}">
                    <a16:rowId xmlns:a16="http://schemas.microsoft.com/office/drawing/2014/main" val="1293765165"/>
                  </a:ext>
                </a:extLst>
              </a:tr>
              <a:tr h="370840">
                <a:tc>
                  <a:txBody>
                    <a:bodyPr/>
                    <a:lstStyle/>
                    <a:p>
                      <a:pPr algn="just"/>
                      <a:r>
                        <a:rPr lang="en-US" sz="1400" b="1" dirty="0"/>
                        <a:t>Tier 1 Alert Analyst </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Monitor incoming alerts, verify that a true incident has occurred, and forward tickets to Tier 2, if necessary.</a:t>
                      </a:r>
                    </a:p>
                  </a:txBody>
                  <a:tcPr/>
                </a:tc>
                <a:extLst>
                  <a:ext uri="{0D108BD9-81ED-4DB2-BD59-A6C34878D82A}">
                    <a16:rowId xmlns:a16="http://schemas.microsoft.com/office/drawing/2014/main" val="4170509707"/>
                  </a:ext>
                </a:extLst>
              </a:tr>
              <a:tr h="370840">
                <a:tc>
                  <a:txBody>
                    <a:bodyPr/>
                    <a:lstStyle/>
                    <a:p>
                      <a:pPr algn="just"/>
                      <a:r>
                        <a:rPr lang="en-US" sz="1400" b="1" dirty="0"/>
                        <a:t>Tier 2 Incident Responder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Responsible for deep investigation of incidents and advise remediation or action to be taken.</a:t>
                      </a:r>
                    </a:p>
                  </a:txBody>
                  <a:tcPr/>
                </a:tc>
                <a:extLst>
                  <a:ext uri="{0D108BD9-81ED-4DB2-BD59-A6C34878D82A}">
                    <a16:rowId xmlns:a16="http://schemas.microsoft.com/office/drawing/2014/main" val="3961839620"/>
                  </a:ext>
                </a:extLst>
              </a:tr>
              <a:tr h="370840">
                <a:tc>
                  <a:txBody>
                    <a:bodyPr/>
                    <a:lstStyle/>
                    <a:p>
                      <a:pPr algn="just"/>
                      <a:r>
                        <a:rPr lang="en-US" sz="1400" b="1" dirty="0"/>
                        <a:t>Tier 3 Threat Hunter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Experts in network, endpoint, threat intelligence, malware reverse engineering and tracing the processes of the malware to determine its impact and how it can be removed. They are also deeply involved in hunting for potential threats and implementing threat detection tools. Threat hunters search for cyber threats that are present in the network but have not yet been detected.</a:t>
                      </a:r>
                    </a:p>
                  </a:txBody>
                  <a:tcPr/>
                </a:tc>
                <a:extLst>
                  <a:ext uri="{0D108BD9-81ED-4DB2-BD59-A6C34878D82A}">
                    <a16:rowId xmlns:a16="http://schemas.microsoft.com/office/drawing/2014/main" val="3087456267"/>
                  </a:ext>
                </a:extLst>
              </a:tr>
              <a:tr h="370840">
                <a:tc>
                  <a:txBody>
                    <a:bodyPr/>
                    <a:lstStyle/>
                    <a:p>
                      <a:pPr algn="just"/>
                      <a:r>
                        <a:rPr lang="en-US" sz="1400" b="1" dirty="0"/>
                        <a:t>SOC Manager</a:t>
                      </a:r>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US" sz="1400" b="1" dirty="0"/>
                        <a:t>Manages all the resources of the SOC and serves as the point of contact for the larger organization or customer.</a:t>
                      </a:r>
                    </a:p>
                  </a:txBody>
                  <a:tcPr/>
                </a:tc>
                <a:extLst>
                  <a:ext uri="{0D108BD9-81ED-4DB2-BD59-A6C34878D82A}">
                    <a16:rowId xmlns:a16="http://schemas.microsoft.com/office/drawing/2014/main" val="4039412546"/>
                  </a:ext>
                </a:extLst>
              </a:tr>
            </a:tbl>
          </a:graphicData>
        </a:graphic>
      </p:graphicFrame>
    </p:spTree>
    <p:extLst>
      <p:ext uri="{BB962C8B-B14F-4D97-AF65-F5344CB8AC3E}">
        <p14:creationId xmlns:p14="http://schemas.microsoft.com/office/powerpoint/2010/main" val="41932323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People using Technology and process…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grpSp>
        <p:nvGrpSpPr>
          <p:cNvPr id="4" name="Group 3"/>
          <p:cNvGrpSpPr/>
          <p:nvPr/>
        </p:nvGrpSpPr>
        <p:grpSpPr>
          <a:xfrm>
            <a:off x="1259632" y="1188692"/>
            <a:ext cx="5904656" cy="4384219"/>
            <a:chOff x="1475656" y="1084808"/>
            <a:chExt cx="5904656" cy="4384219"/>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r="11308"/>
            <a:stretch/>
          </p:blipFill>
          <p:spPr>
            <a:xfrm>
              <a:off x="1475656" y="1084808"/>
              <a:ext cx="5832647" cy="4384219"/>
            </a:xfrm>
            <a:prstGeom prst="rect">
              <a:avLst/>
            </a:prstGeom>
          </p:spPr>
        </p:pic>
        <p:pic>
          <p:nvPicPr>
            <p:cNvPr id="10" name="Picture 9">
              <a:extLst>
                <a:ext uri="{FF2B5EF4-FFF2-40B4-BE49-F238E27FC236}">
                  <a16:creationId xmlns:a16="http://schemas.microsoft.com/office/drawing/2014/main" id="{0B903253-4EED-45D8-A551-CEAF6AC48201}"/>
                </a:ext>
              </a:extLst>
            </p:cNvPr>
            <p:cNvPicPr>
              <a:picLocks noChangeAspect="1"/>
            </p:cNvPicPr>
            <p:nvPr/>
          </p:nvPicPr>
          <p:blipFill>
            <a:blip r:embed="rId3"/>
            <a:stretch>
              <a:fillRect/>
            </a:stretch>
          </p:blipFill>
          <p:spPr>
            <a:xfrm>
              <a:off x="2843808" y="2252993"/>
              <a:ext cx="965535" cy="743959"/>
            </a:xfrm>
            <a:prstGeom prst="rect">
              <a:avLst/>
            </a:prstGeom>
            <a:ln>
              <a:solidFill>
                <a:schemeClr val="tx1"/>
              </a:solidFill>
            </a:ln>
          </p:spPr>
        </p:pic>
        <p:pic>
          <p:nvPicPr>
            <p:cNvPr id="11" name="Picture 10">
              <a:extLst>
                <a:ext uri="{FF2B5EF4-FFF2-40B4-BE49-F238E27FC236}">
                  <a16:creationId xmlns:a16="http://schemas.microsoft.com/office/drawing/2014/main" id="{53B4DE54-5FBF-4028-A42D-6E321AEC5A6B}"/>
                </a:ext>
              </a:extLst>
            </p:cNvPr>
            <p:cNvPicPr>
              <a:picLocks noChangeAspect="1"/>
            </p:cNvPicPr>
            <p:nvPr/>
          </p:nvPicPr>
          <p:blipFill rotWithShape="1">
            <a:blip r:embed="rId4"/>
            <a:srcRect l="9019" t="20265" r="55012" b="3936"/>
            <a:stretch/>
          </p:blipFill>
          <p:spPr>
            <a:xfrm>
              <a:off x="2861499" y="3501008"/>
              <a:ext cx="1782509" cy="1584176"/>
            </a:xfrm>
            <a:prstGeom prst="rect">
              <a:avLst/>
            </a:prstGeom>
            <a:ln w="6350">
              <a:solidFill>
                <a:schemeClr val="tx1"/>
              </a:solidFill>
            </a:ln>
          </p:spPr>
        </p:pic>
        <p:pic>
          <p:nvPicPr>
            <p:cNvPr id="12" name="Picture 11">
              <a:extLst>
                <a:ext uri="{FF2B5EF4-FFF2-40B4-BE49-F238E27FC236}">
                  <a16:creationId xmlns:a16="http://schemas.microsoft.com/office/drawing/2014/main" id="{9AF2AFD1-457D-4A17-9E53-96C6A9DE04E9}"/>
                </a:ext>
              </a:extLst>
            </p:cNvPr>
            <p:cNvPicPr>
              <a:picLocks noChangeAspect="1"/>
            </p:cNvPicPr>
            <p:nvPr/>
          </p:nvPicPr>
          <p:blipFill>
            <a:blip r:embed="rId5"/>
            <a:stretch>
              <a:fillRect/>
            </a:stretch>
          </p:blipFill>
          <p:spPr>
            <a:xfrm>
              <a:off x="3779911" y="2776268"/>
              <a:ext cx="947279" cy="724740"/>
            </a:xfrm>
            <a:prstGeom prst="rect">
              <a:avLst/>
            </a:prstGeom>
            <a:ln w="6350">
              <a:solidFill>
                <a:schemeClr val="tx1"/>
              </a:solidFill>
            </a:ln>
          </p:spPr>
        </p:pic>
        <p:sp>
          <p:nvSpPr>
            <p:cNvPr id="13" name="Text Placeholder 6"/>
            <p:cNvSpPr txBox="1">
              <a:spLocks/>
            </p:cNvSpPr>
            <p:nvPr/>
          </p:nvSpPr>
          <p:spPr>
            <a:xfrm>
              <a:off x="4859451" y="2227808"/>
              <a:ext cx="2520861" cy="2857376"/>
            </a:xfrm>
            <a:prstGeom prst="rect">
              <a:avLst/>
            </a:prstGeom>
          </p:spPr>
          <p:txBody>
            <a:bodyPr/>
            <a:lstStyle>
              <a:lvl1pPr marL="228600" indent="-228600" algn="l" defTabSz="914400" rtl="0" eaLnBrk="1" latinLnBrk="0" hangingPunct="1">
                <a:lnSpc>
                  <a:spcPct val="95000"/>
                </a:lnSpc>
                <a:spcBef>
                  <a:spcPts val="1440"/>
                </a:spcBef>
                <a:buClr>
                  <a:srgbClr val="493B93"/>
                </a:buClr>
                <a:buSzPct val="90000"/>
                <a:buFont typeface="Arial" pitchFamily="34" charset="0"/>
                <a:buChar char="•"/>
                <a:tabLst/>
                <a:defRPr lang="en-US" sz="2200" kern="1200" dirty="0" smtClean="0">
                  <a:solidFill>
                    <a:srgbClr val="435153"/>
                  </a:solidFill>
                  <a:latin typeface="+mj-lt"/>
                  <a:ea typeface="+mn-ea"/>
                  <a:cs typeface="+mn-cs"/>
                </a:defRPr>
              </a:lvl1pPr>
              <a:lvl2pPr marL="406400" indent="0" algn="l" defTabSz="914400" rtl="0" eaLnBrk="1" latinLnBrk="0" hangingPunct="1">
                <a:lnSpc>
                  <a:spcPct val="95000"/>
                </a:lnSpc>
                <a:spcBef>
                  <a:spcPts val="840"/>
                </a:spcBef>
                <a:buClr>
                  <a:schemeClr val="tx2"/>
                </a:buClr>
                <a:buFontTx/>
                <a:buNone/>
                <a:defRPr lang="en-US" sz="1800" kern="1200" dirty="0" smtClean="0">
                  <a:solidFill>
                    <a:srgbClr val="435153"/>
                  </a:solidFill>
                  <a:latin typeface="+mj-lt"/>
                  <a:ea typeface="+mn-ea"/>
                  <a:cs typeface="+mn-cs"/>
                </a:defRPr>
              </a:lvl2pPr>
              <a:lvl3pPr marL="571500" indent="-1588" algn="l" defTabSz="914400" rtl="0" eaLnBrk="1" latinLnBrk="0" hangingPunct="1">
                <a:lnSpc>
                  <a:spcPct val="95000"/>
                </a:lnSpc>
                <a:spcBef>
                  <a:spcPts val="840"/>
                </a:spcBef>
                <a:buFont typeface="Arial" pitchFamily="34" charset="0"/>
                <a:buNone/>
                <a:defRPr lang="en-US" sz="1600" kern="1200" dirty="0" smtClean="0">
                  <a:solidFill>
                    <a:srgbClr val="435153"/>
                  </a:solidFill>
                  <a:latin typeface="+mj-lt"/>
                  <a:ea typeface="+mn-ea"/>
                  <a:cs typeface="+mn-cs"/>
                </a:defRPr>
              </a:lvl3pPr>
              <a:lvl4pPr marL="688975" indent="0" algn="l" defTabSz="914400" rtl="0" eaLnBrk="1" latinLnBrk="0" hangingPunct="1">
                <a:lnSpc>
                  <a:spcPct val="95000"/>
                </a:lnSpc>
                <a:spcBef>
                  <a:spcPts val="840"/>
                </a:spcBef>
                <a:buFont typeface="Arial" pitchFamily="34" charset="0"/>
                <a:buNone/>
                <a:defRPr lang="en-US" sz="1400" kern="1200" dirty="0" smtClean="0">
                  <a:solidFill>
                    <a:srgbClr val="435153"/>
                  </a:solidFill>
                  <a:latin typeface="+mj-lt"/>
                  <a:ea typeface="+mn-ea"/>
                  <a:cs typeface="+mn-cs"/>
                </a:defRPr>
              </a:lvl4pPr>
              <a:lvl5pPr marL="801688" indent="0" algn="l" defTabSz="914400" rtl="0" eaLnBrk="1" latinLnBrk="0" hangingPunct="1">
                <a:lnSpc>
                  <a:spcPct val="95000"/>
                </a:lnSpc>
                <a:spcBef>
                  <a:spcPts val="840"/>
                </a:spcBef>
                <a:buFont typeface="Arial" pitchFamily="34" charset="0"/>
                <a:buNone/>
                <a:defRPr lang="en-US" sz="1400" kern="1200" dirty="0">
                  <a:solidFill>
                    <a:srgbClr val="435153"/>
                  </a:solidFill>
                  <a:latin typeface="+mj-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00000"/>
                </a:lnSpc>
                <a:buNone/>
              </a:pPr>
              <a:r>
                <a:rPr lang="en-US" sz="1200" dirty="0"/>
                <a:t>Penetration testing </a:t>
              </a:r>
              <a:r>
                <a:rPr lang="en-US" sz="1200" dirty="0" smtClean="0"/>
                <a:t>tools</a:t>
              </a:r>
            </a:p>
            <a:p>
              <a:pPr marL="0" indent="0">
                <a:lnSpc>
                  <a:spcPct val="100000"/>
                </a:lnSpc>
                <a:buNone/>
              </a:pPr>
              <a:r>
                <a:rPr lang="en-US" sz="1200" dirty="0" smtClean="0"/>
                <a:t>Password </a:t>
              </a:r>
              <a:r>
                <a:rPr lang="en-US" sz="1200" dirty="0"/>
                <a:t>crackers</a:t>
              </a:r>
            </a:p>
            <a:p>
              <a:pPr marL="0" indent="0">
                <a:lnSpc>
                  <a:spcPct val="100000"/>
                </a:lnSpc>
                <a:buNone/>
              </a:pPr>
              <a:r>
                <a:rPr lang="en-US" sz="1200" dirty="0"/>
                <a:t>Wireless hacking</a:t>
              </a:r>
            </a:p>
            <a:p>
              <a:pPr marL="0" indent="0">
                <a:lnSpc>
                  <a:spcPct val="100000"/>
                </a:lnSpc>
                <a:buNone/>
              </a:pPr>
              <a:r>
                <a:rPr lang="en-US" sz="1200" dirty="0"/>
                <a:t>Network scanning and hacking</a:t>
              </a:r>
            </a:p>
            <a:p>
              <a:pPr marL="0" indent="0">
                <a:lnSpc>
                  <a:spcPct val="100000"/>
                </a:lnSpc>
                <a:buNone/>
              </a:pPr>
              <a:r>
                <a:rPr lang="en-US" sz="1200" dirty="0"/>
                <a:t>Packet crafting</a:t>
              </a:r>
            </a:p>
            <a:p>
              <a:pPr marL="0" indent="0">
                <a:lnSpc>
                  <a:spcPct val="100000"/>
                </a:lnSpc>
                <a:buNone/>
              </a:pPr>
              <a:r>
                <a:rPr lang="en-US" sz="1200" dirty="0"/>
                <a:t>Packet sniffers</a:t>
              </a:r>
            </a:p>
            <a:p>
              <a:pPr marL="0" indent="0">
                <a:lnSpc>
                  <a:spcPct val="100000"/>
                </a:lnSpc>
                <a:buNone/>
              </a:pPr>
              <a:r>
                <a:rPr lang="en-US" sz="1200" dirty="0"/>
                <a:t>Rootkit detectors</a:t>
              </a:r>
            </a:p>
            <a:p>
              <a:pPr marL="0" indent="0">
                <a:lnSpc>
                  <a:spcPct val="100000"/>
                </a:lnSpc>
                <a:buNone/>
              </a:pPr>
              <a:r>
                <a:rPr lang="en-US" sz="1200" dirty="0" err="1"/>
                <a:t>Fuzzers</a:t>
              </a:r>
              <a:r>
                <a:rPr lang="en-US" sz="1200" dirty="0"/>
                <a:t> to search vulnerabilities</a:t>
              </a:r>
            </a:p>
          </p:txBody>
        </p:sp>
      </p:grpSp>
    </p:spTree>
    <p:extLst>
      <p:ext uri="{BB962C8B-B14F-4D97-AF65-F5344CB8AC3E}">
        <p14:creationId xmlns:p14="http://schemas.microsoft.com/office/powerpoint/2010/main" val="703069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People using Technology and process…</a:t>
            </a:r>
            <a:endParaRPr lang="en-GB" sz="3600" dirty="0">
              <a:solidFill>
                <a:schemeClr val="accent1">
                  <a:lumMod val="50000"/>
                </a:schemeClr>
              </a:solidFill>
            </a:endParaRPr>
          </a:p>
        </p:txBody>
      </p:sp>
      <p:sp>
        <p:nvSpPr>
          <p:cNvPr id="5" name="TextBox 4"/>
          <p:cNvSpPr txBox="1"/>
          <p:nvPr/>
        </p:nvSpPr>
        <p:spPr>
          <a:xfrm>
            <a:off x="0"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10" name="Picture 9">
            <a:extLst>
              <a:ext uri="{FF2B5EF4-FFF2-40B4-BE49-F238E27FC236}">
                <a16:creationId xmlns:a16="http://schemas.microsoft.com/office/drawing/2014/main" id="{0B903253-4EED-45D8-A551-CEAF6AC48201}"/>
              </a:ext>
            </a:extLst>
          </p:cNvPr>
          <p:cNvPicPr>
            <a:picLocks noChangeAspect="1"/>
          </p:cNvPicPr>
          <p:nvPr/>
        </p:nvPicPr>
        <p:blipFill>
          <a:blip r:embed="rId2"/>
          <a:stretch>
            <a:fillRect/>
          </a:stretch>
        </p:blipFill>
        <p:spPr>
          <a:xfrm>
            <a:off x="35496" y="1417637"/>
            <a:ext cx="4464496" cy="3828343"/>
          </a:xfrm>
          <a:prstGeom prst="rect">
            <a:avLst/>
          </a:prstGeom>
          <a:ln>
            <a:solidFill>
              <a:schemeClr val="tx1"/>
            </a:solidFill>
          </a:ln>
        </p:spPr>
      </p:pic>
      <p:pic>
        <p:nvPicPr>
          <p:cNvPr id="12" name="Picture 11">
            <a:extLst>
              <a:ext uri="{FF2B5EF4-FFF2-40B4-BE49-F238E27FC236}">
                <a16:creationId xmlns:a16="http://schemas.microsoft.com/office/drawing/2014/main" id="{9AF2AFD1-457D-4A17-9E53-96C6A9DE04E9}"/>
              </a:ext>
            </a:extLst>
          </p:cNvPr>
          <p:cNvPicPr>
            <a:picLocks noChangeAspect="1"/>
          </p:cNvPicPr>
          <p:nvPr/>
        </p:nvPicPr>
        <p:blipFill>
          <a:blip r:embed="rId3"/>
          <a:stretch>
            <a:fillRect/>
          </a:stretch>
        </p:blipFill>
        <p:spPr>
          <a:xfrm>
            <a:off x="4499992" y="1417637"/>
            <a:ext cx="4608512" cy="3828343"/>
          </a:xfrm>
          <a:prstGeom prst="rect">
            <a:avLst/>
          </a:prstGeom>
          <a:ln w="6350">
            <a:solidFill>
              <a:schemeClr val="tx1"/>
            </a:solidFill>
          </a:ln>
        </p:spPr>
      </p:pic>
    </p:spTree>
    <p:extLst>
      <p:ext uri="{BB962C8B-B14F-4D97-AF65-F5344CB8AC3E}">
        <p14:creationId xmlns:p14="http://schemas.microsoft.com/office/powerpoint/2010/main" val="14064267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Finally, </a:t>
            </a:r>
            <a:r>
              <a:rPr lang="en-GB" sz="3600" dirty="0" smtClean="0">
                <a:solidFill>
                  <a:schemeClr val="accent1">
                    <a:lumMod val="50000"/>
                  </a:schemeClr>
                </a:solidFill>
              </a:rPr>
              <a:t>we are here….</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0" indent="0" algn="just">
              <a:buNone/>
            </a:pPr>
            <a:r>
              <a:rPr lang="en-GB" sz="3600" i="1" dirty="0" smtClean="0"/>
              <a:t>Threats…</a:t>
            </a:r>
          </a:p>
          <a:p>
            <a:pPr marL="0" indent="0" algn="just">
              <a:buNone/>
            </a:pPr>
            <a:r>
              <a:rPr lang="en-GB" sz="4000" b="1" dirty="0" smtClean="0">
                <a:solidFill>
                  <a:schemeClr val="accent6">
                    <a:lumMod val="75000"/>
                  </a:schemeClr>
                </a:solidFill>
              </a:rPr>
              <a:t>Threat Actors…</a:t>
            </a:r>
          </a:p>
          <a:p>
            <a:pPr marL="0" indent="0" algn="just">
              <a:buNone/>
            </a:pPr>
            <a:r>
              <a:rPr lang="en-GB" sz="7200" b="1" i="1" u="sng" dirty="0" smtClean="0">
                <a:solidFill>
                  <a:srgbClr val="92D050"/>
                </a:solidFill>
              </a:rPr>
              <a:t>Defenders…..</a:t>
            </a:r>
            <a:endParaRPr lang="en-US" sz="4800" b="1" i="1" u="sng" dirty="0">
              <a:solidFill>
                <a:srgbClr val="92D050"/>
              </a:solidFill>
            </a:endParaRPr>
          </a:p>
        </p:txBody>
      </p:sp>
      <p:pic>
        <p:nvPicPr>
          <p:cNvPr id="4" name="Picture 3" descr="File:Bye-Bye2.gif - Wikimedia Common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28184" y="4531395"/>
            <a:ext cx="2857500" cy="1971675"/>
          </a:xfrm>
          <a:prstGeom prst="rect">
            <a:avLst/>
          </a:prstGeom>
        </p:spPr>
      </p:pic>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5540171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a:xfrm>
            <a:off x="457200" y="269776"/>
            <a:ext cx="8229600" cy="1143000"/>
          </a:xfrm>
        </p:spPr>
        <p:txBody>
          <a:bodyPr>
            <a:noAutofit/>
          </a:bodyPr>
          <a:lstStyle/>
          <a:p>
            <a:r>
              <a:rPr lang="en-GB" sz="3600" dirty="0" smtClean="0">
                <a:solidFill>
                  <a:schemeClr val="accent1">
                    <a:lumMod val="50000"/>
                  </a:schemeClr>
                </a:solidFill>
              </a:rPr>
              <a:t>But how to become a defender?</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0" indent="0" algn="just">
              <a:buNone/>
            </a:pPr>
            <a:r>
              <a:rPr lang="en-GB" sz="2400" dirty="0" smtClean="0"/>
              <a:t>Lets discuss after a short uncommercial break!!!!</a:t>
            </a:r>
          </a:p>
          <a:p>
            <a:pPr marL="0" indent="0" algn="ctr">
              <a:buNone/>
            </a:pPr>
            <a:r>
              <a:rPr lang="en-GB" sz="2400" b="1" i="1" dirty="0" smtClean="0">
                <a:solidFill>
                  <a:schemeClr val="accent6">
                    <a:lumMod val="75000"/>
                  </a:schemeClr>
                </a:solidFill>
              </a:rPr>
              <a:t>Go….Grab something to EAT!!!! – Wednesdays go with </a:t>
            </a:r>
          </a:p>
          <a:p>
            <a:pPr marL="0" indent="0" algn="ctr">
              <a:buNone/>
            </a:pPr>
            <a:r>
              <a:rPr lang="en-GB" sz="2400" b="1" i="1" dirty="0" smtClean="0">
                <a:solidFill>
                  <a:schemeClr val="accent6">
                    <a:lumMod val="75000"/>
                  </a:schemeClr>
                </a:solidFill>
              </a:rPr>
              <a:t>Wendy CHICKEN WRAPS…. </a:t>
            </a:r>
          </a:p>
          <a:p>
            <a:pPr marL="0" indent="0" algn="ctr">
              <a:buNone/>
            </a:pPr>
            <a:r>
              <a:rPr lang="en-GB" sz="2400" b="1" i="1" dirty="0" smtClean="0">
                <a:solidFill>
                  <a:schemeClr val="accent6">
                    <a:lumMod val="75000"/>
                  </a:schemeClr>
                </a:solidFill>
              </a:rPr>
              <a:t>Oops!!! But today is Thursday…</a:t>
            </a:r>
          </a:p>
          <a:p>
            <a:pPr marL="0" indent="0" algn="ctr">
              <a:buNone/>
            </a:pPr>
            <a:endParaRPr lang="en-GB" sz="2400" b="1" i="1" dirty="0" smtClean="0">
              <a:solidFill>
                <a:schemeClr val="accent6">
                  <a:lumMod val="75000"/>
                </a:schemeClr>
              </a:solidFill>
            </a:endParaRPr>
          </a:p>
          <a:p>
            <a:pPr marL="0" indent="0" algn="ctr">
              <a:buNone/>
            </a:pPr>
            <a:r>
              <a:rPr lang="en-GB" sz="2400" b="1" i="1" dirty="0" smtClean="0">
                <a:solidFill>
                  <a:schemeClr val="accent6">
                    <a:lumMod val="75000"/>
                  </a:schemeClr>
                </a:solidFill>
              </a:rPr>
              <a:t>I am not wrong!!! When I was preparing this slide, it was Wednesday</a:t>
            </a:r>
            <a:endParaRPr lang="en-GB" sz="2400" b="1" i="1" dirty="0" smtClean="0">
              <a:solidFill>
                <a:schemeClr val="accent6">
                  <a:lumMod val="75000"/>
                </a:schemeClr>
              </a:solidFill>
            </a:endParaRPr>
          </a:p>
          <a:p>
            <a:pPr lvl="1" algn="just"/>
            <a:endParaRPr lang="en-US" sz="2000" b="1" i="1" dirty="0">
              <a:solidFill>
                <a:schemeClr val="accent6">
                  <a:lumMod val="75000"/>
                </a:schemeClr>
              </a:solidFill>
            </a:endParaRPr>
          </a:p>
        </p:txBody>
      </p:sp>
      <p:sp>
        <p:nvSpPr>
          <p:cNvPr id="6" name="TextBox 5"/>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39125966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Nothing much…</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69168" y="1340768"/>
            <a:ext cx="4546848" cy="3917032"/>
          </a:xfrm>
        </p:spPr>
        <p:txBody>
          <a:bodyPr>
            <a:normAutofit/>
          </a:bodyPr>
          <a:lstStyle/>
          <a:p>
            <a:pPr algn="just"/>
            <a:r>
              <a:rPr lang="en-US" sz="2200" dirty="0" smtClean="0"/>
              <a:t>Certifications and further educations…</a:t>
            </a:r>
          </a:p>
          <a:p>
            <a:pPr algn="just"/>
            <a:r>
              <a:rPr lang="en-US" sz="2200" dirty="0" smtClean="0"/>
              <a:t>Further Education…</a:t>
            </a:r>
          </a:p>
          <a:p>
            <a:pPr algn="just"/>
            <a:r>
              <a:rPr lang="en-US" sz="2200" dirty="0" smtClean="0"/>
              <a:t>Developing Skills…</a:t>
            </a:r>
          </a:p>
          <a:p>
            <a:pPr algn="just"/>
            <a:r>
              <a:rPr lang="en-US" sz="2200" dirty="0" smtClean="0"/>
              <a:t>Internships and work…</a:t>
            </a:r>
            <a:endParaRPr lang="en-US" sz="2200" dirty="0" smtClean="0"/>
          </a:p>
          <a:p>
            <a:pPr algn="just"/>
            <a:endParaRPr lang="en-US" sz="22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8" name="TextBox 7"/>
          <p:cNvSpPr txBox="1"/>
          <p:nvPr/>
        </p:nvSpPr>
        <p:spPr>
          <a:xfrm>
            <a:off x="5840426" y="5229200"/>
            <a:ext cx="3296095" cy="276999"/>
          </a:xfrm>
          <a:prstGeom prst="rect">
            <a:avLst/>
          </a:prstGeom>
          <a:noFill/>
        </p:spPr>
        <p:txBody>
          <a:bodyPr wrap="none" rtlCol="0">
            <a:spAutoFit/>
          </a:bodyPr>
          <a:lstStyle/>
          <a:p>
            <a:r>
              <a:rPr lang="en-US" kern="0" baseline="-25000" dirty="0" smtClean="0"/>
              <a:t>1 </a:t>
            </a:r>
            <a:r>
              <a:rPr lang="en-US" kern="0" baseline="-25000" dirty="0"/>
              <a:t>Cisco </a:t>
            </a:r>
            <a:r>
              <a:rPr lang="en-US" kern="0" baseline="-25000" dirty="0" err="1"/>
              <a:t>Netacademy</a:t>
            </a:r>
            <a:r>
              <a:rPr lang="en-US" kern="0" baseline="-25000" dirty="0"/>
              <a:t> Course – Network Essentials</a:t>
            </a:r>
            <a:endParaRPr lang="en-GB" baseline="-25000" dirty="0"/>
          </a:p>
        </p:txBody>
      </p:sp>
      <p:sp>
        <p:nvSpPr>
          <p:cNvPr id="4" name="Rectangle 3"/>
          <p:cNvSpPr/>
          <p:nvPr/>
        </p:nvSpPr>
        <p:spPr>
          <a:xfrm>
            <a:off x="4737469" y="1351367"/>
            <a:ext cx="4155011" cy="1246495"/>
          </a:xfrm>
          <a:prstGeom prst="rect">
            <a:avLst/>
          </a:prstGeom>
        </p:spPr>
        <p:txBody>
          <a:bodyPr wrap="square">
            <a:spAutoFit/>
          </a:bodyPr>
          <a:lstStyle/>
          <a:p>
            <a:pPr marL="366712" lvl="1" indent="-177800">
              <a:buFont typeface="Arial" pitchFamily="34" charset="0"/>
              <a:buChar char="•"/>
            </a:pPr>
            <a:r>
              <a:rPr lang="en-US" sz="1500" dirty="0"/>
              <a:t>Cisco Certified </a:t>
            </a:r>
            <a:r>
              <a:rPr lang="en-US" sz="1500" dirty="0" err="1"/>
              <a:t>CyberOps</a:t>
            </a:r>
            <a:r>
              <a:rPr lang="en-US" sz="1500" dirty="0"/>
              <a:t> Associate</a:t>
            </a:r>
          </a:p>
          <a:p>
            <a:pPr marL="366712" lvl="1" indent="-177800">
              <a:buFont typeface="Arial" pitchFamily="34" charset="0"/>
              <a:buChar char="•"/>
            </a:pPr>
            <a:r>
              <a:rPr lang="en-US" sz="1500" dirty="0"/>
              <a:t>CompTIA Cybersecurity Analyst Certification</a:t>
            </a:r>
          </a:p>
          <a:p>
            <a:pPr marL="366712" lvl="1" indent="-177800">
              <a:buFont typeface="Arial" pitchFamily="34" charset="0"/>
              <a:buChar char="•"/>
            </a:pPr>
            <a:r>
              <a:rPr lang="en-US" sz="1500" dirty="0"/>
              <a:t>(ISC)² Information Security Certifications</a:t>
            </a:r>
          </a:p>
          <a:p>
            <a:pPr marL="366712" lvl="1" indent="-177800">
              <a:buFont typeface="Arial" pitchFamily="34" charset="0"/>
              <a:buChar char="•"/>
            </a:pPr>
            <a:r>
              <a:rPr lang="fr-FR" sz="1500" dirty="0"/>
              <a:t>Global Information Assurance Certification</a:t>
            </a:r>
            <a:br>
              <a:rPr lang="fr-FR" sz="1500" dirty="0"/>
            </a:br>
            <a:r>
              <a:rPr lang="fr-FR" sz="1500" dirty="0"/>
              <a:t> (GIAC)</a:t>
            </a:r>
            <a:endParaRPr lang="fr-FR" sz="1500" dirty="0"/>
          </a:p>
        </p:txBody>
      </p:sp>
    </p:spTree>
    <p:extLst>
      <p:ext uri="{BB962C8B-B14F-4D97-AF65-F5344CB8AC3E}">
        <p14:creationId xmlns:p14="http://schemas.microsoft.com/office/powerpoint/2010/main" val="2228742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830997"/>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a:t>
            </a:r>
            <a:r>
              <a:rPr lang="en-US" kern="0" baseline="-25000" dirty="0" err="1" smtClean="0"/>
              <a:t>Cyberops</a:t>
            </a:r>
            <a:r>
              <a:rPr lang="en-US" kern="0" baseline="-25000" dirty="0" smtClean="0"/>
              <a:t> Associate </a:t>
            </a:r>
            <a:r>
              <a:rPr lang="en-US" kern="0" baseline="-25000" dirty="0" smtClean="0"/>
              <a:t>| Selective images from </a:t>
            </a:r>
            <a:r>
              <a:rPr lang="en-US" b="1" kern="0" baseline="-25000" dirty="0" smtClean="0"/>
              <a:t>Bing Internet Search </a:t>
            </a:r>
            <a:r>
              <a:rPr lang="en-US" kern="0" baseline="-25000" dirty="0" smtClean="0"/>
              <a:t>| </a:t>
            </a:r>
            <a:r>
              <a:rPr lang="en-US" b="1" kern="0" baseline="-25000" dirty="0" smtClean="0"/>
              <a:t>YouTube</a:t>
            </a:r>
            <a:r>
              <a:rPr lang="en-US" kern="0" baseline="-25000" dirty="0" smtClean="0"/>
              <a:t>: </a:t>
            </a:r>
            <a:r>
              <a:rPr lang="en-US" kern="0" baseline="-25000" dirty="0" err="1" smtClean="0"/>
              <a:t>Defcon</a:t>
            </a:r>
            <a:r>
              <a:rPr lang="en-US" kern="0" baseline="-25000" dirty="0" smtClean="0"/>
              <a:t> Social </a:t>
            </a:r>
            <a:r>
              <a:rPr lang="en-US" kern="0" baseline="-25000" dirty="0"/>
              <a:t>Engineering </a:t>
            </a:r>
            <a:r>
              <a:rPr lang="en-US" kern="0" baseline="-25000" dirty="0">
                <a:hlinkClick r:id="rId3"/>
              </a:rPr>
              <a:t>https://</a:t>
            </a:r>
            <a:r>
              <a:rPr lang="en-US" kern="0" baseline="-25000" dirty="0" smtClean="0">
                <a:hlinkClick r:id="rId3"/>
              </a:rPr>
              <a:t>youtu.be/F78UdORll-Q</a:t>
            </a:r>
            <a:r>
              <a:rPr lang="en-US" kern="0" baseline="-25000" dirty="0" smtClean="0"/>
              <a:t> </a:t>
            </a:r>
            <a:endParaRPr lang="en-US" kern="0" baseline="-25000" dirty="0" smtClean="0"/>
          </a:p>
        </p:txBody>
      </p:sp>
      <p:pic>
        <p:nvPicPr>
          <p:cNvPr id="7" name="Picture 6" descr="CNA_largo-onwhite"/>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dirty="0" smtClean="0"/>
              <a:t>Links:</a:t>
            </a:r>
            <a:endParaRPr lang="en-US" sz="2200" dirty="0" smtClean="0"/>
          </a:p>
          <a:p>
            <a:pPr algn="just">
              <a:buFont typeface="Wingdings" panose="05000000000000000000" pitchFamily="2" charset="2"/>
              <a:buChar char="ü"/>
            </a:pPr>
            <a:r>
              <a:rPr lang="en-US" sz="2000" b="1" dirty="0" err="1" smtClean="0"/>
              <a:t>Defcon</a:t>
            </a:r>
            <a:r>
              <a:rPr lang="en-US" sz="2000" b="1" dirty="0"/>
              <a:t> </a:t>
            </a:r>
            <a:r>
              <a:rPr lang="en-US" sz="2000" b="1" dirty="0" smtClean="0"/>
              <a:t>Social Engineering Demo </a:t>
            </a:r>
            <a:r>
              <a:rPr lang="en-US" sz="2000" b="1" dirty="0">
                <a:hlinkClick r:id="rId2"/>
              </a:rPr>
              <a:t>https://</a:t>
            </a:r>
            <a:r>
              <a:rPr lang="en-US" sz="2000" b="1" dirty="0" smtClean="0">
                <a:hlinkClick r:id="rId2"/>
              </a:rPr>
              <a:t>youtu.be/F78UdORll-Q</a:t>
            </a:r>
            <a:endParaRPr lang="en-US" sz="2000" b="1" dirty="0"/>
          </a:p>
          <a:p>
            <a:pPr algn="just">
              <a:buFont typeface="Wingdings" panose="05000000000000000000" pitchFamily="2" charset="2"/>
              <a:buChar char="ü"/>
            </a:pPr>
            <a:r>
              <a:rPr lang="en-US" sz="2000" b="1" dirty="0" smtClean="0"/>
              <a:t>Anatomy </a:t>
            </a:r>
            <a:r>
              <a:rPr lang="en-US" sz="2000" b="1" dirty="0"/>
              <a:t>of Attacks. </a:t>
            </a:r>
            <a:r>
              <a:rPr lang="en-US" sz="2000" b="1" dirty="0">
                <a:hlinkClick r:id="rId3"/>
              </a:rPr>
              <a:t>https://</a:t>
            </a:r>
            <a:r>
              <a:rPr lang="en-US" sz="2000" b="1" dirty="0" smtClean="0">
                <a:hlinkClick r:id="rId3"/>
              </a:rPr>
              <a:t>youtu.be/7egBsN_4B2A</a:t>
            </a:r>
            <a:endParaRPr lang="en-US" sz="2000" b="1" dirty="0" smtClean="0"/>
          </a:p>
          <a:p>
            <a:pPr algn="just">
              <a:buFont typeface="Wingdings" panose="05000000000000000000" pitchFamily="2" charset="2"/>
              <a:buChar char="ü"/>
            </a:pPr>
            <a:r>
              <a:rPr lang="en-GB" sz="2000" b="1" dirty="0" err="1"/>
              <a:t>Pablos</a:t>
            </a:r>
            <a:r>
              <a:rPr lang="en-GB" sz="2000" b="1" dirty="0"/>
              <a:t> </a:t>
            </a:r>
            <a:r>
              <a:rPr lang="en-GB" sz="2000" b="1" dirty="0" smtClean="0"/>
              <a:t>Holman – </a:t>
            </a:r>
            <a:r>
              <a:rPr lang="en-GB" sz="2000" b="1" dirty="0" err="1" smtClean="0"/>
              <a:t>TEDx</a:t>
            </a:r>
            <a:r>
              <a:rPr lang="en-GB" sz="2000" b="1" dirty="0"/>
              <a:t>. </a:t>
            </a:r>
            <a:r>
              <a:rPr lang="en-GB" sz="2000" b="1" dirty="0">
                <a:hlinkClick r:id="rId4"/>
              </a:rPr>
              <a:t>https://</a:t>
            </a:r>
            <a:r>
              <a:rPr lang="en-GB" sz="2000" b="1" dirty="0" smtClean="0">
                <a:hlinkClick r:id="rId4"/>
              </a:rPr>
              <a:t>youtu.be/hqKafI7Amd8</a:t>
            </a:r>
            <a:endParaRPr lang="en-GB" sz="2000" b="1" dirty="0" smtClean="0"/>
          </a:p>
          <a:p>
            <a:pPr algn="just">
              <a:buFont typeface="Wingdings" panose="05000000000000000000" pitchFamily="2" charset="2"/>
              <a:buChar char="ü"/>
            </a:pPr>
            <a:r>
              <a:rPr lang="en-US" sz="2000" b="1" dirty="0" smtClean="0"/>
              <a:t>Anatomy </a:t>
            </a:r>
            <a:r>
              <a:rPr lang="en-US" sz="2000" b="1" dirty="0"/>
              <a:t>of Attack 2017. </a:t>
            </a:r>
            <a:r>
              <a:rPr lang="en-US" sz="2000" b="1" dirty="0">
                <a:hlinkClick r:id="rId5"/>
              </a:rPr>
              <a:t>https://</a:t>
            </a:r>
            <a:r>
              <a:rPr lang="en-US" sz="2000" b="1" dirty="0" smtClean="0">
                <a:hlinkClick r:id="rId5"/>
              </a:rPr>
              <a:t>youtu.be/yVZ8uga_1uU</a:t>
            </a:r>
            <a:endParaRPr lang="en-US" sz="2000" b="1" dirty="0" smtClean="0"/>
          </a:p>
          <a:p>
            <a:pPr marL="0" indent="0" algn="just">
              <a:buNone/>
            </a:pPr>
            <a:r>
              <a:rPr lang="en-US" sz="2200" b="1" dirty="0" smtClean="0"/>
              <a:t> </a:t>
            </a:r>
            <a:endParaRPr lang="en-US" sz="2200" b="1" dirty="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dirty="0" smtClean="0"/>
              <a:t>Reminders/ Action Plans:</a:t>
            </a:r>
            <a:endParaRPr lang="en-US" sz="2200" b="1" dirty="0" smtClean="0"/>
          </a:p>
          <a:p>
            <a:pPr algn="just">
              <a:buFont typeface="Wingdings" panose="05000000000000000000" pitchFamily="2" charset="2"/>
              <a:buChar char="ü"/>
            </a:pPr>
            <a:r>
              <a:rPr lang="en-US" sz="2200" b="1" dirty="0" smtClean="0"/>
              <a:t>Submit the Poll if you are interested to do Additional Course via Cisco Networking Academy. You could be admitted to </a:t>
            </a:r>
            <a:r>
              <a:rPr lang="en-US" sz="2200" b="1" dirty="0" err="1" smtClean="0"/>
              <a:t>Cyberops</a:t>
            </a:r>
            <a:r>
              <a:rPr lang="en-US" sz="2200" b="1" dirty="0" smtClean="0"/>
              <a:t> Associate. </a:t>
            </a:r>
            <a:endParaRPr lang="en-US" sz="2200" b="1" dirty="0"/>
          </a:p>
        </p:txBody>
      </p:sp>
    </p:spTree>
    <p:extLst>
      <p:ext uri="{BB962C8B-B14F-4D97-AF65-F5344CB8AC3E}">
        <p14:creationId xmlns:p14="http://schemas.microsoft.com/office/powerpoint/2010/main" val="212526411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d2ec016d-25cf-4c07-aa6b-c53e267faa6f"/>
    <ds:schemaRef ds:uri="http://purl.org/dc/elements/1.1/"/>
    <ds:schemaRef ds:uri="http://schemas.microsoft.com/office/2006/metadata/properties"/>
    <ds:schemaRef ds:uri="http://purl.org/dc/terms/"/>
    <ds:schemaRef ds:uri="9902240c-f584-4322-946e-7b0be23bca91"/>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538</TotalTime>
  <Words>780</Words>
  <Application>Microsoft Office PowerPoint</Application>
  <PresentationFormat>On-screen Show (4:3)</PresentationFormat>
  <Paragraphs>128</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Myriad Pro</vt:lpstr>
      <vt:lpstr>Wingdings</vt:lpstr>
      <vt:lpstr>20140311PresentationUWTSDTemplate</vt:lpstr>
      <vt:lpstr>Advanced Cybersecurity (ACCB6000) Threat Actors and Defenders: An Introduction</vt:lpstr>
      <vt:lpstr>Objectives and Discussions</vt:lpstr>
      <vt:lpstr>Threats What                 |  Where             |      Who …</vt:lpstr>
      <vt:lpstr>How ?</vt:lpstr>
      <vt:lpstr>Threat Actors!!!</vt:lpstr>
      <vt:lpstr>Threat Impact</vt:lpstr>
      <vt:lpstr>Threat Impact</vt:lpstr>
      <vt:lpstr>Defending Attacks!!!</vt:lpstr>
      <vt:lpstr>Defending Attacks!!!</vt:lpstr>
      <vt:lpstr>Defending Attacks!!!</vt:lpstr>
      <vt:lpstr>People and their roles</vt:lpstr>
      <vt:lpstr>People using Technology and process…</vt:lpstr>
      <vt:lpstr>People using Technology and process…</vt:lpstr>
      <vt:lpstr>Finally, we are here….</vt:lpstr>
      <vt:lpstr>But how to become a defender?</vt:lpstr>
      <vt:lpstr>Nothing much…</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39</cp:revision>
  <dcterms:created xsi:type="dcterms:W3CDTF">2020-09-20T20:16:38Z</dcterms:created>
  <dcterms:modified xsi:type="dcterms:W3CDTF">2020-09-29T21:54:28Z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