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Gill Sans MT" panose="020B0502020104020203" pitchFamily="34" charset="0"/>
      <p:regular r:id="rId17"/>
      <p:bold r:id="rId18"/>
      <p:italic r:id="rId19"/>
      <p:boldItalic r:id="rId2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gQw4kd5SMkx/C1I5BOtMTq7/Yt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6325" autoAdjust="0"/>
  </p:normalViewPr>
  <p:slideViewPr>
    <p:cSldViewPr snapToGrid="0">
      <p:cViewPr>
        <p:scale>
          <a:sx n="53" d="100"/>
          <a:sy n="53" d="100"/>
        </p:scale>
        <p:origin x="15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customschemas.google.com/relationships/presentationmetadata" Target="metadata"/></Relationships>
</file>

<file path=ppt/diagrams/_rels/data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E26F820-1EE3-4879-A907-A6F982789A03}" type="doc">
      <dgm:prSet loTypeId="urn:microsoft.com/office/officeart/2018/5/layout/IconCircleLabel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98B3846E-36D3-41E7-BC9F-8B874AAE0523}">
      <dgm:prSet/>
      <dgm:spPr/>
      <dgm:t>
        <a:bodyPr/>
        <a:lstStyle/>
        <a:p>
          <a:pPr>
            <a:lnSpc>
              <a:spcPct val="100000"/>
            </a:lnSpc>
            <a:defRPr cap="all"/>
          </a:pPr>
          <a:r>
            <a:rPr lang="en-IN" dirty="0"/>
            <a:t>Digital and social media are two crucial aspects to support marketing activities. </a:t>
          </a:r>
          <a:endParaRPr lang="en-US" dirty="0"/>
        </a:p>
      </dgm:t>
    </dgm:pt>
    <dgm:pt modelId="{60DC45FC-E471-47B5-A3F7-D05D90BF2C7A}" type="parTrans" cxnId="{D6F2149E-A57B-490B-A956-F3F49C09FC88}">
      <dgm:prSet/>
      <dgm:spPr/>
      <dgm:t>
        <a:bodyPr/>
        <a:lstStyle/>
        <a:p>
          <a:endParaRPr lang="en-US"/>
        </a:p>
      </dgm:t>
    </dgm:pt>
    <dgm:pt modelId="{190F7BA4-19C5-4032-9FCC-BC83C3916BB3}" type="sibTrans" cxnId="{D6F2149E-A57B-490B-A956-F3F49C09FC88}">
      <dgm:prSet/>
      <dgm:spPr/>
      <dgm:t>
        <a:bodyPr/>
        <a:lstStyle/>
        <a:p>
          <a:endParaRPr lang="en-US"/>
        </a:p>
      </dgm:t>
    </dgm:pt>
    <dgm:pt modelId="{9AE0E560-6834-4B18-B3AA-35F69C8A2A6A}">
      <dgm:prSet/>
      <dgm:spPr/>
      <dgm:t>
        <a:bodyPr/>
        <a:lstStyle/>
        <a:p>
          <a:pPr>
            <a:lnSpc>
              <a:spcPct val="100000"/>
            </a:lnSpc>
            <a:defRPr cap="all"/>
          </a:pPr>
          <a:r>
            <a:rPr lang="en-IN"/>
            <a:t>The results have been drawn from the study analysis </a:t>
          </a:r>
          <a:endParaRPr lang="en-US"/>
        </a:p>
      </dgm:t>
    </dgm:pt>
    <dgm:pt modelId="{59ABCEEF-CE7C-45F4-B1F8-2DAC941630A4}" type="parTrans" cxnId="{D65DB1D1-51F3-4D32-A9DE-CC0ABD1BE587}">
      <dgm:prSet/>
      <dgm:spPr/>
      <dgm:t>
        <a:bodyPr/>
        <a:lstStyle/>
        <a:p>
          <a:endParaRPr lang="en-US"/>
        </a:p>
      </dgm:t>
    </dgm:pt>
    <dgm:pt modelId="{4E1CFD2A-86A3-41D2-BD13-1B4E1A308632}" type="sibTrans" cxnId="{D65DB1D1-51F3-4D32-A9DE-CC0ABD1BE587}">
      <dgm:prSet/>
      <dgm:spPr/>
      <dgm:t>
        <a:bodyPr/>
        <a:lstStyle/>
        <a:p>
          <a:endParaRPr lang="en-US"/>
        </a:p>
      </dgm:t>
    </dgm:pt>
    <dgm:pt modelId="{B265AF60-B9E6-4E13-BEC6-6D4B387283BC}">
      <dgm:prSet/>
      <dgm:spPr/>
      <dgm:t>
        <a:bodyPr/>
        <a:lstStyle/>
        <a:p>
          <a:pPr>
            <a:lnSpc>
              <a:spcPct val="100000"/>
            </a:lnSpc>
            <a:defRPr cap="all"/>
          </a:pPr>
          <a:r>
            <a:rPr lang="en-IN"/>
            <a:t>Tesco can generate more benefits through digital marketing and push strategy. </a:t>
          </a:r>
          <a:endParaRPr lang="en-US"/>
        </a:p>
      </dgm:t>
    </dgm:pt>
    <dgm:pt modelId="{59E09204-C4C3-42AA-9AA4-BE78B61A97E7}" type="parTrans" cxnId="{31466A05-1851-4087-B289-6D163B8EB395}">
      <dgm:prSet/>
      <dgm:spPr/>
      <dgm:t>
        <a:bodyPr/>
        <a:lstStyle/>
        <a:p>
          <a:endParaRPr lang="en-US"/>
        </a:p>
      </dgm:t>
    </dgm:pt>
    <dgm:pt modelId="{1885C622-9FD1-4760-923F-D4E8FCD9936F}" type="sibTrans" cxnId="{31466A05-1851-4087-B289-6D163B8EB395}">
      <dgm:prSet/>
      <dgm:spPr/>
      <dgm:t>
        <a:bodyPr/>
        <a:lstStyle/>
        <a:p>
          <a:endParaRPr lang="en-US"/>
        </a:p>
      </dgm:t>
    </dgm:pt>
    <dgm:pt modelId="{B67D7802-3A37-4587-A1BD-362A0F44A138}" type="pres">
      <dgm:prSet presAssocID="{5E26F820-1EE3-4879-A907-A6F982789A03}" presName="root" presStyleCnt="0">
        <dgm:presLayoutVars>
          <dgm:dir/>
          <dgm:resizeHandles val="exact"/>
        </dgm:presLayoutVars>
      </dgm:prSet>
      <dgm:spPr/>
    </dgm:pt>
    <dgm:pt modelId="{15FFC46B-9D2E-46F0-8B68-76AF914DC968}" type="pres">
      <dgm:prSet presAssocID="{98B3846E-36D3-41E7-BC9F-8B874AAE0523}" presName="compNode" presStyleCnt="0"/>
      <dgm:spPr/>
    </dgm:pt>
    <dgm:pt modelId="{EECBD7B8-9F4D-4CD5-9C6E-697AF183E151}" type="pres">
      <dgm:prSet presAssocID="{98B3846E-36D3-41E7-BC9F-8B874AAE0523}" presName="iconBgRect" presStyleLbl="bgShp" presStyleIdx="0" presStyleCnt="3"/>
      <dgm:spPr/>
    </dgm:pt>
    <dgm:pt modelId="{B2F76759-97FF-43BC-BF6A-3465173448F2}" type="pres">
      <dgm:prSet presAssocID="{98B3846E-36D3-41E7-BC9F-8B874AAE05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3198B53-A277-4AE3-9A84-73DB9C4E67F2}" type="pres">
      <dgm:prSet presAssocID="{98B3846E-36D3-41E7-BC9F-8B874AAE0523}" presName="spaceRect" presStyleCnt="0"/>
      <dgm:spPr/>
    </dgm:pt>
    <dgm:pt modelId="{660E0D1B-701B-48A9-8476-3E4467EA8549}" type="pres">
      <dgm:prSet presAssocID="{98B3846E-36D3-41E7-BC9F-8B874AAE0523}" presName="textRect" presStyleLbl="revTx" presStyleIdx="0" presStyleCnt="3">
        <dgm:presLayoutVars>
          <dgm:chMax val="1"/>
          <dgm:chPref val="1"/>
        </dgm:presLayoutVars>
      </dgm:prSet>
      <dgm:spPr/>
    </dgm:pt>
    <dgm:pt modelId="{7C980BCA-CF44-4D7E-A8DD-5A22366C0B63}" type="pres">
      <dgm:prSet presAssocID="{190F7BA4-19C5-4032-9FCC-BC83C3916BB3}" presName="sibTrans" presStyleCnt="0"/>
      <dgm:spPr/>
    </dgm:pt>
    <dgm:pt modelId="{2BE6D7DE-237D-43BA-874E-375359717CA2}" type="pres">
      <dgm:prSet presAssocID="{9AE0E560-6834-4B18-B3AA-35F69C8A2A6A}" presName="compNode" presStyleCnt="0"/>
      <dgm:spPr/>
    </dgm:pt>
    <dgm:pt modelId="{14797EB1-21C3-43F0-9B9A-85F11000F877}" type="pres">
      <dgm:prSet presAssocID="{9AE0E560-6834-4B18-B3AA-35F69C8A2A6A}" presName="iconBgRect" presStyleLbl="bgShp" presStyleIdx="1" presStyleCnt="3"/>
      <dgm:spPr/>
    </dgm:pt>
    <dgm:pt modelId="{02802FD3-2133-4CC9-9F57-67A9EA68840D}" type="pres">
      <dgm:prSet presAssocID="{9AE0E560-6834-4B18-B3AA-35F69C8A2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B63AD148-8EDE-4E92-AFAD-DCC0F4B343AA}" type="pres">
      <dgm:prSet presAssocID="{9AE0E560-6834-4B18-B3AA-35F69C8A2A6A}" presName="spaceRect" presStyleCnt="0"/>
      <dgm:spPr/>
    </dgm:pt>
    <dgm:pt modelId="{78ACB59B-E231-4C2A-ABF3-2A3ADBF9FB34}" type="pres">
      <dgm:prSet presAssocID="{9AE0E560-6834-4B18-B3AA-35F69C8A2A6A}" presName="textRect" presStyleLbl="revTx" presStyleIdx="1" presStyleCnt="3">
        <dgm:presLayoutVars>
          <dgm:chMax val="1"/>
          <dgm:chPref val="1"/>
        </dgm:presLayoutVars>
      </dgm:prSet>
      <dgm:spPr/>
    </dgm:pt>
    <dgm:pt modelId="{74E89E7F-9BD8-4110-888C-CFF2A11733D3}" type="pres">
      <dgm:prSet presAssocID="{4E1CFD2A-86A3-41D2-BD13-1B4E1A308632}" presName="sibTrans" presStyleCnt="0"/>
      <dgm:spPr/>
    </dgm:pt>
    <dgm:pt modelId="{0B2D020E-79FD-4404-BBF7-0F08E4915ECB}" type="pres">
      <dgm:prSet presAssocID="{B265AF60-B9E6-4E13-BEC6-6D4B387283BC}" presName="compNode" presStyleCnt="0"/>
      <dgm:spPr/>
    </dgm:pt>
    <dgm:pt modelId="{445DD991-C5D4-4DCA-A3AC-9B3A6D5BC533}" type="pres">
      <dgm:prSet presAssocID="{B265AF60-B9E6-4E13-BEC6-6D4B387283BC}" presName="iconBgRect" presStyleLbl="bgShp" presStyleIdx="2" presStyleCnt="3"/>
      <dgm:spPr/>
    </dgm:pt>
    <dgm:pt modelId="{4EF7AE61-B5EE-429E-91BB-3C92524F073E}" type="pres">
      <dgm:prSet presAssocID="{B265AF60-B9E6-4E13-BEC6-6D4B387283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B11E13D1-F93C-4701-A4A5-501E6BDC3E85}" type="pres">
      <dgm:prSet presAssocID="{B265AF60-B9E6-4E13-BEC6-6D4B387283BC}" presName="spaceRect" presStyleCnt="0"/>
      <dgm:spPr/>
    </dgm:pt>
    <dgm:pt modelId="{0F77FAD7-4719-4AA8-9FFF-2B03C95B8A9D}" type="pres">
      <dgm:prSet presAssocID="{B265AF60-B9E6-4E13-BEC6-6D4B387283BC}" presName="textRect" presStyleLbl="revTx" presStyleIdx="2" presStyleCnt="3">
        <dgm:presLayoutVars>
          <dgm:chMax val="1"/>
          <dgm:chPref val="1"/>
        </dgm:presLayoutVars>
      </dgm:prSet>
      <dgm:spPr/>
    </dgm:pt>
  </dgm:ptLst>
  <dgm:cxnLst>
    <dgm:cxn modelId="{31466A05-1851-4087-B289-6D163B8EB395}" srcId="{5E26F820-1EE3-4879-A907-A6F982789A03}" destId="{B265AF60-B9E6-4E13-BEC6-6D4B387283BC}" srcOrd="2" destOrd="0" parTransId="{59E09204-C4C3-42AA-9AA4-BE78B61A97E7}" sibTransId="{1885C622-9FD1-4760-923F-D4E8FCD9936F}"/>
    <dgm:cxn modelId="{A7D0961B-824F-4827-9A5A-DEF7F6089DCD}" type="presOf" srcId="{9AE0E560-6834-4B18-B3AA-35F69C8A2A6A}" destId="{78ACB59B-E231-4C2A-ABF3-2A3ADBF9FB34}" srcOrd="0" destOrd="0" presId="urn:microsoft.com/office/officeart/2018/5/layout/IconCircleLabelList"/>
    <dgm:cxn modelId="{85E0AA5A-CD41-41B8-855D-5646731C79EF}" type="presOf" srcId="{5E26F820-1EE3-4879-A907-A6F982789A03}" destId="{B67D7802-3A37-4587-A1BD-362A0F44A138}" srcOrd="0" destOrd="0" presId="urn:microsoft.com/office/officeart/2018/5/layout/IconCircleLabelList"/>
    <dgm:cxn modelId="{D6F2149E-A57B-490B-A956-F3F49C09FC88}" srcId="{5E26F820-1EE3-4879-A907-A6F982789A03}" destId="{98B3846E-36D3-41E7-BC9F-8B874AAE0523}" srcOrd="0" destOrd="0" parTransId="{60DC45FC-E471-47B5-A3F7-D05D90BF2C7A}" sibTransId="{190F7BA4-19C5-4032-9FCC-BC83C3916BB3}"/>
    <dgm:cxn modelId="{D65DB1D1-51F3-4D32-A9DE-CC0ABD1BE587}" srcId="{5E26F820-1EE3-4879-A907-A6F982789A03}" destId="{9AE0E560-6834-4B18-B3AA-35F69C8A2A6A}" srcOrd="1" destOrd="0" parTransId="{59ABCEEF-CE7C-45F4-B1F8-2DAC941630A4}" sibTransId="{4E1CFD2A-86A3-41D2-BD13-1B4E1A308632}"/>
    <dgm:cxn modelId="{7D1397E5-36EB-48C2-B705-49E34A935A94}" type="presOf" srcId="{B265AF60-B9E6-4E13-BEC6-6D4B387283BC}" destId="{0F77FAD7-4719-4AA8-9FFF-2B03C95B8A9D}" srcOrd="0" destOrd="0" presId="urn:microsoft.com/office/officeart/2018/5/layout/IconCircleLabelList"/>
    <dgm:cxn modelId="{8860CBF0-20A8-4BF8-BAE2-5CAC69A23173}" type="presOf" srcId="{98B3846E-36D3-41E7-BC9F-8B874AAE0523}" destId="{660E0D1B-701B-48A9-8476-3E4467EA8549}" srcOrd="0" destOrd="0" presId="urn:microsoft.com/office/officeart/2018/5/layout/IconCircleLabelList"/>
    <dgm:cxn modelId="{472C848F-3A7C-495F-8495-A2B6CEDAD62E}" type="presParOf" srcId="{B67D7802-3A37-4587-A1BD-362A0F44A138}" destId="{15FFC46B-9D2E-46F0-8B68-76AF914DC968}" srcOrd="0" destOrd="0" presId="urn:microsoft.com/office/officeart/2018/5/layout/IconCircleLabelList"/>
    <dgm:cxn modelId="{640AD203-0FB0-4EB9-A1C3-7778E62803AE}" type="presParOf" srcId="{15FFC46B-9D2E-46F0-8B68-76AF914DC968}" destId="{EECBD7B8-9F4D-4CD5-9C6E-697AF183E151}" srcOrd="0" destOrd="0" presId="urn:microsoft.com/office/officeart/2018/5/layout/IconCircleLabelList"/>
    <dgm:cxn modelId="{F0BA7E07-A868-41F2-BA30-6F5FDF1E7684}" type="presParOf" srcId="{15FFC46B-9D2E-46F0-8B68-76AF914DC968}" destId="{B2F76759-97FF-43BC-BF6A-3465173448F2}" srcOrd="1" destOrd="0" presId="urn:microsoft.com/office/officeart/2018/5/layout/IconCircleLabelList"/>
    <dgm:cxn modelId="{BC965C1A-8E92-4786-BEB5-F17EA8B406A1}" type="presParOf" srcId="{15FFC46B-9D2E-46F0-8B68-76AF914DC968}" destId="{83198B53-A277-4AE3-9A84-73DB9C4E67F2}" srcOrd="2" destOrd="0" presId="urn:microsoft.com/office/officeart/2018/5/layout/IconCircleLabelList"/>
    <dgm:cxn modelId="{38235F6A-8C5F-4A8C-875E-2C537DC53589}" type="presParOf" srcId="{15FFC46B-9D2E-46F0-8B68-76AF914DC968}" destId="{660E0D1B-701B-48A9-8476-3E4467EA8549}" srcOrd="3" destOrd="0" presId="urn:microsoft.com/office/officeart/2018/5/layout/IconCircleLabelList"/>
    <dgm:cxn modelId="{348EEE88-B480-49E1-8236-AD41003ECED6}" type="presParOf" srcId="{B67D7802-3A37-4587-A1BD-362A0F44A138}" destId="{7C980BCA-CF44-4D7E-A8DD-5A22366C0B63}" srcOrd="1" destOrd="0" presId="urn:microsoft.com/office/officeart/2018/5/layout/IconCircleLabelList"/>
    <dgm:cxn modelId="{E83FCC71-D8F6-4052-9B76-799FBE55D605}" type="presParOf" srcId="{B67D7802-3A37-4587-A1BD-362A0F44A138}" destId="{2BE6D7DE-237D-43BA-874E-375359717CA2}" srcOrd="2" destOrd="0" presId="urn:microsoft.com/office/officeart/2018/5/layout/IconCircleLabelList"/>
    <dgm:cxn modelId="{78DBE4D3-1CC6-4D1E-A5AF-1255A0763E7B}" type="presParOf" srcId="{2BE6D7DE-237D-43BA-874E-375359717CA2}" destId="{14797EB1-21C3-43F0-9B9A-85F11000F877}" srcOrd="0" destOrd="0" presId="urn:microsoft.com/office/officeart/2018/5/layout/IconCircleLabelList"/>
    <dgm:cxn modelId="{B437D3CB-8DD0-45D1-B5B1-B007287EFC13}" type="presParOf" srcId="{2BE6D7DE-237D-43BA-874E-375359717CA2}" destId="{02802FD3-2133-4CC9-9F57-67A9EA68840D}" srcOrd="1" destOrd="0" presId="urn:microsoft.com/office/officeart/2018/5/layout/IconCircleLabelList"/>
    <dgm:cxn modelId="{B6EC6DAD-DA82-4AF1-9215-94BDD3441A89}" type="presParOf" srcId="{2BE6D7DE-237D-43BA-874E-375359717CA2}" destId="{B63AD148-8EDE-4E92-AFAD-DCC0F4B343AA}" srcOrd="2" destOrd="0" presId="urn:microsoft.com/office/officeart/2018/5/layout/IconCircleLabelList"/>
    <dgm:cxn modelId="{07C7E282-8E03-479F-85B3-669A4F15A6CB}" type="presParOf" srcId="{2BE6D7DE-237D-43BA-874E-375359717CA2}" destId="{78ACB59B-E231-4C2A-ABF3-2A3ADBF9FB34}" srcOrd="3" destOrd="0" presId="urn:microsoft.com/office/officeart/2018/5/layout/IconCircleLabelList"/>
    <dgm:cxn modelId="{2241EE01-936D-4DEC-B32C-60232D981FBC}" type="presParOf" srcId="{B67D7802-3A37-4587-A1BD-362A0F44A138}" destId="{74E89E7F-9BD8-4110-888C-CFF2A11733D3}" srcOrd="3" destOrd="0" presId="urn:microsoft.com/office/officeart/2018/5/layout/IconCircleLabelList"/>
    <dgm:cxn modelId="{3F365890-3808-4450-8039-8B3E5A9AB622}" type="presParOf" srcId="{B67D7802-3A37-4587-A1BD-362A0F44A138}" destId="{0B2D020E-79FD-4404-BBF7-0F08E4915ECB}" srcOrd="4" destOrd="0" presId="urn:microsoft.com/office/officeart/2018/5/layout/IconCircleLabelList"/>
    <dgm:cxn modelId="{B8677FB3-A1EA-49E3-9289-746048C7377B}" type="presParOf" srcId="{0B2D020E-79FD-4404-BBF7-0F08E4915ECB}" destId="{445DD991-C5D4-4DCA-A3AC-9B3A6D5BC533}" srcOrd="0" destOrd="0" presId="urn:microsoft.com/office/officeart/2018/5/layout/IconCircleLabelList"/>
    <dgm:cxn modelId="{7E2285FD-A676-4678-BCDE-AC5138328B2C}" type="presParOf" srcId="{0B2D020E-79FD-4404-BBF7-0F08E4915ECB}" destId="{4EF7AE61-B5EE-429E-91BB-3C92524F073E}" srcOrd="1" destOrd="0" presId="urn:microsoft.com/office/officeart/2018/5/layout/IconCircleLabelList"/>
    <dgm:cxn modelId="{A0EC8091-416E-46D1-8A4E-9A9D872EBC2B}" type="presParOf" srcId="{0B2D020E-79FD-4404-BBF7-0F08E4915ECB}" destId="{B11E13D1-F93C-4701-A4A5-501E6BDC3E85}" srcOrd="2" destOrd="0" presId="urn:microsoft.com/office/officeart/2018/5/layout/IconCircleLabelList"/>
    <dgm:cxn modelId="{7133EB03-E490-47C2-8456-EC3F75202245}" type="presParOf" srcId="{0B2D020E-79FD-4404-BBF7-0F08E4915ECB}" destId="{0F77FAD7-4719-4AA8-9FFF-2B03C95B8A9D}"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BD7B8-9F4D-4CD5-9C6E-697AF183E151}">
      <dsp:nvSpPr>
        <dsp:cNvPr id="0" name=""/>
        <dsp:cNvSpPr/>
      </dsp:nvSpPr>
      <dsp:spPr>
        <a:xfrm>
          <a:off x="639687" y="376613"/>
          <a:ext cx="1715625" cy="171562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76759-97FF-43BC-BF6A-3465173448F2}">
      <dsp:nvSpPr>
        <dsp:cNvPr id="0" name=""/>
        <dsp:cNvSpPr/>
      </dsp:nvSpPr>
      <dsp:spPr>
        <a:xfrm>
          <a:off x="1005312" y="742238"/>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0E0D1B-701B-48A9-8476-3E4467EA8549}">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IN" sz="1400" kern="1200" dirty="0"/>
            <a:t>Digital and social media are two crucial aspects to support marketing activities. </a:t>
          </a:r>
          <a:endParaRPr lang="en-US" sz="1400" kern="1200" dirty="0"/>
        </a:p>
      </dsp:txBody>
      <dsp:txXfrm>
        <a:off x="91250" y="2626613"/>
        <a:ext cx="2812500" cy="720000"/>
      </dsp:txXfrm>
    </dsp:sp>
    <dsp:sp modelId="{14797EB1-21C3-43F0-9B9A-85F11000F877}">
      <dsp:nvSpPr>
        <dsp:cNvPr id="0" name=""/>
        <dsp:cNvSpPr/>
      </dsp:nvSpPr>
      <dsp:spPr>
        <a:xfrm>
          <a:off x="3944375" y="376613"/>
          <a:ext cx="1715625" cy="1715625"/>
        </a:xfrm>
        <a:prstGeom prst="ellipse">
          <a:avLst/>
        </a:prstGeom>
        <a:solidFill>
          <a:schemeClr val="accent5">
            <a:hueOff val="-842315"/>
            <a:satOff val="-3972"/>
            <a:lumOff val="980"/>
            <a:alphaOff val="0"/>
          </a:schemeClr>
        </a:solidFill>
        <a:ln>
          <a:noFill/>
        </a:ln>
        <a:effectLst/>
      </dsp:spPr>
      <dsp:style>
        <a:lnRef idx="0">
          <a:scrgbClr r="0" g="0" b="0"/>
        </a:lnRef>
        <a:fillRef idx="1">
          <a:scrgbClr r="0" g="0" b="0"/>
        </a:fillRef>
        <a:effectRef idx="0">
          <a:scrgbClr r="0" g="0" b="0"/>
        </a:effectRef>
        <a:fontRef idx="minor"/>
      </dsp:style>
    </dsp:sp>
    <dsp:sp modelId="{02802FD3-2133-4CC9-9F57-67A9EA68840D}">
      <dsp:nvSpPr>
        <dsp:cNvPr id="0" name=""/>
        <dsp:cNvSpPr/>
      </dsp:nvSpPr>
      <dsp:spPr>
        <a:xfrm>
          <a:off x="4310000" y="742238"/>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ACB59B-E231-4C2A-ABF3-2A3ADBF9FB34}">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IN" sz="1400" kern="1200"/>
            <a:t>The results have been drawn from the study analysis </a:t>
          </a:r>
          <a:endParaRPr lang="en-US" sz="1400" kern="1200"/>
        </a:p>
      </dsp:txBody>
      <dsp:txXfrm>
        <a:off x="3395937" y="2626613"/>
        <a:ext cx="2812500" cy="720000"/>
      </dsp:txXfrm>
    </dsp:sp>
    <dsp:sp modelId="{445DD991-C5D4-4DCA-A3AC-9B3A6D5BC533}">
      <dsp:nvSpPr>
        <dsp:cNvPr id="0" name=""/>
        <dsp:cNvSpPr/>
      </dsp:nvSpPr>
      <dsp:spPr>
        <a:xfrm>
          <a:off x="7249062" y="376613"/>
          <a:ext cx="1715625" cy="1715625"/>
        </a:xfrm>
        <a:prstGeom prst="ellipse">
          <a:avLst/>
        </a:prstGeom>
        <a:solidFill>
          <a:schemeClr val="accent5">
            <a:hueOff val="-1684631"/>
            <a:satOff val="-7944"/>
            <a:lumOff val="1960"/>
            <a:alphaOff val="0"/>
          </a:schemeClr>
        </a:solidFill>
        <a:ln>
          <a:noFill/>
        </a:ln>
        <a:effectLst/>
      </dsp:spPr>
      <dsp:style>
        <a:lnRef idx="0">
          <a:scrgbClr r="0" g="0" b="0"/>
        </a:lnRef>
        <a:fillRef idx="1">
          <a:scrgbClr r="0" g="0" b="0"/>
        </a:fillRef>
        <a:effectRef idx="0">
          <a:scrgbClr r="0" g="0" b="0"/>
        </a:effectRef>
        <a:fontRef idx="minor"/>
      </dsp:style>
    </dsp:sp>
    <dsp:sp modelId="{4EF7AE61-B5EE-429E-91BB-3C92524F073E}">
      <dsp:nvSpPr>
        <dsp:cNvPr id="0" name=""/>
        <dsp:cNvSpPr/>
      </dsp:nvSpPr>
      <dsp:spPr>
        <a:xfrm>
          <a:off x="7614687" y="742238"/>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77FAD7-4719-4AA8-9FFF-2B03C95B8A9D}">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IN" sz="1400" kern="1200"/>
            <a:t>Tesco can generate more benefits through digital marketing and push strategy. </a:t>
          </a:r>
          <a:endParaRPr lang="en-US" sz="1400" kern="1200"/>
        </a:p>
      </dsp:txBody>
      <dsp:txXfrm>
        <a:off x="6700625" y="2626613"/>
        <a:ext cx="2812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6" name="Google Shape;16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a111a959c8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g2a111a959c8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90" name="Google Shape;190;g2a111a959c8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a111a959c8_0_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g2a111a959c8_0_2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b="1" dirty="0">
              <a:latin typeface="Times New Roman"/>
              <a:ea typeface="Times New Roman"/>
              <a:cs typeface="Times New Roman"/>
              <a:sym typeface="Times New Roman"/>
            </a:endParaRPr>
          </a:p>
        </p:txBody>
      </p:sp>
      <p:sp>
        <p:nvSpPr>
          <p:cNvPr id="199" name="Google Shape;199;g2a111a959c8_0_2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2a111a959c8_0_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g2a111a959c8_0_1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b="1" dirty="0">
              <a:latin typeface="Times New Roman"/>
              <a:ea typeface="Times New Roman"/>
              <a:cs typeface="Times New Roman"/>
              <a:sym typeface="Times New Roman"/>
            </a:endParaRPr>
          </a:p>
        </p:txBody>
      </p:sp>
      <p:sp>
        <p:nvSpPr>
          <p:cNvPr id="209" name="Google Shape;209;g2a111a959c8_0_18: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2a111a959c8_0_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g2a111a959c8_0_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b="1" dirty="0">
              <a:latin typeface="Times New Roman"/>
              <a:ea typeface="Times New Roman"/>
              <a:cs typeface="Times New Roman"/>
              <a:sym typeface="Times New Roman"/>
            </a:endParaRPr>
          </a:p>
        </p:txBody>
      </p:sp>
      <p:sp>
        <p:nvSpPr>
          <p:cNvPr id="219" name="Google Shape;219;g2a111a959c8_0_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a111a959c8_0_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g2a111a959c8_0_3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b="1" dirty="0">
              <a:latin typeface="Times New Roman"/>
              <a:ea typeface="Times New Roman"/>
              <a:cs typeface="Times New Roman"/>
              <a:sym typeface="Times New Roman"/>
            </a:endParaRPr>
          </a:p>
        </p:txBody>
      </p:sp>
      <p:sp>
        <p:nvSpPr>
          <p:cNvPr id="230" name="Google Shape;230;g2a111a959c8_0_3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a111a959c8_0_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g2a111a959c8_0_4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41" name="Google Shape;241;g2a111a959c8_0_4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1200"/>
              </a:spcBef>
              <a:spcAft>
                <a:spcPts val="0"/>
              </a:spcAft>
              <a:buSzPts val="1400"/>
              <a:buNone/>
            </a:pPr>
            <a:endParaRPr dirty="0"/>
          </a:p>
        </p:txBody>
      </p:sp>
      <p:sp>
        <p:nvSpPr>
          <p:cNvPr id="249" name="Google Shape;24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2a111a959c8_0_7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g2a111a959c8_0_7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56" name="Google Shape;256;g2a111a959c8_0_7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62" name="Google Shape;26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726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8716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5756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70844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4363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0329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spTree>
    <p:extLst>
      <p:ext uri="{BB962C8B-B14F-4D97-AF65-F5344CB8AC3E}">
        <p14:creationId xmlns:p14="http://schemas.microsoft.com/office/powerpoint/2010/main" val="1421422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121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832506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3665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1050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r" rtl="0">
              <a:spcBef>
                <a:spcPts val="0"/>
              </a:spcBef>
              <a:spcAft>
                <a:spcPts val="0"/>
              </a:spcAft>
              <a:buNone/>
            </a:pPr>
            <a:fld id="{00000000-1234-1234-1234-123412341234}"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19570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hyperlink" Target="https://openresearch.lsbu.ac.uk/item/8zw91" TargetMode="External"/><Relationship Id="rId3" Type="http://schemas.openxmlformats.org/officeDocument/2006/relationships/hyperlink" Target="https://books.google.com/books?hl=en&amp;lr=&amp;id=-1yGDwAAQBAJ&amp;oi=fnd&amp;pg=PT17&amp;dq=Chaffey,+D.+and+Ellis-Chadwick,+F.,+2019.+Digital+marketing.+Pearson+uk.&amp;ots=XjPl7PgM34&amp;sig=DASj5AsLxNr5v-oiiAl3xtgxpYg" TargetMode="External"/><Relationship Id="rId7" Type="http://schemas.openxmlformats.org/officeDocument/2006/relationships/hyperlink" Target="https://journals.sagepub.com/doi/abs/10.1177/227853371986001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books.google.com/books?hl=en&amp;lr=&amp;id=acdsEAAAQBAJ&amp;oi=fnd&amp;pg=PP1&amp;dq=Kingsnorth,+S.,+2022.+Digital+marketing+strategy:+an+integrated+approach+to+online+marketing.+Kogan+Page+Publishers.&amp;ots=Zuak6WBBqK&amp;sig=Ng4dU97Cqazv7hSAf4qbvNVZuLI" TargetMode="External"/><Relationship Id="rId5" Type="http://schemas.openxmlformats.org/officeDocument/2006/relationships/hyperlink" Target="https://www.mdpi.com/2071-1050/11/7/2111" TargetMode="External"/><Relationship Id="rId4" Type="http://schemas.openxmlformats.org/officeDocument/2006/relationships/hyperlink" Target="https://www.mdpi.com/2071-1050/11/10/2839"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researchhubuk.com/wp-content/themes/research-hub-uk/Samples/Dissertation%20Samples/Impact%20of%20Social%20Media%20Marketing%20on%20Consumer%20Perception%20A%20Case%20Study%20on%20Tesco%20Plc,%20UK..pdf" TargetMode="External"/><Relationship Id="rId3" Type="http://schemas.openxmlformats.org/officeDocument/2006/relationships/hyperlink" Target="https://www.sciencedirect.com/science/article/pii/S0148296318302303" TargetMode="External"/><Relationship Id="rId7" Type="http://schemas.openxmlformats.org/officeDocument/2006/relationships/hyperlink" Target="https://www.theseus.fi/handle/10024/78801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ejournal.aibpmjournals.com/index.php/JCDA/article/view/807" TargetMode="External"/><Relationship Id="rId5" Type="http://schemas.openxmlformats.org/officeDocument/2006/relationships/hyperlink" Target="https://www.sciencedirect.com/science/article/pii/S0007681320301567" TargetMode="External"/><Relationship Id="rId4" Type="http://schemas.openxmlformats.org/officeDocument/2006/relationships/hyperlink" Target="https://www.sciencedirect.com/science/article/pii/S0268401218311708" TargetMode="External"/><Relationship Id="rId9" Type="http://schemas.openxmlformats.org/officeDocument/2006/relationships/hyperlink" Target="https://www.sciencedirect.com/science/article/pii/S014829632030288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67"/>
        <p:cNvGrpSpPr/>
        <p:nvPr/>
      </p:nvGrpSpPr>
      <p:grpSpPr>
        <a:xfrm>
          <a:off x="0" y="0"/>
          <a:ext cx="0" cy="0"/>
          <a:chOff x="0" y="0"/>
          <a:chExt cx="0" cy="0"/>
        </a:xfrm>
      </p:grpSpPr>
      <p:sp>
        <p:nvSpPr>
          <p:cNvPr id="213" name="Rectangle 212">
            <a:extLst>
              <a:ext uri="{FF2B5EF4-FFF2-40B4-BE49-F238E27FC236}">
                <a16:creationId xmlns:a16="http://schemas.microsoft.com/office/drawing/2014/main" id="{905CFAD9-EABE-4F83-B098-604752164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14" name="Picture 213">
            <a:extLst>
              <a:ext uri="{FF2B5EF4-FFF2-40B4-BE49-F238E27FC236}">
                <a16:creationId xmlns:a16="http://schemas.microsoft.com/office/drawing/2014/main" id="{C99610E4-6194-4817-B152-498995E771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5" name="Straight Connector 214">
            <a:extLst>
              <a:ext uri="{FF2B5EF4-FFF2-40B4-BE49-F238E27FC236}">
                <a16:creationId xmlns:a16="http://schemas.microsoft.com/office/drawing/2014/main" id="{D885E9F4-7DB6-4B77-B1FF-80BFCE812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DB639A2B-C30C-4F6F-B847-6960F3CF8A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7" name="Rectangle 216">
            <a:extLst>
              <a:ext uri="{FF2B5EF4-FFF2-40B4-BE49-F238E27FC236}">
                <a16:creationId xmlns:a16="http://schemas.microsoft.com/office/drawing/2014/main" id="{4E3C417F-BB58-4FE4-B221-6869C8C42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8" name="Rectangle 217">
            <a:extLst>
              <a:ext uri="{FF2B5EF4-FFF2-40B4-BE49-F238E27FC236}">
                <a16:creationId xmlns:a16="http://schemas.microsoft.com/office/drawing/2014/main" id="{2D6C0CA8-DA13-4675-858D-74F9D557B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8" name="Google Shape;168;p1"/>
          <p:cNvSpPr txBox="1">
            <a:spLocks noGrp="1"/>
          </p:cNvSpPr>
          <p:nvPr>
            <p:ph type="title"/>
          </p:nvPr>
        </p:nvSpPr>
        <p:spPr>
          <a:xfrm>
            <a:off x="200569" y="270933"/>
            <a:ext cx="3282651" cy="3058524"/>
          </a:xfrm>
          <a:prstGeom prst="rect">
            <a:avLst/>
          </a:prstGeom>
        </p:spPr>
        <p:txBody>
          <a:bodyPr spcFirstLastPara="1" vert="horz" lIns="91440" tIns="45720" rIns="91440" bIns="0" rtlCol="0" anchor="b" anchorCtr="0">
            <a:normAutofit/>
          </a:bodyPr>
          <a:lstStyle/>
          <a:p>
            <a:pPr marL="0" lvl="0" indent="0" algn="ctr">
              <a:spcAft>
                <a:spcPts val="0"/>
              </a:spcAft>
              <a:buClr>
                <a:schemeClr val="dk1"/>
              </a:buClr>
              <a:buSzPts val="1100"/>
            </a:pPr>
            <a:r>
              <a:rPr lang="en-US" sz="1800" b="1" dirty="0">
                <a:latin typeface="Times New Roman" panose="02020603050405020304" pitchFamily="18" charset="0"/>
                <a:cs typeface="Times New Roman" panose="02020603050405020304" pitchFamily="18" charset="0"/>
                <a:sym typeface="Times New Roman"/>
              </a:rPr>
              <a:t>Building a sustainable</a:t>
            </a:r>
          </a:p>
          <a:p>
            <a:pPr marL="0" lvl="0" indent="0" algn="ctr">
              <a:spcAft>
                <a:spcPts val="0"/>
              </a:spcAft>
              <a:buClr>
                <a:schemeClr val="dk1"/>
              </a:buClr>
              <a:buSzPts val="1100"/>
            </a:pPr>
            <a:r>
              <a:rPr lang="en-US" sz="1800" b="1" dirty="0">
                <a:latin typeface="Times New Roman" panose="02020603050405020304" pitchFamily="18" charset="0"/>
                <a:cs typeface="Times New Roman" panose="02020603050405020304" pitchFamily="18" charset="0"/>
                <a:sym typeface="Times New Roman"/>
              </a:rPr>
              <a:t>marketing relationship</a:t>
            </a:r>
          </a:p>
          <a:p>
            <a:pPr marL="0" lvl="0" indent="0" algn="ctr">
              <a:spcAft>
                <a:spcPts val="0"/>
              </a:spcAft>
              <a:buClr>
                <a:schemeClr val="dk1"/>
              </a:buClr>
              <a:buSzPts val="1100"/>
            </a:pPr>
            <a:endParaRPr lang="en-US" sz="1800" b="1" dirty="0">
              <a:latin typeface="Times New Roman" panose="02020603050405020304" pitchFamily="18" charset="0"/>
              <a:cs typeface="Times New Roman" panose="02020603050405020304" pitchFamily="18" charset="0"/>
              <a:sym typeface="Times New Roman"/>
            </a:endParaRPr>
          </a:p>
          <a:p>
            <a:pPr marL="0" lvl="0" indent="0" algn="ctr">
              <a:spcAft>
                <a:spcPts val="0"/>
              </a:spcAft>
              <a:buClr>
                <a:schemeClr val="dk1"/>
              </a:buClr>
              <a:buSzPts val="1100"/>
            </a:pPr>
            <a:r>
              <a:rPr lang="en-US" sz="1800" b="1" dirty="0">
                <a:latin typeface="Times New Roman" panose="02020603050405020304" pitchFamily="18" charset="0"/>
                <a:cs typeface="Times New Roman" panose="02020603050405020304" pitchFamily="18" charset="0"/>
                <a:sym typeface="Times New Roman"/>
              </a:rPr>
              <a:t>Tesco’s digital marketing’</a:t>
            </a:r>
            <a:br>
              <a:rPr lang="en-US" sz="1800" b="1" dirty="0">
                <a:latin typeface="Times New Roman" panose="02020603050405020304" pitchFamily="18" charset="0"/>
                <a:cs typeface="Times New Roman" panose="02020603050405020304" pitchFamily="18" charset="0"/>
                <a:sym typeface="Times New Roman"/>
              </a:rPr>
            </a:br>
            <a:br>
              <a:rPr lang="en-US" sz="1800" b="1" dirty="0">
                <a:latin typeface="Times New Roman" panose="02020603050405020304" pitchFamily="18" charset="0"/>
                <a:cs typeface="Times New Roman" panose="02020603050405020304" pitchFamily="18" charset="0"/>
                <a:sym typeface="Times New Roman"/>
              </a:rPr>
            </a:br>
            <a:br>
              <a:rPr lang="en-US" sz="1800" b="1" dirty="0">
                <a:latin typeface="Times New Roman" panose="02020603050405020304" pitchFamily="18" charset="0"/>
                <a:cs typeface="Times New Roman" panose="02020603050405020304" pitchFamily="18" charset="0"/>
                <a:sym typeface="Times New Roman"/>
              </a:rPr>
            </a:br>
            <a:r>
              <a:rPr lang="en-US" sz="1800" b="1" dirty="0" err="1">
                <a:latin typeface="Times New Roman" panose="02020603050405020304" pitchFamily="18" charset="0"/>
                <a:cs typeface="Times New Roman" panose="02020603050405020304" pitchFamily="18" charset="0"/>
                <a:sym typeface="Times New Roman"/>
              </a:rPr>
              <a:t>halima</a:t>
            </a:r>
            <a:r>
              <a:rPr lang="en-US" sz="1800" b="1" dirty="0">
                <a:latin typeface="Times New Roman" panose="02020603050405020304" pitchFamily="18" charset="0"/>
                <a:cs typeface="Times New Roman" panose="02020603050405020304" pitchFamily="18" charset="0"/>
                <a:sym typeface="Times New Roman"/>
              </a:rPr>
              <a:t> Begum </a:t>
            </a:r>
            <a:r>
              <a:rPr lang="en-US" sz="1800" b="1" dirty="0" err="1">
                <a:latin typeface="Times New Roman" panose="02020603050405020304" pitchFamily="18" charset="0"/>
                <a:cs typeface="Times New Roman" panose="02020603050405020304" pitchFamily="18" charset="0"/>
                <a:sym typeface="Times New Roman"/>
              </a:rPr>
              <a:t>rumi</a:t>
            </a:r>
            <a:br>
              <a:rPr lang="en-US" sz="1400" dirty="0">
                <a:sym typeface="Times New Roman"/>
              </a:rPr>
            </a:br>
            <a:r>
              <a:rPr lang="en-US" sz="1400" dirty="0">
                <a:sym typeface="Times New Roman"/>
              </a:rPr>
              <a:t>2212097</a:t>
            </a:r>
          </a:p>
          <a:p>
            <a:pPr marL="0" lvl="0" indent="0">
              <a:spcAft>
                <a:spcPts val="0"/>
              </a:spcAft>
              <a:buClr>
                <a:schemeClr val="dk1"/>
              </a:buClr>
              <a:buSzPts val="4400"/>
            </a:pPr>
            <a:endParaRPr lang="en-US" sz="1400" dirty="0">
              <a:sym typeface="Times New Roman"/>
            </a:endParaRPr>
          </a:p>
        </p:txBody>
      </p:sp>
      <p:cxnSp>
        <p:nvCxnSpPr>
          <p:cNvPr id="219" name="Straight Connector 218">
            <a:extLst>
              <a:ext uri="{FF2B5EF4-FFF2-40B4-BE49-F238E27FC236}">
                <a16:creationId xmlns:a16="http://schemas.microsoft.com/office/drawing/2014/main" id="{A4A2AAF9-F0EF-4811-8898-A41009D645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20" name="Group 219">
            <a:extLst>
              <a:ext uri="{FF2B5EF4-FFF2-40B4-BE49-F238E27FC236}">
                <a16:creationId xmlns:a16="http://schemas.microsoft.com/office/drawing/2014/main" id="{B01AF3B4-C0F6-44F5-A573-24CEB08E2D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192" name="Rectangle 191">
              <a:extLst>
                <a:ext uri="{FF2B5EF4-FFF2-40B4-BE49-F238E27FC236}">
                  <a16:creationId xmlns:a16="http://schemas.microsoft.com/office/drawing/2014/main" id="{4C87C42E-753A-443B-A732-756CC0B68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1" name="Rectangle 220">
              <a:extLst>
                <a:ext uri="{FF2B5EF4-FFF2-40B4-BE49-F238E27FC236}">
                  <a16:creationId xmlns:a16="http://schemas.microsoft.com/office/drawing/2014/main" id="{213E3EDF-736A-471E-9F97-B6FDC8CF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2" name="Rectangle 221">
            <a:extLst>
              <a:ext uri="{FF2B5EF4-FFF2-40B4-BE49-F238E27FC236}">
                <a16:creationId xmlns:a16="http://schemas.microsoft.com/office/drawing/2014/main" id="{9A74E530-42BC-4567-8E2A-87BB79E49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130" y="977099"/>
            <a:ext cx="6597725"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2" name="Google Shape;172;p1"/>
          <p:cNvPicPr preferRelativeResize="0"/>
          <p:nvPr/>
        </p:nvPicPr>
        <p:blipFill rotWithShape="1">
          <a:blip r:embed="rId4"/>
          <a:stretch/>
        </p:blipFill>
        <p:spPr>
          <a:xfrm>
            <a:off x="4631194" y="2117344"/>
            <a:ext cx="1993033" cy="1864173"/>
          </a:xfrm>
          <a:prstGeom prst="rect">
            <a:avLst/>
          </a:prstGeom>
          <a:noFill/>
        </p:spPr>
      </p:pic>
      <p:pic>
        <p:nvPicPr>
          <p:cNvPr id="171" name="Google Shape;171;p1"/>
          <p:cNvPicPr preferRelativeResize="0"/>
          <p:nvPr/>
        </p:nvPicPr>
        <p:blipFill rotWithShape="1">
          <a:blip r:embed="rId5"/>
          <a:stretch/>
        </p:blipFill>
        <p:spPr>
          <a:xfrm>
            <a:off x="6788255" y="1141640"/>
            <a:ext cx="4127666" cy="2170353"/>
          </a:xfrm>
          <a:prstGeom prst="rect">
            <a:avLst/>
          </a:prstGeom>
          <a:noFill/>
        </p:spPr>
      </p:pic>
      <p:pic>
        <p:nvPicPr>
          <p:cNvPr id="169" name="Google Shape;169;p1"/>
          <p:cNvPicPr preferRelativeResize="0"/>
          <p:nvPr/>
        </p:nvPicPr>
        <p:blipFill rotWithShape="1">
          <a:blip r:embed="rId6"/>
          <a:stretch/>
        </p:blipFill>
        <p:spPr>
          <a:xfrm>
            <a:off x="6788254" y="3686896"/>
            <a:ext cx="1981971" cy="1109903"/>
          </a:xfrm>
          <a:prstGeom prst="rect">
            <a:avLst/>
          </a:prstGeom>
          <a:noFill/>
        </p:spPr>
      </p:pic>
      <p:pic>
        <p:nvPicPr>
          <p:cNvPr id="170" name="Google Shape;170;p1"/>
          <p:cNvPicPr preferRelativeResize="0"/>
          <p:nvPr/>
        </p:nvPicPr>
        <p:blipFill rotWithShape="1">
          <a:blip r:embed="rId7"/>
          <a:stretch/>
        </p:blipFill>
        <p:spPr>
          <a:xfrm>
            <a:off x="8933952" y="3654724"/>
            <a:ext cx="1981969" cy="1174248"/>
          </a:xfrm>
          <a:prstGeom prst="rect">
            <a:avLst/>
          </a:prstGeom>
          <a:noFill/>
        </p:spPr>
      </p:pic>
      <p:pic>
        <p:nvPicPr>
          <p:cNvPr id="223" name="Picture 222">
            <a:extLst>
              <a:ext uri="{FF2B5EF4-FFF2-40B4-BE49-F238E27FC236}">
                <a16:creationId xmlns:a16="http://schemas.microsoft.com/office/drawing/2014/main" id="{9E75BAE0-B6F8-4416-A7A7-CA9F331C7C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4" name="Straight Connector 223">
            <a:extLst>
              <a:ext uri="{FF2B5EF4-FFF2-40B4-BE49-F238E27FC236}">
                <a16:creationId xmlns:a16="http://schemas.microsoft.com/office/drawing/2014/main" id="{169204B6-357F-493C-9D82-E2F88CD7D5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191"/>
        <p:cNvGrpSpPr/>
        <p:nvPr/>
      </p:nvGrpSpPr>
      <p:grpSpPr>
        <a:xfrm>
          <a:off x="0" y="0"/>
          <a:ext cx="0" cy="0"/>
          <a:chOff x="0" y="0"/>
          <a:chExt cx="0" cy="0"/>
        </a:xfrm>
      </p:grpSpPr>
      <p:sp>
        <p:nvSpPr>
          <p:cNvPr id="200" name="Rectangle 19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02" name="Picture 20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4" name="Straight Connector 203">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8" name="Rectangle 207">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0" name="Straight Connector 209">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92" name="Google Shape;192;g2a111a959c8_0_0"/>
          <p:cNvSpPr txBox="1">
            <a:spLocks noGrp="1"/>
          </p:cNvSpPr>
          <p:nvPr>
            <p:ph type="ctrTitle"/>
          </p:nvPr>
        </p:nvSpPr>
        <p:spPr>
          <a:xfrm>
            <a:off x="1451579" y="804519"/>
            <a:ext cx="5550357" cy="1049235"/>
          </a:xfrm>
          <a:prstGeom prst="rect">
            <a:avLst/>
          </a:prstGeom>
        </p:spPr>
        <p:txBody>
          <a:bodyPr spcFirstLastPara="1" vert="horz" lIns="91440" tIns="45720" rIns="91440" bIns="45720" rtlCol="0" anchor="t" anchorCtr="0">
            <a:normAutofit/>
          </a:bodyPr>
          <a:lstStyle/>
          <a:p>
            <a:pPr marL="0" lvl="0" indent="0">
              <a:spcAft>
                <a:spcPts val="600"/>
              </a:spcAft>
              <a:buClr>
                <a:schemeClr val="dk1"/>
              </a:buClr>
              <a:buSzPts val="1100"/>
            </a:pPr>
            <a:r>
              <a:rPr lang="en-US" sz="3200" b="1" dirty="0">
                <a:latin typeface="Times New Roman" panose="02020603050405020304" pitchFamily="18" charset="0"/>
                <a:cs typeface="Times New Roman" panose="02020603050405020304" pitchFamily="18" charset="0"/>
                <a:sym typeface="Times New Roman"/>
              </a:rPr>
              <a:t>Digital marketing</a:t>
            </a:r>
            <a:endParaRPr lang="en-US" sz="3200" b="1" dirty="0">
              <a:latin typeface="Times New Roman" panose="02020603050405020304" pitchFamily="18" charset="0"/>
              <a:cs typeface="Times New Roman" panose="02020603050405020304" pitchFamily="18" charset="0"/>
            </a:endParaRPr>
          </a:p>
        </p:txBody>
      </p:sp>
      <p:sp>
        <p:nvSpPr>
          <p:cNvPr id="212" name="Rectangle 211">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3" name="Google Shape;193;g2a111a959c8_0_0"/>
          <p:cNvSpPr txBox="1">
            <a:spLocks noGrp="1"/>
          </p:cNvSpPr>
          <p:nvPr>
            <p:ph type="subTitle" idx="1"/>
          </p:nvPr>
        </p:nvSpPr>
        <p:spPr>
          <a:xfrm>
            <a:off x="1451579" y="2015732"/>
            <a:ext cx="5550357" cy="3450613"/>
          </a:xfrm>
          <a:prstGeom prst="rect">
            <a:avLst/>
          </a:prstGeom>
        </p:spPr>
        <p:txBody>
          <a:bodyPr spcFirstLastPara="1" vert="horz" lIns="91440" tIns="45720" rIns="91440" bIns="45720" rtlCol="0" anchor="t" anchorCtr="0">
            <a:normAutofit fontScale="85000" lnSpcReduction="10000"/>
          </a:bodyPr>
          <a:lstStyle/>
          <a:p>
            <a:pPr marL="457200" lvl="0" indent="-228600">
              <a:spcBef>
                <a:spcPts val="0"/>
              </a:spcBef>
              <a:spcAft>
                <a:spcPts val="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marL="457200" lvl="0" indent="-228600">
              <a:spcBef>
                <a:spcPts val="0"/>
              </a:spcBef>
              <a:spcAft>
                <a:spcPts val="0"/>
              </a:spcAft>
              <a:buFont typeface="Arial" panose="020B0604020202020204" pitchFamily="34" charset="0"/>
              <a:buChar char="•"/>
            </a:pPr>
            <a:r>
              <a:rPr lang="en-IN" sz="1800" i="1" dirty="0">
                <a:solidFill>
                  <a:srgbClr val="000000"/>
                </a:solidFill>
                <a:effectLst/>
                <a:latin typeface="Times New Roman" panose="02020603050405020304" pitchFamily="18" charset="0"/>
                <a:ea typeface="Calibri" panose="020F0502020204030204" pitchFamily="34" charset="0"/>
              </a:rPr>
              <a:t>“Digital marketing, also called online marketing, is the promotion of brands to connect with potential customers using the internet and other forms of digital ...”</a:t>
            </a:r>
            <a:r>
              <a:rPr lang="en-IN" sz="1800" dirty="0">
                <a:solidFill>
                  <a:srgbClr val="000000"/>
                </a:solidFill>
                <a:effectLst/>
                <a:latin typeface="Times New Roman" panose="02020603050405020304" pitchFamily="18" charset="0"/>
                <a:ea typeface="Calibri" panose="020F0502020204030204" pitchFamily="34" charset="0"/>
              </a:rPr>
              <a:t>. That means digital marketing is also recognised as online marketing (Diez-Martin </a:t>
            </a:r>
            <a:r>
              <a:rPr lang="en-IN" sz="1800" i="1" dirty="0">
                <a:solidFill>
                  <a:srgbClr val="000000"/>
                </a:solidFill>
                <a:effectLst/>
                <a:latin typeface="Times New Roman" panose="02020603050405020304" pitchFamily="18" charset="0"/>
                <a:ea typeface="Calibri" panose="020F0502020204030204" pitchFamily="34" charset="0"/>
              </a:rPr>
              <a:t>et al., </a:t>
            </a:r>
            <a:r>
              <a:rPr lang="en-IN" sz="1800" dirty="0">
                <a:solidFill>
                  <a:srgbClr val="000000"/>
                </a:solidFill>
                <a:effectLst/>
                <a:latin typeface="Times New Roman" panose="02020603050405020304" pitchFamily="18" charset="0"/>
                <a:ea typeface="Calibri" panose="020F0502020204030204" pitchFamily="34" charset="0"/>
              </a:rPr>
              <a:t>2019).</a:t>
            </a:r>
            <a:endParaRPr lang="en-US" dirty="0">
              <a:latin typeface="Times New Roman" panose="02020603050405020304" pitchFamily="18" charset="0"/>
              <a:cs typeface="Times New Roman" panose="02020603050405020304" pitchFamily="18" charset="0"/>
              <a:sym typeface="Times New Roman"/>
            </a:endParaRPr>
          </a:p>
          <a:p>
            <a:pPr marL="228600" lvl="0">
              <a:spcBef>
                <a:spcPts val="0"/>
              </a:spcBef>
              <a:spcAft>
                <a:spcPts val="0"/>
              </a:spcAft>
            </a:pPr>
            <a:endParaRPr lang="en-US" dirty="0">
              <a:latin typeface="Times New Roman" panose="02020603050405020304" pitchFamily="18" charset="0"/>
              <a:cs typeface="Times New Roman" panose="02020603050405020304" pitchFamily="18" charset="0"/>
              <a:sym typeface="Times New Roman"/>
            </a:endParaRPr>
          </a:p>
          <a:p>
            <a:pPr marL="228600" lvl="0">
              <a:spcBef>
                <a:spcPts val="0"/>
              </a:spcBef>
              <a:spcAft>
                <a:spcPts val="0"/>
              </a:spcAft>
            </a:pPr>
            <a:endParaRPr lang="en-US" dirty="0">
              <a:latin typeface="Times New Roman" panose="02020603050405020304" pitchFamily="18" charset="0"/>
              <a:cs typeface="Times New Roman" panose="02020603050405020304" pitchFamily="18" charset="0"/>
              <a:sym typeface="Times New Roman"/>
            </a:endParaRPr>
          </a:p>
          <a:p>
            <a:pPr marL="457200" lvl="0" indent="-22860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Digital marketing helps to promote the brand through online marketing (Kingsnorth, 2022)</a:t>
            </a:r>
          </a:p>
          <a:p>
            <a:pPr marL="69850" lvl="0" indent="-228600">
              <a:spcBef>
                <a:spcPts val="0"/>
              </a:spcBef>
              <a:spcAft>
                <a:spcPts val="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lvl="0">
              <a:spcBef>
                <a:spcPts val="1000"/>
              </a:spcBef>
              <a:spcAft>
                <a:spcPts val="0"/>
              </a:spcAft>
            </a:pPr>
            <a:endParaRPr lang="en-US" dirty="0"/>
          </a:p>
        </p:txBody>
      </p:sp>
      <p:pic>
        <p:nvPicPr>
          <p:cNvPr id="194" name="Google Shape;194;g2a111a959c8_0_0"/>
          <p:cNvPicPr preferRelativeResize="0"/>
          <p:nvPr/>
        </p:nvPicPr>
        <p:blipFill rotWithShape="1">
          <a:blip r:embed="rId4"/>
          <a:stretch/>
        </p:blipFill>
        <p:spPr>
          <a:xfrm>
            <a:off x="7638678" y="481109"/>
            <a:ext cx="3744667" cy="2491906"/>
          </a:xfrm>
          <a:prstGeom prst="rect">
            <a:avLst/>
          </a:prstGeom>
          <a:noFill/>
        </p:spPr>
      </p:pic>
      <p:pic>
        <p:nvPicPr>
          <p:cNvPr id="195" name="Google Shape;195;g2a111a959c8_0_0"/>
          <p:cNvPicPr preferRelativeResize="0"/>
          <p:nvPr/>
        </p:nvPicPr>
        <p:blipFill rotWithShape="1">
          <a:blip r:embed="rId5"/>
          <a:stretch/>
        </p:blipFill>
        <p:spPr>
          <a:xfrm>
            <a:off x="7473594" y="3313152"/>
            <a:ext cx="4074836" cy="2142575"/>
          </a:xfrm>
          <a:prstGeom prst="rect">
            <a:avLst/>
          </a:prstGeom>
          <a:noFill/>
        </p:spPr>
      </p:pic>
      <p:pic>
        <p:nvPicPr>
          <p:cNvPr id="214" name="Picture 213">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6" name="Straight Connector 215">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00"/>
        <p:cNvGrpSpPr/>
        <p:nvPr/>
      </p:nvGrpSpPr>
      <p:grpSpPr>
        <a:xfrm>
          <a:off x="0" y="0"/>
          <a:ext cx="0" cy="0"/>
          <a:chOff x="0" y="0"/>
          <a:chExt cx="0" cy="0"/>
        </a:xfrm>
      </p:grpSpPr>
      <p:sp>
        <p:nvSpPr>
          <p:cNvPr id="210" name="Rectangle 209">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12" name="Picture 211">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4" name="Straight Connector 213">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77F5183C-A26A-4229-984A-7FCEB7EE2D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1" name="Google Shape;201;g2a111a959c8_0_24"/>
          <p:cNvSpPr txBox="1">
            <a:spLocks noGrp="1"/>
          </p:cNvSpPr>
          <p:nvPr>
            <p:ph type="ctrTitle"/>
          </p:nvPr>
        </p:nvSpPr>
        <p:spPr>
          <a:xfrm>
            <a:off x="1451579" y="804519"/>
            <a:ext cx="9603275" cy="1049235"/>
          </a:xfrm>
          <a:prstGeom prst="rect">
            <a:avLst/>
          </a:prstGeom>
        </p:spPr>
        <p:txBody>
          <a:bodyPr spcFirstLastPara="1" vert="horz" lIns="91440" tIns="45720" rIns="91440" bIns="45720" rtlCol="0" anchor="t" anchorCtr="0">
            <a:normAutofit/>
          </a:bodyPr>
          <a:lstStyle/>
          <a:p>
            <a:pPr marL="0" lvl="0" indent="0">
              <a:spcAft>
                <a:spcPts val="0"/>
              </a:spcAft>
              <a:buClr>
                <a:schemeClr val="dk1"/>
              </a:buClr>
              <a:buSzPts val="1100"/>
            </a:pPr>
            <a:r>
              <a:rPr lang="en-US" sz="3200" b="1" dirty="0">
                <a:latin typeface="Times New Roman" panose="02020603050405020304" pitchFamily="18" charset="0"/>
                <a:cs typeface="Times New Roman" panose="02020603050405020304" pitchFamily="18" charset="0"/>
                <a:sym typeface="Times New Roman"/>
              </a:rPr>
              <a:t>One benefit and drawback of using digital marketing</a:t>
            </a:r>
          </a:p>
          <a:p>
            <a:pPr marL="0" lvl="0" indent="0">
              <a:spcAft>
                <a:spcPts val="0"/>
              </a:spcAft>
              <a:buSzPts val="5400"/>
            </a:pPr>
            <a:endParaRPr lang="en-US" sz="3200" b="1" dirty="0">
              <a:latin typeface="Times New Roman" panose="02020603050405020304" pitchFamily="18" charset="0"/>
              <a:cs typeface="Times New Roman" panose="02020603050405020304" pitchFamily="18" charset="0"/>
            </a:endParaRPr>
          </a:p>
        </p:txBody>
      </p:sp>
      <p:sp>
        <p:nvSpPr>
          <p:cNvPr id="202" name="Google Shape;202;g2a111a959c8_0_24"/>
          <p:cNvSpPr txBox="1">
            <a:spLocks noGrp="1"/>
          </p:cNvSpPr>
          <p:nvPr>
            <p:ph type="subTitle" idx="1"/>
          </p:nvPr>
        </p:nvSpPr>
        <p:spPr>
          <a:xfrm>
            <a:off x="1492509" y="1869869"/>
            <a:ext cx="4169336" cy="3450613"/>
          </a:xfrm>
          <a:prstGeom prst="rect">
            <a:avLst/>
          </a:prstGeom>
        </p:spPr>
        <p:txBody>
          <a:bodyPr spcFirstLastPara="1" vert="horz" lIns="91440" tIns="45720" rIns="91440" bIns="45720" rtlCol="0" anchor="t" anchorCtr="0">
            <a:normAutofit fontScale="92500" lnSpcReduction="20000"/>
          </a:bodyPr>
          <a:lstStyle/>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Using digital marketing a company can easily create brand awareness </a:t>
            </a:r>
          </a:p>
          <a:p>
            <a:pPr marL="457200" lvl="0" indent="-228600">
              <a:lnSpc>
                <a:spcPct val="110000"/>
              </a:lnSpc>
              <a:spcBef>
                <a:spcPts val="0"/>
              </a:spcBef>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Among the target segment of a company (</a:t>
            </a:r>
            <a:r>
              <a:rPr lang="en-US" dirty="0" err="1">
                <a:latin typeface="Times New Roman" panose="02020603050405020304" pitchFamily="18" charset="0"/>
                <a:cs typeface="Times New Roman" panose="02020603050405020304" pitchFamily="18" charset="0"/>
                <a:sym typeface="Times New Roman"/>
              </a:rPr>
              <a:t>Makrides</a:t>
            </a:r>
            <a:r>
              <a:rPr lang="en-US" dirty="0">
                <a:latin typeface="Times New Roman" panose="02020603050405020304" pitchFamily="18" charset="0"/>
                <a:cs typeface="Times New Roman" panose="02020603050405020304" pitchFamily="18" charset="0"/>
                <a:sym typeface="Times New Roman"/>
              </a:rPr>
              <a:t> </a:t>
            </a:r>
            <a:r>
              <a:rPr lang="en-US" i="1" dirty="0">
                <a:latin typeface="Times New Roman" panose="02020603050405020304" pitchFamily="18" charset="0"/>
                <a:cs typeface="Times New Roman" panose="02020603050405020304" pitchFamily="18" charset="0"/>
                <a:sym typeface="Times New Roman"/>
              </a:rPr>
              <a:t>et al., </a:t>
            </a:r>
            <a:r>
              <a:rPr lang="en-US" dirty="0">
                <a:latin typeface="Times New Roman" panose="02020603050405020304" pitchFamily="18" charset="0"/>
                <a:cs typeface="Times New Roman" panose="02020603050405020304" pitchFamily="18" charset="0"/>
                <a:sym typeface="Times New Roman"/>
              </a:rPr>
              <a:t>2020)</a:t>
            </a:r>
          </a:p>
          <a:p>
            <a:pPr marL="457200" lvl="0" indent="-228600">
              <a:lnSpc>
                <a:spcPct val="110000"/>
              </a:lnSpc>
              <a:spcBef>
                <a:spcPts val="0"/>
              </a:spcBef>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A drawback of digital marketing is privacy and security issues (</a:t>
            </a:r>
            <a:r>
              <a:rPr lang="en-US" dirty="0" err="1">
                <a:latin typeface="Times New Roman" panose="02020603050405020304" pitchFamily="18" charset="0"/>
                <a:cs typeface="Times New Roman" panose="02020603050405020304" pitchFamily="18" charset="0"/>
                <a:sym typeface="Times New Roman"/>
              </a:rPr>
              <a:t>Dumitriu</a:t>
            </a:r>
            <a:r>
              <a:rPr lang="en-US" dirty="0">
                <a:latin typeface="Times New Roman" panose="02020603050405020304" pitchFamily="18" charset="0"/>
                <a:cs typeface="Times New Roman" panose="02020603050405020304" pitchFamily="18" charset="0"/>
                <a:sym typeface="Times New Roman"/>
              </a:rPr>
              <a:t> </a:t>
            </a:r>
            <a:r>
              <a:rPr lang="en-US" i="1" dirty="0">
                <a:latin typeface="Times New Roman" panose="02020603050405020304" pitchFamily="18" charset="0"/>
                <a:cs typeface="Times New Roman" panose="02020603050405020304" pitchFamily="18" charset="0"/>
                <a:sym typeface="Times New Roman"/>
              </a:rPr>
              <a:t>et al., </a:t>
            </a:r>
            <a:r>
              <a:rPr lang="en-US" dirty="0">
                <a:latin typeface="Times New Roman" panose="02020603050405020304" pitchFamily="18" charset="0"/>
                <a:cs typeface="Times New Roman" panose="02020603050405020304" pitchFamily="18" charset="0"/>
                <a:sym typeface="Times New Roman"/>
              </a:rPr>
              <a:t>2019)</a:t>
            </a:r>
          </a:p>
        </p:txBody>
      </p:sp>
      <p:pic>
        <p:nvPicPr>
          <p:cNvPr id="203" name="Google Shape;203;g2a111a959c8_0_24"/>
          <p:cNvPicPr preferRelativeResize="0"/>
          <p:nvPr/>
        </p:nvPicPr>
        <p:blipFill rotWithShape="1">
          <a:blip r:embed="rId4"/>
          <a:stretch/>
        </p:blipFill>
        <p:spPr>
          <a:xfrm>
            <a:off x="6108443" y="2545368"/>
            <a:ext cx="2391342" cy="2391342"/>
          </a:xfrm>
          <a:prstGeom prst="rect">
            <a:avLst/>
          </a:prstGeom>
          <a:noFill/>
        </p:spPr>
      </p:pic>
      <p:pic>
        <p:nvPicPr>
          <p:cNvPr id="204" name="Google Shape;204;g2a111a959c8_0_24"/>
          <p:cNvPicPr preferRelativeResize="0"/>
          <p:nvPr/>
        </p:nvPicPr>
        <p:blipFill rotWithShape="1">
          <a:blip r:embed="rId5"/>
          <a:stretch/>
        </p:blipFill>
        <p:spPr>
          <a:xfrm>
            <a:off x="9019477" y="2015733"/>
            <a:ext cx="1680014" cy="1643010"/>
          </a:xfrm>
          <a:prstGeom prst="rect">
            <a:avLst/>
          </a:prstGeom>
          <a:noFill/>
        </p:spPr>
      </p:pic>
      <p:pic>
        <p:nvPicPr>
          <p:cNvPr id="205" name="Google Shape;205;g2a111a959c8_0_24"/>
          <p:cNvPicPr preferRelativeResize="0"/>
          <p:nvPr/>
        </p:nvPicPr>
        <p:blipFill rotWithShape="1">
          <a:blip r:embed="rId6"/>
          <a:stretch/>
        </p:blipFill>
        <p:spPr>
          <a:xfrm>
            <a:off x="8664115" y="3969196"/>
            <a:ext cx="2390738" cy="135128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10"/>
        <p:cNvGrpSpPr/>
        <p:nvPr/>
      </p:nvGrpSpPr>
      <p:grpSpPr>
        <a:xfrm>
          <a:off x="0" y="0"/>
          <a:ext cx="0" cy="0"/>
          <a:chOff x="0" y="0"/>
          <a:chExt cx="0" cy="0"/>
        </a:xfrm>
      </p:grpSpPr>
      <p:sp>
        <p:nvSpPr>
          <p:cNvPr id="220" name="Rectangle 219">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22" name="Picture 221">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4" name="Straight Connector 223">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77F5183C-A26A-4229-984A-7FCEB7EE2D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11" name="Google Shape;211;g2a111a959c8_0_18"/>
          <p:cNvSpPr txBox="1">
            <a:spLocks noGrp="1"/>
          </p:cNvSpPr>
          <p:nvPr>
            <p:ph type="ctrTitle"/>
          </p:nvPr>
        </p:nvSpPr>
        <p:spPr>
          <a:xfrm>
            <a:off x="1451579" y="804519"/>
            <a:ext cx="9603275" cy="1049235"/>
          </a:xfrm>
          <a:prstGeom prst="rect">
            <a:avLst/>
          </a:prstGeom>
        </p:spPr>
        <p:txBody>
          <a:bodyPr spcFirstLastPara="1" vert="horz" lIns="91440" tIns="45720" rIns="91440" bIns="45720" rtlCol="0" anchor="t" anchorCtr="0">
            <a:normAutofit/>
          </a:bodyPr>
          <a:lstStyle/>
          <a:p>
            <a:pPr marL="0" lvl="0" indent="0">
              <a:spcAft>
                <a:spcPts val="0"/>
              </a:spcAft>
              <a:buClr>
                <a:schemeClr val="dk1"/>
              </a:buClr>
              <a:buSzPts val="1100"/>
            </a:pPr>
            <a:r>
              <a:rPr lang="en-US" sz="3200" b="1" dirty="0">
                <a:latin typeface="Times New Roman" panose="02020603050405020304" pitchFamily="18" charset="0"/>
                <a:cs typeface="Times New Roman" panose="02020603050405020304" pitchFamily="18" charset="0"/>
                <a:sym typeface="Times New Roman"/>
              </a:rPr>
              <a:t>One benefit and drawback of using social media </a:t>
            </a:r>
          </a:p>
          <a:p>
            <a:pPr marL="0" lvl="0" indent="0">
              <a:spcAft>
                <a:spcPts val="0"/>
              </a:spcAft>
              <a:buSzPts val="5400"/>
            </a:pPr>
            <a:endParaRPr lang="en-US" sz="3200" dirty="0"/>
          </a:p>
        </p:txBody>
      </p:sp>
      <p:sp>
        <p:nvSpPr>
          <p:cNvPr id="212" name="Google Shape;212;g2a111a959c8_0_18"/>
          <p:cNvSpPr txBox="1">
            <a:spLocks noGrp="1"/>
          </p:cNvSpPr>
          <p:nvPr>
            <p:ph type="subTitle" idx="1"/>
          </p:nvPr>
        </p:nvSpPr>
        <p:spPr>
          <a:xfrm>
            <a:off x="1443218" y="1835883"/>
            <a:ext cx="4169336" cy="3450613"/>
          </a:xfrm>
          <a:prstGeom prst="rect">
            <a:avLst/>
          </a:prstGeom>
        </p:spPr>
        <p:txBody>
          <a:bodyPr spcFirstLastPara="1" vert="horz" lIns="91440" tIns="45720" rIns="91440" bIns="45720" rtlCol="0" anchor="t" anchorCtr="0">
            <a:normAutofit lnSpcReduction="10000"/>
          </a:bodyPr>
          <a:lstStyle/>
          <a:p>
            <a:pPr marL="457200" lvl="0" indent="-228600">
              <a:spcBef>
                <a:spcPts val="0"/>
              </a:spcBef>
              <a:spcAft>
                <a:spcPts val="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Connectivity can be acknowledged as the major benefit of social media marketing. (Nisar </a:t>
            </a:r>
            <a:r>
              <a:rPr lang="en-US" sz="2000" i="1" dirty="0">
                <a:latin typeface="Times New Roman" panose="02020603050405020304" pitchFamily="18" charset="0"/>
                <a:cs typeface="Times New Roman" panose="02020603050405020304" pitchFamily="18" charset="0"/>
                <a:sym typeface="Times New Roman"/>
              </a:rPr>
              <a:t>et al., </a:t>
            </a:r>
            <a:r>
              <a:rPr lang="en-US" sz="2000" dirty="0">
                <a:latin typeface="Times New Roman" panose="02020603050405020304" pitchFamily="18" charset="0"/>
                <a:cs typeface="Times New Roman" panose="02020603050405020304" pitchFamily="18" charset="0"/>
                <a:sym typeface="Times New Roman"/>
              </a:rPr>
              <a:t>2019)</a:t>
            </a:r>
          </a:p>
          <a:p>
            <a:pPr marL="457200" lvl="0" indent="-228600">
              <a:spcBef>
                <a:spcPts val="0"/>
              </a:spcBef>
              <a:spcAft>
                <a:spcPts val="0"/>
              </a:spcAf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sym typeface="Times New Roman"/>
            </a:endParaRPr>
          </a:p>
          <a:p>
            <a:pPr marL="457200" lvl="0" indent="-228600">
              <a:spcBef>
                <a:spcPts val="0"/>
              </a:spcBef>
              <a:spcAft>
                <a:spcPts val="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sym typeface="Times New Roman"/>
              </a:rPr>
              <a:t>Social media can be a curse due to negative customer reviews (Olanrewaju </a:t>
            </a:r>
            <a:r>
              <a:rPr lang="en-US" sz="2000" i="1" dirty="0">
                <a:latin typeface="Times New Roman" panose="02020603050405020304" pitchFamily="18" charset="0"/>
                <a:cs typeface="Times New Roman" panose="02020603050405020304" pitchFamily="18" charset="0"/>
                <a:sym typeface="Times New Roman"/>
              </a:rPr>
              <a:t>et al., </a:t>
            </a:r>
            <a:r>
              <a:rPr lang="en-US" sz="2000" dirty="0">
                <a:latin typeface="Times New Roman" panose="02020603050405020304" pitchFamily="18" charset="0"/>
                <a:cs typeface="Times New Roman" panose="02020603050405020304" pitchFamily="18" charset="0"/>
                <a:sym typeface="Times New Roman"/>
              </a:rPr>
              <a:t>2020)</a:t>
            </a:r>
          </a:p>
          <a:p>
            <a:pPr marL="0" lvl="0" indent="-228600">
              <a:spcBef>
                <a:spcPts val="1000"/>
              </a:spcBef>
              <a:spcAft>
                <a:spcPts val="0"/>
              </a:spcAf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sym typeface="Times New Roman"/>
            </a:endParaRPr>
          </a:p>
        </p:txBody>
      </p:sp>
      <p:pic>
        <p:nvPicPr>
          <p:cNvPr id="213" name="Google Shape;213;g2a111a959c8_0_18"/>
          <p:cNvPicPr preferRelativeResize="0"/>
          <p:nvPr/>
        </p:nvPicPr>
        <p:blipFill rotWithShape="1">
          <a:blip r:embed="rId4"/>
          <a:stretch/>
        </p:blipFill>
        <p:spPr>
          <a:xfrm>
            <a:off x="6108443" y="3023636"/>
            <a:ext cx="2391342" cy="1434805"/>
          </a:xfrm>
          <a:prstGeom prst="rect">
            <a:avLst/>
          </a:prstGeom>
          <a:noFill/>
        </p:spPr>
      </p:pic>
      <p:pic>
        <p:nvPicPr>
          <p:cNvPr id="214" name="Google Shape;214;g2a111a959c8_0_18"/>
          <p:cNvPicPr preferRelativeResize="0"/>
          <p:nvPr/>
        </p:nvPicPr>
        <p:blipFill rotWithShape="1">
          <a:blip r:embed="rId5"/>
          <a:stretch/>
        </p:blipFill>
        <p:spPr>
          <a:xfrm>
            <a:off x="8664115" y="2167831"/>
            <a:ext cx="2390738" cy="1338813"/>
          </a:xfrm>
          <a:prstGeom prst="rect">
            <a:avLst/>
          </a:prstGeom>
          <a:noFill/>
        </p:spPr>
      </p:pic>
      <p:pic>
        <p:nvPicPr>
          <p:cNvPr id="215" name="Google Shape;215;g2a111a959c8_0_18"/>
          <p:cNvPicPr preferRelativeResize="0"/>
          <p:nvPr/>
        </p:nvPicPr>
        <p:blipFill rotWithShape="1">
          <a:blip r:embed="rId6"/>
          <a:stretch/>
        </p:blipFill>
        <p:spPr>
          <a:xfrm>
            <a:off x="8664115" y="4016307"/>
            <a:ext cx="2390738" cy="125706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20"/>
        <p:cNvGrpSpPr/>
        <p:nvPr/>
      </p:nvGrpSpPr>
      <p:grpSpPr>
        <a:xfrm>
          <a:off x="0" y="0"/>
          <a:ext cx="0" cy="0"/>
          <a:chOff x="0" y="0"/>
          <a:chExt cx="0" cy="0"/>
        </a:xfrm>
      </p:grpSpPr>
      <p:sp>
        <p:nvSpPr>
          <p:cNvPr id="231" name="Rectangle 230">
            <a:extLst>
              <a:ext uri="{FF2B5EF4-FFF2-40B4-BE49-F238E27FC236}">
                <a16:creationId xmlns:a16="http://schemas.microsoft.com/office/drawing/2014/main" id="{905CFAD9-EABE-4F83-B098-604752164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33" name="Picture 232">
            <a:extLst>
              <a:ext uri="{FF2B5EF4-FFF2-40B4-BE49-F238E27FC236}">
                <a16:creationId xmlns:a16="http://schemas.microsoft.com/office/drawing/2014/main" id="{C99610E4-6194-4817-B152-498995E771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5" name="Straight Connector 234">
            <a:extLst>
              <a:ext uri="{FF2B5EF4-FFF2-40B4-BE49-F238E27FC236}">
                <a16:creationId xmlns:a16="http://schemas.microsoft.com/office/drawing/2014/main" id="{D885E9F4-7DB6-4B77-B1FF-80BFCE812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A15A5F60-B54E-42FF-BDBD-F2A0EFAEED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1" name="Google Shape;221;g2a111a959c8_0_12"/>
          <p:cNvSpPr txBox="1">
            <a:spLocks noGrp="1"/>
          </p:cNvSpPr>
          <p:nvPr>
            <p:ph type="ctrTitle"/>
          </p:nvPr>
        </p:nvSpPr>
        <p:spPr>
          <a:xfrm>
            <a:off x="1451579" y="804519"/>
            <a:ext cx="9603275" cy="1049235"/>
          </a:xfrm>
          <a:prstGeom prst="rect">
            <a:avLst/>
          </a:prstGeom>
        </p:spPr>
        <p:txBody>
          <a:bodyPr spcFirstLastPara="1" vert="horz" lIns="91440" tIns="45720" rIns="91440" bIns="45720" rtlCol="0" anchor="t" anchorCtr="0">
            <a:normAutofit/>
          </a:bodyPr>
          <a:lstStyle/>
          <a:p>
            <a:pPr marL="0" lvl="0" indent="0">
              <a:spcAft>
                <a:spcPts val="0"/>
              </a:spcAft>
              <a:buClr>
                <a:schemeClr val="dk1"/>
              </a:buClr>
              <a:buSzPts val="1100"/>
            </a:pPr>
            <a:r>
              <a:rPr lang="en-US" sz="2200" b="1" dirty="0">
                <a:latin typeface="Times New Roman" panose="02020603050405020304" pitchFamily="18" charset="0"/>
                <a:cs typeface="Times New Roman" panose="02020603050405020304" pitchFamily="18" charset="0"/>
                <a:sym typeface="Times New Roman"/>
              </a:rPr>
              <a:t>Digital Marketing within TESCO to ensure a sustainable customer relationship and how it helped Tesco increase profit </a:t>
            </a:r>
          </a:p>
          <a:p>
            <a:pPr marL="0" lvl="0" indent="0">
              <a:spcAft>
                <a:spcPts val="0"/>
              </a:spcAft>
              <a:buSzPts val="5400"/>
            </a:pPr>
            <a:endParaRPr lang="en-US" sz="2200" b="1" dirty="0">
              <a:latin typeface="Times New Roman" panose="02020603050405020304" pitchFamily="18" charset="0"/>
              <a:cs typeface="Times New Roman" panose="02020603050405020304" pitchFamily="18" charset="0"/>
            </a:endParaRPr>
          </a:p>
        </p:txBody>
      </p:sp>
      <p:sp>
        <p:nvSpPr>
          <p:cNvPr id="222" name="Google Shape;222;g2a111a959c8_0_12"/>
          <p:cNvSpPr txBox="1">
            <a:spLocks noGrp="1"/>
          </p:cNvSpPr>
          <p:nvPr>
            <p:ph type="subTitle" idx="1"/>
          </p:nvPr>
        </p:nvSpPr>
        <p:spPr>
          <a:xfrm>
            <a:off x="1451579" y="1914660"/>
            <a:ext cx="4169336" cy="3450613"/>
          </a:xfrm>
          <a:prstGeom prst="rect">
            <a:avLst/>
          </a:prstGeom>
        </p:spPr>
        <p:txBody>
          <a:bodyPr spcFirstLastPara="1" vert="horz" lIns="91440" tIns="45720" rIns="91440" bIns="45720" rtlCol="0" anchor="t" anchorCtr="0">
            <a:normAutofit/>
          </a:bodyPr>
          <a:lstStyle/>
          <a:p>
            <a:pPr marL="457200" lvl="0" indent="-228600">
              <a:lnSpc>
                <a:spcPct val="110000"/>
              </a:lnSpc>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Times New Roman"/>
              </a:rPr>
              <a:t>Tesco has multiple digital marketing strategies</a:t>
            </a:r>
          </a:p>
          <a:p>
            <a:pPr marL="457200" lvl="0" indent="-228600">
              <a:lnSpc>
                <a:spcPct val="110000"/>
              </a:lnSpc>
              <a:spcBef>
                <a:spcPts val="0"/>
              </a:spcBef>
              <a:spcAft>
                <a:spcPts val="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Times New Roman"/>
              </a:rPr>
              <a:t>That helps Tesco to support its sustainable performance (</a:t>
            </a:r>
            <a:r>
              <a:rPr lang="en-US" sz="1600" dirty="0" err="1">
                <a:latin typeface="Times New Roman" panose="02020603050405020304" pitchFamily="18" charset="0"/>
                <a:cs typeface="Times New Roman" panose="02020603050405020304" pitchFamily="18" charset="0"/>
                <a:sym typeface="Times New Roman"/>
              </a:rPr>
              <a:t>Rosnizam</a:t>
            </a:r>
            <a:r>
              <a:rPr lang="en-US" sz="1600" dirty="0">
                <a:latin typeface="Times New Roman" panose="02020603050405020304" pitchFamily="18" charset="0"/>
                <a:cs typeface="Times New Roman" panose="02020603050405020304" pitchFamily="18" charset="0"/>
                <a:sym typeface="Times New Roman"/>
              </a:rPr>
              <a:t> </a:t>
            </a:r>
            <a:r>
              <a:rPr lang="en-US" sz="1600" i="1" dirty="0">
                <a:latin typeface="Times New Roman" panose="02020603050405020304" pitchFamily="18" charset="0"/>
                <a:cs typeface="Times New Roman" panose="02020603050405020304" pitchFamily="18" charset="0"/>
                <a:sym typeface="Times New Roman"/>
              </a:rPr>
              <a:t>et al., </a:t>
            </a:r>
            <a:r>
              <a:rPr lang="en-US" sz="1600" dirty="0">
                <a:latin typeface="Times New Roman" panose="02020603050405020304" pitchFamily="18" charset="0"/>
                <a:cs typeface="Times New Roman" panose="02020603050405020304" pitchFamily="18" charset="0"/>
                <a:sym typeface="Times New Roman"/>
              </a:rPr>
              <a:t>2020)</a:t>
            </a:r>
          </a:p>
          <a:p>
            <a:pPr marL="457200" lvl="0" indent="-228600">
              <a:lnSpc>
                <a:spcPct val="110000"/>
              </a:lnSpc>
              <a:spcBef>
                <a:spcPts val="0"/>
              </a:spcBef>
              <a:spcAft>
                <a:spcPts val="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sym typeface="Times New Roman"/>
              </a:rPr>
              <a:t>Strong promotional channels, marketing, and advertisement help Tesco to improve its profit margin. (Tesco Plc, U.K., 2023)</a:t>
            </a:r>
          </a:p>
          <a:p>
            <a:pPr marL="0" lvl="0" indent="-228600">
              <a:lnSpc>
                <a:spcPct val="110000"/>
              </a:lnSpc>
              <a:spcBef>
                <a:spcPts val="1000"/>
              </a:spcBef>
              <a:spcAft>
                <a:spcPts val="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sym typeface="Times New Roman"/>
            </a:endParaRPr>
          </a:p>
        </p:txBody>
      </p:sp>
      <p:pic>
        <p:nvPicPr>
          <p:cNvPr id="226" name="Google Shape;226;g2a111a959c8_0_12"/>
          <p:cNvPicPr preferRelativeResize="0"/>
          <p:nvPr/>
        </p:nvPicPr>
        <p:blipFill rotWithShape="1">
          <a:blip r:embed="rId4"/>
          <a:stretch/>
        </p:blipFill>
        <p:spPr>
          <a:xfrm>
            <a:off x="6108443" y="2224171"/>
            <a:ext cx="2391342" cy="1226133"/>
          </a:xfrm>
          <a:prstGeom prst="rect">
            <a:avLst/>
          </a:prstGeom>
          <a:noFill/>
        </p:spPr>
      </p:pic>
      <p:pic>
        <p:nvPicPr>
          <p:cNvPr id="224" name="Google Shape;224;g2a111a959c8_0_12"/>
          <p:cNvPicPr preferRelativeResize="0"/>
          <p:nvPr/>
        </p:nvPicPr>
        <p:blipFill rotWithShape="1">
          <a:blip r:embed="rId5"/>
          <a:stretch/>
        </p:blipFill>
        <p:spPr>
          <a:xfrm>
            <a:off x="8664115" y="2034508"/>
            <a:ext cx="2390738" cy="1605459"/>
          </a:xfrm>
          <a:prstGeom prst="rect">
            <a:avLst/>
          </a:prstGeom>
          <a:noFill/>
        </p:spPr>
      </p:pic>
      <p:pic>
        <p:nvPicPr>
          <p:cNvPr id="225" name="Google Shape;225;g2a111a959c8_0_12"/>
          <p:cNvPicPr preferRelativeResize="0"/>
          <p:nvPr/>
        </p:nvPicPr>
        <p:blipFill rotWithShape="1">
          <a:blip r:embed="rId6"/>
          <a:stretch/>
        </p:blipFill>
        <p:spPr>
          <a:xfrm>
            <a:off x="6108443" y="4047004"/>
            <a:ext cx="2391342" cy="1195671"/>
          </a:xfrm>
          <a:prstGeom prst="rect">
            <a:avLst/>
          </a:prstGeom>
          <a:noFill/>
        </p:spPr>
      </p:pic>
      <p:pic>
        <p:nvPicPr>
          <p:cNvPr id="223" name="Google Shape;223;g2a111a959c8_0_12"/>
          <p:cNvPicPr preferRelativeResize="0"/>
          <p:nvPr/>
        </p:nvPicPr>
        <p:blipFill rotWithShape="1">
          <a:blip r:embed="rId7"/>
          <a:stretch/>
        </p:blipFill>
        <p:spPr>
          <a:xfrm>
            <a:off x="8664115" y="4016307"/>
            <a:ext cx="2390738" cy="125706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31"/>
        <p:cNvGrpSpPr/>
        <p:nvPr/>
      </p:nvGrpSpPr>
      <p:grpSpPr>
        <a:xfrm>
          <a:off x="0" y="0"/>
          <a:ext cx="0" cy="0"/>
          <a:chOff x="0" y="0"/>
          <a:chExt cx="0" cy="0"/>
        </a:xfrm>
      </p:grpSpPr>
      <p:sp>
        <p:nvSpPr>
          <p:cNvPr id="241" name="Rectangle 240">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43" name="Picture 242">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5" name="Straight Connector 244">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77F5183C-A26A-4229-984A-7FCEB7EE2D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2" name="Google Shape;232;g2a111a959c8_0_36"/>
          <p:cNvSpPr txBox="1">
            <a:spLocks noGrp="1"/>
          </p:cNvSpPr>
          <p:nvPr>
            <p:ph type="ctrTitle"/>
          </p:nvPr>
        </p:nvSpPr>
        <p:spPr>
          <a:xfrm>
            <a:off x="1451579" y="804519"/>
            <a:ext cx="10449269" cy="1049235"/>
          </a:xfrm>
          <a:prstGeom prst="rect">
            <a:avLst/>
          </a:prstGeom>
        </p:spPr>
        <p:txBody>
          <a:bodyPr spcFirstLastPara="1" vert="horz" lIns="91440" tIns="45720" rIns="91440" bIns="45720" rtlCol="0" anchor="t" anchorCtr="0">
            <a:normAutofit/>
          </a:bodyPr>
          <a:lstStyle/>
          <a:p>
            <a:pPr marL="0" lvl="0" indent="0">
              <a:spcAft>
                <a:spcPts val="600"/>
              </a:spcAft>
              <a:buClr>
                <a:schemeClr val="dk1"/>
              </a:buClr>
              <a:buSzPts val="1100"/>
            </a:pPr>
            <a:r>
              <a:rPr lang="en-US" sz="2800" b="1" dirty="0">
                <a:latin typeface="Times New Roman" panose="02020603050405020304" pitchFamily="18" charset="0"/>
                <a:cs typeface="Times New Roman" panose="02020603050405020304" pitchFamily="18" charset="0"/>
                <a:sym typeface="Times New Roman"/>
              </a:rPr>
              <a:t>The method that Tesco used to achieve this</a:t>
            </a:r>
            <a:endParaRPr lang="en-US" sz="2800" b="1" dirty="0">
              <a:latin typeface="Times New Roman" panose="02020603050405020304" pitchFamily="18" charset="0"/>
              <a:cs typeface="Times New Roman" panose="02020603050405020304" pitchFamily="18" charset="0"/>
            </a:endParaRPr>
          </a:p>
        </p:txBody>
      </p:sp>
      <p:sp>
        <p:nvSpPr>
          <p:cNvPr id="233" name="Google Shape;233;g2a111a959c8_0_36"/>
          <p:cNvSpPr txBox="1">
            <a:spLocks noGrp="1"/>
          </p:cNvSpPr>
          <p:nvPr>
            <p:ph type="subTitle" idx="1"/>
          </p:nvPr>
        </p:nvSpPr>
        <p:spPr>
          <a:xfrm>
            <a:off x="1533746" y="2012811"/>
            <a:ext cx="4492532" cy="3450613"/>
          </a:xfrm>
          <a:prstGeom prst="rect">
            <a:avLst/>
          </a:prstGeom>
        </p:spPr>
        <p:txBody>
          <a:bodyPr spcFirstLastPara="1" vert="horz" lIns="91440" tIns="45720" rIns="91440" bIns="45720" rtlCol="0" anchor="t" anchorCtr="0">
            <a:normAutofit lnSpcReduction="10000"/>
          </a:bodyPr>
          <a:lstStyle/>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Tesco implements the push marketing strategies (Marjan </a:t>
            </a:r>
            <a:r>
              <a:rPr lang="en-US" i="1" dirty="0">
                <a:latin typeface="Times New Roman" panose="02020603050405020304" pitchFamily="18" charset="0"/>
                <a:cs typeface="Times New Roman" panose="02020603050405020304" pitchFamily="18" charset="0"/>
                <a:sym typeface="Times New Roman"/>
              </a:rPr>
              <a:t>et al.,</a:t>
            </a:r>
            <a:r>
              <a:rPr lang="en-US" dirty="0">
                <a:latin typeface="Times New Roman" panose="02020603050405020304" pitchFamily="18" charset="0"/>
                <a:cs typeface="Times New Roman" panose="02020603050405020304" pitchFamily="18" charset="0"/>
                <a:sym typeface="Times New Roman"/>
              </a:rPr>
              <a:t> 2022)</a:t>
            </a:r>
          </a:p>
          <a:p>
            <a:pPr marL="457200" lvl="0" indent="-228600">
              <a:lnSpc>
                <a:spcPct val="110000"/>
              </a:lnSpc>
              <a:spcBef>
                <a:spcPts val="0"/>
              </a:spcBef>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The results have been drawn from available reports </a:t>
            </a:r>
          </a:p>
          <a:p>
            <a:pPr marL="457200" lvl="0" indent="-228600">
              <a:lnSpc>
                <a:spcPct val="110000"/>
              </a:lnSpc>
              <a:spcBef>
                <a:spcPts val="0"/>
              </a:spcBef>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sym typeface="Times New Roman"/>
            </a:endParaRPr>
          </a:p>
          <a:p>
            <a:pPr marL="457200" lvl="0" indent="-228600">
              <a:lnSpc>
                <a:spcPct val="110000"/>
              </a:lnSpc>
              <a:spcBef>
                <a:spcPts val="0"/>
              </a:spcBef>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sym typeface="Times New Roman"/>
              </a:rPr>
              <a:t>Push marketing at Tesco helps the company to create a strong brand image </a:t>
            </a:r>
          </a:p>
        </p:txBody>
      </p:sp>
      <p:pic>
        <p:nvPicPr>
          <p:cNvPr id="234" name="Google Shape;234;g2a111a959c8_0_36"/>
          <p:cNvPicPr preferRelativeResize="0"/>
          <p:nvPr/>
        </p:nvPicPr>
        <p:blipFill rotWithShape="1">
          <a:blip r:embed="rId4"/>
          <a:stretch/>
        </p:blipFill>
        <p:spPr>
          <a:xfrm>
            <a:off x="6108443" y="2744646"/>
            <a:ext cx="2391342" cy="1992785"/>
          </a:xfrm>
          <a:prstGeom prst="rect">
            <a:avLst/>
          </a:prstGeom>
          <a:noFill/>
        </p:spPr>
      </p:pic>
      <p:pic>
        <p:nvPicPr>
          <p:cNvPr id="236" name="Google Shape;236;g2a111a959c8_0_36"/>
          <p:cNvPicPr preferRelativeResize="0"/>
          <p:nvPr/>
        </p:nvPicPr>
        <p:blipFill rotWithShape="1">
          <a:blip r:embed="rId5"/>
          <a:stretch/>
        </p:blipFill>
        <p:spPr>
          <a:xfrm>
            <a:off x="8855872" y="2015733"/>
            <a:ext cx="2007224" cy="1643010"/>
          </a:xfrm>
          <a:prstGeom prst="rect">
            <a:avLst/>
          </a:prstGeom>
          <a:noFill/>
        </p:spPr>
      </p:pic>
      <p:pic>
        <p:nvPicPr>
          <p:cNvPr id="235" name="Google Shape;235;g2a111a959c8_0_36"/>
          <p:cNvPicPr preferRelativeResize="0"/>
          <p:nvPr/>
        </p:nvPicPr>
        <p:blipFill rotWithShape="1">
          <a:blip r:embed="rId6"/>
          <a:stretch/>
        </p:blipFill>
        <p:spPr>
          <a:xfrm>
            <a:off x="8664115" y="4004184"/>
            <a:ext cx="2390738" cy="128131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Shape 242"/>
        <p:cNvGrpSpPr/>
        <p:nvPr/>
      </p:nvGrpSpPr>
      <p:grpSpPr>
        <a:xfrm>
          <a:off x="0" y="0"/>
          <a:ext cx="0" cy="0"/>
          <a:chOff x="0" y="0"/>
          <a:chExt cx="0" cy="0"/>
        </a:xfrm>
      </p:grpSpPr>
      <p:sp>
        <p:nvSpPr>
          <p:cNvPr id="276" name="Rectangle 275">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78" name="Picture 277">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0" name="Straight Connector 279">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75" name="Rectangle 274">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 name="Google Shape;243;g2a111a959c8_0_42"/>
          <p:cNvSpPr txBox="1">
            <a:spLocks noGrp="1"/>
          </p:cNvSpPr>
          <p:nvPr>
            <p:ph type="ctrTitle"/>
          </p:nvPr>
        </p:nvSpPr>
        <p:spPr>
          <a:xfrm>
            <a:off x="1451579" y="804519"/>
            <a:ext cx="9603275" cy="1049235"/>
          </a:xfrm>
          <a:prstGeom prst="rect">
            <a:avLst/>
          </a:prstGeom>
        </p:spPr>
        <p:txBody>
          <a:bodyPr spcFirstLastPara="1" vert="horz" lIns="91440" tIns="45720" rIns="91440" bIns="45720" rtlCol="0" anchor="t" anchorCtr="0">
            <a:normAutofit/>
          </a:bodyPr>
          <a:lstStyle/>
          <a:p>
            <a:pPr marL="0" lvl="0" indent="0">
              <a:spcAft>
                <a:spcPts val="600"/>
              </a:spcAft>
              <a:buClr>
                <a:schemeClr val="dk1"/>
              </a:buClr>
              <a:buSzPts val="1100"/>
            </a:pPr>
            <a:r>
              <a:rPr lang="en-US" sz="3200" b="1" dirty="0">
                <a:latin typeface="Times New Roman" panose="02020603050405020304" pitchFamily="18" charset="0"/>
                <a:cs typeface="Times New Roman" panose="02020603050405020304" pitchFamily="18" charset="0"/>
                <a:sym typeface="Times New Roman"/>
              </a:rPr>
              <a:t>Conclusion </a:t>
            </a:r>
            <a:endParaRPr lang="en-US" sz="3200" b="1" dirty="0">
              <a:latin typeface="Times New Roman" panose="02020603050405020304" pitchFamily="18" charset="0"/>
              <a:cs typeface="Times New Roman" panose="02020603050405020304" pitchFamily="18" charset="0"/>
            </a:endParaRPr>
          </a:p>
        </p:txBody>
      </p:sp>
      <p:cxnSp>
        <p:nvCxnSpPr>
          <p:cNvPr id="277" name="Straight Connector 276">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79" name="Rectangle 278">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46" name="Google Shape;244;g2a111a959c8_0_42">
            <a:extLst>
              <a:ext uri="{FF2B5EF4-FFF2-40B4-BE49-F238E27FC236}">
                <a16:creationId xmlns:a16="http://schemas.microsoft.com/office/drawing/2014/main" id="{A27530C2-2803-B526-8DB5-4B1911BE7BE7}"/>
              </a:ext>
            </a:extLst>
          </p:cNvPr>
          <p:cNvGraphicFramePr/>
          <p:nvPr>
            <p:extLst>
              <p:ext uri="{D42A27DB-BD31-4B8C-83A1-F6EECF244321}">
                <p14:modId xmlns:p14="http://schemas.microsoft.com/office/powerpoint/2010/main" val="2315265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DCECD5"/>
            </a:gs>
            <a:gs pos="100000">
              <a:srgbClr val="93BC81"/>
            </a:gs>
          </a:gsLst>
          <a:path path="circle">
            <a:fillToRect l="50000" t="50000" r="50000" b="50000"/>
          </a:path>
          <a:tileRect/>
        </a:gradFill>
        <a:effectLst/>
      </p:bgPr>
    </p:bg>
    <p:spTree>
      <p:nvGrpSpPr>
        <p:cNvPr id="1" name="Shape 250"/>
        <p:cNvGrpSpPr/>
        <p:nvPr/>
      </p:nvGrpSpPr>
      <p:grpSpPr>
        <a:xfrm>
          <a:off x="0" y="0"/>
          <a:ext cx="0" cy="0"/>
          <a:chOff x="0" y="0"/>
          <a:chExt cx="0" cy="0"/>
        </a:xfrm>
      </p:grpSpPr>
      <p:sp>
        <p:nvSpPr>
          <p:cNvPr id="251" name="Google Shape;251;p7"/>
          <p:cNvSpPr txBox="1">
            <a:spLocks noGrp="1"/>
          </p:cNvSpPr>
          <p:nvPr>
            <p:ph type="title"/>
          </p:nvPr>
        </p:nvSpPr>
        <p:spPr>
          <a:xfrm>
            <a:off x="176475" y="750628"/>
            <a:ext cx="11839062" cy="5486400"/>
          </a:xfrm>
          <a:prstGeom prst="rect">
            <a:avLst/>
          </a:prstGeom>
          <a:solidFill>
            <a:schemeClr val="lt2"/>
          </a:solidFill>
          <a:ln>
            <a:noFill/>
          </a:ln>
        </p:spPr>
        <p:txBody>
          <a:bodyPr spcFirstLastPara="1" wrap="square" lIns="91425" tIns="45700" rIns="91425" bIns="45700" anchor="t" anchorCtr="0">
            <a:noAutofit/>
          </a:bodyPr>
          <a:lstStyle/>
          <a:p>
            <a:pPr marL="0" lvl="0" indent="0" algn="l" rtl="0">
              <a:lnSpc>
                <a:spcPct val="150000"/>
              </a:lnSpc>
              <a:spcBef>
                <a:spcPts val="1200"/>
              </a:spcBef>
              <a:spcAft>
                <a:spcPts val="0"/>
              </a:spcAft>
              <a:buClr>
                <a:schemeClr val="dk1"/>
              </a:buClr>
              <a:buSzPts val="1100"/>
              <a:buFont typeface="Arial"/>
              <a:buNone/>
            </a:pPr>
            <a:r>
              <a:rPr lang="en-GB" sz="1100" dirty="0">
                <a:solidFill>
                  <a:srgbClr val="222222"/>
                </a:solidFill>
                <a:latin typeface="Times New Roman" panose="02020603050405020304" pitchFamily="18" charset="0"/>
                <a:ea typeface="Arial"/>
                <a:cs typeface="Times New Roman" panose="02020603050405020304" pitchFamily="18" charset="0"/>
                <a:sym typeface="Arial"/>
              </a:rPr>
              <a:t>Chaffey, D. and Ellis-Chadwick, F., 2019.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Digital marketing</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Pearson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uk.</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https</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://books.google.com/</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books?hl</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en&amp;lr</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=&amp;id=-1yGDwAAQBAJ&amp;oi=</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fnd&amp;pg</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=PT17&amp;dq=Chaffey,+D.+and+Ellis-Chadwick,+F.,+2019.+Digital+marketing.+Pearson+uk.&amp;ots=XjPl7PgM34&amp;sig=DASj5AsLxNr5v-oiiAl3xtgxpYg</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100" dirty="0">
                <a:solidFill>
                  <a:srgbClr val="222222"/>
                </a:solidFill>
                <a:latin typeface="Times New Roman" panose="02020603050405020304" pitchFamily="18" charset="0"/>
                <a:ea typeface="Arial"/>
                <a:cs typeface="Times New Roman" panose="02020603050405020304" pitchFamily="18" charset="0"/>
                <a:sym typeface="Arial"/>
              </a:rPr>
              <a:t>Diez-Martin, F., Blanco-Gonzalez, A. and Prado-Roman, C., 2019. Research challenges in digital marketing: sustainability.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Sustainability</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11</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(10), p.2839.</a:t>
            </a:r>
            <a:r>
              <a:rPr lang="en-GB" sz="1100" dirty="0">
                <a:solidFill>
                  <a:srgbClr val="222222"/>
                </a:solidFill>
                <a:uFill>
                  <a:noFill/>
                </a:uFill>
                <a:latin typeface="Times New Roman" panose="02020603050405020304" pitchFamily="18" charset="0"/>
                <a:ea typeface="Arial"/>
                <a:cs typeface="Times New Roman" panose="02020603050405020304" pitchFamily="18" charset="0"/>
                <a:sym typeface="Arial"/>
                <a:hlinkClick r:id="rId4">
                  <a:extLst>
                    <a:ext uri="{A12FA001-AC4F-418D-AE19-62706E023703}">
                      <ahyp:hlinkClr xmlns:ahyp="http://schemas.microsoft.com/office/drawing/2018/hyperlinkcolor" val="tx"/>
                    </a:ext>
                  </a:extLst>
                </a:hlinkClick>
              </a:rPr>
              <a:t> </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4">
                  <a:extLst>
                    <a:ext uri="{A12FA001-AC4F-418D-AE19-62706E023703}">
                      <ahyp:hlinkClr xmlns:ahyp="http://schemas.microsoft.com/office/drawing/2018/hyperlinkcolor" val="tx"/>
                    </a:ext>
                  </a:extLst>
                </a:hlinkClick>
              </a:rPr>
              <a:t>https://www.mdpi.com/2071-1050/11/10/2839</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Dumitriu</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D.,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Militaru</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G.,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Deselnicu</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D.C., Niculescu, A. and Popescu, M.A.M., 2019. A perspective over modern SMEs: Managing brand equity, growth and sustainability through digital marketing tools and techniques.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Sustainability</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11</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(7), p.2111.</a:t>
            </a:r>
            <a:r>
              <a:rPr lang="en-GB" sz="1100" dirty="0">
                <a:solidFill>
                  <a:srgbClr val="222222"/>
                </a:solidFill>
                <a:uFill>
                  <a:noFill/>
                </a:uFill>
                <a:latin typeface="Times New Roman" panose="02020603050405020304" pitchFamily="18" charset="0"/>
                <a:ea typeface="Arial"/>
                <a:cs typeface="Times New Roman" panose="02020603050405020304" pitchFamily="18" charset="0"/>
                <a:sym typeface="Arial"/>
                <a:hlinkClick r:id="rId5">
                  <a:extLst>
                    <a:ext uri="{A12FA001-AC4F-418D-AE19-62706E023703}">
                      <ahyp:hlinkClr xmlns:ahyp="http://schemas.microsoft.com/office/drawing/2018/hyperlinkcolor" val="tx"/>
                    </a:ext>
                  </a:extLst>
                </a:hlinkClick>
              </a:rPr>
              <a:t> </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5">
                  <a:extLst>
                    <a:ext uri="{A12FA001-AC4F-418D-AE19-62706E023703}">
                      <ahyp:hlinkClr xmlns:ahyp="http://schemas.microsoft.com/office/drawing/2018/hyperlinkcolor" val="tx"/>
                    </a:ext>
                  </a:extLst>
                </a:hlinkClick>
              </a:rPr>
              <a:t>https://www.mdpi.com/2071-1050/11/7/2111</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100" dirty="0">
                <a:solidFill>
                  <a:srgbClr val="222222"/>
                </a:solidFill>
                <a:latin typeface="Times New Roman" panose="02020603050405020304" pitchFamily="18" charset="0"/>
                <a:ea typeface="Arial"/>
                <a:cs typeface="Times New Roman" panose="02020603050405020304" pitchFamily="18" charset="0"/>
                <a:sym typeface="Arial"/>
              </a:rPr>
              <a:t>Kingsnorth, S., 2022.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Digital marketing strategy: an integrated approach to online marketing</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Kogan Page Publishers.</a:t>
            </a:r>
            <a:r>
              <a:rPr lang="en-GB" sz="1100" dirty="0">
                <a:solidFill>
                  <a:srgbClr val="222222"/>
                </a:solidFill>
                <a:uFill>
                  <a:noFill/>
                </a:uFill>
                <a:latin typeface="Times New Roman" panose="02020603050405020304" pitchFamily="18" charset="0"/>
                <a:ea typeface="Arial"/>
                <a:cs typeface="Times New Roman" panose="02020603050405020304" pitchFamily="18" charset="0"/>
                <a:sym typeface="Arial"/>
                <a:hlinkClick r:id="rId6">
                  <a:extLst>
                    <a:ext uri="{A12FA001-AC4F-418D-AE19-62706E023703}">
                      <ahyp:hlinkClr xmlns:ahyp="http://schemas.microsoft.com/office/drawing/2018/hyperlinkcolor" val="tx"/>
                    </a:ext>
                  </a:extLst>
                </a:hlinkClick>
              </a:rPr>
              <a:t> </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6">
                  <a:extLst>
                    <a:ext uri="{A12FA001-AC4F-418D-AE19-62706E023703}">
                      <ahyp:hlinkClr xmlns:ahyp="http://schemas.microsoft.com/office/drawing/2018/hyperlinkcolor" val="tx"/>
                    </a:ext>
                  </a:extLst>
                </a:hlinkClick>
              </a:rPr>
              <a:t>https://books.google.com/books?hl=en&amp;lr=&amp;id=acdsEAAAQBAJ&amp;oi=fnd&amp;pg=PP1&amp;dq=Kingsnorth,+S.,+2022.+Digital+marketing+strategy:+an+integrated+approach+to+online+marketing.+Kogan+Page+Publishers.&amp;ots=Zuak6WBBqK&amp;sig=Ng4dU97Cqazv7hSAf4qbvNVZuLI</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Makrides</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A.,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Vrontis</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D. and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Christofi</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M., 2020. The gold rush of digital marketing: assessing prospects of building brand awareness overseas.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Business Perspectives and Research</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8</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(1), pp.4-20.</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7">
                  <a:extLst>
                    <a:ext uri="{A12FA001-AC4F-418D-AE19-62706E023703}">
                      <ahyp:hlinkClr xmlns:ahyp="http://schemas.microsoft.com/office/drawing/2018/hyperlinkcolor" val="tx"/>
                    </a:ext>
                  </a:extLst>
                </a:hlinkClick>
              </a:rPr>
              <a:t>https://journals.sagepub.com/</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7">
                  <a:extLst>
                    <a:ext uri="{A12FA001-AC4F-418D-AE19-62706E023703}">
                      <ahyp:hlinkClr xmlns:ahyp="http://schemas.microsoft.com/office/drawing/2018/hyperlinkcolor" val="tx"/>
                    </a:ext>
                  </a:extLst>
                </a:hlinkClick>
              </a:rPr>
              <a:t>doi</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7">
                  <a:extLst>
                    <a:ext uri="{A12FA001-AC4F-418D-AE19-62706E023703}">
                      <ahyp:hlinkClr xmlns:ahyp="http://schemas.microsoft.com/office/drawing/2018/hyperlinkcolor" val="tx"/>
                    </a:ext>
                  </a:extLst>
                </a:hlinkClick>
              </a:rPr>
              <a:t>/abs/10.1177/2278533719860016</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100" dirty="0">
                <a:solidFill>
                  <a:srgbClr val="222222"/>
                </a:solidFill>
                <a:latin typeface="Times New Roman" panose="02020603050405020304" pitchFamily="18" charset="0"/>
                <a:ea typeface="Arial"/>
                <a:cs typeface="Times New Roman" panose="02020603050405020304" pitchFamily="18" charset="0"/>
                <a:sym typeface="Arial"/>
              </a:rPr>
              <a:t>Marjan, A., Graham, C. and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Tajvidi</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R., 2022. Achieving channel leadership through B2B digital loyalty programs. In </a:t>
            </a:r>
            <a:r>
              <a:rPr lang="en-GB" sz="1100" i="1" dirty="0">
                <a:solidFill>
                  <a:srgbClr val="222222"/>
                </a:solidFill>
                <a:latin typeface="Times New Roman" panose="02020603050405020304" pitchFamily="18" charset="0"/>
                <a:ea typeface="Arial"/>
                <a:cs typeface="Times New Roman" panose="02020603050405020304" pitchFamily="18" charset="0"/>
                <a:sym typeface="Arial"/>
              </a:rPr>
              <a:t>International Conference on the Leadership and Management of Projects in the digital age (IC: LAMP 2022)</a:t>
            </a:r>
            <a:r>
              <a:rPr lang="en-GB" sz="1100" dirty="0">
                <a:solidFill>
                  <a:srgbClr val="222222"/>
                </a:solidFill>
                <a:latin typeface="Times New Roman" panose="02020603050405020304" pitchFamily="18" charset="0"/>
                <a:ea typeface="Arial"/>
                <a:cs typeface="Times New Roman" panose="02020603050405020304" pitchFamily="18" charset="0"/>
                <a:sym typeface="Arial"/>
              </a:rPr>
              <a:t>. Applied Science University (ASU) </a:t>
            </a:r>
            <a:r>
              <a:rPr lang="en-GB" sz="1100" dirty="0" err="1">
                <a:solidFill>
                  <a:srgbClr val="222222"/>
                </a:solidFill>
                <a:latin typeface="Times New Roman" panose="02020603050405020304" pitchFamily="18" charset="0"/>
                <a:ea typeface="Arial"/>
                <a:cs typeface="Times New Roman" panose="02020603050405020304" pitchFamily="18" charset="0"/>
                <a:sym typeface="Arial"/>
              </a:rPr>
              <a:t>Bahrain.</a:t>
            </a:r>
            <a:r>
              <a:rPr lang="en-GB" sz="1100" u="sng" dirty="0" err="1">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https</a:t>
            </a:r>
            <a:r>
              <a:rPr lang="en-GB" sz="1100" u="sng" dirty="0">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://openresearch.lsbu.ac.uk/item/8zw91</a:t>
            </a:r>
            <a:endParaRPr lang="en-GB" sz="11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rgbClr val="222222"/>
              </a:buClr>
              <a:buSzPts val="1800"/>
              <a:buFont typeface="Times New Roman"/>
              <a:buNone/>
            </a:pPr>
            <a:endParaRPr lang="en-GB" sz="1100" dirty="0">
              <a:solidFill>
                <a:srgbClr val="222222"/>
              </a:solidFill>
              <a:latin typeface="Times New Roman" panose="02020603050405020304" pitchFamily="18" charset="0"/>
              <a:ea typeface="Times New Roman"/>
              <a:cs typeface="Times New Roman" panose="02020603050405020304" pitchFamily="18" charset="0"/>
              <a:sym typeface="Times New Roman"/>
            </a:endParaRPr>
          </a:p>
        </p:txBody>
      </p:sp>
      <p:sp>
        <p:nvSpPr>
          <p:cNvPr id="252" name="Google Shape;252;p7"/>
          <p:cNvSpPr txBox="1">
            <a:spLocks noGrp="1"/>
          </p:cNvSpPr>
          <p:nvPr>
            <p:ph idx="1"/>
          </p:nvPr>
        </p:nvSpPr>
        <p:spPr>
          <a:xfrm>
            <a:off x="176463" y="240633"/>
            <a:ext cx="11582482" cy="86627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SzPts val="3600"/>
              <a:buNone/>
            </a:pPr>
            <a:r>
              <a:rPr lang="en-IN" sz="3600" b="1" dirty="0">
                <a:latin typeface="Times New Roman"/>
                <a:ea typeface="Times New Roman"/>
                <a:cs typeface="Times New Roman"/>
                <a:sym typeface="Times New Roman"/>
              </a:rPr>
              <a:t>REFERENCE LIST</a:t>
            </a:r>
            <a:endParaRPr lang="en-IN" sz="3600" dirty="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DCECD5"/>
            </a:gs>
            <a:gs pos="100000">
              <a:srgbClr val="93BC81"/>
            </a:gs>
          </a:gsLst>
          <a:path path="circle">
            <a:fillToRect l="50000" t="50000" r="50000" b="50000"/>
          </a:path>
          <a:tileRect/>
        </a:gradFill>
        <a:effectLst/>
      </p:bgPr>
    </p:bg>
    <p:spTree>
      <p:nvGrpSpPr>
        <p:cNvPr id="1" name="Shape 257"/>
        <p:cNvGrpSpPr/>
        <p:nvPr/>
      </p:nvGrpSpPr>
      <p:grpSpPr>
        <a:xfrm>
          <a:off x="0" y="0"/>
          <a:ext cx="0" cy="0"/>
          <a:chOff x="0" y="0"/>
          <a:chExt cx="0" cy="0"/>
        </a:xfrm>
      </p:grpSpPr>
      <p:sp>
        <p:nvSpPr>
          <p:cNvPr id="258" name="Google Shape;258;g2a111a959c8_0_76"/>
          <p:cNvSpPr txBox="1">
            <a:spLocks noGrp="1"/>
          </p:cNvSpPr>
          <p:nvPr>
            <p:ph type="title"/>
          </p:nvPr>
        </p:nvSpPr>
        <p:spPr>
          <a:xfrm>
            <a:off x="1550950" y="226285"/>
            <a:ext cx="8911800" cy="12810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3600"/>
              <a:buFont typeface="Arial"/>
              <a:buNone/>
            </a:pPr>
            <a:r>
              <a:rPr lang="en-IN" b="1">
                <a:solidFill>
                  <a:srgbClr val="3F3F3F"/>
                </a:solidFill>
                <a:latin typeface="Times New Roman"/>
                <a:ea typeface="Times New Roman"/>
                <a:cs typeface="Times New Roman"/>
                <a:sym typeface="Times New Roman"/>
              </a:rPr>
              <a:t>REFERENCE LIST</a:t>
            </a:r>
            <a:endParaRPr lang="en-IN">
              <a:solidFill>
                <a:srgbClr val="3F3F3F"/>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800"/>
              <a:buNone/>
            </a:pPr>
            <a:endParaRPr lang="en-IN"/>
          </a:p>
        </p:txBody>
      </p:sp>
      <p:sp>
        <p:nvSpPr>
          <p:cNvPr id="259" name="Google Shape;259;g2a111a959c8_0_76"/>
          <p:cNvSpPr txBox="1">
            <a:spLocks noGrp="1"/>
          </p:cNvSpPr>
          <p:nvPr>
            <p:ph idx="1"/>
          </p:nvPr>
        </p:nvSpPr>
        <p:spPr>
          <a:xfrm>
            <a:off x="270600" y="696036"/>
            <a:ext cx="11739430" cy="4995080"/>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1200"/>
              </a:spcBef>
              <a:spcAft>
                <a:spcPts val="0"/>
              </a:spcAft>
              <a:buClr>
                <a:schemeClr val="dk1"/>
              </a:buClr>
              <a:buSzPts val="1100"/>
              <a:buFont typeface="Arial"/>
              <a:buNone/>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Nisar, T.M., Prabhakar, G. and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Strakova</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L., 2019. Social media information benefits, knowledge management and smart organizations.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Journal of Business Research</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94</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pp.264-272.</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3">
                  <a:extLst>
                    <a:ext uri="{A12FA001-AC4F-418D-AE19-62706E023703}">
                      <ahyp:hlinkClr xmlns:ahyp="http://schemas.microsoft.com/office/drawing/2018/hyperlinkcolor" val="tx"/>
                    </a:ext>
                  </a:extLst>
                </a:hlinkClick>
              </a:rPr>
              <a:t>https://www.sciencedirect.com/science/article/pii/S0148296318302303</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Olanrewaju, A.S.T., Hossain, M.A., Whiteside, N. and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Mercieca</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P., 2020. Social media and entrepreneurship research: A literature review.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International Journal of Information Management</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50</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pp.90-110.</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4">
                  <a:extLst>
                    <a:ext uri="{A12FA001-AC4F-418D-AE19-62706E023703}">
                      <ahyp:hlinkClr xmlns:ahyp="http://schemas.microsoft.com/office/drawing/2018/hyperlinkcolor" val="tx"/>
                    </a:ext>
                  </a:extLst>
                </a:hlinkClick>
              </a:rPr>
              <a:t>https://www.sciencedirect.com/science/article/pii/S0268401218311708</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Olson, E.M., Olson, K.M.,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Czaplewski</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A.J. and Key, T.M., 2021. Business strategy and the management of digital marketing.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Business horizons</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64</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(2), pp.285-293.</a:t>
            </a:r>
            <a:r>
              <a:rPr lang="en-GB" sz="1200" dirty="0">
                <a:solidFill>
                  <a:srgbClr val="222222"/>
                </a:solidFill>
                <a:uFill>
                  <a:noFill/>
                </a:uFill>
                <a:latin typeface="Times New Roman" panose="02020603050405020304" pitchFamily="18" charset="0"/>
                <a:ea typeface="Arial"/>
                <a:cs typeface="Times New Roman" panose="02020603050405020304" pitchFamily="18" charset="0"/>
                <a:sym typeface="Arial"/>
                <a:hlinkClick r:id="rId5">
                  <a:extLst>
                    <a:ext uri="{A12FA001-AC4F-418D-AE19-62706E023703}">
                      <ahyp:hlinkClr xmlns:ahyp="http://schemas.microsoft.com/office/drawing/2018/hyperlinkcolor" val="tx"/>
                    </a:ext>
                  </a:extLst>
                </a:hlinkClick>
              </a:rPr>
              <a:t> </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5">
                  <a:extLst>
                    <a:ext uri="{A12FA001-AC4F-418D-AE19-62706E023703}">
                      <ahyp:hlinkClr xmlns:ahyp="http://schemas.microsoft.com/office/drawing/2018/hyperlinkcolor" val="tx"/>
                    </a:ext>
                  </a:extLst>
                </a:hlinkClick>
              </a:rPr>
              <a:t>https://www.sciencedirect.com/science/article/pii/S0007681320301567</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Rosnizam</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M.R.A.B., Kee, D.M.H., Akhir, M.E.H.B.M.,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Shahqira</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M.,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Yusoff</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M.A.H.B.M., Budiman, R.S. and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Alajmi</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A.M., 2020. Market opportunities and challenges: A case study of Tesco.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Journal of the community development in Asia</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3</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(2), pp.18-27.</a:t>
            </a:r>
            <a:r>
              <a:rPr lang="en-GB" sz="1200" dirty="0">
                <a:solidFill>
                  <a:srgbClr val="222222"/>
                </a:solidFill>
                <a:uFill>
                  <a:noFill/>
                </a:uFill>
                <a:latin typeface="Times New Roman" panose="02020603050405020304" pitchFamily="18" charset="0"/>
                <a:ea typeface="Arial"/>
                <a:cs typeface="Times New Roman" panose="02020603050405020304" pitchFamily="18" charset="0"/>
                <a:sym typeface="Arial"/>
                <a:hlinkClick r:id="rId6">
                  <a:extLst>
                    <a:ext uri="{A12FA001-AC4F-418D-AE19-62706E023703}">
                      <ahyp:hlinkClr xmlns:ahyp="http://schemas.microsoft.com/office/drawing/2018/hyperlinkcolor" val="tx"/>
                    </a:ext>
                  </a:extLst>
                </a:hlinkClick>
              </a:rPr>
              <a:t> </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6">
                  <a:extLst>
                    <a:ext uri="{A12FA001-AC4F-418D-AE19-62706E023703}">
                      <ahyp:hlinkClr xmlns:ahyp="http://schemas.microsoft.com/office/drawing/2018/hyperlinkcolor" val="tx"/>
                    </a:ext>
                  </a:extLst>
                </a:hlinkClick>
              </a:rPr>
              <a:t>http://ejournal.aibpmjournals.com/index.php/JCDA/article/view/807</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Rukmani, R., 2022. Examining the modern ways of digital marketing and how they are affected by different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cultures.</a:t>
            </a:r>
            <a:r>
              <a:rPr lang="en-GB" sz="1200" u="sng" dirty="0" err="1">
                <a:solidFill>
                  <a:srgbClr val="1155CC"/>
                </a:solidFill>
                <a:latin typeface="Times New Roman" panose="02020603050405020304" pitchFamily="18" charset="0"/>
                <a:ea typeface="Arial"/>
                <a:cs typeface="Times New Roman" panose="02020603050405020304" pitchFamily="18" charset="0"/>
                <a:sym typeface="Arial"/>
                <a:hlinkClick r:id="rId7">
                  <a:extLst>
                    <a:ext uri="{A12FA001-AC4F-418D-AE19-62706E023703}">
                      <ahyp:hlinkClr xmlns:ahyp="http://schemas.microsoft.com/office/drawing/2018/hyperlinkcolor" val="tx"/>
                    </a:ext>
                  </a:extLst>
                </a:hlinkClick>
              </a:rPr>
              <a:t>https</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7">
                  <a:extLst>
                    <a:ext uri="{A12FA001-AC4F-418D-AE19-62706E023703}">
                      <ahyp:hlinkClr xmlns:ahyp="http://schemas.microsoft.com/office/drawing/2018/hyperlinkcolor" val="tx"/>
                    </a:ext>
                  </a:extLst>
                </a:hlinkClick>
              </a:rPr>
              <a:t>://www.theseus.fi/handle/10024/788015</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a:solidFill>
                  <a:srgbClr val="222222"/>
                </a:solidFill>
                <a:latin typeface="Times New Roman" panose="02020603050405020304" pitchFamily="18" charset="0"/>
                <a:ea typeface="Arial"/>
                <a:cs typeface="Times New Roman" panose="02020603050405020304" pitchFamily="18" charset="0"/>
                <a:sym typeface="Arial"/>
              </a:rPr>
              <a:t>Tesco Plc, U.K., 2023. Impact of Social media marketing on consumer Perception: A Case Study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on.</a:t>
            </a:r>
            <a:r>
              <a:rPr lang="en-GB" sz="1200" u="sng" dirty="0" err="1">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https</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://researchhubuk.com/</a:t>
            </a:r>
            <a:r>
              <a:rPr lang="en-GB" sz="1200" u="sng" dirty="0" err="1">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wp</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-content/themes/research-hub-</a:t>
            </a:r>
            <a:r>
              <a:rPr lang="en-GB" sz="1200" u="sng" dirty="0" err="1">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uk</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8">
                  <a:extLst>
                    <a:ext uri="{A12FA001-AC4F-418D-AE19-62706E023703}">
                      <ahyp:hlinkClr xmlns:ahyp="http://schemas.microsoft.com/office/drawing/2018/hyperlinkcolor" val="tx"/>
                    </a:ext>
                  </a:extLst>
                </a:hlinkClick>
              </a:rPr>
              <a:t>/Samples/Dissertation%20Samples/Impact%20of%20Social%20Media%20Marketing%20on%20Consumer%20Perception%20A%20Case%20Study%20on%20Tesco%20Plc,%20UK..pdf</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50000"/>
              </a:lnSpc>
              <a:spcBef>
                <a:spcPts val="1200"/>
              </a:spcBef>
              <a:spcAft>
                <a:spcPts val="0"/>
              </a:spcAft>
              <a:buClr>
                <a:schemeClr val="dk1"/>
              </a:buClr>
              <a:buSzPts val="1100"/>
              <a:buFont typeface="Arial"/>
              <a:buNone/>
            </a:pP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Zollo</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L.,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Filieri</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R., </a:t>
            </a:r>
            <a:r>
              <a:rPr lang="en-GB" sz="1200" dirty="0" err="1">
                <a:solidFill>
                  <a:srgbClr val="222222"/>
                </a:solidFill>
                <a:latin typeface="Times New Roman" panose="02020603050405020304" pitchFamily="18" charset="0"/>
                <a:ea typeface="Arial"/>
                <a:cs typeface="Times New Roman" panose="02020603050405020304" pitchFamily="18" charset="0"/>
                <a:sym typeface="Arial"/>
              </a:rPr>
              <a:t>Rialti</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R. and Yoon, S., 2020. Unpacking the relationship between social media marketing and brand equity: The mediating role of consumers’ benefits and experience.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Journal of Business research</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a:t>
            </a:r>
            <a:r>
              <a:rPr lang="en-GB" sz="1200" i="1" dirty="0">
                <a:solidFill>
                  <a:srgbClr val="222222"/>
                </a:solidFill>
                <a:latin typeface="Times New Roman" panose="02020603050405020304" pitchFamily="18" charset="0"/>
                <a:ea typeface="Arial"/>
                <a:cs typeface="Times New Roman" panose="02020603050405020304" pitchFamily="18" charset="0"/>
                <a:sym typeface="Arial"/>
              </a:rPr>
              <a:t>117</a:t>
            </a:r>
            <a:r>
              <a:rPr lang="en-GB" sz="1200" dirty="0">
                <a:solidFill>
                  <a:srgbClr val="222222"/>
                </a:solidFill>
                <a:latin typeface="Times New Roman" panose="02020603050405020304" pitchFamily="18" charset="0"/>
                <a:ea typeface="Arial"/>
                <a:cs typeface="Times New Roman" panose="02020603050405020304" pitchFamily="18" charset="0"/>
                <a:sym typeface="Arial"/>
              </a:rPr>
              <a:t>, pp.256-267.</a:t>
            </a:r>
            <a:r>
              <a:rPr lang="en-GB" sz="1200" u="sng" dirty="0">
                <a:solidFill>
                  <a:srgbClr val="1155CC"/>
                </a:solidFill>
                <a:latin typeface="Times New Roman" panose="02020603050405020304" pitchFamily="18" charset="0"/>
                <a:ea typeface="Arial"/>
                <a:cs typeface="Times New Roman" panose="02020603050405020304" pitchFamily="18" charset="0"/>
                <a:sym typeface="Arial"/>
                <a:hlinkClick r:id="rId9">
                  <a:extLst>
                    <a:ext uri="{A12FA001-AC4F-418D-AE19-62706E023703}">
                      <ahyp:hlinkClr xmlns:ahyp="http://schemas.microsoft.com/office/drawing/2018/hyperlinkcolor" val="tx"/>
                    </a:ext>
                  </a:extLst>
                </a:hlinkClick>
              </a:rPr>
              <a:t>https://www.sciencedirect.com/science/article/pii/S0148296320302885</a:t>
            </a:r>
            <a:endParaRPr lang="en-GB" sz="1200" u="sng" dirty="0">
              <a:solidFill>
                <a:srgbClr val="1155CC"/>
              </a:solidFill>
              <a:latin typeface="Times New Roman" panose="02020603050405020304" pitchFamily="18" charset="0"/>
              <a:ea typeface="Arial"/>
              <a:cs typeface="Times New Roman" panose="02020603050405020304" pitchFamily="18" charset="0"/>
              <a:sym typeface="Arial"/>
            </a:endParaRPr>
          </a:p>
          <a:p>
            <a:pPr marL="0" lvl="0" indent="0" algn="l" rtl="0">
              <a:lnSpc>
                <a:spcPct val="100000"/>
              </a:lnSpc>
              <a:spcBef>
                <a:spcPts val="1200"/>
              </a:spcBef>
              <a:spcAft>
                <a:spcPts val="0"/>
              </a:spcAft>
              <a:buSzPts val="1800"/>
              <a:buNone/>
            </a:pPr>
            <a:endParaRPr lang="en-GB"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DCECD5"/>
            </a:gs>
            <a:gs pos="100000">
              <a:srgbClr val="93BC81"/>
            </a:gs>
          </a:gsLst>
          <a:path path="circle">
            <a:fillToRect l="50000" t="50000" r="50000" b="50000"/>
          </a:path>
          <a:tileRect/>
        </a:gradFill>
        <a:effectLst/>
      </p:bgPr>
    </p:bg>
    <p:spTree>
      <p:nvGrpSpPr>
        <p:cNvPr id="1" name="Shape 263"/>
        <p:cNvGrpSpPr/>
        <p:nvPr/>
      </p:nvGrpSpPr>
      <p:grpSpPr>
        <a:xfrm>
          <a:off x="0" y="0"/>
          <a:ext cx="0" cy="0"/>
          <a:chOff x="0" y="0"/>
          <a:chExt cx="0" cy="0"/>
        </a:xfrm>
      </p:grpSpPr>
      <p:pic>
        <p:nvPicPr>
          <p:cNvPr id="264" name="Google Shape;264;p8" descr="Thank You Images - Free Download on Freepik"/>
          <p:cNvPicPr preferRelativeResize="0"/>
          <p:nvPr/>
        </p:nvPicPr>
        <p:blipFill rotWithShape="1">
          <a:blip r:embed="rId3">
            <a:alphaModFix/>
          </a:blip>
          <a:srcRect/>
          <a:stretch/>
        </p:blipFill>
        <p:spPr>
          <a:xfrm>
            <a:off x="-176981" y="-306821"/>
            <a:ext cx="12368981" cy="8239401"/>
          </a:xfrm>
          <a:prstGeom prst="rect">
            <a:avLst/>
          </a:prstGeom>
          <a:noFill/>
          <a:ln>
            <a:noFill/>
          </a:ln>
        </p:spPr>
      </p:pic>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1166</Words>
  <Application>Microsoft Office PowerPoint</Application>
  <PresentationFormat>Widescreen</PresentationFormat>
  <Paragraphs>59</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Gill Sans MT</vt:lpstr>
      <vt:lpstr>Times New Roman</vt:lpstr>
      <vt:lpstr>Arial</vt:lpstr>
      <vt:lpstr>Calibri</vt:lpstr>
      <vt:lpstr>Gallery</vt:lpstr>
      <vt:lpstr>Building a sustainable marketing relationship  Tesco’s digital marketing’   halima Begum rumi 2212097 </vt:lpstr>
      <vt:lpstr>Digital marketing</vt:lpstr>
      <vt:lpstr>One benefit and drawback of using digital marketing </vt:lpstr>
      <vt:lpstr>One benefit and drawback of using social media  </vt:lpstr>
      <vt:lpstr>Digital Marketing within TESCO to ensure a sustainable customer relationship and how it helped Tesco increase profit  </vt:lpstr>
      <vt:lpstr>The method that Tesco used to achieve this</vt:lpstr>
      <vt:lpstr>Conclusion </vt:lpstr>
      <vt:lpstr>Chaffey, D. and Ellis-Chadwick, F., 2019. Digital marketing. Pearson uk.https://books.google.com/books?hl=en&amp;lr=&amp;id=-1yGDwAAQBAJ&amp;oi=fnd&amp;pg=PT17&amp;dq=Chaffey,+D.+and+Ellis-Chadwick,+F.,+2019.+Digital+marketing.+Pearson+uk.&amp;ots=XjPl7PgM34&amp;sig=DASj5AsLxNr5v-oiiAl3xtgxpYg Diez-Martin, F., Blanco-Gonzalez, A. and Prado-Roman, C., 2019. Research challenges in digital marketing: sustainability. Sustainability, 11(10), p.2839. https://www.mdpi.com/2071-1050/11/10/2839 Dumitriu, D., Militaru, G., Deselnicu, D.C., Niculescu, A. and Popescu, M.A.M., 2019. A perspective over modern SMEs: Managing brand equity, growth and sustainability through digital marketing tools and techniques. Sustainability, 11(7), p.2111. https://www.mdpi.com/2071-1050/11/7/2111 Kingsnorth, S., 2022. Digital marketing strategy: an integrated approach to online marketing. Kogan Page Publishers. https://books.google.com/books?hl=en&amp;lr=&amp;id=acdsEAAAQBAJ&amp;oi=fnd&amp;pg=PP1&amp;dq=Kingsnorth,+S.,+2022.+Digital+marketing+strategy:+an+integrated+approach+to+online+marketing.+Kogan+Page+Publishers.&amp;ots=Zuak6WBBqK&amp;sig=Ng4dU97Cqazv7hSAf4qbvNVZuLI Makrides, A., Vrontis, D. and Christofi, M., 2020. The gold rush of digital marketing: assessing prospects of building brand awareness overseas. Business Perspectives and Research, 8(1), pp.4-20.https://journals.sagepub.com/doi/abs/10.1177/2278533719860016 Marjan, A., Graham, C. and Tajvidi, R., 2022. Achieving channel leadership through B2B digital loyalty programs. In International Conference on the Leadership and Management of Projects in the digital age (IC: LAMP 2022). Applied Science University (ASU) Bahrain.https://openresearch.lsbu.ac.uk/item/8zw91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  Presentation – Guidance Notes  TESCO</dc:title>
  <dc:creator>Halima Rumi</dc:creator>
  <cp:lastModifiedBy>Halima Rumi</cp:lastModifiedBy>
  <cp:revision>4</cp:revision>
  <dcterms:created xsi:type="dcterms:W3CDTF">2023-11-21T10:18:08Z</dcterms:created>
  <dcterms:modified xsi:type="dcterms:W3CDTF">2023-12-08T14:38:19Z</dcterms:modified>
</cp:coreProperties>
</file>