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57" r:id="rId2"/>
    <p:sldId id="259" r:id="rId3"/>
    <p:sldId id="287" r:id="rId4"/>
    <p:sldId id="284" r:id="rId5"/>
    <p:sldId id="260" r:id="rId6"/>
    <p:sldId id="289" r:id="rId7"/>
    <p:sldId id="262" r:id="rId8"/>
    <p:sldId id="288" r:id="rId9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38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4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1" d="100"/>
        <a:sy n="121" d="100"/>
      </p:scale>
      <p:origin x="0" y="-11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45436E-AAE6-4694-953D-F8DD45CFB3AF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06B8D7-653C-4E3A-940B-55A8FDB15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688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9AA35-2B4E-483B-B38C-6CA1F9B3944B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56DCD6-B073-4C1D-9F49-44AAD05BD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44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0193CA-9059-4C07-B6F4-1E4F2672801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297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777F711-1862-4272-ABE8-790096BD8A9C}" type="slidenum">
              <a:rPr lang="en-GB" altLang="en-US">
                <a:latin typeface="Times New Roman" panose="02020603050405020304" pitchFamily="18" charset="0"/>
              </a:rPr>
              <a:pPr/>
              <a:t>5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6619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60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769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167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042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806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719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343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390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898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758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211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90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9">
            <a:extLst>
              <a:ext uri="{FF2B5EF4-FFF2-40B4-BE49-F238E27FC236}">
                <a16:creationId xmlns:a16="http://schemas.microsoft.com/office/drawing/2014/main" id="{B538A7B5-B32D-421E-B110-AB5B1A7CC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1">
            <a:extLst>
              <a:ext uri="{FF2B5EF4-FFF2-40B4-BE49-F238E27FC236}">
                <a16:creationId xmlns:a16="http://schemas.microsoft.com/office/drawing/2014/main" id="{14D36999-26F8-45E4-AB41-D485D0B0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40012"/>
            <a:ext cx="9143999" cy="2803359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13">
            <a:extLst>
              <a:ext uri="{FF2B5EF4-FFF2-40B4-BE49-F238E27FC236}">
                <a16:creationId xmlns:a16="http://schemas.microsoft.com/office/drawing/2014/main" id="{30F8DA27-CE91-4AEB-B854-6F06B5485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23563" r="8214" b="45501"/>
          <a:stretch/>
        </p:blipFill>
        <p:spPr>
          <a:xfrm flipV="1">
            <a:off x="0" y="2404067"/>
            <a:ext cx="9144000" cy="2539327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0376" y="3038505"/>
            <a:ext cx="7980565" cy="664155"/>
          </a:xfrm>
        </p:spPr>
        <p:txBody>
          <a:bodyPr anchor="b">
            <a:normAutofit/>
          </a:bodyPr>
          <a:lstStyle/>
          <a:p>
            <a:r>
              <a:rPr lang="en-US" sz="3800" dirty="0"/>
              <a:t>Research Methods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7AF4E20-3DDE-4998-96BE-44EE18254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-1" r="8214" b="86237"/>
          <a:stretch/>
        </p:blipFill>
        <p:spPr>
          <a:xfrm flipV="1">
            <a:off x="0" y="5616534"/>
            <a:ext cx="9143999" cy="1129775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5590" y="4425986"/>
            <a:ext cx="6872818" cy="103481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How Does Literature Help Develop the Research Question?</a:t>
            </a:r>
            <a:endParaRPr lang="en-US" dirty="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dirty="0">
                <a:solidFill>
                  <a:srgbClr val="FFFFFF"/>
                </a:solidFill>
                <a:cs typeface="Calibri" panose="020F0502020204030204"/>
              </a:rPr>
              <a:t>Dr. Badir Miftah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113861-9273-C4CE-E56D-BFEA657B7A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3166" y="1308515"/>
            <a:ext cx="2412999" cy="1019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536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000">
                <a:latin typeface="+mn-lt"/>
              </a:rPr>
              <a:t>What is the Role of a Literature Review?</a:t>
            </a:r>
            <a:endParaRPr lang="en-US" altLang="en-US" sz="3000" b="1">
              <a:latin typeface="+mn-lt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altLang="en-US" sz="1800"/>
              <a:t>First - What is literature?</a:t>
            </a:r>
          </a:p>
          <a:p>
            <a:r>
              <a:rPr lang="en-GB" altLang="en-US" sz="1800"/>
              <a:t>“The ‘literature’ is what is already known, and written down, relevant to your research project.” </a:t>
            </a:r>
          </a:p>
          <a:p>
            <a:pPr marL="0" indent="0">
              <a:buNone/>
            </a:pPr>
            <a:r>
              <a:rPr lang="en-GB" altLang="en-US" sz="1800"/>
              <a:t>(Robson &amp; McCartan, 2016, p.52)</a:t>
            </a:r>
          </a:p>
          <a:p>
            <a:r>
              <a:rPr lang="en-GB" altLang="en-US" sz="1800"/>
              <a:t>Also, can be referred as desk-based or library research</a:t>
            </a:r>
          </a:p>
          <a:p>
            <a:pPr marL="0" indent="0">
              <a:buNone/>
            </a:pPr>
            <a:r>
              <a:rPr lang="en-GB" altLang="en-US" sz="1800"/>
              <a:t>Two key Stages: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sz="1800"/>
              <a:t>Helping to identify the focus of the research question for the project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sz="1800"/>
              <a:t>Exploring the themes that are important in greater depth</a:t>
            </a:r>
          </a:p>
          <a:p>
            <a:pPr marL="0" indent="0">
              <a:buNone/>
            </a:pPr>
            <a:endParaRPr lang="en-GB" altLang="en-US" sz="1800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rgbClr val="4454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113" name="Oval 4112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rgbClr val="FAE3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415E6E0-754B-C808-144D-0F01FF3852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5356" y="3128452"/>
            <a:ext cx="1462672" cy="61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96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The ‘Landscape’ of a subject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20" b="14538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/>
              <a:t>Understanding what the landscape looks like helps us identify which bit we want to explore in more depth</a:t>
            </a:r>
          </a:p>
        </p:txBody>
      </p:sp>
    </p:spTree>
    <p:extLst>
      <p:ext uri="{BB962C8B-B14F-4D97-AF65-F5344CB8AC3E}">
        <p14:creationId xmlns:p14="http://schemas.microsoft.com/office/powerpoint/2010/main" val="76316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>
                <a:latin typeface="+mn-lt"/>
              </a:rPr>
              <a:t>Can I Do It?</a:t>
            </a:r>
          </a:p>
        </p:txBody>
      </p:sp>
      <p:pic>
        <p:nvPicPr>
          <p:cNvPr id="12" name="Picture 11" descr="Abstract blurred public library with bookshelves">
            <a:extLst>
              <a:ext uri="{FF2B5EF4-FFF2-40B4-BE49-F238E27FC236}">
                <a16:creationId xmlns:a16="http://schemas.microsoft.com/office/drawing/2014/main" id="{240C4364-7F2F-50F1-FC44-902BB1324E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48" b="26158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/>
              <a:t>We have talked about Research as a skill</a:t>
            </a:r>
          </a:p>
          <a:p>
            <a:pPr lvl="1"/>
            <a:r>
              <a:rPr lang="en-GB" sz="1600"/>
              <a:t>You all demonstrated that you had that skill</a:t>
            </a:r>
          </a:p>
          <a:p>
            <a:r>
              <a:rPr lang="en-GB" sz="1600"/>
              <a:t>So, what about using Literature?</a:t>
            </a:r>
          </a:p>
          <a:p>
            <a:pPr marL="0" indent="0">
              <a:buNone/>
            </a:pPr>
            <a:r>
              <a:rPr lang="en-GB" sz="1600"/>
              <a:t>Question</a:t>
            </a:r>
          </a:p>
          <a:p>
            <a:r>
              <a:rPr lang="en-GB" sz="1600"/>
              <a:t>Have you read books, articles, company reports?</a:t>
            </a:r>
          </a:p>
          <a:p>
            <a:r>
              <a:rPr lang="en-GB" sz="1600"/>
              <a:t>You have already been doing Literature Reviews</a:t>
            </a:r>
          </a:p>
        </p:txBody>
      </p:sp>
    </p:spTree>
    <p:extLst>
      <p:ext uri="{BB962C8B-B14F-4D97-AF65-F5344CB8AC3E}">
        <p14:creationId xmlns:p14="http://schemas.microsoft.com/office/powerpoint/2010/main" val="2335657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154" name="Rectangle 615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6" name="Rectangle 615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8" name="Rectangle 615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0" name="Rectangle 615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62" name="Freeform: Shape 616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64" name="Rectangle 616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50041" y="586855"/>
            <a:ext cx="2401025" cy="338749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="b" anchorCtr="0" compatLnSpc="1">
            <a:prstTxWarp prst="textNoShape">
              <a:avLst/>
            </a:prstTxWarp>
            <a:normAutofit/>
          </a:bodyPr>
          <a:lstStyle/>
          <a:p>
            <a:pPr algn="r"/>
            <a:r>
              <a:rPr lang="en-US" altLang="en-US" sz="3500">
                <a:solidFill>
                  <a:srgbClr val="FFFFFF"/>
                </a:solidFill>
                <a:latin typeface="+mn-lt"/>
              </a:rPr>
              <a:t>So, What is a Literature Review for?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607694" y="649480"/>
            <a:ext cx="4916510" cy="554604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="ctr" anchorCtr="0" compatLnSpc="1">
            <a:prstTxWarp prst="textNoShape">
              <a:avLst/>
            </a:prstTxWarp>
            <a:normAutofit/>
          </a:bodyPr>
          <a:lstStyle/>
          <a:p>
            <a:pPr>
              <a:buFontTx/>
              <a:buNone/>
            </a:pPr>
            <a:r>
              <a:rPr lang="en-GB" altLang="en-US" sz="1700"/>
              <a:t>A good literature review should  allow you explore the following: </a:t>
            </a:r>
          </a:p>
          <a:p>
            <a:r>
              <a:rPr lang="en-GB" altLang="en-US" sz="1700"/>
              <a:t>What is already known about this area?</a:t>
            </a:r>
          </a:p>
          <a:p>
            <a:r>
              <a:rPr lang="en-GB" altLang="en-US" sz="1700"/>
              <a:t>Which concepts and theories are relevant?</a:t>
            </a:r>
          </a:p>
          <a:p>
            <a:r>
              <a:rPr lang="en-GB" altLang="en-US" sz="1700"/>
              <a:t>Which research methods and strategies have been used in this area?</a:t>
            </a:r>
          </a:p>
          <a:p>
            <a:r>
              <a:rPr lang="en-GB" altLang="en-US" sz="1700"/>
              <a:t>Are there any controversies?</a:t>
            </a:r>
          </a:p>
          <a:p>
            <a:r>
              <a:rPr lang="en-GB" altLang="en-US" sz="1700"/>
              <a:t>Are there any inconsistencies in findings?</a:t>
            </a:r>
          </a:p>
          <a:p>
            <a:r>
              <a:rPr lang="en-GB" altLang="en-US" sz="1700"/>
              <a:t>Are there unanswered questions?</a:t>
            </a:r>
          </a:p>
          <a:p>
            <a:pPr marL="0" indent="0">
              <a:buNone/>
            </a:pPr>
            <a:endParaRPr lang="en-GB" altLang="en-US" sz="1700"/>
          </a:p>
          <a:p>
            <a:pPr>
              <a:defRPr/>
            </a:pPr>
            <a:r>
              <a:rPr lang="en-GB" altLang="en-US" sz="1700">
                <a:ea typeface="ＭＳ Ｐゴシック" pitchFamily="34" charset="-128"/>
              </a:rPr>
              <a:t>It is an important component of a dissertation or report</a:t>
            </a:r>
            <a:r>
              <a:rPr lang="hu-HU" altLang="en-US" sz="1700">
                <a:ea typeface="ＭＳ Ｐゴシック" pitchFamily="34" charset="-128"/>
              </a:rPr>
              <a:t>.</a:t>
            </a:r>
          </a:p>
          <a:p>
            <a:pPr>
              <a:defRPr/>
            </a:pPr>
            <a:r>
              <a:rPr lang="en-US" altLang="en-US" sz="1700">
                <a:ea typeface="ＭＳ Ｐゴシック" pitchFamily="34" charset="-128"/>
              </a:rPr>
              <a:t>It is important to </a:t>
            </a:r>
            <a:r>
              <a:rPr lang="en-US" altLang="en-US" sz="1700" b="1">
                <a:ea typeface="ＭＳ Ｐゴシック" pitchFamily="34" charset="-128"/>
              </a:rPr>
              <a:t>critically analyze </a:t>
            </a:r>
            <a:r>
              <a:rPr lang="en-US" altLang="en-US" sz="1700">
                <a:ea typeface="ＭＳ Ｐゴシック" pitchFamily="34" charset="-128"/>
              </a:rPr>
              <a:t>the material you are reading</a:t>
            </a:r>
          </a:p>
          <a:p>
            <a:pPr>
              <a:defRPr/>
            </a:pPr>
            <a:r>
              <a:rPr lang="en-US" altLang="en-US" sz="1700">
                <a:ea typeface="ＭＳ Ｐゴシック" pitchFamily="34" charset="-128"/>
              </a:rPr>
              <a:t>Academic journal articles are a premier source for a literature review.</a:t>
            </a:r>
            <a:endParaRPr lang="en-GB" altLang="en-US" sz="1700"/>
          </a:p>
        </p:txBody>
      </p:sp>
    </p:spTree>
    <p:extLst>
      <p:ext uri="{BB962C8B-B14F-4D97-AF65-F5344CB8AC3E}">
        <p14:creationId xmlns:p14="http://schemas.microsoft.com/office/powerpoint/2010/main" val="934298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365126"/>
            <a:ext cx="3363247" cy="1567535"/>
          </a:xfrm>
        </p:spPr>
        <p:txBody>
          <a:bodyPr>
            <a:normAutofit/>
          </a:bodyPr>
          <a:lstStyle/>
          <a:p>
            <a:r>
              <a:rPr lang="en-GB" dirty="0"/>
              <a:t>The Funnel Analogy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9803" y="1747995"/>
            <a:ext cx="5380704" cy="50737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254477" y="1563329"/>
            <a:ext cx="3097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Initial Subject Idea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4748979" y="2005781"/>
            <a:ext cx="0" cy="3529780"/>
          </a:xfrm>
          <a:prstGeom prst="straightConnector1">
            <a:avLst/>
          </a:prstGeom>
          <a:ln w="476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736258" y="6253316"/>
            <a:ext cx="2143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Question</a:t>
            </a:r>
          </a:p>
        </p:txBody>
      </p:sp>
    </p:spTree>
    <p:extLst>
      <p:ext uri="{BB962C8B-B14F-4D97-AF65-F5344CB8AC3E}">
        <p14:creationId xmlns:p14="http://schemas.microsoft.com/office/powerpoint/2010/main" val="32786671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0" name="Rectangle 3079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3202" y="502920"/>
            <a:ext cx="2564892" cy="1463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process of critically reviewing the literature</a:t>
            </a:r>
            <a:endParaRPr lang="en-US" sz="2300" b="1" i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82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480309" y="1227582"/>
            <a:ext cx="1554480" cy="13716"/>
          </a:xfrm>
          <a:custGeom>
            <a:avLst/>
            <a:gdLst>
              <a:gd name="connsiteX0" fmla="*/ 0 w 1554480"/>
              <a:gd name="connsiteY0" fmla="*/ 0 h 13716"/>
              <a:gd name="connsiteX1" fmla="*/ 549250 w 1554480"/>
              <a:gd name="connsiteY1" fmla="*/ 0 h 13716"/>
              <a:gd name="connsiteX2" fmla="*/ 1082954 w 1554480"/>
              <a:gd name="connsiteY2" fmla="*/ 0 h 13716"/>
              <a:gd name="connsiteX3" fmla="*/ 1554480 w 1554480"/>
              <a:gd name="connsiteY3" fmla="*/ 0 h 13716"/>
              <a:gd name="connsiteX4" fmla="*/ 1554480 w 1554480"/>
              <a:gd name="connsiteY4" fmla="*/ 13716 h 13716"/>
              <a:gd name="connsiteX5" fmla="*/ 1067410 w 1554480"/>
              <a:gd name="connsiteY5" fmla="*/ 13716 h 13716"/>
              <a:gd name="connsiteX6" fmla="*/ 549250 w 1554480"/>
              <a:gd name="connsiteY6" fmla="*/ 13716 h 13716"/>
              <a:gd name="connsiteX7" fmla="*/ 0 w 1554480"/>
              <a:gd name="connsiteY7" fmla="*/ 13716 h 13716"/>
              <a:gd name="connsiteX8" fmla="*/ 0 w 1554480"/>
              <a:gd name="connsiteY8" fmla="*/ 0 h 13716"/>
              <a:gd name="connsiteX0" fmla="*/ 0 w 1554480"/>
              <a:gd name="connsiteY0" fmla="*/ 0 h 13716"/>
              <a:gd name="connsiteX1" fmla="*/ 502615 w 1554480"/>
              <a:gd name="connsiteY1" fmla="*/ 0 h 13716"/>
              <a:gd name="connsiteX2" fmla="*/ 974141 w 1554480"/>
              <a:gd name="connsiteY2" fmla="*/ 0 h 13716"/>
              <a:gd name="connsiteX3" fmla="*/ 1554480 w 1554480"/>
              <a:gd name="connsiteY3" fmla="*/ 0 h 13716"/>
              <a:gd name="connsiteX4" fmla="*/ 1554480 w 1554480"/>
              <a:gd name="connsiteY4" fmla="*/ 13716 h 13716"/>
              <a:gd name="connsiteX5" fmla="*/ 1067410 w 1554480"/>
              <a:gd name="connsiteY5" fmla="*/ 13716 h 13716"/>
              <a:gd name="connsiteX6" fmla="*/ 518160 w 1554480"/>
              <a:gd name="connsiteY6" fmla="*/ 13716 h 13716"/>
              <a:gd name="connsiteX7" fmla="*/ 0 w 1554480"/>
              <a:gd name="connsiteY7" fmla="*/ 13716 h 13716"/>
              <a:gd name="connsiteX8" fmla="*/ 0 w 1554480"/>
              <a:gd name="connsiteY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3716" fill="none" extrusionOk="0">
                <a:moveTo>
                  <a:pt x="0" y="0"/>
                </a:moveTo>
                <a:cubicBezTo>
                  <a:pt x="69558" y="-27075"/>
                  <a:pt x="365297" y="14897"/>
                  <a:pt x="549250" y="0"/>
                </a:cubicBezTo>
                <a:cubicBezTo>
                  <a:pt x="762323" y="14872"/>
                  <a:pt x="864871" y="21041"/>
                  <a:pt x="1082954" y="0"/>
                </a:cubicBezTo>
                <a:cubicBezTo>
                  <a:pt x="1306037" y="9403"/>
                  <a:pt x="1371926" y="14821"/>
                  <a:pt x="1554480" y="0"/>
                </a:cubicBezTo>
                <a:cubicBezTo>
                  <a:pt x="1554010" y="4793"/>
                  <a:pt x="1554680" y="10394"/>
                  <a:pt x="1554480" y="13716"/>
                </a:cubicBezTo>
                <a:cubicBezTo>
                  <a:pt x="1328957" y="3179"/>
                  <a:pt x="1207025" y="27731"/>
                  <a:pt x="1067410" y="13716"/>
                </a:cubicBezTo>
                <a:cubicBezTo>
                  <a:pt x="897316" y="-7440"/>
                  <a:pt x="788951" y="-24962"/>
                  <a:pt x="549250" y="13716"/>
                </a:cubicBezTo>
                <a:cubicBezTo>
                  <a:pt x="300394" y="-2982"/>
                  <a:pt x="129576" y="35301"/>
                  <a:pt x="0" y="13716"/>
                </a:cubicBezTo>
                <a:cubicBezTo>
                  <a:pt x="354" y="8869"/>
                  <a:pt x="649" y="6738"/>
                  <a:pt x="0" y="0"/>
                </a:cubicBezTo>
                <a:close/>
              </a:path>
              <a:path w="1554480" h="13716" stroke="0" extrusionOk="0">
                <a:moveTo>
                  <a:pt x="0" y="0"/>
                </a:moveTo>
                <a:cubicBezTo>
                  <a:pt x="249513" y="10124"/>
                  <a:pt x="389298" y="10419"/>
                  <a:pt x="502615" y="0"/>
                </a:cubicBezTo>
                <a:cubicBezTo>
                  <a:pt x="616735" y="10147"/>
                  <a:pt x="791037" y="-19212"/>
                  <a:pt x="974141" y="0"/>
                </a:cubicBezTo>
                <a:cubicBezTo>
                  <a:pt x="1141919" y="34853"/>
                  <a:pt x="1248514" y="16971"/>
                  <a:pt x="1554480" y="0"/>
                </a:cubicBezTo>
                <a:cubicBezTo>
                  <a:pt x="1554288" y="3835"/>
                  <a:pt x="1554171" y="7531"/>
                  <a:pt x="1554480" y="13716"/>
                </a:cubicBezTo>
                <a:cubicBezTo>
                  <a:pt x="1337806" y="9080"/>
                  <a:pt x="1308467" y="19887"/>
                  <a:pt x="1067410" y="13716"/>
                </a:cubicBezTo>
                <a:cubicBezTo>
                  <a:pt x="824349" y="13143"/>
                  <a:pt x="783437" y="24151"/>
                  <a:pt x="518160" y="13716"/>
                </a:cubicBezTo>
                <a:cubicBezTo>
                  <a:pt x="271530" y="4598"/>
                  <a:pt x="132568" y="-7659"/>
                  <a:pt x="0" y="13716"/>
                </a:cubicBezTo>
                <a:cubicBezTo>
                  <a:pt x="768" y="9617"/>
                  <a:pt x="-274" y="4847"/>
                  <a:pt x="0" y="0"/>
                </a:cubicBezTo>
                <a:close/>
              </a:path>
              <a:path w="1554480" h="13716" fill="none" stroke="0" extrusionOk="0">
                <a:moveTo>
                  <a:pt x="0" y="0"/>
                </a:moveTo>
                <a:cubicBezTo>
                  <a:pt x="95687" y="-31247"/>
                  <a:pt x="331569" y="3404"/>
                  <a:pt x="549250" y="0"/>
                </a:cubicBezTo>
                <a:cubicBezTo>
                  <a:pt x="776590" y="6530"/>
                  <a:pt x="844530" y="-5109"/>
                  <a:pt x="1082954" y="0"/>
                </a:cubicBezTo>
                <a:cubicBezTo>
                  <a:pt x="1293569" y="15486"/>
                  <a:pt x="1361850" y="13824"/>
                  <a:pt x="1554480" y="0"/>
                </a:cubicBezTo>
                <a:cubicBezTo>
                  <a:pt x="1553504" y="4786"/>
                  <a:pt x="1554832" y="10912"/>
                  <a:pt x="1554480" y="13716"/>
                </a:cubicBezTo>
                <a:cubicBezTo>
                  <a:pt x="1366718" y="4861"/>
                  <a:pt x="1218290" y="26644"/>
                  <a:pt x="1067410" y="13716"/>
                </a:cubicBezTo>
                <a:cubicBezTo>
                  <a:pt x="900327" y="-8822"/>
                  <a:pt x="792178" y="6310"/>
                  <a:pt x="549250" y="13716"/>
                </a:cubicBezTo>
                <a:cubicBezTo>
                  <a:pt x="295300" y="2843"/>
                  <a:pt x="142619" y="40779"/>
                  <a:pt x="0" y="13716"/>
                </a:cubicBezTo>
                <a:cubicBezTo>
                  <a:pt x="813" y="8812"/>
                  <a:pt x="948" y="672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554480"/>
                      <a:gd name="connsiteY0" fmla="*/ 0 h 13716"/>
                      <a:gd name="connsiteX1" fmla="*/ 549250 w 1554480"/>
                      <a:gd name="connsiteY1" fmla="*/ 0 h 13716"/>
                      <a:gd name="connsiteX2" fmla="*/ 1082954 w 1554480"/>
                      <a:gd name="connsiteY2" fmla="*/ 0 h 13716"/>
                      <a:gd name="connsiteX3" fmla="*/ 1554480 w 1554480"/>
                      <a:gd name="connsiteY3" fmla="*/ 0 h 13716"/>
                      <a:gd name="connsiteX4" fmla="*/ 1554480 w 1554480"/>
                      <a:gd name="connsiteY4" fmla="*/ 13716 h 13716"/>
                      <a:gd name="connsiteX5" fmla="*/ 1067410 w 1554480"/>
                      <a:gd name="connsiteY5" fmla="*/ 13716 h 13716"/>
                      <a:gd name="connsiteX6" fmla="*/ 549250 w 1554480"/>
                      <a:gd name="connsiteY6" fmla="*/ 13716 h 13716"/>
                      <a:gd name="connsiteX7" fmla="*/ 0 w 1554480"/>
                      <a:gd name="connsiteY7" fmla="*/ 13716 h 13716"/>
                      <a:gd name="connsiteX8" fmla="*/ 0 w 1554480"/>
                      <a:gd name="connsiteY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1554480" h="13716" fill="none" extrusionOk="0">
                        <a:moveTo>
                          <a:pt x="0" y="0"/>
                        </a:moveTo>
                        <a:cubicBezTo>
                          <a:pt x="114141" y="-19864"/>
                          <a:pt x="345055" y="-1657"/>
                          <a:pt x="549250" y="0"/>
                        </a:cubicBezTo>
                        <a:cubicBezTo>
                          <a:pt x="753445" y="1657"/>
                          <a:pt x="862292" y="-5674"/>
                          <a:pt x="1082954" y="0"/>
                        </a:cubicBezTo>
                        <a:cubicBezTo>
                          <a:pt x="1303616" y="5674"/>
                          <a:pt x="1363530" y="4537"/>
                          <a:pt x="1554480" y="0"/>
                        </a:cubicBezTo>
                        <a:cubicBezTo>
                          <a:pt x="1553820" y="4959"/>
                          <a:pt x="1554594" y="10798"/>
                          <a:pt x="1554480" y="13716"/>
                        </a:cubicBezTo>
                        <a:cubicBezTo>
                          <a:pt x="1338847" y="1555"/>
                          <a:pt x="1215066" y="33279"/>
                          <a:pt x="1067410" y="13716"/>
                        </a:cubicBezTo>
                        <a:cubicBezTo>
                          <a:pt x="919754" y="-5847"/>
                          <a:pt x="800465" y="-1492"/>
                          <a:pt x="549250" y="13716"/>
                        </a:cubicBezTo>
                        <a:cubicBezTo>
                          <a:pt x="298035" y="28924"/>
                          <a:pt x="158868" y="18197"/>
                          <a:pt x="0" y="13716"/>
                        </a:cubicBezTo>
                        <a:cubicBezTo>
                          <a:pt x="488" y="8630"/>
                          <a:pt x="480" y="6612"/>
                          <a:pt x="0" y="0"/>
                        </a:cubicBezTo>
                        <a:close/>
                      </a:path>
                      <a:path w="1554480" h="13716" stroke="0" extrusionOk="0">
                        <a:moveTo>
                          <a:pt x="0" y="0"/>
                        </a:moveTo>
                        <a:cubicBezTo>
                          <a:pt x="249941" y="-58"/>
                          <a:pt x="367334" y="23448"/>
                          <a:pt x="502615" y="0"/>
                        </a:cubicBezTo>
                        <a:cubicBezTo>
                          <a:pt x="637897" y="-23448"/>
                          <a:pt x="813653" y="-20418"/>
                          <a:pt x="974141" y="0"/>
                        </a:cubicBezTo>
                        <a:cubicBezTo>
                          <a:pt x="1134629" y="20418"/>
                          <a:pt x="1268772" y="6288"/>
                          <a:pt x="1554480" y="0"/>
                        </a:cubicBezTo>
                        <a:cubicBezTo>
                          <a:pt x="1554232" y="4157"/>
                          <a:pt x="1554673" y="7559"/>
                          <a:pt x="1554480" y="13716"/>
                        </a:cubicBezTo>
                        <a:cubicBezTo>
                          <a:pt x="1336087" y="7600"/>
                          <a:pt x="1310024" y="15187"/>
                          <a:pt x="1067410" y="13716"/>
                        </a:cubicBezTo>
                        <a:cubicBezTo>
                          <a:pt x="824796" y="12246"/>
                          <a:pt x="787902" y="30075"/>
                          <a:pt x="518160" y="13716"/>
                        </a:cubicBezTo>
                        <a:cubicBezTo>
                          <a:pt x="248418" y="-2643"/>
                          <a:pt x="133160" y="4633"/>
                          <a:pt x="0" y="13716"/>
                        </a:cubicBezTo>
                        <a:cubicBezTo>
                          <a:pt x="43" y="9160"/>
                          <a:pt x="-111" y="4811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3490721" y="502920"/>
            <a:ext cx="5170932" cy="1463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i="1"/>
              <a:t>(Saunders &amp; Lewis, 2018)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i="1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2758" y="2290936"/>
            <a:ext cx="7389340" cy="3959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1650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/>
              <a:t>Question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900"/>
              <a:t>Is critically reviewing literature looking for the faults in the work?</a:t>
            </a:r>
          </a:p>
        </p:txBody>
      </p:sp>
      <p:pic>
        <p:nvPicPr>
          <p:cNvPr id="13" name="Picture 12" descr="Glasses on top of a book">
            <a:extLst>
              <a:ext uri="{FF2B5EF4-FFF2-40B4-BE49-F238E27FC236}">
                <a16:creationId xmlns:a16="http://schemas.microsoft.com/office/drawing/2014/main" id="{978DF50C-3A91-1871-7358-F47AC09A95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15" r="37747" b="-1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919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302</Words>
  <Application>Microsoft Office PowerPoint</Application>
  <PresentationFormat>On-screen Show (4:3)</PresentationFormat>
  <Paragraphs>41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Research Methods</vt:lpstr>
      <vt:lpstr>What is the Role of a Literature Review?</vt:lpstr>
      <vt:lpstr>The ‘Landscape’ of a subject</vt:lpstr>
      <vt:lpstr>Can I Do It?</vt:lpstr>
      <vt:lpstr>So, What is a Literature Review for?</vt:lpstr>
      <vt:lpstr>The Funnel Analogy</vt:lpstr>
      <vt:lpstr>PowerPoint Presentation</vt:lpstr>
      <vt:lpstr>Question</vt:lpstr>
    </vt:vector>
  </TitlesOfParts>
  <Company>Swansea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Davies Paul.G.</dc:creator>
  <cp:lastModifiedBy>Badir Miftah</cp:lastModifiedBy>
  <cp:revision>29</cp:revision>
  <cp:lastPrinted>2020-02-05T13:55:48Z</cp:lastPrinted>
  <dcterms:created xsi:type="dcterms:W3CDTF">2020-02-05T11:40:31Z</dcterms:created>
  <dcterms:modified xsi:type="dcterms:W3CDTF">2023-05-12T10:54:45Z</dcterms:modified>
</cp:coreProperties>
</file>