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90" r:id="rId2"/>
    <p:sldId id="331" r:id="rId3"/>
    <p:sldId id="477" r:id="rId4"/>
    <p:sldId id="483" r:id="rId5"/>
    <p:sldId id="489" r:id="rId6"/>
    <p:sldId id="457" r:id="rId7"/>
    <p:sldId id="448" r:id="rId8"/>
    <p:sldId id="449" r:id="rId9"/>
    <p:sldId id="460" r:id="rId10"/>
    <p:sldId id="459" r:id="rId11"/>
    <p:sldId id="453" r:id="rId12"/>
    <p:sldId id="452" r:id="rId13"/>
    <p:sldId id="458" r:id="rId14"/>
    <p:sldId id="468" r:id="rId15"/>
    <p:sldId id="478" r:id="rId16"/>
    <p:sldId id="454" r:id="rId17"/>
    <p:sldId id="455" r:id="rId18"/>
    <p:sldId id="284" r:id="rId19"/>
    <p:sldId id="456" r:id="rId20"/>
    <p:sldId id="491" r:id="rId21"/>
    <p:sldId id="492" r:id="rId22"/>
    <p:sldId id="493" r:id="rId23"/>
    <p:sldId id="494" r:id="rId24"/>
    <p:sldId id="497" r:id="rId25"/>
    <p:sldId id="496"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176" autoAdjust="0"/>
    <p:restoredTop sz="94576" autoAdjust="0"/>
  </p:normalViewPr>
  <p:slideViewPr>
    <p:cSldViewPr>
      <p:cViewPr varScale="1">
        <p:scale>
          <a:sx n="95" d="100"/>
          <a:sy n="95" d="100"/>
        </p:scale>
        <p:origin x="68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Slide Image Placeholder 1">
            <a:extLst>
              <a:ext uri="{FF2B5EF4-FFF2-40B4-BE49-F238E27FC236}">
                <a16:creationId xmlns:a16="http://schemas.microsoft.com/office/drawing/2014/main" id="{4B5DBEE6-15D6-9048-B48E-71D924CBDC6C}"/>
              </a:ext>
            </a:extLst>
          </p:cNvPr>
          <p:cNvSpPr>
            <a:spLocks noGrp="1" noRot="1" noChangeAspect="1" noTextEdit="1"/>
          </p:cNvSpPr>
          <p:nvPr>
            <p:ph type="sldImg"/>
          </p:nvPr>
        </p:nvSpPr>
        <p:spPr>
          <a:ln/>
        </p:spPr>
      </p:sp>
      <p:sp>
        <p:nvSpPr>
          <p:cNvPr id="273411" name="Notes Placeholder 2">
            <a:extLst>
              <a:ext uri="{FF2B5EF4-FFF2-40B4-BE49-F238E27FC236}">
                <a16:creationId xmlns:a16="http://schemas.microsoft.com/office/drawing/2014/main" id="{049E2FB2-1875-E044-B205-CAB8FC9922A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73412" name="Slide Number Placeholder 3">
            <a:extLst>
              <a:ext uri="{FF2B5EF4-FFF2-40B4-BE49-F238E27FC236}">
                <a16:creationId xmlns:a16="http://schemas.microsoft.com/office/drawing/2014/main" id="{BA5708DA-2E49-4F4D-BD69-0CB6C4BA68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1695D9-BCB7-9E45-A3EE-F4C417B5C710}" type="slidenum">
              <a:rPr lang="en-US" altLang="en-US"/>
              <a:pPr eaLnBrk="1" hangingPunct="1"/>
              <a:t>3</a:t>
            </a:fld>
            <a:endParaRPr lang="en-US" altLang="en-US"/>
          </a:p>
        </p:txBody>
      </p:sp>
    </p:spTree>
    <p:extLst>
      <p:ext uri="{BB962C8B-B14F-4D97-AF65-F5344CB8AC3E}">
        <p14:creationId xmlns:p14="http://schemas.microsoft.com/office/powerpoint/2010/main" val="3222744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a:extLst>
              <a:ext uri="{FF2B5EF4-FFF2-40B4-BE49-F238E27FC236}">
                <a16:creationId xmlns:a16="http://schemas.microsoft.com/office/drawing/2014/main" id="{3781C3DA-7D8B-A943-8F8E-38E736F31D25}"/>
              </a:ext>
            </a:extLst>
          </p:cNvPr>
          <p:cNvSpPr>
            <a:spLocks noGrp="1" noRot="1" noChangeAspect="1" noChangeArrowheads="1" noTextEdit="1"/>
          </p:cNvSpPr>
          <p:nvPr>
            <p:ph type="sldImg"/>
          </p:nvPr>
        </p:nvSpPr>
        <p:spPr>
          <a:ln/>
        </p:spPr>
      </p:sp>
      <p:sp>
        <p:nvSpPr>
          <p:cNvPr id="274435" name="Rectangle 3">
            <a:extLst>
              <a:ext uri="{FF2B5EF4-FFF2-40B4-BE49-F238E27FC236}">
                <a16:creationId xmlns:a16="http://schemas.microsoft.com/office/drawing/2014/main" id="{E2FDB11E-9445-B148-8B32-4CE27B520A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Sum up and Visual</a:t>
            </a:r>
          </a:p>
        </p:txBody>
      </p:sp>
    </p:spTree>
    <p:extLst>
      <p:ext uri="{BB962C8B-B14F-4D97-AF65-F5344CB8AC3E}">
        <p14:creationId xmlns:p14="http://schemas.microsoft.com/office/powerpoint/2010/main" val="1339093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11">
            <a:extLst>
              <a:ext uri="{FF2B5EF4-FFF2-40B4-BE49-F238E27FC236}">
                <a16:creationId xmlns:a16="http://schemas.microsoft.com/office/drawing/2014/main" id="{09D062E4-0F74-FB4E-BCAF-B5C54E0EFF6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9AEE101-5CB6-3541-9CC0-AD109DD2BA5C}" type="slidenum">
              <a:rPr lang="en-US" altLang="en-US"/>
              <a:pPr eaLnBrk="1" hangingPunct="1"/>
              <a:t>5</a:t>
            </a:fld>
            <a:endParaRPr lang="en-US" altLang="en-US"/>
          </a:p>
        </p:txBody>
      </p:sp>
      <p:sp>
        <p:nvSpPr>
          <p:cNvPr id="231427" name="Rectangle 11">
            <a:extLst>
              <a:ext uri="{FF2B5EF4-FFF2-40B4-BE49-F238E27FC236}">
                <a16:creationId xmlns:a16="http://schemas.microsoft.com/office/drawing/2014/main" id="{2D8158D5-B6E4-194E-A8A9-5600A86B5B76}"/>
              </a:ext>
            </a:extLst>
          </p:cNvPr>
          <p:cNvSpPr txBox="1">
            <a:spLocks noGrp="1" noChangeArrowheads="1"/>
          </p:cNvSpPr>
          <p:nvPr/>
        </p:nvSpPr>
        <p:spPr bwMode="auto">
          <a:xfrm>
            <a:off x="5800725" y="8539163"/>
            <a:ext cx="793750" cy="28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66" tIns="0" rIns="18466" bIns="0" anchor="b"/>
          <a:lstStyle>
            <a:lvl1pPr defTabSz="885825" eaLnBrk="0" hangingPunct="0">
              <a:defRPr>
                <a:solidFill>
                  <a:schemeClr val="tx1"/>
                </a:solidFill>
                <a:latin typeface="Arial" panose="020B0604020202020204" pitchFamily="34" charset="0"/>
              </a:defRPr>
            </a:lvl1pPr>
            <a:lvl2pPr marL="742950" indent="-285750" defTabSz="885825" eaLnBrk="0" hangingPunct="0">
              <a:defRPr>
                <a:solidFill>
                  <a:schemeClr val="tx1"/>
                </a:solidFill>
                <a:latin typeface="Arial" panose="020B0604020202020204" pitchFamily="34" charset="0"/>
              </a:defRPr>
            </a:lvl2pPr>
            <a:lvl3pPr marL="1143000" indent="-228600" defTabSz="885825" eaLnBrk="0" hangingPunct="0">
              <a:defRPr>
                <a:solidFill>
                  <a:schemeClr val="tx1"/>
                </a:solidFill>
                <a:latin typeface="Arial" panose="020B0604020202020204" pitchFamily="34" charset="0"/>
              </a:defRPr>
            </a:lvl3pPr>
            <a:lvl4pPr marL="1600200" indent="-228600" defTabSz="885825" eaLnBrk="0" hangingPunct="0">
              <a:defRPr>
                <a:solidFill>
                  <a:schemeClr val="tx1"/>
                </a:solidFill>
                <a:latin typeface="Arial" panose="020B0604020202020204" pitchFamily="34" charset="0"/>
              </a:defRPr>
            </a:lvl4pPr>
            <a:lvl5pPr marL="2057400" indent="-228600" defTabSz="885825" eaLnBrk="0" hangingPunct="0">
              <a:defRPr>
                <a:solidFill>
                  <a:schemeClr val="tx1"/>
                </a:solidFill>
                <a:latin typeface="Arial" panose="020B0604020202020204" pitchFamily="34" charset="0"/>
              </a:defRPr>
            </a:lvl5pPr>
            <a:lvl6pPr marL="2514600" indent="-228600" defTabSz="885825" eaLnBrk="0" fontAlgn="base" hangingPunct="0">
              <a:spcBef>
                <a:spcPct val="0"/>
              </a:spcBef>
              <a:spcAft>
                <a:spcPct val="0"/>
              </a:spcAft>
              <a:defRPr>
                <a:solidFill>
                  <a:schemeClr val="tx1"/>
                </a:solidFill>
                <a:latin typeface="Arial" panose="020B0604020202020204" pitchFamily="34" charset="0"/>
              </a:defRPr>
            </a:lvl6pPr>
            <a:lvl7pPr marL="2971800" indent="-228600" defTabSz="885825" eaLnBrk="0" fontAlgn="base" hangingPunct="0">
              <a:spcBef>
                <a:spcPct val="0"/>
              </a:spcBef>
              <a:spcAft>
                <a:spcPct val="0"/>
              </a:spcAft>
              <a:defRPr>
                <a:solidFill>
                  <a:schemeClr val="tx1"/>
                </a:solidFill>
                <a:latin typeface="Arial" panose="020B0604020202020204" pitchFamily="34" charset="0"/>
              </a:defRPr>
            </a:lvl7pPr>
            <a:lvl8pPr marL="3429000" indent="-228600" defTabSz="885825" eaLnBrk="0" fontAlgn="base" hangingPunct="0">
              <a:spcBef>
                <a:spcPct val="0"/>
              </a:spcBef>
              <a:spcAft>
                <a:spcPct val="0"/>
              </a:spcAft>
              <a:defRPr>
                <a:solidFill>
                  <a:schemeClr val="tx1"/>
                </a:solidFill>
                <a:latin typeface="Arial" panose="020B0604020202020204" pitchFamily="34" charset="0"/>
              </a:defRPr>
            </a:lvl8pPr>
            <a:lvl9pPr marL="3886200" indent="-228600" defTabSz="885825"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B20320D-1592-C54A-990E-EEE2DFA2EB58}" type="slidenum">
              <a:rPr lang="en-US" altLang="en-US" sz="800">
                <a:ea typeface="ＭＳ Ｐゴシック" panose="020B0600070205080204" pitchFamily="34" charset="-128"/>
              </a:rPr>
              <a:pPr algn="r" eaLnBrk="1" hangingPunct="1"/>
              <a:t>5</a:t>
            </a:fld>
            <a:endParaRPr lang="en-US" altLang="en-US" sz="800">
              <a:ea typeface="ＭＳ Ｐゴシック" panose="020B0600070205080204" pitchFamily="34" charset="-128"/>
            </a:endParaRPr>
          </a:p>
        </p:txBody>
      </p:sp>
      <p:sp>
        <p:nvSpPr>
          <p:cNvPr id="231428" name="Slide Image Placeholder 1">
            <a:extLst>
              <a:ext uri="{FF2B5EF4-FFF2-40B4-BE49-F238E27FC236}">
                <a16:creationId xmlns:a16="http://schemas.microsoft.com/office/drawing/2014/main" id="{5AE6A10E-F107-2248-AAE0-D17387019D6D}"/>
              </a:ext>
            </a:extLst>
          </p:cNvPr>
          <p:cNvSpPr>
            <a:spLocks noGrp="1" noRot="1" noChangeAspect="1" noTextEdit="1"/>
          </p:cNvSpPr>
          <p:nvPr>
            <p:ph type="sldImg"/>
          </p:nvPr>
        </p:nvSpPr>
        <p:spPr>
          <a:ln/>
        </p:spPr>
      </p:sp>
      <p:sp>
        <p:nvSpPr>
          <p:cNvPr id="231429" name="Notes Placeholder 2">
            <a:extLst>
              <a:ext uri="{FF2B5EF4-FFF2-40B4-BE49-F238E27FC236}">
                <a16:creationId xmlns:a16="http://schemas.microsoft.com/office/drawing/2014/main" id="{682D7D7E-BDE6-9D4D-9240-2EBEEA5AEA4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31430" name="Slide Number Placeholder 3">
            <a:extLst>
              <a:ext uri="{FF2B5EF4-FFF2-40B4-BE49-F238E27FC236}">
                <a16:creationId xmlns:a16="http://schemas.microsoft.com/office/drawing/2014/main" id="{F60EE7FC-FCEF-3542-8953-0DBC4E1AFFE9}"/>
              </a:ext>
            </a:extLst>
          </p:cNvPr>
          <p:cNvSpPr txBox="1">
            <a:spLocks noGrp="1"/>
          </p:cNvSpPr>
          <p:nvPr/>
        </p:nvSpPr>
        <p:spPr bwMode="auto">
          <a:xfrm>
            <a:off x="5800725" y="8539163"/>
            <a:ext cx="793750" cy="28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66" tIns="0" rIns="18466" bIns="0" anchor="b"/>
          <a:lstStyle>
            <a:lvl1pPr defTabSz="885825" eaLnBrk="0" hangingPunct="0">
              <a:defRPr>
                <a:solidFill>
                  <a:schemeClr val="tx1"/>
                </a:solidFill>
                <a:latin typeface="Arial" panose="020B0604020202020204" pitchFamily="34" charset="0"/>
              </a:defRPr>
            </a:lvl1pPr>
            <a:lvl2pPr marL="742950" indent="-285750" defTabSz="885825" eaLnBrk="0" hangingPunct="0">
              <a:defRPr>
                <a:solidFill>
                  <a:schemeClr val="tx1"/>
                </a:solidFill>
                <a:latin typeface="Arial" panose="020B0604020202020204" pitchFamily="34" charset="0"/>
              </a:defRPr>
            </a:lvl2pPr>
            <a:lvl3pPr marL="1143000" indent="-228600" defTabSz="885825" eaLnBrk="0" hangingPunct="0">
              <a:defRPr>
                <a:solidFill>
                  <a:schemeClr val="tx1"/>
                </a:solidFill>
                <a:latin typeface="Arial" panose="020B0604020202020204" pitchFamily="34" charset="0"/>
              </a:defRPr>
            </a:lvl3pPr>
            <a:lvl4pPr marL="1600200" indent="-228600" defTabSz="885825" eaLnBrk="0" hangingPunct="0">
              <a:defRPr>
                <a:solidFill>
                  <a:schemeClr val="tx1"/>
                </a:solidFill>
                <a:latin typeface="Arial" panose="020B0604020202020204" pitchFamily="34" charset="0"/>
              </a:defRPr>
            </a:lvl4pPr>
            <a:lvl5pPr marL="2057400" indent="-228600" defTabSz="885825" eaLnBrk="0" hangingPunct="0">
              <a:defRPr>
                <a:solidFill>
                  <a:schemeClr val="tx1"/>
                </a:solidFill>
                <a:latin typeface="Arial" panose="020B0604020202020204" pitchFamily="34" charset="0"/>
              </a:defRPr>
            </a:lvl5pPr>
            <a:lvl6pPr marL="2514600" indent="-228600" defTabSz="885825" eaLnBrk="0" fontAlgn="base" hangingPunct="0">
              <a:spcBef>
                <a:spcPct val="0"/>
              </a:spcBef>
              <a:spcAft>
                <a:spcPct val="0"/>
              </a:spcAft>
              <a:defRPr>
                <a:solidFill>
                  <a:schemeClr val="tx1"/>
                </a:solidFill>
                <a:latin typeface="Arial" panose="020B0604020202020204" pitchFamily="34" charset="0"/>
              </a:defRPr>
            </a:lvl6pPr>
            <a:lvl7pPr marL="2971800" indent="-228600" defTabSz="885825" eaLnBrk="0" fontAlgn="base" hangingPunct="0">
              <a:spcBef>
                <a:spcPct val="0"/>
              </a:spcBef>
              <a:spcAft>
                <a:spcPct val="0"/>
              </a:spcAft>
              <a:defRPr>
                <a:solidFill>
                  <a:schemeClr val="tx1"/>
                </a:solidFill>
                <a:latin typeface="Arial" panose="020B0604020202020204" pitchFamily="34" charset="0"/>
              </a:defRPr>
            </a:lvl7pPr>
            <a:lvl8pPr marL="3429000" indent="-228600" defTabSz="885825" eaLnBrk="0" fontAlgn="base" hangingPunct="0">
              <a:spcBef>
                <a:spcPct val="0"/>
              </a:spcBef>
              <a:spcAft>
                <a:spcPct val="0"/>
              </a:spcAft>
              <a:defRPr>
                <a:solidFill>
                  <a:schemeClr val="tx1"/>
                </a:solidFill>
                <a:latin typeface="Arial" panose="020B0604020202020204" pitchFamily="34" charset="0"/>
              </a:defRPr>
            </a:lvl8pPr>
            <a:lvl9pPr marL="3886200" indent="-228600" defTabSz="885825"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38CB450-0B8E-6E49-AF80-E95E06C0DD4C}" type="slidenum">
              <a:rPr lang="en-US" altLang="en-US" sz="800">
                <a:ea typeface="ＭＳ Ｐゴシック" panose="020B0600070205080204" pitchFamily="34" charset="-128"/>
              </a:rPr>
              <a:pPr algn="r" eaLnBrk="1" hangingPunct="1"/>
              <a:t>5</a:t>
            </a:fld>
            <a:endParaRPr lang="en-US" altLang="en-US" sz="800">
              <a:ea typeface="ＭＳ Ｐゴシック" panose="020B0600070205080204" pitchFamily="34" charset="-128"/>
            </a:endParaRPr>
          </a:p>
        </p:txBody>
      </p:sp>
    </p:spTree>
    <p:extLst>
      <p:ext uri="{BB962C8B-B14F-4D97-AF65-F5344CB8AC3E}">
        <p14:creationId xmlns:p14="http://schemas.microsoft.com/office/powerpoint/2010/main" val="3729928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Slide Image Placeholder 1">
            <a:extLst>
              <a:ext uri="{FF2B5EF4-FFF2-40B4-BE49-F238E27FC236}">
                <a16:creationId xmlns:a16="http://schemas.microsoft.com/office/drawing/2014/main" id="{612F82EC-2501-DE49-B1D0-6D8E0E42179A}"/>
              </a:ext>
            </a:extLst>
          </p:cNvPr>
          <p:cNvSpPr>
            <a:spLocks noGrp="1" noRot="1" noChangeAspect="1" noTextEdit="1"/>
          </p:cNvSpPr>
          <p:nvPr>
            <p:ph type="sldImg"/>
          </p:nvPr>
        </p:nvSpPr>
        <p:spPr>
          <a:ln/>
        </p:spPr>
      </p:sp>
      <p:sp>
        <p:nvSpPr>
          <p:cNvPr id="232451" name="Notes Placeholder 2">
            <a:extLst>
              <a:ext uri="{FF2B5EF4-FFF2-40B4-BE49-F238E27FC236}">
                <a16:creationId xmlns:a16="http://schemas.microsoft.com/office/drawing/2014/main" id="{53C91110-7924-734B-9A95-7AE805B2E4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32452" name="Slide Number Placeholder 3">
            <a:extLst>
              <a:ext uri="{FF2B5EF4-FFF2-40B4-BE49-F238E27FC236}">
                <a16:creationId xmlns:a16="http://schemas.microsoft.com/office/drawing/2014/main" id="{76A070B6-0122-1D41-9FBE-89E8313088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69FAE9E-3108-274A-A417-8ACE8913D801}" type="slidenum">
              <a:rPr lang="en-US" altLang="en-US"/>
              <a:pPr eaLnBrk="1" hangingPunct="1"/>
              <a:t>6</a:t>
            </a:fld>
            <a:endParaRPr lang="en-US" altLang="en-US"/>
          </a:p>
        </p:txBody>
      </p:sp>
    </p:spTree>
    <p:extLst>
      <p:ext uri="{BB962C8B-B14F-4D97-AF65-F5344CB8AC3E}">
        <p14:creationId xmlns:p14="http://schemas.microsoft.com/office/powerpoint/2010/main" val="3046092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Slide Image Placeholder 1">
            <a:extLst>
              <a:ext uri="{FF2B5EF4-FFF2-40B4-BE49-F238E27FC236}">
                <a16:creationId xmlns:a16="http://schemas.microsoft.com/office/drawing/2014/main" id="{A1A49CF3-5FCA-9F4B-AE76-56C92D13C8DE}"/>
              </a:ext>
            </a:extLst>
          </p:cNvPr>
          <p:cNvSpPr>
            <a:spLocks noGrp="1" noRot="1" noChangeAspect="1" noTextEdit="1"/>
          </p:cNvSpPr>
          <p:nvPr>
            <p:ph type="sldImg"/>
          </p:nvPr>
        </p:nvSpPr>
        <p:spPr>
          <a:ln/>
        </p:spPr>
      </p:sp>
      <p:sp>
        <p:nvSpPr>
          <p:cNvPr id="233475" name="Notes Placeholder 2">
            <a:extLst>
              <a:ext uri="{FF2B5EF4-FFF2-40B4-BE49-F238E27FC236}">
                <a16:creationId xmlns:a16="http://schemas.microsoft.com/office/drawing/2014/main" id="{86CDDD40-5A44-AF47-BE9B-86CCE68AE6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33476" name="Slide Number Placeholder 3">
            <a:extLst>
              <a:ext uri="{FF2B5EF4-FFF2-40B4-BE49-F238E27FC236}">
                <a16:creationId xmlns:a16="http://schemas.microsoft.com/office/drawing/2014/main" id="{3E517B71-B3E1-AF40-8168-84FAD563B7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32C03F5-B8EC-1842-BDCB-F200A678B886}" type="slidenum">
              <a:rPr lang="en-US" altLang="en-US"/>
              <a:pPr eaLnBrk="1" hangingPunct="1"/>
              <a:t>7</a:t>
            </a:fld>
            <a:endParaRPr lang="en-US" altLang="en-US"/>
          </a:p>
        </p:txBody>
      </p:sp>
    </p:spTree>
    <p:extLst>
      <p:ext uri="{BB962C8B-B14F-4D97-AF65-F5344CB8AC3E}">
        <p14:creationId xmlns:p14="http://schemas.microsoft.com/office/powerpoint/2010/main" val="1200470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Slide Image Placeholder 1">
            <a:extLst>
              <a:ext uri="{FF2B5EF4-FFF2-40B4-BE49-F238E27FC236}">
                <a16:creationId xmlns:a16="http://schemas.microsoft.com/office/drawing/2014/main" id="{AFD54310-1572-244B-AC94-A9F4C087BB80}"/>
              </a:ext>
            </a:extLst>
          </p:cNvPr>
          <p:cNvSpPr>
            <a:spLocks noGrp="1" noRot="1" noChangeAspect="1" noTextEdit="1"/>
          </p:cNvSpPr>
          <p:nvPr>
            <p:ph type="sldImg"/>
          </p:nvPr>
        </p:nvSpPr>
        <p:spPr>
          <a:ln/>
        </p:spPr>
      </p:sp>
      <p:sp>
        <p:nvSpPr>
          <p:cNvPr id="235523" name="Notes Placeholder 2">
            <a:extLst>
              <a:ext uri="{FF2B5EF4-FFF2-40B4-BE49-F238E27FC236}">
                <a16:creationId xmlns:a16="http://schemas.microsoft.com/office/drawing/2014/main" id="{5B9CC6AE-A742-4842-94A7-A4299356FE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35524" name="Slide Number Placeholder 3">
            <a:extLst>
              <a:ext uri="{FF2B5EF4-FFF2-40B4-BE49-F238E27FC236}">
                <a16:creationId xmlns:a16="http://schemas.microsoft.com/office/drawing/2014/main" id="{4B4447B0-3549-C94D-ADF5-69DF639272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D1C33A-656F-1140-92E0-051EDB8D4223}" type="slidenum">
              <a:rPr lang="en-US" altLang="en-US"/>
              <a:pPr eaLnBrk="1" hangingPunct="1"/>
              <a:t>8</a:t>
            </a:fld>
            <a:endParaRPr lang="en-US" altLang="en-US"/>
          </a:p>
        </p:txBody>
      </p:sp>
    </p:spTree>
    <p:extLst>
      <p:ext uri="{BB962C8B-B14F-4D97-AF65-F5344CB8AC3E}">
        <p14:creationId xmlns:p14="http://schemas.microsoft.com/office/powerpoint/2010/main" val="4002484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Slide Image Placeholder 1">
            <a:extLst>
              <a:ext uri="{FF2B5EF4-FFF2-40B4-BE49-F238E27FC236}">
                <a16:creationId xmlns:a16="http://schemas.microsoft.com/office/drawing/2014/main" id="{5F48F25F-288F-FF47-96FF-C2D4468E4ADB}"/>
              </a:ext>
            </a:extLst>
          </p:cNvPr>
          <p:cNvSpPr>
            <a:spLocks noGrp="1" noRot="1" noChangeAspect="1" noTextEdit="1"/>
          </p:cNvSpPr>
          <p:nvPr>
            <p:ph type="sldImg"/>
          </p:nvPr>
        </p:nvSpPr>
        <p:spPr>
          <a:ln/>
        </p:spPr>
      </p:sp>
      <p:sp>
        <p:nvSpPr>
          <p:cNvPr id="239619" name="Notes Placeholder 2">
            <a:extLst>
              <a:ext uri="{FF2B5EF4-FFF2-40B4-BE49-F238E27FC236}">
                <a16:creationId xmlns:a16="http://schemas.microsoft.com/office/drawing/2014/main" id="{1743803D-A8D8-6342-B762-17EA1E96345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39620" name="Slide Number Placeholder 3">
            <a:extLst>
              <a:ext uri="{FF2B5EF4-FFF2-40B4-BE49-F238E27FC236}">
                <a16:creationId xmlns:a16="http://schemas.microsoft.com/office/drawing/2014/main" id="{5AE35C05-1B2D-4B41-B9CD-9F8DF51559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9C254FE-B14D-004E-88E2-09F89D06BB4D}" type="slidenum">
              <a:rPr lang="en-US" altLang="en-US"/>
              <a:pPr eaLnBrk="1" hangingPunct="1"/>
              <a:t>9</a:t>
            </a:fld>
            <a:endParaRPr lang="en-US" altLang="en-US"/>
          </a:p>
        </p:txBody>
      </p:sp>
    </p:spTree>
    <p:extLst>
      <p:ext uri="{BB962C8B-B14F-4D97-AF65-F5344CB8AC3E}">
        <p14:creationId xmlns:p14="http://schemas.microsoft.com/office/powerpoint/2010/main" val="342874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Slide Image Placeholder 1">
            <a:extLst>
              <a:ext uri="{FF2B5EF4-FFF2-40B4-BE49-F238E27FC236}">
                <a16:creationId xmlns:a16="http://schemas.microsoft.com/office/drawing/2014/main" id="{B7086CE3-3C9E-AA46-9D6F-6C57115076EE}"/>
              </a:ext>
            </a:extLst>
          </p:cNvPr>
          <p:cNvSpPr>
            <a:spLocks noGrp="1" noRot="1" noChangeAspect="1" noTextEdit="1"/>
          </p:cNvSpPr>
          <p:nvPr>
            <p:ph type="sldImg"/>
          </p:nvPr>
        </p:nvSpPr>
        <p:spPr>
          <a:ln/>
        </p:spPr>
      </p:sp>
      <p:sp>
        <p:nvSpPr>
          <p:cNvPr id="240643" name="Notes Placeholder 2">
            <a:extLst>
              <a:ext uri="{FF2B5EF4-FFF2-40B4-BE49-F238E27FC236}">
                <a16:creationId xmlns:a16="http://schemas.microsoft.com/office/drawing/2014/main" id="{751F7007-9004-9640-BEFB-468372DAC80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0644" name="Slide Number Placeholder 3">
            <a:extLst>
              <a:ext uri="{FF2B5EF4-FFF2-40B4-BE49-F238E27FC236}">
                <a16:creationId xmlns:a16="http://schemas.microsoft.com/office/drawing/2014/main" id="{69422E47-3320-CF4E-BBC0-7EE4FDAECB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912691E-655C-E749-B827-6855822E081A}" type="slidenum">
              <a:rPr lang="en-US" altLang="en-US"/>
              <a:pPr eaLnBrk="1" hangingPunct="1"/>
              <a:t>10</a:t>
            </a:fld>
            <a:endParaRPr lang="en-US" altLang="en-US"/>
          </a:p>
        </p:txBody>
      </p:sp>
    </p:spTree>
    <p:extLst>
      <p:ext uri="{BB962C8B-B14F-4D97-AF65-F5344CB8AC3E}">
        <p14:creationId xmlns:p14="http://schemas.microsoft.com/office/powerpoint/2010/main" val="1652970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Slide Image Placeholder 1">
            <a:extLst>
              <a:ext uri="{FF2B5EF4-FFF2-40B4-BE49-F238E27FC236}">
                <a16:creationId xmlns:a16="http://schemas.microsoft.com/office/drawing/2014/main" id="{D4B64C9A-659E-D449-8813-DC3F6CF04150}"/>
              </a:ext>
            </a:extLst>
          </p:cNvPr>
          <p:cNvSpPr>
            <a:spLocks noGrp="1" noRot="1" noChangeAspect="1" noTextEdit="1"/>
          </p:cNvSpPr>
          <p:nvPr>
            <p:ph type="sldImg"/>
          </p:nvPr>
        </p:nvSpPr>
        <p:spPr>
          <a:ln/>
        </p:spPr>
      </p:sp>
      <p:sp>
        <p:nvSpPr>
          <p:cNvPr id="241667" name="Notes Placeholder 2">
            <a:extLst>
              <a:ext uri="{FF2B5EF4-FFF2-40B4-BE49-F238E27FC236}">
                <a16:creationId xmlns:a16="http://schemas.microsoft.com/office/drawing/2014/main" id="{D8211089-F013-0A46-8F0A-B6770B18BA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1668" name="Slide Number Placeholder 3">
            <a:extLst>
              <a:ext uri="{FF2B5EF4-FFF2-40B4-BE49-F238E27FC236}">
                <a16:creationId xmlns:a16="http://schemas.microsoft.com/office/drawing/2014/main" id="{CE3767C7-E1F1-6A4B-A9DB-43A1604A9D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096E203-70AA-9347-AA49-D2C26608A293}" type="slidenum">
              <a:rPr lang="en-US" altLang="en-US"/>
              <a:pPr eaLnBrk="1" hangingPunct="1"/>
              <a:t>11</a:t>
            </a:fld>
            <a:endParaRPr lang="en-US" altLang="en-US"/>
          </a:p>
        </p:txBody>
      </p:sp>
    </p:spTree>
    <p:extLst>
      <p:ext uri="{BB962C8B-B14F-4D97-AF65-F5344CB8AC3E}">
        <p14:creationId xmlns:p14="http://schemas.microsoft.com/office/powerpoint/2010/main" val="2740235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Slide Image Placeholder 1">
            <a:extLst>
              <a:ext uri="{FF2B5EF4-FFF2-40B4-BE49-F238E27FC236}">
                <a16:creationId xmlns:a16="http://schemas.microsoft.com/office/drawing/2014/main" id="{F804BEF6-2E26-7946-B66C-EC12D24249A1}"/>
              </a:ext>
            </a:extLst>
          </p:cNvPr>
          <p:cNvSpPr>
            <a:spLocks noGrp="1" noRot="1" noChangeAspect="1" noTextEdit="1"/>
          </p:cNvSpPr>
          <p:nvPr>
            <p:ph type="sldImg"/>
          </p:nvPr>
        </p:nvSpPr>
        <p:spPr>
          <a:ln/>
        </p:spPr>
      </p:sp>
      <p:sp>
        <p:nvSpPr>
          <p:cNvPr id="242691" name="Notes Placeholder 2">
            <a:extLst>
              <a:ext uri="{FF2B5EF4-FFF2-40B4-BE49-F238E27FC236}">
                <a16:creationId xmlns:a16="http://schemas.microsoft.com/office/drawing/2014/main" id="{A2D9B548-16F4-1449-8FCE-7D934AAB72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2692" name="Slide Number Placeholder 3">
            <a:extLst>
              <a:ext uri="{FF2B5EF4-FFF2-40B4-BE49-F238E27FC236}">
                <a16:creationId xmlns:a16="http://schemas.microsoft.com/office/drawing/2014/main" id="{5070E784-3D97-994A-BC0A-827AD075C4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3134DDB-8CF3-0941-940C-6C73B2C59D8D}" type="slidenum">
              <a:rPr lang="en-US" altLang="en-US"/>
              <a:pPr eaLnBrk="1" hangingPunct="1"/>
              <a:t>12</a:t>
            </a:fld>
            <a:endParaRPr lang="en-US" altLang="en-US"/>
          </a:p>
        </p:txBody>
      </p:sp>
    </p:spTree>
    <p:extLst>
      <p:ext uri="{BB962C8B-B14F-4D97-AF65-F5344CB8AC3E}">
        <p14:creationId xmlns:p14="http://schemas.microsoft.com/office/powerpoint/2010/main" val="2294347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Slide Image Placeholder 1">
            <a:extLst>
              <a:ext uri="{FF2B5EF4-FFF2-40B4-BE49-F238E27FC236}">
                <a16:creationId xmlns:a16="http://schemas.microsoft.com/office/drawing/2014/main" id="{F3384403-02EF-4B44-8121-77D6871024FF}"/>
              </a:ext>
            </a:extLst>
          </p:cNvPr>
          <p:cNvSpPr>
            <a:spLocks noGrp="1" noRot="1" noChangeAspect="1" noTextEdit="1"/>
          </p:cNvSpPr>
          <p:nvPr>
            <p:ph type="sldImg"/>
          </p:nvPr>
        </p:nvSpPr>
        <p:spPr>
          <a:ln/>
        </p:spPr>
      </p:sp>
      <p:sp>
        <p:nvSpPr>
          <p:cNvPr id="243715" name="Notes Placeholder 2">
            <a:extLst>
              <a:ext uri="{FF2B5EF4-FFF2-40B4-BE49-F238E27FC236}">
                <a16:creationId xmlns:a16="http://schemas.microsoft.com/office/drawing/2014/main" id="{E1AD8C10-0E06-BD45-AB2C-5022C95F9F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3716" name="Slide Number Placeholder 3">
            <a:extLst>
              <a:ext uri="{FF2B5EF4-FFF2-40B4-BE49-F238E27FC236}">
                <a16:creationId xmlns:a16="http://schemas.microsoft.com/office/drawing/2014/main" id="{E50A438F-20F4-7940-9C64-FCAEE98745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C2282CB-C069-D748-91F4-9F5D767C00FC}" type="slidenum">
              <a:rPr lang="en-US" altLang="en-US"/>
              <a:pPr eaLnBrk="1" hangingPunct="1"/>
              <a:t>13</a:t>
            </a:fld>
            <a:endParaRPr lang="en-US" altLang="en-US"/>
          </a:p>
        </p:txBody>
      </p:sp>
    </p:spTree>
    <p:extLst>
      <p:ext uri="{BB962C8B-B14F-4D97-AF65-F5344CB8AC3E}">
        <p14:creationId xmlns:p14="http://schemas.microsoft.com/office/powerpoint/2010/main" val="1271917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Slide Image Placeholder 1">
            <a:extLst>
              <a:ext uri="{FF2B5EF4-FFF2-40B4-BE49-F238E27FC236}">
                <a16:creationId xmlns:a16="http://schemas.microsoft.com/office/drawing/2014/main" id="{C1A50897-9148-054E-A890-7BE07759A7C5}"/>
              </a:ext>
            </a:extLst>
          </p:cNvPr>
          <p:cNvSpPr>
            <a:spLocks noGrp="1" noRot="1" noChangeAspect="1" noTextEdit="1"/>
          </p:cNvSpPr>
          <p:nvPr>
            <p:ph type="sldImg"/>
          </p:nvPr>
        </p:nvSpPr>
        <p:spPr>
          <a:ln/>
        </p:spPr>
      </p:sp>
      <p:sp>
        <p:nvSpPr>
          <p:cNvPr id="244739" name="Notes Placeholder 2">
            <a:extLst>
              <a:ext uri="{FF2B5EF4-FFF2-40B4-BE49-F238E27FC236}">
                <a16:creationId xmlns:a16="http://schemas.microsoft.com/office/drawing/2014/main" id="{3A746DA3-AE21-A547-9226-E82E29E6BA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Question on exam</a:t>
            </a:r>
          </a:p>
        </p:txBody>
      </p:sp>
      <p:sp>
        <p:nvSpPr>
          <p:cNvPr id="244740" name="Slide Number Placeholder 3">
            <a:extLst>
              <a:ext uri="{FF2B5EF4-FFF2-40B4-BE49-F238E27FC236}">
                <a16:creationId xmlns:a16="http://schemas.microsoft.com/office/drawing/2014/main" id="{42A9D703-F933-464A-A2BB-2AE2B0EF88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D8DE1EC-50F6-EB41-B2C6-32687E5E285A}" type="slidenum">
              <a:rPr lang="en-US" altLang="en-US"/>
              <a:pPr eaLnBrk="1" hangingPunct="1"/>
              <a:t>14</a:t>
            </a:fld>
            <a:endParaRPr lang="en-US" altLang="en-US"/>
          </a:p>
        </p:txBody>
      </p:sp>
    </p:spTree>
    <p:extLst>
      <p:ext uri="{BB962C8B-B14F-4D97-AF65-F5344CB8AC3E}">
        <p14:creationId xmlns:p14="http://schemas.microsoft.com/office/powerpoint/2010/main" val="36219604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Slide Image Placeholder 1">
            <a:extLst>
              <a:ext uri="{FF2B5EF4-FFF2-40B4-BE49-F238E27FC236}">
                <a16:creationId xmlns:a16="http://schemas.microsoft.com/office/drawing/2014/main" id="{6F1207B9-B19F-864B-B4F9-BCA27B73033A}"/>
              </a:ext>
            </a:extLst>
          </p:cNvPr>
          <p:cNvSpPr>
            <a:spLocks noGrp="1" noRot="1" noChangeAspect="1" noTextEdit="1"/>
          </p:cNvSpPr>
          <p:nvPr>
            <p:ph type="sldImg"/>
          </p:nvPr>
        </p:nvSpPr>
        <p:spPr>
          <a:ln/>
        </p:spPr>
      </p:sp>
      <p:sp>
        <p:nvSpPr>
          <p:cNvPr id="245763" name="Notes Placeholder 2">
            <a:extLst>
              <a:ext uri="{FF2B5EF4-FFF2-40B4-BE49-F238E27FC236}">
                <a16:creationId xmlns:a16="http://schemas.microsoft.com/office/drawing/2014/main" id="{65EEE5A9-C705-BA46-A2DF-1E5C059B38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5764" name="Slide Number Placeholder 3">
            <a:extLst>
              <a:ext uri="{FF2B5EF4-FFF2-40B4-BE49-F238E27FC236}">
                <a16:creationId xmlns:a16="http://schemas.microsoft.com/office/drawing/2014/main" id="{591A87FC-4CAC-6241-BD78-156C60008D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2644DA6-F064-FE41-B098-D49FF3CE0EDB}" type="slidenum">
              <a:rPr lang="en-US" altLang="en-US"/>
              <a:pPr eaLnBrk="1" hangingPunct="1"/>
              <a:t>15</a:t>
            </a:fld>
            <a:endParaRPr lang="en-US" altLang="en-US"/>
          </a:p>
        </p:txBody>
      </p:sp>
    </p:spTree>
    <p:extLst>
      <p:ext uri="{BB962C8B-B14F-4D97-AF65-F5344CB8AC3E}">
        <p14:creationId xmlns:p14="http://schemas.microsoft.com/office/powerpoint/2010/main" val="1657815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Slide Image Placeholder 1">
            <a:extLst>
              <a:ext uri="{FF2B5EF4-FFF2-40B4-BE49-F238E27FC236}">
                <a16:creationId xmlns:a16="http://schemas.microsoft.com/office/drawing/2014/main" id="{B3C4518C-EFD4-5E4C-BABE-BCE1089E3F8B}"/>
              </a:ext>
            </a:extLst>
          </p:cNvPr>
          <p:cNvSpPr>
            <a:spLocks noGrp="1" noRot="1" noChangeAspect="1" noTextEdit="1"/>
          </p:cNvSpPr>
          <p:nvPr>
            <p:ph type="sldImg"/>
          </p:nvPr>
        </p:nvSpPr>
        <p:spPr>
          <a:ln/>
        </p:spPr>
      </p:sp>
      <p:sp>
        <p:nvSpPr>
          <p:cNvPr id="246787" name="Notes Placeholder 2">
            <a:extLst>
              <a:ext uri="{FF2B5EF4-FFF2-40B4-BE49-F238E27FC236}">
                <a16:creationId xmlns:a16="http://schemas.microsoft.com/office/drawing/2014/main" id="{72F6D28C-39D1-1045-A076-1799418BDF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6788" name="Slide Number Placeholder 3">
            <a:extLst>
              <a:ext uri="{FF2B5EF4-FFF2-40B4-BE49-F238E27FC236}">
                <a16:creationId xmlns:a16="http://schemas.microsoft.com/office/drawing/2014/main" id="{B2FEE80E-56FB-1142-ADBA-4A5E7F8BF7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3413392-488B-9549-A600-D266DC74FB85}" type="slidenum">
              <a:rPr lang="en-US" altLang="en-US"/>
              <a:pPr eaLnBrk="1" hangingPunct="1"/>
              <a:t>16</a:t>
            </a:fld>
            <a:endParaRPr lang="en-US" altLang="en-US"/>
          </a:p>
        </p:txBody>
      </p:sp>
    </p:spTree>
    <p:extLst>
      <p:ext uri="{BB962C8B-B14F-4D97-AF65-F5344CB8AC3E}">
        <p14:creationId xmlns:p14="http://schemas.microsoft.com/office/powerpoint/2010/main" val="731340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Slide Image Placeholder 1">
            <a:extLst>
              <a:ext uri="{FF2B5EF4-FFF2-40B4-BE49-F238E27FC236}">
                <a16:creationId xmlns:a16="http://schemas.microsoft.com/office/drawing/2014/main" id="{233BF376-B42F-CB45-9766-50DA8B27964C}"/>
              </a:ext>
            </a:extLst>
          </p:cNvPr>
          <p:cNvSpPr>
            <a:spLocks noGrp="1" noRot="1" noChangeAspect="1" noTextEdit="1"/>
          </p:cNvSpPr>
          <p:nvPr>
            <p:ph type="sldImg"/>
          </p:nvPr>
        </p:nvSpPr>
        <p:spPr>
          <a:ln/>
        </p:spPr>
      </p:sp>
      <p:sp>
        <p:nvSpPr>
          <p:cNvPr id="247811" name="Notes Placeholder 2">
            <a:extLst>
              <a:ext uri="{FF2B5EF4-FFF2-40B4-BE49-F238E27FC236}">
                <a16:creationId xmlns:a16="http://schemas.microsoft.com/office/drawing/2014/main" id="{7843D3C9-0F9E-F444-B7F0-EA5D98C021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7812" name="Slide Number Placeholder 3">
            <a:extLst>
              <a:ext uri="{FF2B5EF4-FFF2-40B4-BE49-F238E27FC236}">
                <a16:creationId xmlns:a16="http://schemas.microsoft.com/office/drawing/2014/main" id="{518181CC-2413-2F44-9EDD-A5A437EC34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1F6254-71E0-8841-9A4C-CCE18115D14F}" type="slidenum">
              <a:rPr lang="en-US" altLang="en-US"/>
              <a:pPr eaLnBrk="1" hangingPunct="1"/>
              <a:t>17</a:t>
            </a:fld>
            <a:endParaRPr lang="en-US" altLang="en-US"/>
          </a:p>
        </p:txBody>
      </p:sp>
    </p:spTree>
    <p:extLst>
      <p:ext uri="{BB962C8B-B14F-4D97-AF65-F5344CB8AC3E}">
        <p14:creationId xmlns:p14="http://schemas.microsoft.com/office/powerpoint/2010/main" val="3023895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Slide Image Placeholder 1">
            <a:extLst>
              <a:ext uri="{FF2B5EF4-FFF2-40B4-BE49-F238E27FC236}">
                <a16:creationId xmlns:a16="http://schemas.microsoft.com/office/drawing/2014/main" id="{9BB4C1A5-8182-7A4A-9639-92B762D39210}"/>
              </a:ext>
            </a:extLst>
          </p:cNvPr>
          <p:cNvSpPr>
            <a:spLocks noGrp="1" noRot="1" noChangeAspect="1" noTextEdit="1"/>
          </p:cNvSpPr>
          <p:nvPr>
            <p:ph type="sldImg"/>
          </p:nvPr>
        </p:nvSpPr>
        <p:spPr>
          <a:ln/>
        </p:spPr>
      </p:sp>
      <p:sp>
        <p:nvSpPr>
          <p:cNvPr id="248835" name="Notes Placeholder 2">
            <a:extLst>
              <a:ext uri="{FF2B5EF4-FFF2-40B4-BE49-F238E27FC236}">
                <a16:creationId xmlns:a16="http://schemas.microsoft.com/office/drawing/2014/main" id="{1B04AD97-1DD2-D849-BD12-E767D88E90B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Think of an application that is overloading  - in the past thinking was to just add more processing – think about the network overhead, storage requirements, connections, etc…</a:t>
            </a:r>
          </a:p>
        </p:txBody>
      </p:sp>
      <p:sp>
        <p:nvSpPr>
          <p:cNvPr id="248836" name="Slide Number Placeholder 3">
            <a:extLst>
              <a:ext uri="{FF2B5EF4-FFF2-40B4-BE49-F238E27FC236}">
                <a16:creationId xmlns:a16="http://schemas.microsoft.com/office/drawing/2014/main" id="{24813FB9-339A-7141-871D-74FB85B849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85FD977-6414-8645-8146-96C45CAAA10D}" type="slidenum">
              <a:rPr lang="en-US" altLang="en-US"/>
              <a:pPr eaLnBrk="1" hangingPunct="1"/>
              <a:t>18</a:t>
            </a:fld>
            <a:endParaRPr lang="en-US" altLang="en-US"/>
          </a:p>
        </p:txBody>
      </p:sp>
    </p:spTree>
    <p:extLst>
      <p:ext uri="{BB962C8B-B14F-4D97-AF65-F5344CB8AC3E}">
        <p14:creationId xmlns:p14="http://schemas.microsoft.com/office/powerpoint/2010/main" val="11466206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Slide Image Placeholder 1">
            <a:extLst>
              <a:ext uri="{FF2B5EF4-FFF2-40B4-BE49-F238E27FC236}">
                <a16:creationId xmlns:a16="http://schemas.microsoft.com/office/drawing/2014/main" id="{4B9685DF-9206-F446-849D-34F147F353E7}"/>
              </a:ext>
            </a:extLst>
          </p:cNvPr>
          <p:cNvSpPr>
            <a:spLocks noGrp="1" noRot="1" noChangeAspect="1" noTextEdit="1"/>
          </p:cNvSpPr>
          <p:nvPr>
            <p:ph type="sldImg"/>
          </p:nvPr>
        </p:nvSpPr>
        <p:spPr>
          <a:ln/>
        </p:spPr>
      </p:sp>
      <p:sp>
        <p:nvSpPr>
          <p:cNvPr id="249859" name="Notes Placeholder 2">
            <a:extLst>
              <a:ext uri="{FF2B5EF4-FFF2-40B4-BE49-F238E27FC236}">
                <a16:creationId xmlns:a16="http://schemas.microsoft.com/office/drawing/2014/main" id="{541F6C49-0641-DE45-A73E-01ACA1BAA5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9860" name="Slide Number Placeholder 3">
            <a:extLst>
              <a:ext uri="{FF2B5EF4-FFF2-40B4-BE49-F238E27FC236}">
                <a16:creationId xmlns:a16="http://schemas.microsoft.com/office/drawing/2014/main" id="{C103EBB4-63C1-7544-97C5-023374943D7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EA6F481-6FDF-D14E-A685-9DC6D9747C68}" type="slidenum">
              <a:rPr lang="en-US" altLang="en-US"/>
              <a:pPr eaLnBrk="1" hangingPunct="1"/>
              <a:t>19</a:t>
            </a:fld>
            <a:endParaRPr lang="en-US" altLang="en-US"/>
          </a:p>
        </p:txBody>
      </p:sp>
    </p:spTree>
    <p:extLst>
      <p:ext uri="{BB962C8B-B14F-4D97-AF65-F5344CB8AC3E}">
        <p14:creationId xmlns:p14="http://schemas.microsoft.com/office/powerpoint/2010/main" val="37230164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png"/><Relationship Id="rId2" Type="http://schemas.openxmlformats.org/officeDocument/2006/relationships/notesSlide" Target="../notesSlides/notesSlide3.xml"/><Relationship Id="rId16"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cisco.com/go/unifiedfabric" TargetMode="External"/><Relationship Id="rId2" Type="http://schemas.openxmlformats.org/officeDocument/2006/relationships/hyperlink" Target="http://www.cisco.com/go/unifiedcomputin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ACUA 6001</a:t>
            </a:r>
          </a:p>
        </p:txBody>
      </p:sp>
      <p:sp>
        <p:nvSpPr>
          <p:cNvPr id="6147" name="Subtitle 4"/>
          <p:cNvSpPr>
            <a:spLocks noGrp="1"/>
          </p:cNvSpPr>
          <p:nvPr>
            <p:ph type="subTitle" idx="1"/>
          </p:nvPr>
        </p:nvSpPr>
        <p:spPr>
          <a:xfrm>
            <a:off x="539552" y="2133600"/>
            <a:ext cx="8435105" cy="3363913"/>
          </a:xfrm>
        </p:spPr>
        <p:txBody>
          <a:bodyPr/>
          <a:lstStyle/>
          <a:p>
            <a:pPr eaLnBrk="1" hangingPunct="1"/>
            <a:r>
              <a:rPr lang="en-GB" altLang="en-US" dirty="0">
                <a:solidFill>
                  <a:schemeClr val="tx1"/>
                </a:solidFill>
              </a:rPr>
              <a:t>Data Centre Virtualization</a:t>
            </a:r>
          </a:p>
          <a:p>
            <a:pPr eaLnBrk="1" hangingPunct="1"/>
            <a:r>
              <a:rPr lang="en-GB" altLang="en-US" dirty="0">
                <a:solidFill>
                  <a:schemeClr val="tx1"/>
                </a:solidFill>
              </a:rPr>
              <a:t>Week 8</a:t>
            </a:r>
          </a:p>
          <a:p>
            <a:pPr eaLnBrk="1" hangingPunct="1"/>
            <a:r>
              <a:rPr lang="en-GB" altLang="en-US" dirty="0">
                <a:solidFill>
                  <a:schemeClr val="tx1"/>
                </a:solidFill>
              </a:rPr>
              <a:t>Unified Computing System and Disaster Recovery with VMs</a:t>
            </a:r>
          </a:p>
          <a:p>
            <a:pPr eaLnBrk="1" hangingPunct="1"/>
            <a:r>
              <a:rPr lang="en-GB" altLang="en-US" dirty="0">
                <a:solidFill>
                  <a:schemeClr val="tx1"/>
                </a:solidFill>
              </a:rPr>
              <a:t>				 		-Koushik </a:t>
            </a:r>
            <a:r>
              <a:rPr lang="en-GB" altLang="en-US" dirty="0" err="1">
                <a:solidFill>
                  <a:schemeClr val="tx1"/>
                </a:solidFill>
              </a:rPr>
              <a:t>Modak</a:t>
            </a:r>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1690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To understand Computing System</a:t>
            </a:r>
          </a:p>
          <a:p>
            <a:pPr eaLnBrk="1" hangingPunct="1">
              <a:defRPr/>
            </a:pPr>
            <a:r>
              <a:rPr lang="en-GB" altLang="en-US" sz="2400" dirty="0"/>
              <a:t>To understand Unified Fabric</a:t>
            </a:r>
          </a:p>
          <a:p>
            <a:pPr eaLnBrk="1" hangingPunct="1">
              <a:defRPr/>
            </a:pPr>
            <a:r>
              <a:rPr lang="en-GB" altLang="en-US" sz="2400" dirty="0"/>
              <a:t>To understand Disaster Recovery with VMs.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978" name="Picture 1" descr="white_paper_c11-473501-03.jpg">
            <a:extLst>
              <a:ext uri="{FF2B5EF4-FFF2-40B4-BE49-F238E27FC236}">
                <a16:creationId xmlns:a16="http://schemas.microsoft.com/office/drawing/2014/main" id="{CF7FDBBA-C110-2D46-AD88-1B0E9044BCE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447800"/>
            <a:ext cx="4800600" cy="242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6979" name="TextBox 2">
            <a:extLst>
              <a:ext uri="{FF2B5EF4-FFF2-40B4-BE49-F238E27FC236}">
                <a16:creationId xmlns:a16="http://schemas.microsoft.com/office/drawing/2014/main" id="{94DEBEDB-4A60-174E-B6DF-CCA6CC175E38}"/>
              </a:ext>
            </a:extLst>
          </p:cNvPr>
          <p:cNvSpPr txBox="1">
            <a:spLocks noChangeArrowheads="1"/>
          </p:cNvSpPr>
          <p:nvPr/>
        </p:nvSpPr>
        <p:spPr bwMode="auto">
          <a:xfrm>
            <a:off x="228600" y="3810000"/>
            <a:ext cx="79248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t>Unified fabric consolidates these different types of traffic onto a single, general-purpose, high-performance, highly available network that greatly simplifies the network infrastructure and reduces costs. To do all this, a unified fabric must be intelligent enough to identify the different types of traffic and handle them appropriately.</a:t>
            </a:r>
          </a:p>
        </p:txBody>
      </p:sp>
      <p:sp>
        <p:nvSpPr>
          <p:cNvPr id="7" name="TextBox 2">
            <a:extLst>
              <a:ext uri="{FF2B5EF4-FFF2-40B4-BE49-F238E27FC236}">
                <a16:creationId xmlns:a16="http://schemas.microsoft.com/office/drawing/2014/main" id="{8E668CF5-05C2-9B4A-83EB-C1B4219635F1}"/>
              </a:ext>
            </a:extLst>
          </p:cNvPr>
          <p:cNvSpPr txBox="1">
            <a:spLocks noChangeArrowheads="1"/>
          </p:cNvSpPr>
          <p:nvPr/>
        </p:nvSpPr>
        <p:spPr bwMode="auto">
          <a:xfrm>
            <a:off x="228600" y="260648"/>
            <a:ext cx="7924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dirty="0"/>
              <a:t>What is Unified Fabric?</a:t>
            </a:r>
          </a:p>
        </p:txBody>
      </p:sp>
    </p:spTree>
    <p:extLst>
      <p:ext uri="{BB962C8B-B14F-4D97-AF65-F5344CB8AC3E}">
        <p14:creationId xmlns:p14="http://schemas.microsoft.com/office/powerpoint/2010/main" val="3133089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Text Box 58">
            <a:extLst>
              <a:ext uri="{FF2B5EF4-FFF2-40B4-BE49-F238E27FC236}">
                <a16:creationId xmlns:a16="http://schemas.microsoft.com/office/drawing/2014/main" id="{79DA16F8-1D1C-614C-AFB5-3D9396D34A10}"/>
              </a:ext>
            </a:extLst>
          </p:cNvPr>
          <p:cNvSpPr txBox="1">
            <a:spLocks noChangeArrowheads="1"/>
          </p:cNvSpPr>
          <p:nvPr/>
        </p:nvSpPr>
        <p:spPr bwMode="auto">
          <a:xfrm>
            <a:off x="1866900" y="2097088"/>
            <a:ext cx="1071563"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lvl1pPr defTabSz="814388" eaLnBrk="0" hangingPunct="0">
              <a:defRPr>
                <a:solidFill>
                  <a:schemeClr val="tx1"/>
                </a:solidFill>
                <a:latin typeface="Arial" panose="020B0604020202020204" pitchFamily="34" charset="0"/>
              </a:defRPr>
            </a:lvl1pPr>
            <a:lvl2pPr marL="742950" indent="-285750"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200">
                <a:solidFill>
                  <a:srgbClr val="000000"/>
                </a:solidFill>
              </a:rPr>
              <a:t>Management </a:t>
            </a:r>
            <a:br>
              <a:rPr lang="en-US" altLang="en-US" sz="1200">
                <a:solidFill>
                  <a:srgbClr val="000000"/>
                </a:solidFill>
              </a:rPr>
            </a:br>
            <a:r>
              <a:rPr lang="en-US" altLang="en-US" sz="1200">
                <a:solidFill>
                  <a:srgbClr val="000000"/>
                </a:solidFill>
              </a:rPr>
              <a:t>Network</a:t>
            </a:r>
          </a:p>
        </p:txBody>
      </p:sp>
      <p:sp>
        <p:nvSpPr>
          <p:cNvPr id="128003" name="Text Box 58">
            <a:extLst>
              <a:ext uri="{FF2B5EF4-FFF2-40B4-BE49-F238E27FC236}">
                <a16:creationId xmlns:a16="http://schemas.microsoft.com/office/drawing/2014/main" id="{55369143-FCCB-4D45-81AF-0D0E0E909ACB}"/>
              </a:ext>
            </a:extLst>
          </p:cNvPr>
          <p:cNvSpPr txBox="1">
            <a:spLocks noChangeArrowheads="1"/>
          </p:cNvSpPr>
          <p:nvPr/>
        </p:nvSpPr>
        <p:spPr bwMode="auto">
          <a:xfrm>
            <a:off x="254000" y="2701925"/>
            <a:ext cx="1071563"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lvl1pPr defTabSz="814388" eaLnBrk="0" hangingPunct="0">
              <a:defRPr>
                <a:solidFill>
                  <a:schemeClr val="tx1"/>
                </a:solidFill>
                <a:latin typeface="Arial" panose="020B0604020202020204" pitchFamily="34" charset="0"/>
              </a:defRPr>
            </a:lvl1pPr>
            <a:lvl2pPr marL="742950" indent="-285750"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200">
                <a:solidFill>
                  <a:srgbClr val="000000"/>
                </a:solidFill>
              </a:rPr>
              <a:t>Storage </a:t>
            </a:r>
            <a:br>
              <a:rPr lang="en-US" altLang="en-US" sz="1200">
                <a:solidFill>
                  <a:srgbClr val="000000"/>
                </a:solidFill>
              </a:rPr>
            </a:br>
            <a:r>
              <a:rPr lang="en-US" altLang="en-US" sz="1200">
                <a:solidFill>
                  <a:srgbClr val="000000"/>
                </a:solidFill>
              </a:rPr>
              <a:t>Network</a:t>
            </a:r>
          </a:p>
        </p:txBody>
      </p:sp>
      <p:sp>
        <p:nvSpPr>
          <p:cNvPr id="1592323" name="Oval 3">
            <a:extLst>
              <a:ext uri="{FF2B5EF4-FFF2-40B4-BE49-F238E27FC236}">
                <a16:creationId xmlns:a16="http://schemas.microsoft.com/office/drawing/2014/main" id="{51FD913F-567F-ED4F-AE9F-9172C2AF8A8E}"/>
              </a:ext>
            </a:extLst>
          </p:cNvPr>
          <p:cNvSpPr>
            <a:spLocks noChangeArrowheads="1"/>
          </p:cNvSpPr>
          <p:nvPr/>
        </p:nvSpPr>
        <p:spPr bwMode="auto">
          <a:xfrm>
            <a:off x="5791200" y="3471863"/>
            <a:ext cx="2819400" cy="547687"/>
          </a:xfrm>
          <a:prstGeom prst="ellipse">
            <a:avLst/>
          </a:prstGeom>
          <a:gradFill rotWithShape="1">
            <a:gsLst>
              <a:gs pos="0">
                <a:srgbClr val="7AD8FE"/>
              </a:gs>
              <a:gs pos="100000">
                <a:srgbClr val="386476">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lIns="82124" tIns="41061" rIns="82124" bIns="41061"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a:p>
        </p:txBody>
      </p:sp>
      <p:pic>
        <p:nvPicPr>
          <p:cNvPr id="128005" name="Picture 89" descr="tape array.gif">
            <a:extLst>
              <a:ext uri="{FF2B5EF4-FFF2-40B4-BE49-F238E27FC236}">
                <a16:creationId xmlns:a16="http://schemas.microsoft.com/office/drawing/2014/main" id="{09200F2C-575D-A241-8D8F-979035AAAB1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7538" y="3436938"/>
            <a:ext cx="512762" cy="72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6" name="Picture 92" descr="fc disk.gif">
            <a:extLst>
              <a:ext uri="{FF2B5EF4-FFF2-40B4-BE49-F238E27FC236}">
                <a16:creationId xmlns:a16="http://schemas.microsoft.com/office/drawing/2014/main" id="{59C18EEF-3038-D344-99B1-E8833BBEB7A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16900" y="4235450"/>
            <a:ext cx="568325" cy="70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007" name="Straight Connector 168">
            <a:extLst>
              <a:ext uri="{FF2B5EF4-FFF2-40B4-BE49-F238E27FC236}">
                <a16:creationId xmlns:a16="http://schemas.microsoft.com/office/drawing/2014/main" id="{84489D51-2263-5B49-BC38-6F69805FA5BE}"/>
              </a:ext>
            </a:extLst>
          </p:cNvPr>
          <p:cNvCxnSpPr>
            <a:cxnSpLocks noChangeShapeType="1"/>
          </p:cNvCxnSpPr>
          <p:nvPr/>
        </p:nvCxnSpPr>
        <p:spPr bwMode="auto">
          <a:xfrm rot="5400000">
            <a:off x="6523832" y="3215481"/>
            <a:ext cx="1473200" cy="17463"/>
          </a:xfrm>
          <a:prstGeom prst="line">
            <a:avLst/>
          </a:prstGeom>
          <a:noFill/>
          <a:ln w="28575">
            <a:solidFill>
              <a:srgbClr val="FFFF00"/>
            </a:solidFill>
            <a:round/>
            <a:headEnd/>
            <a:tailEnd/>
          </a:ln>
          <a:extLst>
            <a:ext uri="{909E8E84-426E-40DD-AFC4-6F175D3DCCD1}">
              <a14:hiddenFill xmlns:a14="http://schemas.microsoft.com/office/drawing/2010/main">
                <a:noFill/>
              </a14:hiddenFill>
            </a:ext>
          </a:extLst>
        </p:spPr>
      </p:cxnSp>
      <p:cxnSp>
        <p:nvCxnSpPr>
          <p:cNvPr id="128008" name="Straight Connector 171">
            <a:extLst>
              <a:ext uri="{FF2B5EF4-FFF2-40B4-BE49-F238E27FC236}">
                <a16:creationId xmlns:a16="http://schemas.microsoft.com/office/drawing/2014/main" id="{8C6D1CA1-F58A-5A47-A908-75868DFA92B8}"/>
              </a:ext>
            </a:extLst>
          </p:cNvPr>
          <p:cNvCxnSpPr>
            <a:cxnSpLocks noChangeShapeType="1"/>
          </p:cNvCxnSpPr>
          <p:nvPr/>
        </p:nvCxnSpPr>
        <p:spPr bwMode="auto">
          <a:xfrm rot="5400000">
            <a:off x="6797675" y="3005138"/>
            <a:ext cx="1193800" cy="6350"/>
          </a:xfrm>
          <a:prstGeom prst="line">
            <a:avLst/>
          </a:prstGeom>
          <a:noFill/>
          <a:ln w="28575">
            <a:solidFill>
              <a:srgbClr val="FFFF00"/>
            </a:solidFill>
            <a:round/>
            <a:headEnd/>
            <a:tailEnd/>
          </a:ln>
          <a:extLst>
            <a:ext uri="{909E8E84-426E-40DD-AFC4-6F175D3DCCD1}">
              <a14:hiddenFill xmlns:a14="http://schemas.microsoft.com/office/drawing/2010/main">
                <a:noFill/>
              </a14:hiddenFill>
            </a:ext>
          </a:extLst>
        </p:spPr>
      </p:cxnSp>
      <p:cxnSp>
        <p:nvCxnSpPr>
          <p:cNvPr id="128009" name="Straight Connector 172">
            <a:extLst>
              <a:ext uri="{FF2B5EF4-FFF2-40B4-BE49-F238E27FC236}">
                <a16:creationId xmlns:a16="http://schemas.microsoft.com/office/drawing/2014/main" id="{F90C10BE-8A33-D844-9200-0801155EA30C}"/>
              </a:ext>
            </a:extLst>
          </p:cNvPr>
          <p:cNvCxnSpPr>
            <a:cxnSpLocks noChangeShapeType="1"/>
          </p:cNvCxnSpPr>
          <p:nvPr/>
        </p:nvCxnSpPr>
        <p:spPr bwMode="auto">
          <a:xfrm rot="10800000" flipV="1">
            <a:off x="6146800" y="3941763"/>
            <a:ext cx="1266825" cy="3810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cxnSp>
      <p:cxnSp>
        <p:nvCxnSpPr>
          <p:cNvPr id="128010" name="Straight Connector 175">
            <a:extLst>
              <a:ext uri="{FF2B5EF4-FFF2-40B4-BE49-F238E27FC236}">
                <a16:creationId xmlns:a16="http://schemas.microsoft.com/office/drawing/2014/main" id="{4A220EE3-A31C-1542-B29F-9B9EBAAF870D}"/>
              </a:ext>
            </a:extLst>
          </p:cNvPr>
          <p:cNvCxnSpPr>
            <a:cxnSpLocks noChangeShapeType="1"/>
          </p:cNvCxnSpPr>
          <p:nvPr/>
        </p:nvCxnSpPr>
        <p:spPr bwMode="auto">
          <a:xfrm rot="10800000" flipV="1">
            <a:off x="6030913" y="3903663"/>
            <a:ext cx="1382712" cy="76835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cxnSp>
      <p:cxnSp>
        <p:nvCxnSpPr>
          <p:cNvPr id="128011" name="Straight Connector 178">
            <a:extLst>
              <a:ext uri="{FF2B5EF4-FFF2-40B4-BE49-F238E27FC236}">
                <a16:creationId xmlns:a16="http://schemas.microsoft.com/office/drawing/2014/main" id="{65A0AF22-2DE9-1548-8A62-BF6F8DA7D48B}"/>
              </a:ext>
            </a:extLst>
          </p:cNvPr>
          <p:cNvCxnSpPr>
            <a:cxnSpLocks noChangeShapeType="1"/>
          </p:cNvCxnSpPr>
          <p:nvPr/>
        </p:nvCxnSpPr>
        <p:spPr bwMode="auto">
          <a:xfrm rot="5400000">
            <a:off x="6677819" y="4047332"/>
            <a:ext cx="879475" cy="592137"/>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cxnSp>
      <p:cxnSp>
        <p:nvCxnSpPr>
          <p:cNvPr id="128012" name="Straight Connector 181">
            <a:extLst>
              <a:ext uri="{FF2B5EF4-FFF2-40B4-BE49-F238E27FC236}">
                <a16:creationId xmlns:a16="http://schemas.microsoft.com/office/drawing/2014/main" id="{3A0090C3-94F7-A848-ACAC-859137939949}"/>
              </a:ext>
            </a:extLst>
          </p:cNvPr>
          <p:cNvCxnSpPr>
            <a:cxnSpLocks noChangeShapeType="1"/>
          </p:cNvCxnSpPr>
          <p:nvPr/>
        </p:nvCxnSpPr>
        <p:spPr bwMode="auto">
          <a:xfrm rot="16200000" flipH="1">
            <a:off x="7068344" y="4325144"/>
            <a:ext cx="998537" cy="307975"/>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cxnSp>
      <p:cxnSp>
        <p:nvCxnSpPr>
          <p:cNvPr id="128013" name="Straight Connector 185">
            <a:extLst>
              <a:ext uri="{FF2B5EF4-FFF2-40B4-BE49-F238E27FC236}">
                <a16:creationId xmlns:a16="http://schemas.microsoft.com/office/drawing/2014/main" id="{CDA00BCB-3858-1340-9910-2DED474F8E25}"/>
              </a:ext>
            </a:extLst>
          </p:cNvPr>
          <p:cNvCxnSpPr>
            <a:cxnSpLocks noChangeShapeType="1"/>
          </p:cNvCxnSpPr>
          <p:nvPr/>
        </p:nvCxnSpPr>
        <p:spPr bwMode="auto">
          <a:xfrm>
            <a:off x="7315200" y="3871913"/>
            <a:ext cx="901700" cy="714375"/>
          </a:xfrm>
          <a:prstGeom prst="line">
            <a:avLst/>
          </a:prstGeom>
          <a:noFill/>
          <a:ln w="19050">
            <a:solidFill>
              <a:srgbClr val="24FC29"/>
            </a:solidFill>
            <a:round/>
            <a:headEnd/>
            <a:tailEnd/>
          </a:ln>
          <a:extLst>
            <a:ext uri="{909E8E84-426E-40DD-AFC4-6F175D3DCCD1}">
              <a14:hiddenFill xmlns:a14="http://schemas.microsoft.com/office/drawing/2010/main">
                <a:noFill/>
              </a14:hiddenFill>
            </a:ext>
          </a:extLst>
        </p:spPr>
      </p:cxnSp>
      <p:cxnSp>
        <p:nvCxnSpPr>
          <p:cNvPr id="128014" name="Straight Connector 198">
            <a:extLst>
              <a:ext uri="{FF2B5EF4-FFF2-40B4-BE49-F238E27FC236}">
                <a16:creationId xmlns:a16="http://schemas.microsoft.com/office/drawing/2014/main" id="{6106C5CB-0835-AA4C-B368-1C55FEB63874}"/>
              </a:ext>
            </a:extLst>
          </p:cNvPr>
          <p:cNvCxnSpPr>
            <a:cxnSpLocks noChangeShapeType="1"/>
          </p:cNvCxnSpPr>
          <p:nvPr/>
        </p:nvCxnSpPr>
        <p:spPr bwMode="auto">
          <a:xfrm flipV="1">
            <a:off x="6946900" y="3798888"/>
            <a:ext cx="1290638" cy="47625"/>
          </a:xfrm>
          <a:prstGeom prst="line">
            <a:avLst/>
          </a:prstGeom>
          <a:noFill/>
          <a:ln w="19050">
            <a:solidFill>
              <a:srgbClr val="24FC29"/>
            </a:solidFill>
            <a:round/>
            <a:headEnd/>
            <a:tailEnd/>
          </a:ln>
          <a:extLst>
            <a:ext uri="{909E8E84-426E-40DD-AFC4-6F175D3DCCD1}">
              <a14:hiddenFill xmlns:a14="http://schemas.microsoft.com/office/drawing/2010/main">
                <a:noFill/>
              </a14:hiddenFill>
            </a:ext>
          </a:extLst>
        </p:spPr>
      </p:cxnSp>
      <p:sp>
        <p:nvSpPr>
          <p:cNvPr id="1592382" name="Oval 62">
            <a:extLst>
              <a:ext uri="{FF2B5EF4-FFF2-40B4-BE49-F238E27FC236}">
                <a16:creationId xmlns:a16="http://schemas.microsoft.com/office/drawing/2014/main" id="{6EE48282-D78B-EF4E-BBA9-2E298DE399F8}"/>
              </a:ext>
            </a:extLst>
          </p:cNvPr>
          <p:cNvSpPr>
            <a:spLocks noChangeArrowheads="1"/>
          </p:cNvSpPr>
          <p:nvPr/>
        </p:nvSpPr>
        <p:spPr bwMode="auto">
          <a:xfrm>
            <a:off x="7180263" y="2366963"/>
            <a:ext cx="165100" cy="547687"/>
          </a:xfrm>
          <a:prstGeom prst="ellipse">
            <a:avLst/>
          </a:prstGeom>
          <a:gradFill rotWithShape="1">
            <a:gsLst>
              <a:gs pos="0">
                <a:srgbClr val="FFFF00"/>
              </a:gs>
              <a:gs pos="100000">
                <a:srgbClr val="767600">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lIns="82124" tIns="41061" rIns="82124" bIns="41061"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a:p>
        </p:txBody>
      </p:sp>
      <p:sp>
        <p:nvSpPr>
          <p:cNvPr id="1592383" name="Oval 63">
            <a:extLst>
              <a:ext uri="{FF2B5EF4-FFF2-40B4-BE49-F238E27FC236}">
                <a16:creationId xmlns:a16="http://schemas.microsoft.com/office/drawing/2014/main" id="{247E09FA-FCB4-2740-8483-39472D0E3AB6}"/>
              </a:ext>
            </a:extLst>
          </p:cNvPr>
          <p:cNvSpPr>
            <a:spLocks noChangeArrowheads="1"/>
          </p:cNvSpPr>
          <p:nvPr/>
        </p:nvSpPr>
        <p:spPr bwMode="auto">
          <a:xfrm>
            <a:off x="7308850" y="2386013"/>
            <a:ext cx="165100" cy="547687"/>
          </a:xfrm>
          <a:prstGeom prst="ellipse">
            <a:avLst/>
          </a:prstGeom>
          <a:gradFill rotWithShape="1">
            <a:gsLst>
              <a:gs pos="0">
                <a:srgbClr val="FFFF00"/>
              </a:gs>
              <a:gs pos="100000">
                <a:srgbClr val="767600">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lIns="82124" tIns="41061" rIns="82124" bIns="41061"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a:p>
        </p:txBody>
      </p:sp>
      <p:pic>
        <p:nvPicPr>
          <p:cNvPr id="128017" name="Picture 66" descr="13194_11_2006_Jayshree_ C-Scape">
            <a:extLst>
              <a:ext uri="{FF2B5EF4-FFF2-40B4-BE49-F238E27FC236}">
                <a16:creationId xmlns:a16="http://schemas.microsoft.com/office/drawing/2014/main" id="{EB6D2496-A191-744E-A0AE-D842D10727C2}"/>
              </a:ext>
            </a:extLst>
          </p:cNvPr>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0" y="3402013"/>
            <a:ext cx="1143000" cy="87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2385" name="Rectangle 65">
            <a:extLst>
              <a:ext uri="{FF2B5EF4-FFF2-40B4-BE49-F238E27FC236}">
                <a16:creationId xmlns:a16="http://schemas.microsoft.com/office/drawing/2014/main" id="{17672DA5-0A1C-CD4C-8403-925AF7265A66}"/>
              </a:ext>
            </a:extLst>
          </p:cNvPr>
          <p:cNvSpPr>
            <a:spLocks noChangeArrowheads="1"/>
          </p:cNvSpPr>
          <p:nvPr/>
        </p:nvSpPr>
        <p:spPr bwMode="auto">
          <a:xfrm>
            <a:off x="7004050" y="3586163"/>
            <a:ext cx="854075" cy="523875"/>
          </a:xfrm>
          <a:prstGeom prst="rect">
            <a:avLst/>
          </a:prstGeom>
          <a:noFill/>
          <a:ln w="9525">
            <a:noFill/>
            <a:miter lim="800000"/>
            <a:headEnd/>
            <a:tailEnd/>
          </a:ln>
          <a:effectLst>
            <a:outerShdw dist="17961" dir="2700000" algn="ctr" rotWithShape="0">
              <a:srgbClr val="01101D">
                <a:alpha val="74997"/>
              </a:srgbClr>
            </a:outerShdw>
          </a:effectLst>
        </p:spPr>
        <p:txBody>
          <a:bodyPr wrap="none" lIns="82124" tIns="41061" rIns="82124" bIns="41061">
            <a:spAutoFit/>
          </a:bodyPr>
          <a:lstStyle/>
          <a:p>
            <a:pPr algn="ctr" defTabSz="814388">
              <a:defRPr/>
            </a:pPr>
            <a:r>
              <a:rPr lang="en-US" sz="1600" b="1">
                <a:latin typeface="Arial" charset="0"/>
                <a:cs typeface="+mn-cs"/>
                <a:sym typeface="Arial" charset="0"/>
              </a:rPr>
              <a:t>Unified</a:t>
            </a:r>
          </a:p>
          <a:p>
            <a:pPr algn="ctr" defTabSz="814388">
              <a:defRPr/>
            </a:pPr>
            <a:r>
              <a:rPr lang="en-US" sz="1600" b="1">
                <a:latin typeface="Arial" charset="0"/>
                <a:cs typeface="+mn-cs"/>
                <a:sym typeface="Arial" charset="0"/>
              </a:rPr>
              <a:t>Fabric</a:t>
            </a:r>
          </a:p>
        </p:txBody>
      </p:sp>
      <p:pic>
        <p:nvPicPr>
          <p:cNvPr id="128019" name="Picture 4" descr="server.gif">
            <a:extLst>
              <a:ext uri="{FF2B5EF4-FFF2-40B4-BE49-F238E27FC236}">
                <a16:creationId xmlns:a16="http://schemas.microsoft.com/office/drawing/2014/main" id="{026B980D-ABD3-654A-8703-5B182A04EDE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645275" y="1752600"/>
            <a:ext cx="127635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23">
            <a:extLst>
              <a:ext uri="{FF2B5EF4-FFF2-40B4-BE49-F238E27FC236}">
                <a16:creationId xmlns:a16="http://schemas.microsoft.com/office/drawing/2014/main" id="{966DE525-3645-AE4E-A0E6-AE4EDA9989B7}"/>
              </a:ext>
            </a:extLst>
          </p:cNvPr>
          <p:cNvGrpSpPr>
            <a:grpSpLocks/>
          </p:cNvGrpSpPr>
          <p:nvPr/>
        </p:nvGrpSpPr>
        <p:grpSpPr bwMode="auto">
          <a:xfrm>
            <a:off x="6645275" y="3021013"/>
            <a:ext cx="1739900" cy="1663700"/>
            <a:chOff x="4056" y="2096"/>
            <a:chExt cx="1096" cy="1048"/>
          </a:xfrm>
        </p:grpSpPr>
        <p:grpSp>
          <p:nvGrpSpPr>
            <p:cNvPr id="128060" name="Group 24">
              <a:extLst>
                <a:ext uri="{FF2B5EF4-FFF2-40B4-BE49-F238E27FC236}">
                  <a16:creationId xmlns:a16="http://schemas.microsoft.com/office/drawing/2014/main" id="{F8D39E18-23B1-8F42-BDA5-562942575E3F}"/>
                </a:ext>
              </a:extLst>
            </p:cNvPr>
            <p:cNvGrpSpPr>
              <a:grpSpLocks/>
            </p:cNvGrpSpPr>
            <p:nvPr/>
          </p:nvGrpSpPr>
          <p:grpSpPr bwMode="auto">
            <a:xfrm>
              <a:off x="4056" y="2096"/>
              <a:ext cx="1096" cy="1048"/>
              <a:chOff x="4704" y="48"/>
              <a:chExt cx="1008" cy="1056"/>
            </a:xfrm>
          </p:grpSpPr>
          <p:pic>
            <p:nvPicPr>
              <p:cNvPr id="128062" name="Picture 25" descr="burst2">
                <a:extLst>
                  <a:ext uri="{FF2B5EF4-FFF2-40B4-BE49-F238E27FC236}">
                    <a16:creationId xmlns:a16="http://schemas.microsoft.com/office/drawing/2014/main" id="{684BE2EB-BBFC-FA49-AB3A-85966570D09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04" y="48"/>
                <a:ext cx="1008" cy="1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63" name="Text Box 26">
                <a:extLst>
                  <a:ext uri="{FF2B5EF4-FFF2-40B4-BE49-F238E27FC236}">
                    <a16:creationId xmlns:a16="http://schemas.microsoft.com/office/drawing/2014/main" id="{BCB9058A-29CA-5845-921E-8A402813666E}"/>
                  </a:ext>
                </a:extLst>
              </p:cNvPr>
              <p:cNvSpPr txBox="1">
                <a:spLocks noChangeArrowheads="1"/>
              </p:cNvSpPr>
              <p:nvPr/>
            </p:nvSpPr>
            <p:spPr bwMode="auto">
              <a:xfrm rot="-849365">
                <a:off x="4860" y="465"/>
                <a:ext cx="684" cy="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73025" tIns="36512" rIns="73025" bIns="36512">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000" b="1">
                  <a:solidFill>
                    <a:schemeClr val="bg1"/>
                  </a:solidFill>
                  <a:cs typeface="Times New Roman" panose="02020603050405020304" pitchFamily="18" charset="0"/>
                </a:endParaRPr>
              </a:p>
            </p:txBody>
          </p:sp>
        </p:grpSp>
        <p:pic>
          <p:nvPicPr>
            <p:cNvPr id="128061" name="Picture 27" descr="DC3 Icon">
              <a:extLst>
                <a:ext uri="{FF2B5EF4-FFF2-40B4-BE49-F238E27FC236}">
                  <a16:creationId xmlns:a16="http://schemas.microsoft.com/office/drawing/2014/main" id="{DADED38D-D76B-8D4E-9260-6028479515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89" y="2378"/>
              <a:ext cx="366" cy="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28021" name="Picture 95" descr="virtual server.gif">
            <a:extLst>
              <a:ext uri="{FF2B5EF4-FFF2-40B4-BE49-F238E27FC236}">
                <a16:creationId xmlns:a16="http://schemas.microsoft.com/office/drawing/2014/main" id="{B36C67EB-DE28-3843-9FC8-3DFE7B556ECF}"/>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5638800" y="3779838"/>
            <a:ext cx="788988"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28022" name="Group 100">
            <a:extLst>
              <a:ext uri="{FF2B5EF4-FFF2-40B4-BE49-F238E27FC236}">
                <a16:creationId xmlns:a16="http://schemas.microsoft.com/office/drawing/2014/main" id="{8EE1F111-C067-A947-BB82-57A257F4F022}"/>
              </a:ext>
            </a:extLst>
          </p:cNvPr>
          <p:cNvGrpSpPr>
            <a:grpSpLocks/>
          </p:cNvGrpSpPr>
          <p:nvPr/>
        </p:nvGrpSpPr>
        <p:grpSpPr bwMode="auto">
          <a:xfrm>
            <a:off x="5600700" y="4543425"/>
            <a:ext cx="849313" cy="517525"/>
            <a:chOff x="4902200" y="6053310"/>
            <a:chExt cx="850087" cy="518127"/>
          </a:xfrm>
        </p:grpSpPr>
        <p:pic>
          <p:nvPicPr>
            <p:cNvPr id="128057" name="Picture 96" descr="1ru server icon.gif">
              <a:extLst>
                <a:ext uri="{FF2B5EF4-FFF2-40B4-BE49-F238E27FC236}">
                  <a16:creationId xmlns:a16="http://schemas.microsoft.com/office/drawing/2014/main" id="{3446A3C2-1489-3B4C-8414-06D75F87CCF5}"/>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902200" y="6053310"/>
              <a:ext cx="850087" cy="175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58" name="Picture 98" descr="1ru server icon.gif">
              <a:extLst>
                <a:ext uri="{FF2B5EF4-FFF2-40B4-BE49-F238E27FC236}">
                  <a16:creationId xmlns:a16="http://schemas.microsoft.com/office/drawing/2014/main" id="{8A099A69-0801-F74A-996C-5A5A40A9B102}"/>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902200" y="6224760"/>
              <a:ext cx="850087" cy="175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59" name="Picture 99" descr="1ru server icon.gif">
              <a:extLst>
                <a:ext uri="{FF2B5EF4-FFF2-40B4-BE49-F238E27FC236}">
                  <a16:creationId xmlns:a16="http://schemas.microsoft.com/office/drawing/2014/main" id="{04CC882A-EE35-1B43-BFF8-A74593C127E2}"/>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902200" y="6396210"/>
              <a:ext cx="850087" cy="175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128023" name="Straight Connector 33">
            <a:extLst>
              <a:ext uri="{FF2B5EF4-FFF2-40B4-BE49-F238E27FC236}">
                <a16:creationId xmlns:a16="http://schemas.microsoft.com/office/drawing/2014/main" id="{DA3CAB63-A0F9-7743-BBCE-258F05FFAA57}"/>
              </a:ext>
            </a:extLst>
          </p:cNvPr>
          <p:cNvCxnSpPr>
            <a:cxnSpLocks noChangeShapeType="1"/>
          </p:cNvCxnSpPr>
          <p:nvPr/>
        </p:nvCxnSpPr>
        <p:spPr bwMode="auto">
          <a:xfrm flipH="1">
            <a:off x="1106488" y="3973513"/>
            <a:ext cx="798512" cy="566737"/>
          </a:xfrm>
          <a:prstGeom prst="line">
            <a:avLst/>
          </a:prstGeom>
          <a:noFill/>
          <a:ln w="38100">
            <a:solidFill>
              <a:srgbClr val="33CC33"/>
            </a:solidFill>
            <a:round/>
            <a:headEnd/>
            <a:tailEnd/>
          </a:ln>
          <a:extLst>
            <a:ext uri="{909E8E84-426E-40DD-AFC4-6F175D3DCCD1}">
              <a14:hiddenFill xmlns:a14="http://schemas.microsoft.com/office/drawing/2010/main">
                <a:noFill/>
              </a14:hiddenFill>
            </a:ext>
          </a:extLst>
        </p:spPr>
      </p:cxnSp>
      <p:sp>
        <p:nvSpPr>
          <p:cNvPr id="128024" name="Line 35">
            <a:extLst>
              <a:ext uri="{FF2B5EF4-FFF2-40B4-BE49-F238E27FC236}">
                <a16:creationId xmlns:a16="http://schemas.microsoft.com/office/drawing/2014/main" id="{04C90F9E-7331-7041-99AF-CB678B644268}"/>
              </a:ext>
            </a:extLst>
          </p:cNvPr>
          <p:cNvSpPr>
            <a:spLocks noChangeShapeType="1"/>
          </p:cNvSpPr>
          <p:nvPr/>
        </p:nvSpPr>
        <p:spPr bwMode="auto">
          <a:xfrm>
            <a:off x="1085850" y="3600450"/>
            <a:ext cx="735013" cy="409575"/>
          </a:xfrm>
          <a:prstGeom prst="line">
            <a:avLst/>
          </a:prstGeom>
          <a:noFill/>
          <a:ln w="38100">
            <a:solidFill>
              <a:srgbClr val="33CC33"/>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a:p>
        </p:txBody>
      </p:sp>
      <p:sp>
        <p:nvSpPr>
          <p:cNvPr id="128025" name="Line 36">
            <a:extLst>
              <a:ext uri="{FF2B5EF4-FFF2-40B4-BE49-F238E27FC236}">
                <a16:creationId xmlns:a16="http://schemas.microsoft.com/office/drawing/2014/main" id="{D4AB8DE9-EFA2-8249-9331-DCC23F18AAFC}"/>
              </a:ext>
            </a:extLst>
          </p:cNvPr>
          <p:cNvSpPr>
            <a:spLocks noChangeShapeType="1"/>
          </p:cNvSpPr>
          <p:nvPr/>
        </p:nvSpPr>
        <p:spPr bwMode="auto">
          <a:xfrm flipV="1">
            <a:off x="2236788" y="3544888"/>
            <a:ext cx="884237" cy="401637"/>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a:p>
        </p:txBody>
      </p:sp>
      <p:sp>
        <p:nvSpPr>
          <p:cNvPr id="128026" name="Line 37">
            <a:extLst>
              <a:ext uri="{FF2B5EF4-FFF2-40B4-BE49-F238E27FC236}">
                <a16:creationId xmlns:a16="http://schemas.microsoft.com/office/drawing/2014/main" id="{09494296-1A1A-2F4F-8634-D22E4ABF7FE6}"/>
              </a:ext>
            </a:extLst>
          </p:cNvPr>
          <p:cNvSpPr>
            <a:spLocks noChangeShapeType="1"/>
          </p:cNvSpPr>
          <p:nvPr/>
        </p:nvSpPr>
        <p:spPr bwMode="auto">
          <a:xfrm flipV="1">
            <a:off x="2247900" y="3602038"/>
            <a:ext cx="885825" cy="401637"/>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a:p>
        </p:txBody>
      </p:sp>
      <p:sp>
        <p:nvSpPr>
          <p:cNvPr id="128027" name="Line 38">
            <a:extLst>
              <a:ext uri="{FF2B5EF4-FFF2-40B4-BE49-F238E27FC236}">
                <a16:creationId xmlns:a16="http://schemas.microsoft.com/office/drawing/2014/main" id="{3564482F-B1B3-F142-9671-D971DBBEC861}"/>
              </a:ext>
            </a:extLst>
          </p:cNvPr>
          <p:cNvSpPr>
            <a:spLocks noChangeShapeType="1"/>
          </p:cNvSpPr>
          <p:nvPr/>
        </p:nvSpPr>
        <p:spPr bwMode="auto">
          <a:xfrm flipV="1">
            <a:off x="2266950" y="3663950"/>
            <a:ext cx="884238" cy="401638"/>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a:p>
        </p:txBody>
      </p:sp>
      <p:sp>
        <p:nvSpPr>
          <p:cNvPr id="128028" name="Line 39">
            <a:extLst>
              <a:ext uri="{FF2B5EF4-FFF2-40B4-BE49-F238E27FC236}">
                <a16:creationId xmlns:a16="http://schemas.microsoft.com/office/drawing/2014/main" id="{9CC62782-CB95-4245-B854-171676519CC8}"/>
              </a:ext>
            </a:extLst>
          </p:cNvPr>
          <p:cNvSpPr>
            <a:spLocks noChangeShapeType="1"/>
          </p:cNvSpPr>
          <p:nvPr/>
        </p:nvSpPr>
        <p:spPr bwMode="auto">
          <a:xfrm flipV="1">
            <a:off x="2251075" y="3463925"/>
            <a:ext cx="884238" cy="401638"/>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a:p>
        </p:txBody>
      </p:sp>
      <p:sp>
        <p:nvSpPr>
          <p:cNvPr id="128029" name="Line 40">
            <a:extLst>
              <a:ext uri="{FF2B5EF4-FFF2-40B4-BE49-F238E27FC236}">
                <a16:creationId xmlns:a16="http://schemas.microsoft.com/office/drawing/2014/main" id="{F9C557FD-00B7-3E4A-95E7-1CF45E0E50B1}"/>
              </a:ext>
            </a:extLst>
          </p:cNvPr>
          <p:cNvSpPr>
            <a:spLocks noChangeShapeType="1"/>
          </p:cNvSpPr>
          <p:nvPr/>
        </p:nvSpPr>
        <p:spPr bwMode="auto">
          <a:xfrm>
            <a:off x="2243138" y="4243388"/>
            <a:ext cx="952500" cy="534987"/>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lIns="82124" tIns="41061" rIns="82124" bIns="41061" anchor="ctr">
            <a:spAutoFit/>
          </a:bodyPr>
          <a:lstStyle/>
          <a:p>
            <a:endParaRPr lang="en-US"/>
          </a:p>
        </p:txBody>
      </p:sp>
      <p:sp>
        <p:nvSpPr>
          <p:cNvPr id="128030" name="Line 41">
            <a:extLst>
              <a:ext uri="{FF2B5EF4-FFF2-40B4-BE49-F238E27FC236}">
                <a16:creationId xmlns:a16="http://schemas.microsoft.com/office/drawing/2014/main" id="{FF5F069C-B66A-9A4C-A1CB-B743068869F2}"/>
              </a:ext>
            </a:extLst>
          </p:cNvPr>
          <p:cNvSpPr>
            <a:spLocks noChangeShapeType="1"/>
          </p:cNvSpPr>
          <p:nvPr/>
        </p:nvSpPr>
        <p:spPr bwMode="auto">
          <a:xfrm>
            <a:off x="2247900" y="4322763"/>
            <a:ext cx="954088" cy="533400"/>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lIns="82124" tIns="41061" rIns="82124" bIns="41061" anchor="ctr">
            <a:spAutoFit/>
          </a:bodyPr>
          <a:lstStyle/>
          <a:p>
            <a:endParaRPr lang="en-US"/>
          </a:p>
        </p:txBody>
      </p:sp>
      <p:sp>
        <p:nvSpPr>
          <p:cNvPr id="128031" name="Line 42">
            <a:extLst>
              <a:ext uri="{FF2B5EF4-FFF2-40B4-BE49-F238E27FC236}">
                <a16:creationId xmlns:a16="http://schemas.microsoft.com/office/drawing/2014/main" id="{FFD4F327-BBFF-AE49-8DFD-A13C5BB65712}"/>
              </a:ext>
            </a:extLst>
          </p:cNvPr>
          <p:cNvSpPr>
            <a:spLocks noChangeShapeType="1"/>
          </p:cNvSpPr>
          <p:nvPr/>
        </p:nvSpPr>
        <p:spPr bwMode="auto">
          <a:xfrm>
            <a:off x="2281238" y="4189413"/>
            <a:ext cx="952500" cy="534987"/>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lIns="82124" tIns="41061" rIns="82124" bIns="41061" anchor="ctr">
            <a:spAutoFit/>
          </a:bodyPr>
          <a:lstStyle/>
          <a:p>
            <a:endParaRPr lang="en-US"/>
          </a:p>
        </p:txBody>
      </p:sp>
      <p:sp>
        <p:nvSpPr>
          <p:cNvPr id="128032" name="Line 43">
            <a:extLst>
              <a:ext uri="{FF2B5EF4-FFF2-40B4-BE49-F238E27FC236}">
                <a16:creationId xmlns:a16="http://schemas.microsoft.com/office/drawing/2014/main" id="{FB55D820-CE17-2848-9F48-AAD2D7E428E3}"/>
              </a:ext>
            </a:extLst>
          </p:cNvPr>
          <p:cNvSpPr>
            <a:spLocks noChangeShapeType="1"/>
          </p:cNvSpPr>
          <p:nvPr/>
        </p:nvSpPr>
        <p:spPr bwMode="auto">
          <a:xfrm>
            <a:off x="2339975" y="4143375"/>
            <a:ext cx="952500" cy="534988"/>
          </a:xfrm>
          <a:prstGeom prst="line">
            <a:avLst/>
          </a:prstGeom>
          <a:noFill/>
          <a:ln w="38100">
            <a:solidFill>
              <a:schemeClr val="accent1"/>
            </a:solidFill>
            <a:round/>
            <a:headEnd/>
            <a:tailEnd/>
          </a:ln>
          <a:extLst>
            <a:ext uri="{909E8E84-426E-40DD-AFC4-6F175D3DCCD1}">
              <a14:hiddenFill xmlns:a14="http://schemas.microsoft.com/office/drawing/2010/main">
                <a:noFill/>
              </a14:hiddenFill>
            </a:ext>
          </a:extLst>
        </p:spPr>
        <p:txBody>
          <a:bodyPr lIns="82124" tIns="41061" rIns="82124" bIns="41061" anchor="ctr">
            <a:spAutoFit/>
          </a:bodyPr>
          <a:lstStyle/>
          <a:p>
            <a:endParaRPr lang="en-US"/>
          </a:p>
        </p:txBody>
      </p:sp>
      <p:pic>
        <p:nvPicPr>
          <p:cNvPr id="114" name="Picture 15" descr="icons-7">
            <a:hlinkClick r:id="" action="ppaction://noaction"/>
            <a:extLst>
              <a:ext uri="{FF2B5EF4-FFF2-40B4-BE49-F238E27FC236}">
                <a16:creationId xmlns:a16="http://schemas.microsoft.com/office/drawing/2014/main" id="{09D0AC96-78C5-154E-92BE-E161F40054F6}"/>
              </a:ext>
            </a:extLst>
          </p:cNvPr>
          <p:cNvPicPr preferRelativeResize="0">
            <a:picLocks noChangeAspect="1" noChangeArrowheads="1"/>
          </p:cNvPicPr>
          <p:nvPr/>
        </p:nvPicPr>
        <p:blipFill>
          <a:blip r:embed="rId11"/>
          <a:srcRect r="6306" b="6139"/>
          <a:stretch>
            <a:fillRect/>
          </a:stretch>
        </p:blipFill>
        <p:spPr bwMode="auto">
          <a:xfrm>
            <a:off x="3013075" y="4302125"/>
            <a:ext cx="461963" cy="677863"/>
          </a:xfrm>
          <a:prstGeom prst="rect">
            <a:avLst/>
          </a:prstGeom>
          <a:noFill/>
          <a:ln w="9525">
            <a:noFill/>
            <a:miter lim="800000"/>
            <a:headEnd/>
            <a:tailEnd/>
          </a:ln>
          <a:effectLst>
            <a:outerShdw dist="35921" dir="2700000" algn="ctr" rotWithShape="0">
              <a:schemeClr val="bg1">
                <a:alpha val="74997"/>
              </a:schemeClr>
            </a:outerShdw>
          </a:effectLst>
        </p:spPr>
      </p:pic>
      <p:pic>
        <p:nvPicPr>
          <p:cNvPr id="115" name="Picture 15" descr="icons-7">
            <a:hlinkClick r:id="" action="ppaction://noaction"/>
            <a:extLst>
              <a:ext uri="{FF2B5EF4-FFF2-40B4-BE49-F238E27FC236}">
                <a16:creationId xmlns:a16="http://schemas.microsoft.com/office/drawing/2014/main" id="{0803F2CB-B04F-D545-B516-7D38AF94726E}"/>
              </a:ext>
            </a:extLst>
          </p:cNvPr>
          <p:cNvPicPr preferRelativeResize="0">
            <a:picLocks noChangeAspect="1" noChangeArrowheads="1"/>
          </p:cNvPicPr>
          <p:nvPr/>
        </p:nvPicPr>
        <p:blipFill>
          <a:blip r:embed="rId11"/>
          <a:srcRect r="6306" b="6139"/>
          <a:stretch>
            <a:fillRect/>
          </a:stretch>
        </p:blipFill>
        <p:spPr bwMode="auto">
          <a:xfrm>
            <a:off x="2990850" y="3262313"/>
            <a:ext cx="455613" cy="668337"/>
          </a:xfrm>
          <a:prstGeom prst="rect">
            <a:avLst/>
          </a:prstGeom>
          <a:noFill/>
          <a:ln w="9525">
            <a:noFill/>
            <a:miter lim="800000"/>
            <a:headEnd/>
            <a:tailEnd/>
          </a:ln>
          <a:effectLst>
            <a:outerShdw dist="35921" dir="2700000" algn="ctr" rotWithShape="0">
              <a:schemeClr val="bg1">
                <a:alpha val="74997"/>
              </a:schemeClr>
            </a:outerShdw>
          </a:effectLst>
        </p:spPr>
      </p:pic>
      <p:cxnSp>
        <p:nvCxnSpPr>
          <p:cNvPr id="128035" name="Straight Connector 33">
            <a:extLst>
              <a:ext uri="{FF2B5EF4-FFF2-40B4-BE49-F238E27FC236}">
                <a16:creationId xmlns:a16="http://schemas.microsoft.com/office/drawing/2014/main" id="{DF2A72B3-F33C-784D-AE83-1C83D18B8725}"/>
              </a:ext>
            </a:extLst>
          </p:cNvPr>
          <p:cNvCxnSpPr>
            <a:cxnSpLocks noChangeShapeType="1"/>
          </p:cNvCxnSpPr>
          <p:nvPr/>
        </p:nvCxnSpPr>
        <p:spPr bwMode="auto">
          <a:xfrm flipH="1">
            <a:off x="452438" y="4552950"/>
            <a:ext cx="600075" cy="4763"/>
          </a:xfrm>
          <a:prstGeom prst="line">
            <a:avLst/>
          </a:prstGeom>
          <a:noFill/>
          <a:ln w="38100">
            <a:solidFill>
              <a:srgbClr val="33CC33"/>
            </a:solidFill>
            <a:round/>
            <a:headEnd/>
            <a:tailEnd/>
          </a:ln>
          <a:extLst>
            <a:ext uri="{909E8E84-426E-40DD-AFC4-6F175D3DCCD1}">
              <a14:hiddenFill xmlns:a14="http://schemas.microsoft.com/office/drawing/2010/main">
                <a:noFill/>
              </a14:hiddenFill>
            </a:ext>
          </a:extLst>
        </p:spPr>
      </p:cxnSp>
      <p:cxnSp>
        <p:nvCxnSpPr>
          <p:cNvPr id="128036" name="Straight Connector 33">
            <a:extLst>
              <a:ext uri="{FF2B5EF4-FFF2-40B4-BE49-F238E27FC236}">
                <a16:creationId xmlns:a16="http://schemas.microsoft.com/office/drawing/2014/main" id="{2D741722-532D-BD44-9CF2-4542665D10AA}"/>
              </a:ext>
            </a:extLst>
          </p:cNvPr>
          <p:cNvCxnSpPr>
            <a:cxnSpLocks noChangeShapeType="1"/>
          </p:cNvCxnSpPr>
          <p:nvPr/>
        </p:nvCxnSpPr>
        <p:spPr bwMode="auto">
          <a:xfrm flipH="1">
            <a:off x="477838" y="3657600"/>
            <a:ext cx="600075" cy="4763"/>
          </a:xfrm>
          <a:prstGeom prst="line">
            <a:avLst/>
          </a:prstGeom>
          <a:noFill/>
          <a:ln w="38100">
            <a:solidFill>
              <a:srgbClr val="33CC33"/>
            </a:solidFill>
            <a:round/>
            <a:headEnd/>
            <a:tailEnd/>
          </a:ln>
          <a:extLst>
            <a:ext uri="{909E8E84-426E-40DD-AFC4-6F175D3DCCD1}">
              <a14:hiddenFill xmlns:a14="http://schemas.microsoft.com/office/drawing/2010/main">
                <a:noFill/>
              </a14:hiddenFill>
            </a:ext>
          </a:extLst>
        </p:spPr>
      </p:cxnSp>
      <p:pic>
        <p:nvPicPr>
          <p:cNvPr id="128037" name="Picture 20" descr="fc disk.gif">
            <a:extLst>
              <a:ext uri="{FF2B5EF4-FFF2-40B4-BE49-F238E27FC236}">
                <a16:creationId xmlns:a16="http://schemas.microsoft.com/office/drawing/2014/main" id="{E694A4BF-75C0-8844-A9E1-D3A61997AE03}"/>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228600" y="3330575"/>
            <a:ext cx="5175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38" name="Picture 21" descr="tape array.gif">
            <a:extLst>
              <a:ext uri="{FF2B5EF4-FFF2-40B4-BE49-F238E27FC236}">
                <a16:creationId xmlns:a16="http://schemas.microsoft.com/office/drawing/2014/main" id="{51E36609-096C-3541-A8ED-B385BA1D6C88}"/>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246063" y="4175125"/>
            <a:ext cx="468312"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6" descr="storage">
            <a:extLst>
              <a:ext uri="{FF2B5EF4-FFF2-40B4-BE49-F238E27FC236}">
                <a16:creationId xmlns:a16="http://schemas.microsoft.com/office/drawing/2014/main" id="{C25347CC-A6A3-1D47-86B0-01649CCDF0AC}"/>
              </a:ext>
            </a:extLst>
          </p:cNvPr>
          <p:cNvPicPr>
            <a:picLocks noChangeAspect="1" noChangeArrowheads="1"/>
          </p:cNvPicPr>
          <p:nvPr/>
        </p:nvPicPr>
        <p:blipFill>
          <a:blip r:embed="rId14"/>
          <a:srcRect/>
          <a:stretch>
            <a:fillRect/>
          </a:stretch>
        </p:blipFill>
        <p:spPr bwMode="auto">
          <a:xfrm>
            <a:off x="896938" y="4200525"/>
            <a:ext cx="396875" cy="649288"/>
          </a:xfrm>
          <a:prstGeom prst="rect">
            <a:avLst/>
          </a:prstGeom>
          <a:noFill/>
          <a:ln w="9525">
            <a:noFill/>
            <a:miter lim="800000"/>
            <a:headEnd/>
            <a:tailEnd/>
          </a:ln>
          <a:effectLst>
            <a:outerShdw dist="35921" dir="2700000" algn="ctr" rotWithShape="0">
              <a:schemeClr val="bg1">
                <a:alpha val="74997"/>
              </a:schemeClr>
            </a:outerShdw>
          </a:effectLst>
        </p:spPr>
      </p:pic>
      <p:pic>
        <p:nvPicPr>
          <p:cNvPr id="57" name="Picture 16" descr="storage">
            <a:extLst>
              <a:ext uri="{FF2B5EF4-FFF2-40B4-BE49-F238E27FC236}">
                <a16:creationId xmlns:a16="http://schemas.microsoft.com/office/drawing/2014/main" id="{CDCA8055-5A61-EA40-B251-742221B7CED3}"/>
              </a:ext>
            </a:extLst>
          </p:cNvPr>
          <p:cNvPicPr>
            <a:picLocks noChangeAspect="1" noChangeArrowheads="1"/>
          </p:cNvPicPr>
          <p:nvPr/>
        </p:nvPicPr>
        <p:blipFill>
          <a:blip r:embed="rId14"/>
          <a:srcRect/>
          <a:stretch>
            <a:fillRect/>
          </a:stretch>
        </p:blipFill>
        <p:spPr bwMode="auto">
          <a:xfrm>
            <a:off x="896938" y="3330575"/>
            <a:ext cx="396875" cy="650875"/>
          </a:xfrm>
          <a:prstGeom prst="rect">
            <a:avLst/>
          </a:prstGeom>
          <a:noFill/>
          <a:ln w="9525">
            <a:noFill/>
            <a:miter lim="800000"/>
            <a:headEnd/>
            <a:tailEnd/>
          </a:ln>
          <a:effectLst>
            <a:outerShdw dist="35921" dir="2700000" algn="ctr" rotWithShape="0">
              <a:schemeClr val="bg1">
                <a:alpha val="74997"/>
              </a:schemeClr>
            </a:outerShdw>
          </a:effectLst>
        </p:spPr>
      </p:pic>
      <p:sp>
        <p:nvSpPr>
          <p:cNvPr id="128041" name="Freeform 52">
            <a:extLst>
              <a:ext uri="{FF2B5EF4-FFF2-40B4-BE49-F238E27FC236}">
                <a16:creationId xmlns:a16="http://schemas.microsoft.com/office/drawing/2014/main" id="{C3DF23D6-0BA7-B542-ABA9-4B27230BEDEB}"/>
              </a:ext>
            </a:extLst>
          </p:cNvPr>
          <p:cNvSpPr>
            <a:spLocks/>
          </p:cNvSpPr>
          <p:nvPr/>
        </p:nvSpPr>
        <p:spPr bwMode="auto">
          <a:xfrm>
            <a:off x="2060575" y="2670175"/>
            <a:ext cx="1017588" cy="1081088"/>
          </a:xfrm>
          <a:custGeom>
            <a:avLst/>
            <a:gdLst>
              <a:gd name="T0" fmla="*/ 0 w 701"/>
              <a:gd name="T1" fmla="*/ 2147483647 h 692"/>
              <a:gd name="T2" fmla="*/ 0 w 701"/>
              <a:gd name="T3" fmla="*/ 2147483647 h 692"/>
              <a:gd name="T4" fmla="*/ 2147483647 w 701"/>
              <a:gd name="T5" fmla="*/ 0 h 692"/>
              <a:gd name="T6" fmla="*/ 0 60000 65536"/>
              <a:gd name="T7" fmla="*/ 0 60000 65536"/>
              <a:gd name="T8" fmla="*/ 0 60000 65536"/>
              <a:gd name="T9" fmla="*/ 0 w 701"/>
              <a:gd name="T10" fmla="*/ 0 h 692"/>
              <a:gd name="T11" fmla="*/ 701 w 701"/>
              <a:gd name="T12" fmla="*/ 692 h 692"/>
            </a:gdLst>
            <a:ahLst/>
            <a:cxnLst>
              <a:cxn ang="T6">
                <a:pos x="T0" y="T1"/>
              </a:cxn>
              <a:cxn ang="T7">
                <a:pos x="T2" y="T3"/>
              </a:cxn>
              <a:cxn ang="T8">
                <a:pos x="T4" y="T5"/>
              </a:cxn>
            </a:cxnLst>
            <a:rect l="T9" t="T10" r="T11" b="T12"/>
            <a:pathLst>
              <a:path w="701" h="692">
                <a:moveTo>
                  <a:pt x="0" y="692"/>
                </a:moveTo>
                <a:lnTo>
                  <a:pt x="0" y="1"/>
                </a:lnTo>
                <a:lnTo>
                  <a:pt x="701" y="0"/>
                </a:lnTo>
              </a:path>
            </a:pathLst>
          </a:custGeom>
          <a:noFill/>
          <a:ln w="38100">
            <a:solidFill>
              <a:schemeClr val="accent1"/>
            </a:solidFill>
            <a:round/>
            <a:headEnd/>
            <a:tailEnd/>
          </a:ln>
          <a:extLst>
            <a:ext uri="{909E8E84-426E-40DD-AFC4-6F175D3DCCD1}">
              <a14:hiddenFill xmlns:a14="http://schemas.microsoft.com/office/drawing/2010/main">
                <a:solidFill>
                  <a:srgbClr val="FFFFFF"/>
                </a:solidFill>
              </a14:hiddenFill>
            </a:ext>
          </a:extLst>
        </p:spPr>
        <p:txBody>
          <a:bodyPr lIns="82124" tIns="41061" rIns="82124" bIns="41061" anchor="ctr">
            <a:spAutoFit/>
          </a:bodyPr>
          <a:lstStyle/>
          <a:p>
            <a:endParaRPr lang="en-US"/>
          </a:p>
        </p:txBody>
      </p:sp>
      <p:sp>
        <p:nvSpPr>
          <p:cNvPr id="128042" name="Freeform 53">
            <a:extLst>
              <a:ext uri="{FF2B5EF4-FFF2-40B4-BE49-F238E27FC236}">
                <a16:creationId xmlns:a16="http://schemas.microsoft.com/office/drawing/2014/main" id="{E57465C2-6D59-9246-8D4E-E62F15AC849A}"/>
              </a:ext>
            </a:extLst>
          </p:cNvPr>
          <p:cNvSpPr>
            <a:spLocks/>
          </p:cNvSpPr>
          <p:nvPr/>
        </p:nvSpPr>
        <p:spPr bwMode="auto">
          <a:xfrm>
            <a:off x="2130425" y="2760663"/>
            <a:ext cx="1019175" cy="1081087"/>
          </a:xfrm>
          <a:custGeom>
            <a:avLst/>
            <a:gdLst>
              <a:gd name="T0" fmla="*/ 0 w 701"/>
              <a:gd name="T1" fmla="*/ 2147483647 h 692"/>
              <a:gd name="T2" fmla="*/ 0 w 701"/>
              <a:gd name="T3" fmla="*/ 2147483647 h 692"/>
              <a:gd name="T4" fmla="*/ 2147483647 w 701"/>
              <a:gd name="T5" fmla="*/ 0 h 692"/>
              <a:gd name="T6" fmla="*/ 0 60000 65536"/>
              <a:gd name="T7" fmla="*/ 0 60000 65536"/>
              <a:gd name="T8" fmla="*/ 0 60000 65536"/>
              <a:gd name="T9" fmla="*/ 0 w 701"/>
              <a:gd name="T10" fmla="*/ 0 h 692"/>
              <a:gd name="T11" fmla="*/ 701 w 701"/>
              <a:gd name="T12" fmla="*/ 692 h 692"/>
            </a:gdLst>
            <a:ahLst/>
            <a:cxnLst>
              <a:cxn ang="T6">
                <a:pos x="T0" y="T1"/>
              </a:cxn>
              <a:cxn ang="T7">
                <a:pos x="T2" y="T3"/>
              </a:cxn>
              <a:cxn ang="T8">
                <a:pos x="T4" y="T5"/>
              </a:cxn>
            </a:cxnLst>
            <a:rect l="T9" t="T10" r="T11" b="T12"/>
            <a:pathLst>
              <a:path w="701" h="692">
                <a:moveTo>
                  <a:pt x="0" y="692"/>
                </a:moveTo>
                <a:lnTo>
                  <a:pt x="0" y="1"/>
                </a:lnTo>
                <a:lnTo>
                  <a:pt x="701" y="0"/>
                </a:lnTo>
              </a:path>
            </a:pathLst>
          </a:custGeom>
          <a:noFill/>
          <a:ln w="38100">
            <a:solidFill>
              <a:schemeClr val="accent1"/>
            </a:solidFill>
            <a:round/>
            <a:headEnd/>
            <a:tailEnd/>
          </a:ln>
          <a:extLst>
            <a:ext uri="{909E8E84-426E-40DD-AFC4-6F175D3DCCD1}">
              <a14:hiddenFill xmlns:a14="http://schemas.microsoft.com/office/drawing/2010/main">
                <a:solidFill>
                  <a:srgbClr val="FFFFFF"/>
                </a:solidFill>
              </a14:hiddenFill>
            </a:ext>
          </a:extLst>
        </p:spPr>
        <p:txBody>
          <a:bodyPr lIns="82124" tIns="41061" rIns="82124" bIns="41061" anchor="ctr">
            <a:spAutoFit/>
          </a:bodyPr>
          <a:lstStyle/>
          <a:p>
            <a:endParaRPr lang="en-US"/>
          </a:p>
        </p:txBody>
      </p:sp>
      <p:pic>
        <p:nvPicPr>
          <p:cNvPr id="128043" name="Picture 3" descr="server.gif">
            <a:extLst>
              <a:ext uri="{FF2B5EF4-FFF2-40B4-BE49-F238E27FC236}">
                <a16:creationId xmlns:a16="http://schemas.microsoft.com/office/drawing/2014/main" id="{F8F6B61E-3B39-5E44-9B44-7F79D6EA2700}"/>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1635125" y="3406775"/>
            <a:ext cx="801688"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5" descr="icons-7">
            <a:hlinkClick r:id="" action="ppaction://noaction"/>
            <a:extLst>
              <a:ext uri="{FF2B5EF4-FFF2-40B4-BE49-F238E27FC236}">
                <a16:creationId xmlns:a16="http://schemas.microsoft.com/office/drawing/2014/main" id="{0AF288C1-A328-BC47-8DD1-CDFC8269680F}"/>
              </a:ext>
            </a:extLst>
          </p:cNvPr>
          <p:cNvPicPr preferRelativeResize="0">
            <a:picLocks noChangeAspect="1" noChangeArrowheads="1"/>
          </p:cNvPicPr>
          <p:nvPr/>
        </p:nvPicPr>
        <p:blipFill>
          <a:blip r:embed="rId11"/>
          <a:srcRect r="6306" b="6139"/>
          <a:stretch>
            <a:fillRect/>
          </a:stretch>
        </p:blipFill>
        <p:spPr bwMode="auto">
          <a:xfrm>
            <a:off x="3009900" y="2330450"/>
            <a:ext cx="455613" cy="669925"/>
          </a:xfrm>
          <a:prstGeom prst="rect">
            <a:avLst/>
          </a:prstGeom>
          <a:noFill/>
          <a:ln w="9525">
            <a:noFill/>
            <a:miter lim="800000"/>
            <a:headEnd/>
            <a:tailEnd/>
          </a:ln>
          <a:effectLst>
            <a:outerShdw dist="35921" dir="2700000" algn="ctr" rotWithShape="0">
              <a:schemeClr val="bg1">
                <a:alpha val="74997"/>
              </a:schemeClr>
            </a:outerShdw>
          </a:effectLst>
        </p:spPr>
      </p:pic>
      <p:sp>
        <p:nvSpPr>
          <p:cNvPr id="128045" name="Text Box 57">
            <a:extLst>
              <a:ext uri="{FF2B5EF4-FFF2-40B4-BE49-F238E27FC236}">
                <a16:creationId xmlns:a16="http://schemas.microsoft.com/office/drawing/2014/main" id="{1BAA7F9B-2487-D540-AFEB-AF64B9C501DB}"/>
              </a:ext>
            </a:extLst>
          </p:cNvPr>
          <p:cNvSpPr txBox="1">
            <a:spLocks noChangeArrowheads="1"/>
          </p:cNvSpPr>
          <p:nvPr/>
        </p:nvSpPr>
        <p:spPr bwMode="auto">
          <a:xfrm>
            <a:off x="3465513" y="3402013"/>
            <a:ext cx="895350"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lvl1pPr defTabSz="814388" eaLnBrk="0" hangingPunct="0">
              <a:defRPr>
                <a:solidFill>
                  <a:schemeClr val="tx1"/>
                </a:solidFill>
                <a:latin typeface="Arial" panose="020B0604020202020204" pitchFamily="34" charset="0"/>
              </a:defRPr>
            </a:lvl1pPr>
            <a:lvl2pPr marL="742950" indent="-285750"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200">
                <a:solidFill>
                  <a:srgbClr val="000000"/>
                </a:solidFill>
              </a:rPr>
              <a:t>Primary </a:t>
            </a:r>
            <a:br>
              <a:rPr lang="en-US" altLang="en-US" sz="1200">
                <a:solidFill>
                  <a:srgbClr val="000000"/>
                </a:solidFill>
              </a:rPr>
            </a:br>
            <a:r>
              <a:rPr lang="en-US" altLang="en-US" sz="1200">
                <a:solidFill>
                  <a:srgbClr val="000000"/>
                </a:solidFill>
              </a:rPr>
              <a:t>Network</a:t>
            </a:r>
          </a:p>
        </p:txBody>
      </p:sp>
      <p:sp>
        <p:nvSpPr>
          <p:cNvPr id="128046" name="Text Box 58">
            <a:extLst>
              <a:ext uri="{FF2B5EF4-FFF2-40B4-BE49-F238E27FC236}">
                <a16:creationId xmlns:a16="http://schemas.microsoft.com/office/drawing/2014/main" id="{FF07874B-245E-AB4E-BDE7-6BB735BF9663}"/>
              </a:ext>
            </a:extLst>
          </p:cNvPr>
          <p:cNvSpPr txBox="1">
            <a:spLocks noChangeArrowheads="1"/>
          </p:cNvSpPr>
          <p:nvPr/>
        </p:nvSpPr>
        <p:spPr bwMode="auto">
          <a:xfrm>
            <a:off x="3500438" y="4498975"/>
            <a:ext cx="1071562"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lvl1pPr defTabSz="814388" eaLnBrk="0" hangingPunct="0">
              <a:defRPr>
                <a:solidFill>
                  <a:schemeClr val="tx1"/>
                </a:solidFill>
                <a:latin typeface="Arial" panose="020B0604020202020204" pitchFamily="34" charset="0"/>
              </a:defRPr>
            </a:lvl1pPr>
            <a:lvl2pPr marL="742950" indent="-285750"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200">
                <a:solidFill>
                  <a:srgbClr val="000000"/>
                </a:solidFill>
              </a:rPr>
              <a:t>Secondary </a:t>
            </a:r>
            <a:br>
              <a:rPr lang="en-US" altLang="en-US" sz="1200">
                <a:solidFill>
                  <a:srgbClr val="000000"/>
                </a:solidFill>
              </a:rPr>
            </a:br>
            <a:r>
              <a:rPr lang="en-US" altLang="en-US" sz="1200">
                <a:solidFill>
                  <a:srgbClr val="000000"/>
                </a:solidFill>
              </a:rPr>
              <a:t>Network</a:t>
            </a:r>
          </a:p>
        </p:txBody>
      </p:sp>
      <p:sp>
        <p:nvSpPr>
          <p:cNvPr id="128047" name="Text Box 59">
            <a:extLst>
              <a:ext uri="{FF2B5EF4-FFF2-40B4-BE49-F238E27FC236}">
                <a16:creationId xmlns:a16="http://schemas.microsoft.com/office/drawing/2014/main" id="{D32281B0-EA15-AD4D-ADA8-31B2B77EADFB}"/>
              </a:ext>
            </a:extLst>
          </p:cNvPr>
          <p:cNvSpPr txBox="1">
            <a:spLocks noChangeArrowheads="1"/>
          </p:cNvSpPr>
          <p:nvPr/>
        </p:nvSpPr>
        <p:spPr bwMode="auto">
          <a:xfrm>
            <a:off x="5439568" y="5043687"/>
            <a:ext cx="312896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spAutoFit/>
          </a:bodyPr>
          <a:lstStyle>
            <a:lvl1pPr defTabSz="814388" eaLnBrk="0" hangingPunct="0">
              <a:defRPr>
                <a:solidFill>
                  <a:schemeClr val="tx1"/>
                </a:solidFill>
                <a:latin typeface="Arial" panose="020B0604020202020204" pitchFamily="34" charset="0"/>
              </a:defRPr>
            </a:lvl1pPr>
            <a:lvl2pPr marL="742950" indent="-285750"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000" b="1" dirty="0"/>
              <a:t>Universal I/O,</a:t>
            </a:r>
          </a:p>
          <a:p>
            <a:pPr algn="ctr" eaLnBrk="1" hangingPunct="1"/>
            <a:r>
              <a:rPr lang="en-US" altLang="en-US" sz="2000" b="1" dirty="0"/>
              <a:t>Ubiquitous Connectivity</a:t>
            </a:r>
          </a:p>
        </p:txBody>
      </p:sp>
      <p:grpSp>
        <p:nvGrpSpPr>
          <p:cNvPr id="6" name="Group 76">
            <a:extLst>
              <a:ext uri="{FF2B5EF4-FFF2-40B4-BE49-F238E27FC236}">
                <a16:creationId xmlns:a16="http://schemas.microsoft.com/office/drawing/2014/main" id="{2D566A23-DE8E-BA4B-8E41-5367BD08C5CD}"/>
              </a:ext>
            </a:extLst>
          </p:cNvPr>
          <p:cNvGrpSpPr>
            <a:grpSpLocks/>
          </p:cNvGrpSpPr>
          <p:nvPr/>
        </p:nvGrpSpPr>
        <p:grpSpPr bwMode="auto">
          <a:xfrm>
            <a:off x="4191000" y="2411413"/>
            <a:ext cx="1295400" cy="1933575"/>
            <a:chOff x="2208" y="576"/>
            <a:chExt cx="2256" cy="1218"/>
          </a:xfrm>
        </p:grpSpPr>
        <p:sp>
          <p:nvSpPr>
            <p:cNvPr id="128053" name="Rectangle 77">
              <a:extLst>
                <a:ext uri="{FF2B5EF4-FFF2-40B4-BE49-F238E27FC236}">
                  <a16:creationId xmlns:a16="http://schemas.microsoft.com/office/drawing/2014/main" id="{A9E37C4E-D01F-C04E-A1C6-641759E092FE}"/>
                </a:ext>
              </a:extLst>
            </p:cNvPr>
            <p:cNvSpPr>
              <a:spLocks noChangeArrowheads="1"/>
            </p:cNvSpPr>
            <p:nvPr/>
          </p:nvSpPr>
          <p:spPr bwMode="auto">
            <a:xfrm>
              <a:off x="2400" y="1018"/>
              <a:ext cx="1680" cy="259"/>
            </a:xfrm>
            <a:prstGeom prst="rect">
              <a:avLst/>
            </a:prstGeom>
            <a:solidFill>
              <a:srgbClr val="003C54"/>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a:p>
          </p:txBody>
        </p:sp>
        <p:grpSp>
          <p:nvGrpSpPr>
            <p:cNvPr id="128054" name="Group 78">
              <a:extLst>
                <a:ext uri="{FF2B5EF4-FFF2-40B4-BE49-F238E27FC236}">
                  <a16:creationId xmlns:a16="http://schemas.microsoft.com/office/drawing/2014/main" id="{1017BB21-584A-554C-9452-8B970C261BDE}"/>
                </a:ext>
              </a:extLst>
            </p:cNvPr>
            <p:cNvGrpSpPr>
              <a:grpSpLocks/>
            </p:cNvGrpSpPr>
            <p:nvPr/>
          </p:nvGrpSpPr>
          <p:grpSpPr bwMode="auto">
            <a:xfrm>
              <a:off x="2208" y="576"/>
              <a:ext cx="2256" cy="1218"/>
              <a:chOff x="1632" y="1902"/>
              <a:chExt cx="2208" cy="1218"/>
            </a:xfrm>
          </p:grpSpPr>
          <p:pic>
            <p:nvPicPr>
              <p:cNvPr id="128055" name="Picture 79" descr="arrows">
                <a:extLst>
                  <a:ext uri="{FF2B5EF4-FFF2-40B4-BE49-F238E27FC236}">
                    <a16:creationId xmlns:a16="http://schemas.microsoft.com/office/drawing/2014/main" id="{BC79AEFD-6C9F-1949-B3E8-3D069509C731}"/>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680" y="1902"/>
                <a:ext cx="2160" cy="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2400" name="Text Box 80">
                <a:extLst>
                  <a:ext uri="{FF2B5EF4-FFF2-40B4-BE49-F238E27FC236}">
                    <a16:creationId xmlns:a16="http://schemas.microsoft.com/office/drawing/2014/main" id="{0343E958-64F4-BE42-B168-9631C5D8ECF8}"/>
                  </a:ext>
                </a:extLst>
              </p:cNvPr>
              <p:cNvSpPr txBox="1">
                <a:spLocks noChangeArrowheads="1"/>
              </p:cNvSpPr>
              <p:nvPr/>
            </p:nvSpPr>
            <p:spPr bwMode="auto">
              <a:xfrm>
                <a:off x="1632" y="2355"/>
                <a:ext cx="2208" cy="214"/>
              </a:xfrm>
              <a:prstGeom prst="rect">
                <a:avLst/>
              </a:prstGeom>
              <a:noFill/>
              <a:ln w="9525">
                <a:noFill/>
                <a:miter lim="800000"/>
                <a:headEnd/>
                <a:tailEnd/>
              </a:ln>
              <a:effectLst>
                <a:outerShdw dist="17961" dir="2700000" algn="ctr" rotWithShape="0">
                  <a:schemeClr val="bg1">
                    <a:alpha val="74997"/>
                  </a:schemeClr>
                </a:outerShdw>
              </a:effectLst>
            </p:spPr>
            <p:txBody>
              <a:bodyPr lIns="82124" tIns="41061" rIns="82124" bIns="41061" anchor="ctr">
                <a:spAutoFit/>
              </a:bodyPr>
              <a:lstStyle/>
              <a:p>
                <a:pPr algn="ctr" defTabSz="814388">
                  <a:lnSpc>
                    <a:spcPct val="105000"/>
                  </a:lnSpc>
                  <a:defRPr/>
                </a:pPr>
                <a:endParaRPr lang="en-US" sz="1600" b="1">
                  <a:solidFill>
                    <a:srgbClr val="FFFF00"/>
                  </a:solidFill>
                  <a:latin typeface="Arial" charset="0"/>
                  <a:cs typeface="+mn-cs"/>
                  <a:sym typeface="Arial" charset="0"/>
                </a:endParaRPr>
              </a:p>
            </p:txBody>
          </p:sp>
        </p:grpSp>
      </p:grpSp>
      <p:sp>
        <p:nvSpPr>
          <p:cNvPr id="128049" name="Text Box 65">
            <a:extLst>
              <a:ext uri="{FF2B5EF4-FFF2-40B4-BE49-F238E27FC236}">
                <a16:creationId xmlns:a16="http://schemas.microsoft.com/office/drawing/2014/main" id="{9F08E960-2BF8-4F46-9248-7B0F2363F89F}"/>
              </a:ext>
            </a:extLst>
          </p:cNvPr>
          <p:cNvSpPr txBox="1">
            <a:spLocks noChangeArrowheads="1"/>
          </p:cNvSpPr>
          <p:nvPr/>
        </p:nvSpPr>
        <p:spPr bwMode="auto">
          <a:xfrm>
            <a:off x="1241426" y="4959585"/>
            <a:ext cx="1654175"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spAutoFit/>
          </a:bodyPr>
          <a:lstStyle>
            <a:lvl1pPr defTabSz="814388" eaLnBrk="0" hangingPunct="0">
              <a:defRPr>
                <a:solidFill>
                  <a:schemeClr val="tx1"/>
                </a:solidFill>
                <a:latin typeface="Arial" panose="020B0604020202020204" pitchFamily="34" charset="0"/>
              </a:defRPr>
            </a:lvl1pPr>
            <a:lvl2pPr marL="742950" indent="-285750"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000" b="1" dirty="0"/>
              <a:t>Complexity, </a:t>
            </a:r>
            <a:br>
              <a:rPr lang="en-US" altLang="en-US" sz="2000" b="1" dirty="0"/>
            </a:br>
            <a:r>
              <a:rPr lang="en-US" altLang="en-US" sz="2000" b="1" dirty="0"/>
              <a:t>Cost, Power</a:t>
            </a:r>
          </a:p>
        </p:txBody>
      </p:sp>
      <p:pic>
        <p:nvPicPr>
          <p:cNvPr id="313410" name="Picture 66" descr="Slide 27 LHS">
            <a:extLst>
              <a:ext uri="{FF2B5EF4-FFF2-40B4-BE49-F238E27FC236}">
                <a16:creationId xmlns:a16="http://schemas.microsoft.com/office/drawing/2014/main" id="{D365D236-5758-BE46-9298-A8CD5636DE94}"/>
              </a:ext>
            </a:extLst>
          </p:cNvPr>
          <p:cNvPicPr>
            <a:picLocks noChangeAspect="1" noChangeArrowheads="1"/>
          </p:cNvPicPr>
          <p:nvPr/>
        </p:nvPicPr>
        <p:blipFill>
          <a:blip r:embed="rId17"/>
          <a:srcRect/>
          <a:stretch>
            <a:fillRect/>
          </a:stretch>
        </p:blipFill>
        <p:spPr bwMode="auto">
          <a:xfrm>
            <a:off x="228600" y="1320007"/>
            <a:ext cx="4327706" cy="3586162"/>
          </a:xfrm>
          <a:prstGeom prst="rect">
            <a:avLst/>
          </a:prstGeom>
          <a:noFill/>
          <a:ln w="76200" cap="flat" cmpd="sng" algn="ctr">
            <a:solidFill>
              <a:schemeClr val="accent5">
                <a:lumMod val="60000"/>
                <a:lumOff val="40000"/>
              </a:schemeClr>
            </a:solidFill>
            <a:prstDash val="solid"/>
            <a:miter lim="800000"/>
            <a:headEnd type="none" w="med" len="med"/>
            <a:tailEnd type="none" w="med" len="med"/>
          </a:ln>
        </p:spPr>
      </p:pic>
      <p:pic>
        <p:nvPicPr>
          <p:cNvPr id="313411" name="Picture 67" descr="Slide 27 RHS">
            <a:extLst>
              <a:ext uri="{FF2B5EF4-FFF2-40B4-BE49-F238E27FC236}">
                <a16:creationId xmlns:a16="http://schemas.microsoft.com/office/drawing/2014/main" id="{EDEE6A9A-69F5-7F4F-9841-1248AA9BECB8}"/>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4687093" y="1305520"/>
            <a:ext cx="4070350" cy="3650061"/>
          </a:xfrm>
          <a:prstGeom prst="rect">
            <a:avLst/>
          </a:prstGeom>
          <a:noFill/>
          <a:ln w="76200">
            <a:solidFill>
              <a:srgbClr val="D9E8CC"/>
            </a:solidFill>
            <a:miter lim="800000"/>
            <a:headEnd/>
            <a:tailEnd/>
          </a:ln>
          <a:extLst>
            <a:ext uri="{909E8E84-426E-40DD-AFC4-6F175D3DCCD1}">
              <a14:hiddenFill xmlns:a14="http://schemas.microsoft.com/office/drawing/2010/main">
                <a:solidFill>
                  <a:srgbClr val="FFFFFF"/>
                </a:solidFill>
              </a14:hiddenFill>
            </a:ext>
          </a:extLst>
        </p:spPr>
      </p:pic>
      <p:sp>
        <p:nvSpPr>
          <p:cNvPr id="128052" name="Title 32">
            <a:extLst>
              <a:ext uri="{FF2B5EF4-FFF2-40B4-BE49-F238E27FC236}">
                <a16:creationId xmlns:a16="http://schemas.microsoft.com/office/drawing/2014/main" id="{19A29376-E2CF-384B-8BAC-777C76A61036}"/>
              </a:ext>
            </a:extLst>
          </p:cNvPr>
          <p:cNvSpPr>
            <a:spLocks/>
          </p:cNvSpPr>
          <p:nvPr/>
        </p:nvSpPr>
        <p:spPr bwMode="auto">
          <a:xfrm>
            <a:off x="381000" y="228600"/>
            <a:ext cx="82296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4400" b="1">
                <a:solidFill>
                  <a:schemeClr val="bg1"/>
                </a:solidFill>
              </a:rPr>
              <a:t>Unified Fabric (FCoE)</a:t>
            </a:r>
          </a:p>
        </p:txBody>
      </p:sp>
    </p:spTree>
    <p:extLst>
      <p:ext uri="{BB962C8B-B14F-4D97-AF65-F5344CB8AC3E}">
        <p14:creationId xmlns:p14="http://schemas.microsoft.com/office/powerpoint/2010/main" val="21505181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nodeType="clickEffect">
                                  <p:stCondLst>
                                    <p:cond delay="0"/>
                                  </p:stCondLst>
                                  <p:childTnLst>
                                    <p:animEffect transition="out" filter="fade">
                                      <p:cBhvr>
                                        <p:cTn id="6" dur="1000"/>
                                        <p:tgtEl>
                                          <p:spTgt spid="313410"/>
                                        </p:tgtEl>
                                      </p:cBhvr>
                                    </p:animEffect>
                                    <p:set>
                                      <p:cBhvr>
                                        <p:cTn id="7" dur="1" fill="hold">
                                          <p:stCondLst>
                                            <p:cond delay="999"/>
                                          </p:stCondLst>
                                        </p:cTn>
                                        <p:tgtEl>
                                          <p:spTgt spid="313410"/>
                                        </p:tgtEl>
                                        <p:attrNameLst>
                                          <p:attrName>style.visibility</p:attrName>
                                        </p:attrNameLst>
                                      </p:cBhvr>
                                      <p:to>
                                        <p:strVal val="hidden"/>
                                      </p:to>
                                    </p:set>
                                  </p:childTnLst>
                                </p:cTn>
                              </p:par>
                            </p:childTnLst>
                          </p:cTn>
                        </p:par>
                        <p:par>
                          <p:cTn id="8" fill="hold" nodeType="afterGroup">
                            <p:stCondLst>
                              <p:cond delay="1000"/>
                            </p:stCondLst>
                            <p:childTnLst>
                              <p:par>
                                <p:cTn id="9" presetID="10" presetClass="exit" presetSubtype="0" fill="hold" nodeType="afterEffect">
                                  <p:stCondLst>
                                    <p:cond delay="0"/>
                                  </p:stCondLst>
                                  <p:childTnLst>
                                    <p:animEffect transition="out" filter="fade">
                                      <p:cBhvr>
                                        <p:cTn id="10" dur="1000"/>
                                        <p:tgtEl>
                                          <p:spTgt spid="313411"/>
                                        </p:tgtEl>
                                      </p:cBhvr>
                                    </p:animEffect>
                                    <p:set>
                                      <p:cBhvr>
                                        <p:cTn id="11" dur="1" fill="hold">
                                          <p:stCondLst>
                                            <p:cond delay="999"/>
                                          </p:stCondLst>
                                        </p:cTn>
                                        <p:tgtEl>
                                          <p:spTgt spid="313411"/>
                                        </p:tgtEl>
                                        <p:attrNameLst>
                                          <p:attrName>style.visibility</p:attrName>
                                        </p:attrNameLst>
                                      </p:cBhvr>
                                      <p:to>
                                        <p:strVal val="hidden"/>
                                      </p:to>
                                    </p:set>
                                  </p:childTnLst>
                                </p:cTn>
                              </p:par>
                            </p:childTnLst>
                          </p:cTn>
                        </p:par>
                        <p:par>
                          <p:cTn id="12" fill="hold" nodeType="afterGroup">
                            <p:stCondLst>
                              <p:cond delay="2000"/>
                            </p:stCondLst>
                            <p:childTnLst>
                              <p:par>
                                <p:cTn id="13" presetID="17" presetClass="entr" presetSubtype="8"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ppt_x</p:attrName>
                                        </p:attrNameLst>
                                      </p:cBhvr>
                                      <p:tavLst>
                                        <p:tav tm="0">
                                          <p:val>
                                            <p:strVal val="#ppt_x-#ppt_w/2"/>
                                          </p:val>
                                        </p:tav>
                                        <p:tav tm="100000">
                                          <p:val>
                                            <p:strVal val="#ppt_x"/>
                                          </p:val>
                                        </p:tav>
                                      </p:tavLst>
                                    </p:anim>
                                    <p:anim calcmode="lin" valueType="num">
                                      <p:cBhvr>
                                        <p:cTn id="16" dur="1000" fill="hold"/>
                                        <p:tgtEl>
                                          <p:spTgt spid="6"/>
                                        </p:tgtEl>
                                        <p:attrNameLst>
                                          <p:attrName>ppt_y</p:attrName>
                                        </p:attrNameLst>
                                      </p:cBhvr>
                                      <p:tavLst>
                                        <p:tav tm="0">
                                          <p:val>
                                            <p:strVal val="#ppt_y"/>
                                          </p:val>
                                        </p:tav>
                                        <p:tav tm="100000">
                                          <p:val>
                                            <p:strVal val="#ppt_y"/>
                                          </p:val>
                                        </p:tav>
                                      </p:tavLst>
                                    </p:anim>
                                    <p:anim calcmode="lin" valueType="num">
                                      <p:cBhvr>
                                        <p:cTn id="17" dur="1000" fill="hold"/>
                                        <p:tgtEl>
                                          <p:spTgt spid="6"/>
                                        </p:tgtEl>
                                        <p:attrNameLst>
                                          <p:attrName>ppt_w</p:attrName>
                                        </p:attrNameLst>
                                      </p:cBhvr>
                                      <p:tavLst>
                                        <p:tav tm="0">
                                          <p:val>
                                            <p:fltVal val="0"/>
                                          </p:val>
                                        </p:tav>
                                        <p:tav tm="100000">
                                          <p:val>
                                            <p:strVal val="#ppt_w"/>
                                          </p:val>
                                        </p:tav>
                                      </p:tavLst>
                                    </p:anim>
                                    <p:anim calcmode="lin" valueType="num">
                                      <p:cBhvr>
                                        <p:cTn id="18" dur="1000" fill="hold"/>
                                        <p:tgtEl>
                                          <p:spTgt spid="6"/>
                                        </p:tgtEl>
                                        <p:attrNameLst>
                                          <p:attrName>ppt_h</p:attrName>
                                        </p:attrNameLst>
                                      </p:cBhvr>
                                      <p:tavLst>
                                        <p:tav tm="0">
                                          <p:val>
                                            <p:strVal val="#ppt_h"/>
                                          </p:val>
                                        </p:tav>
                                        <p:tav tm="100000">
                                          <p:val>
                                            <p:strVal val="#ppt_h"/>
                                          </p:val>
                                        </p:tav>
                                      </p:tavLst>
                                    </p:anim>
                                  </p:childTnLst>
                                </p:cTn>
                              </p:par>
                            </p:childTnLst>
                          </p:cTn>
                        </p:par>
                        <p:par>
                          <p:cTn id="19" fill="hold" nodeType="afterGroup">
                            <p:stCondLst>
                              <p:cond delay="3000"/>
                            </p:stCondLst>
                            <p:childTnLst>
                              <p:par>
                                <p:cTn id="20" presetID="10" presetClass="entr" presetSubtype="0" fill="hold" nodeType="after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1000"/>
                                        <p:tgtEl>
                                          <p:spTgt spid="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592323"/>
                                        </p:tgtEl>
                                        <p:attrNameLst>
                                          <p:attrName>style.visibility</p:attrName>
                                        </p:attrNameLst>
                                      </p:cBhvr>
                                      <p:to>
                                        <p:strVal val="visible"/>
                                      </p:to>
                                    </p:set>
                                    <p:animEffect transition="in" filter="fade">
                                      <p:cBhvr>
                                        <p:cTn id="25" dur="1000"/>
                                        <p:tgtEl>
                                          <p:spTgt spid="1592323"/>
                                        </p:tgtEl>
                                      </p:cBhvr>
                                    </p:animEffect>
                                  </p:childTnLst>
                                </p:cTn>
                              </p:par>
                            </p:childTnLst>
                          </p:cTn>
                        </p:par>
                        <p:par>
                          <p:cTn id="26" fill="hold" nodeType="afterGroup">
                            <p:stCondLst>
                              <p:cond delay="4000"/>
                            </p:stCondLst>
                            <p:childTnLst>
                              <p:par>
                                <p:cTn id="27" presetID="0" presetClass="path" presetSubtype="0" repeatCount="indefinite" accel="50000" decel="50000" fill="hold" grpId="0" nodeType="afterEffect">
                                  <p:stCondLst>
                                    <p:cond delay="0"/>
                                  </p:stCondLst>
                                  <p:childTnLst>
                                    <p:animMotion origin="layout" path="M -3.33333E-6 -1.11111E-6 L 0.00052 0.15625 L 0.09167 0.16111 L 0.00365 0.15903 L 0.03907 0.21875 L 0.09584 0.28125 L 0.0323 0.21459 L -0.01041 0.22431 L 0.04688 0.31597 L -0.01614 0.21181 L -0.04531 0.17639 L -0.12239 0.19722 L -0.03802 0.17431 L -0.0427 0.19375 L -0.16041 0.27778 L -0.0276 0.18472 L -0.06614 0.31528 L -0.025 0.16459 L -0.01302 0.1125 L -0.01458 0.00209 " pathEditMode="relative" ptsTypes="AAAAAAAAAAAAAAAAAAAA">
                                      <p:cBhvr>
                                        <p:cTn id="28" dur="500" fill="hold"/>
                                        <p:tgtEl>
                                          <p:spTgt spid="1592383"/>
                                        </p:tgtEl>
                                        <p:attrNameLst>
                                          <p:attrName>ppt_x</p:attrName>
                                          <p:attrName>ppt_y</p:attrName>
                                        </p:attrNameLst>
                                      </p:cBhvr>
                                    </p:animMotion>
                                  </p:childTnLst>
                                </p:cTn>
                              </p:par>
                            </p:childTnLst>
                          </p:cTn>
                        </p:par>
                        <p:par>
                          <p:cTn id="29" fill="hold" nodeType="afterGroup">
                            <p:stCondLst>
                              <p:cond delay="4500"/>
                            </p:stCondLst>
                            <p:childTnLst>
                              <p:par>
                                <p:cTn id="30" presetID="0" presetClass="path" presetSubtype="0" repeatCount="indefinite" accel="50000" decel="50000" fill="hold" grpId="0" nodeType="afterEffect">
                                  <p:stCondLst>
                                    <p:cond delay="0"/>
                                  </p:stCondLst>
                                  <p:childTnLst>
                                    <p:animMotion origin="layout" path="M -8.33333E-7 -3.33333E-6 L 0.00052 0.11875 L -0.02812 0.18681 L -0.10833 0.20556 L 0.00104 0.17639 L 0.01042 0.17223 L 0.12083 0.16806 L 0.04011 0.1757 L 0.05417 0.22084 L 0.11406 0.29723 L 0.02813 0.19861 L 0.00573 0.21181 L 0.00313 0.22153 L 0.05833 0.32431 L -0.02031 0.19028 L -0.13906 0.28403 L -0.00781 0.18403 L -0.02292 0.20348 L -0.05052 0.32153 L -0.00573 0.15417 L 0.01511 0.1257 L 0.01563 -0.00486 " pathEditMode="relative" rAng="0" ptsTypes="AAAAAAAAAAAAAAAAAAAAAA">
                                      <p:cBhvr>
                                        <p:cTn id="31" dur="500" fill="hold"/>
                                        <p:tgtEl>
                                          <p:spTgt spid="1592382"/>
                                        </p:tgtEl>
                                        <p:attrNameLst>
                                          <p:attrName>ppt_x</p:attrName>
                                          <p:attrName>ppt_y</p:attrName>
                                        </p:attrNameLst>
                                      </p:cBhvr>
                                      <p:rCtr x="-900" y="160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2323" grpId="0" animBg="1"/>
      <p:bldP spid="1592382" grpId="0" animBg="1"/>
      <p:bldP spid="159238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4" descr="ball-bu">
            <a:extLst>
              <a:ext uri="{FF2B5EF4-FFF2-40B4-BE49-F238E27FC236}">
                <a16:creationId xmlns:a16="http://schemas.microsoft.com/office/drawing/2014/main" id="{6055638E-7CAB-0248-95F4-D542B31705A4}"/>
              </a:ext>
            </a:extLst>
          </p:cNvPr>
          <p:cNvPicPr>
            <a:picLocks noChangeAspect="1" noChangeArrowheads="1"/>
          </p:cNvPicPr>
          <p:nvPr/>
        </p:nvPicPr>
        <p:blipFill>
          <a:blip r:embed="rId3">
            <a:lum bright="2000"/>
            <a:extLst>
              <a:ext uri="{28A0092B-C50C-407E-A947-70E740481C1C}">
                <a14:useLocalDpi xmlns:a14="http://schemas.microsoft.com/office/drawing/2010/main" val="0"/>
              </a:ext>
            </a:extLst>
          </a:blip>
          <a:srcRect/>
          <a:stretch>
            <a:fillRect/>
          </a:stretch>
        </p:blipFill>
        <p:spPr bwMode="auto">
          <a:xfrm>
            <a:off x="285750" y="1384300"/>
            <a:ext cx="4972050" cy="497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0287" name="Rectangle 15">
            <a:extLst>
              <a:ext uri="{FF2B5EF4-FFF2-40B4-BE49-F238E27FC236}">
                <a16:creationId xmlns:a16="http://schemas.microsoft.com/office/drawing/2014/main" id="{C39F805E-E609-B346-BBA0-58AAFB9B8D59}"/>
              </a:ext>
            </a:extLst>
          </p:cNvPr>
          <p:cNvSpPr>
            <a:spLocks noChangeArrowheads="1"/>
          </p:cNvSpPr>
          <p:nvPr/>
        </p:nvSpPr>
        <p:spPr bwMode="auto">
          <a:xfrm>
            <a:off x="0" y="2514600"/>
            <a:ext cx="9144000" cy="4343400"/>
          </a:xfrm>
          <a:prstGeom prst="rect">
            <a:avLst/>
          </a:prstGeom>
          <a:gradFill rotWithShape="1">
            <a:gsLst>
              <a:gs pos="0">
                <a:schemeClr val="accent1">
                  <a:gamma/>
                  <a:shade val="46275"/>
                  <a:invGamma/>
                  <a:alpha val="0"/>
                </a:schemeClr>
              </a:gs>
              <a:gs pos="100000">
                <a:schemeClr val="accent1">
                  <a:alpha val="60001"/>
                </a:schemeClr>
              </a:gs>
            </a:gsLst>
            <a:lin ang="5400000" scaled="1"/>
          </a:gradFill>
          <a:ln w="9525" algn="ctr">
            <a:noFill/>
            <a:miter lim="800000"/>
            <a:headEnd/>
            <a:tailEnd/>
          </a:ln>
          <a:effectLst/>
        </p:spPr>
        <p:txBody>
          <a:bodyPr lIns="82124" tIns="41061" rIns="82124" bIns="41061" anchor="ctr"/>
          <a:lstStyle/>
          <a:p>
            <a:pPr>
              <a:defRPr/>
            </a:pPr>
            <a:endParaRPr lang="en-US" sz="2400">
              <a:latin typeface="Arial" charset="0"/>
              <a:ea typeface="ＭＳ Ｐゴシック" pitchFamily="34" charset="-128"/>
              <a:cs typeface="+mn-cs"/>
            </a:endParaRPr>
          </a:p>
        </p:txBody>
      </p:sp>
      <p:sp>
        <p:nvSpPr>
          <p:cNvPr id="950288" name="Oval 16">
            <a:extLst>
              <a:ext uri="{FF2B5EF4-FFF2-40B4-BE49-F238E27FC236}">
                <a16:creationId xmlns:a16="http://schemas.microsoft.com/office/drawing/2014/main" id="{F1EC9733-FA40-744F-9656-C1DB369B8760}"/>
              </a:ext>
            </a:extLst>
          </p:cNvPr>
          <p:cNvSpPr>
            <a:spLocks noChangeArrowheads="1"/>
          </p:cNvSpPr>
          <p:nvPr/>
        </p:nvSpPr>
        <p:spPr bwMode="auto">
          <a:xfrm>
            <a:off x="19050" y="5897563"/>
            <a:ext cx="5524500" cy="930275"/>
          </a:xfrm>
          <a:prstGeom prst="ellipse">
            <a:avLst/>
          </a:prstGeom>
          <a:gradFill rotWithShape="1">
            <a:gsLst>
              <a:gs pos="0">
                <a:schemeClr val="bg2">
                  <a:alpha val="39998"/>
                </a:schemeClr>
              </a:gs>
              <a:gs pos="100000">
                <a:srgbClr val="000000">
                  <a:alpha val="0"/>
                </a:srgbClr>
              </a:gs>
            </a:gsLst>
            <a:path path="shape">
              <a:fillToRect l="50000" t="50000" r="50000" b="50000"/>
            </a:path>
          </a:gradFill>
          <a:ln>
            <a:noFill/>
          </a:ln>
          <a:extLst>
            <a:ext uri="{91240B29-F687-4F45-9708-019B960494DF}">
              <a14:hiddenLine xmlns:a14="http://schemas.microsoft.com/office/drawing/2010/main" w="9525" algn="ctr">
                <a:solidFill>
                  <a:srgbClr val="000000"/>
                </a:solidFill>
                <a:round/>
                <a:headEnd/>
                <a:tailEnd/>
              </a14:hiddenLine>
            </a:ext>
          </a:extLst>
        </p:spPr>
        <p:txBody>
          <a:bodyPr lIns="82124" tIns="41061" rIns="82124" bIns="41061"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ea typeface="ＭＳ Ｐゴシック" panose="020B0600070205080204" pitchFamily="34" charset="-128"/>
            </a:endParaRPr>
          </a:p>
        </p:txBody>
      </p:sp>
      <p:sp>
        <p:nvSpPr>
          <p:cNvPr id="84997" name="Title 1">
            <a:extLst>
              <a:ext uri="{FF2B5EF4-FFF2-40B4-BE49-F238E27FC236}">
                <a16:creationId xmlns:a16="http://schemas.microsoft.com/office/drawing/2014/main" id="{86899F31-F3F6-BB41-806D-024F8AC6B087}"/>
              </a:ext>
            </a:extLst>
          </p:cNvPr>
          <p:cNvSpPr>
            <a:spLocks noGrp="1"/>
          </p:cNvSpPr>
          <p:nvPr>
            <p:ph type="title" idx="4294967295"/>
          </p:nvPr>
        </p:nvSpPr>
        <p:spPr>
          <a:xfrm>
            <a:off x="0" y="152400"/>
            <a:ext cx="8145463" cy="838200"/>
          </a:xfrm>
        </p:spPr>
        <p:txBody>
          <a:bodyPr/>
          <a:lstStyle/>
          <a:p>
            <a:pPr eaLnBrk="1" hangingPunct="1"/>
            <a:r>
              <a:rPr lang="en-US" altLang="en-US" sz="4000" dirty="0"/>
              <a:t>Unified Computing Building Blocks</a:t>
            </a:r>
            <a:br>
              <a:rPr lang="en-US" altLang="en-US" sz="4000" dirty="0"/>
            </a:br>
            <a:r>
              <a:rPr lang="en-US" altLang="en-US" sz="2400" dirty="0">
                <a:solidFill>
                  <a:srgbClr val="000000"/>
                </a:solidFill>
              </a:rPr>
              <a:t>Unified Fabric Introduced with the Cisco Nexus Series</a:t>
            </a:r>
          </a:p>
        </p:txBody>
      </p:sp>
      <p:sp>
        <p:nvSpPr>
          <p:cNvPr id="55302" name="Content Placeholder 3">
            <a:extLst>
              <a:ext uri="{FF2B5EF4-FFF2-40B4-BE49-F238E27FC236}">
                <a16:creationId xmlns:a16="http://schemas.microsoft.com/office/drawing/2014/main" id="{4AFCEEAA-8B1F-FE42-82EE-4FFA72C796FD}"/>
              </a:ext>
            </a:extLst>
          </p:cNvPr>
          <p:cNvSpPr txBox="1">
            <a:spLocks/>
          </p:cNvSpPr>
          <p:nvPr/>
        </p:nvSpPr>
        <p:spPr bwMode="auto">
          <a:xfrm>
            <a:off x="5257800" y="1708150"/>
            <a:ext cx="3886200"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14388" eaLnBrk="0" hangingPunct="0">
              <a:defRPr>
                <a:solidFill>
                  <a:schemeClr val="tx1"/>
                </a:solidFill>
                <a:latin typeface="Arial" panose="020B0604020202020204" pitchFamily="34" charset="0"/>
              </a:defRPr>
            </a:lvl1pPr>
            <a:lvl2pPr marL="342900" indent="-168275" defTabSz="814388" eaLnBrk="0" hangingPunct="0">
              <a:defRPr>
                <a:solidFill>
                  <a:schemeClr val="tx1"/>
                </a:solidFill>
                <a:latin typeface="Arial" panose="020B0604020202020204" pitchFamily="34" charset="0"/>
              </a:defRPr>
            </a:lvl2pPr>
            <a:lvl3pPr marL="1143000" indent="-228600" defTabSz="814388" eaLnBrk="0" hangingPunct="0">
              <a:defRPr>
                <a:solidFill>
                  <a:schemeClr val="tx1"/>
                </a:solidFill>
                <a:latin typeface="Arial" panose="020B0604020202020204" pitchFamily="34" charset="0"/>
              </a:defRPr>
            </a:lvl3pPr>
            <a:lvl4pPr marL="1600200" indent="-228600" defTabSz="814388" eaLnBrk="0" hangingPunct="0">
              <a:defRPr>
                <a:solidFill>
                  <a:schemeClr val="tx1"/>
                </a:solidFill>
                <a:latin typeface="Arial" panose="020B0604020202020204" pitchFamily="34" charset="0"/>
              </a:defRPr>
            </a:lvl4pPr>
            <a:lvl5pPr marL="2057400" indent="-228600" defTabSz="814388" eaLnBrk="0" hangingPunct="0">
              <a:defRPr>
                <a:solidFill>
                  <a:schemeClr val="tx1"/>
                </a:solidFill>
                <a:latin typeface="Arial" panose="020B0604020202020204" pitchFamily="34" charset="0"/>
              </a:defRPr>
            </a:lvl5pPr>
            <a:lvl6pPr marL="2514600" indent="-228600" defTabSz="814388" eaLnBrk="0" fontAlgn="base" hangingPunct="0">
              <a:spcBef>
                <a:spcPct val="0"/>
              </a:spcBef>
              <a:spcAft>
                <a:spcPct val="0"/>
              </a:spcAft>
              <a:defRPr>
                <a:solidFill>
                  <a:schemeClr val="tx1"/>
                </a:solidFill>
                <a:latin typeface="Arial" panose="020B0604020202020204" pitchFamily="34" charset="0"/>
              </a:defRPr>
            </a:lvl6pPr>
            <a:lvl7pPr marL="2971800" indent="-228600" defTabSz="814388" eaLnBrk="0" fontAlgn="base" hangingPunct="0">
              <a:spcBef>
                <a:spcPct val="0"/>
              </a:spcBef>
              <a:spcAft>
                <a:spcPct val="0"/>
              </a:spcAft>
              <a:defRPr>
                <a:solidFill>
                  <a:schemeClr val="tx1"/>
                </a:solidFill>
                <a:latin typeface="Arial" panose="020B0604020202020204" pitchFamily="34" charset="0"/>
              </a:defRPr>
            </a:lvl7pPr>
            <a:lvl8pPr marL="3429000" indent="-228600" defTabSz="814388" eaLnBrk="0" fontAlgn="base" hangingPunct="0">
              <a:spcBef>
                <a:spcPct val="0"/>
              </a:spcBef>
              <a:spcAft>
                <a:spcPct val="0"/>
              </a:spcAft>
              <a:defRPr>
                <a:solidFill>
                  <a:schemeClr val="tx1"/>
                </a:solidFill>
                <a:latin typeface="Arial" panose="020B0604020202020204" pitchFamily="34" charset="0"/>
              </a:defRPr>
            </a:lvl8pPr>
            <a:lvl9pPr marL="3886200" indent="-228600" defTabSz="814388"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5000"/>
              </a:lnSpc>
              <a:spcBef>
                <a:spcPct val="50000"/>
              </a:spcBef>
              <a:buClr>
                <a:schemeClr val="accent1"/>
              </a:buClr>
              <a:buSzPct val="80000"/>
              <a:buFont typeface="Wingdings" pitchFamily="2" charset="2"/>
              <a:buNone/>
            </a:pPr>
            <a:r>
              <a:rPr lang="en-US" altLang="en-US" sz="2400" dirty="0">
                <a:solidFill>
                  <a:schemeClr val="tx2"/>
                </a:solidFill>
                <a:ea typeface="ＭＳ Ｐゴシック" panose="020B0600070205080204" pitchFamily="34" charset="-128"/>
              </a:rPr>
              <a:t>Physical</a:t>
            </a:r>
          </a:p>
          <a:p>
            <a:pPr lvl="1" eaLnBrk="1" hangingPunct="1">
              <a:lnSpc>
                <a:spcPts val="2000"/>
              </a:lnSpc>
              <a:spcBef>
                <a:spcPct val="35000"/>
              </a:spcBef>
              <a:buSzPct val="80000"/>
              <a:buFont typeface="Wingdings" pitchFamily="2" charset="2"/>
              <a:buChar char="§"/>
            </a:pPr>
            <a:r>
              <a:rPr lang="en-US" altLang="en-US" sz="1600" dirty="0">
                <a:ea typeface="ＭＳ Ｐゴシック" panose="020B0600070205080204" pitchFamily="34" charset="-128"/>
              </a:rPr>
              <a:t>Wire once infrastructure           (Nexus 5000)</a:t>
            </a:r>
          </a:p>
          <a:p>
            <a:pPr lvl="1" eaLnBrk="1" hangingPunct="1">
              <a:lnSpc>
                <a:spcPts val="2000"/>
              </a:lnSpc>
              <a:spcBef>
                <a:spcPct val="35000"/>
              </a:spcBef>
              <a:buSzPct val="80000"/>
              <a:buFont typeface="Wingdings" pitchFamily="2" charset="2"/>
              <a:buChar char="§"/>
            </a:pPr>
            <a:r>
              <a:rPr lang="en-US" altLang="en-US" sz="1600" dirty="0">
                <a:ea typeface="ＭＳ Ｐゴシック" panose="020B0600070205080204" pitchFamily="34" charset="-128"/>
              </a:rPr>
              <a:t>Fewer switches, adapters, cables</a:t>
            </a:r>
          </a:p>
          <a:p>
            <a:pPr eaLnBrk="1" hangingPunct="1">
              <a:lnSpc>
                <a:spcPct val="95000"/>
              </a:lnSpc>
              <a:spcBef>
                <a:spcPct val="50000"/>
              </a:spcBef>
              <a:buClr>
                <a:schemeClr val="accent1"/>
              </a:buClr>
              <a:buSzPct val="80000"/>
              <a:buFont typeface="Wingdings" pitchFamily="2" charset="2"/>
              <a:buNone/>
            </a:pPr>
            <a:r>
              <a:rPr lang="en-US" altLang="en-US" sz="2400" dirty="0">
                <a:solidFill>
                  <a:schemeClr val="tx2"/>
                </a:solidFill>
                <a:ea typeface="ＭＳ Ｐゴシック" panose="020B0600070205080204" pitchFamily="34" charset="-128"/>
              </a:rPr>
              <a:t>Virtual</a:t>
            </a:r>
          </a:p>
          <a:p>
            <a:pPr lvl="1" eaLnBrk="1" hangingPunct="1">
              <a:lnSpc>
                <a:spcPts val="2000"/>
              </a:lnSpc>
              <a:spcBef>
                <a:spcPct val="35000"/>
              </a:spcBef>
              <a:buSzPct val="80000"/>
              <a:buFont typeface="Wingdings" pitchFamily="2" charset="2"/>
              <a:buChar char="§"/>
            </a:pPr>
            <a:r>
              <a:rPr lang="en-US" altLang="en-US" sz="1600" dirty="0">
                <a:ea typeface="ＭＳ Ｐゴシック" panose="020B0600070205080204" pitchFamily="34" charset="-128"/>
              </a:rPr>
              <a:t>VN-Link (Nexus 1000v)</a:t>
            </a:r>
          </a:p>
          <a:p>
            <a:pPr lvl="1" eaLnBrk="1" hangingPunct="1">
              <a:lnSpc>
                <a:spcPts val="2000"/>
              </a:lnSpc>
              <a:spcBef>
                <a:spcPct val="35000"/>
              </a:spcBef>
              <a:buSzPct val="80000"/>
              <a:buFont typeface="Wingdings" pitchFamily="2" charset="2"/>
              <a:buChar char="§"/>
            </a:pPr>
            <a:r>
              <a:rPr lang="en-US" altLang="en-US" sz="1600" dirty="0">
                <a:ea typeface="ＭＳ Ｐゴシック" panose="020B0600070205080204" pitchFamily="34" charset="-128"/>
              </a:rPr>
              <a:t>Manage virtual the same as physical</a:t>
            </a:r>
          </a:p>
          <a:p>
            <a:pPr eaLnBrk="1" hangingPunct="1">
              <a:lnSpc>
                <a:spcPct val="95000"/>
              </a:lnSpc>
              <a:spcBef>
                <a:spcPct val="50000"/>
              </a:spcBef>
              <a:buClr>
                <a:schemeClr val="accent1"/>
              </a:buClr>
              <a:buSzPct val="80000"/>
              <a:buFont typeface="Wingdings" pitchFamily="2" charset="2"/>
              <a:buNone/>
            </a:pPr>
            <a:r>
              <a:rPr lang="en-US" altLang="en-US" sz="2400" dirty="0">
                <a:solidFill>
                  <a:schemeClr val="tx2"/>
                </a:solidFill>
                <a:ea typeface="ＭＳ Ｐゴシック" panose="020B0600070205080204" pitchFamily="34" charset="-128"/>
              </a:rPr>
              <a:t>Scale</a:t>
            </a:r>
          </a:p>
          <a:p>
            <a:pPr lvl="1" eaLnBrk="1" hangingPunct="1">
              <a:lnSpc>
                <a:spcPts val="2000"/>
              </a:lnSpc>
              <a:spcBef>
                <a:spcPct val="35000"/>
              </a:spcBef>
              <a:buSzPct val="80000"/>
              <a:buFont typeface="Wingdings" pitchFamily="2" charset="2"/>
              <a:buChar char="§"/>
            </a:pPr>
            <a:r>
              <a:rPr lang="en-US" altLang="en-US" sz="1600" dirty="0">
                <a:ea typeface="ＭＳ Ｐゴシック" panose="020B0600070205080204" pitchFamily="34" charset="-128"/>
              </a:rPr>
              <a:t>Fabric Extender (Nexus 2000)</a:t>
            </a:r>
          </a:p>
          <a:p>
            <a:pPr lvl="1" eaLnBrk="1" hangingPunct="1">
              <a:lnSpc>
                <a:spcPts val="2000"/>
              </a:lnSpc>
              <a:spcBef>
                <a:spcPct val="35000"/>
              </a:spcBef>
              <a:buSzPct val="80000"/>
              <a:buFont typeface="Wingdings" pitchFamily="2" charset="2"/>
              <a:buChar char="§"/>
            </a:pPr>
            <a:r>
              <a:rPr lang="en-US" altLang="en-US" sz="1600" dirty="0">
                <a:ea typeface="ＭＳ Ｐゴシック" panose="020B0600070205080204" pitchFamily="34" charset="-128"/>
              </a:rPr>
              <a:t>Scale without increasing points of management</a:t>
            </a:r>
          </a:p>
          <a:p>
            <a:pPr lvl="1" eaLnBrk="1" hangingPunct="1">
              <a:lnSpc>
                <a:spcPct val="95000"/>
              </a:lnSpc>
              <a:spcBef>
                <a:spcPct val="35000"/>
              </a:spcBef>
            </a:pPr>
            <a:endParaRPr lang="en-US" altLang="en-US" sz="1600" dirty="0">
              <a:ea typeface="ＭＳ Ｐゴシック" panose="020B0600070205080204" pitchFamily="34" charset="-128"/>
            </a:endParaRPr>
          </a:p>
        </p:txBody>
      </p:sp>
      <p:grpSp>
        <p:nvGrpSpPr>
          <p:cNvPr id="2" name="Group 7">
            <a:extLst>
              <a:ext uri="{FF2B5EF4-FFF2-40B4-BE49-F238E27FC236}">
                <a16:creationId xmlns:a16="http://schemas.microsoft.com/office/drawing/2014/main" id="{209EC42B-A953-2C4B-B465-DA6F880E3838}"/>
              </a:ext>
            </a:extLst>
          </p:cNvPr>
          <p:cNvGrpSpPr>
            <a:grpSpLocks/>
          </p:cNvGrpSpPr>
          <p:nvPr/>
        </p:nvGrpSpPr>
        <p:grpSpPr bwMode="auto">
          <a:xfrm>
            <a:off x="1909763" y="1419225"/>
            <a:ext cx="1717675" cy="4908550"/>
            <a:chOff x="1203" y="894"/>
            <a:chExt cx="1082" cy="3092"/>
          </a:xfrm>
        </p:grpSpPr>
        <p:sp>
          <p:nvSpPr>
            <p:cNvPr id="55304" name="Oval 3">
              <a:extLst>
                <a:ext uri="{FF2B5EF4-FFF2-40B4-BE49-F238E27FC236}">
                  <a16:creationId xmlns:a16="http://schemas.microsoft.com/office/drawing/2014/main" id="{AD7C78F0-F7B1-E442-A737-1E679D01661A}"/>
                </a:ext>
              </a:extLst>
            </p:cNvPr>
            <p:cNvSpPr>
              <a:spLocks noChangeArrowheads="1"/>
            </p:cNvSpPr>
            <p:nvPr/>
          </p:nvSpPr>
          <p:spPr bwMode="auto">
            <a:xfrm rot="5400000">
              <a:off x="198" y="1899"/>
              <a:ext cx="3092" cy="1082"/>
            </a:xfrm>
            <a:prstGeom prst="ellipse">
              <a:avLst/>
            </a:prstGeom>
            <a:gradFill rotWithShape="1">
              <a:gsLst>
                <a:gs pos="0">
                  <a:schemeClr val="hlink">
                    <a:alpha val="80000"/>
                  </a:schemeClr>
                </a:gs>
                <a:gs pos="100000">
                  <a:schemeClr val="hlink">
                    <a:gamma/>
                    <a:tint val="43922"/>
                    <a:invGamma/>
                    <a:alpha val="80000"/>
                  </a:schemeClr>
                </a:gs>
              </a:gsLst>
              <a:lin ang="0" scaled="1"/>
            </a:gradFill>
            <a:ln w="38100">
              <a:noFill/>
              <a:round/>
              <a:headEnd/>
              <a:tailEnd type="none" w="lg" len="lg"/>
            </a:ln>
          </p:spPr>
          <p:txBody>
            <a:bodyPr rot="10800000" vert="eaVert" wrap="none" lIns="82124" tIns="41061" rIns="82124" bIns="41061" anchor="ctr"/>
            <a:lstStyle/>
            <a:p>
              <a:pPr>
                <a:defRPr/>
              </a:pPr>
              <a:endParaRPr lang="en-US">
                <a:solidFill>
                  <a:srgbClr val="000000"/>
                </a:solidFill>
                <a:ea typeface="ＭＳ Ｐゴシック" pitchFamily="34" charset="-128"/>
                <a:cs typeface="+mn-cs"/>
              </a:endParaRPr>
            </a:p>
          </p:txBody>
        </p:sp>
        <p:sp>
          <p:nvSpPr>
            <p:cNvPr id="85005" name="TextBox 12">
              <a:extLst>
                <a:ext uri="{FF2B5EF4-FFF2-40B4-BE49-F238E27FC236}">
                  <a16:creationId xmlns:a16="http://schemas.microsoft.com/office/drawing/2014/main" id="{23D495A8-C60E-B345-9BA7-770C6CAC7EE5}"/>
                </a:ext>
              </a:extLst>
            </p:cNvPr>
            <p:cNvSpPr txBox="1">
              <a:spLocks noChangeArrowheads="1"/>
            </p:cNvSpPr>
            <p:nvPr/>
          </p:nvSpPr>
          <p:spPr bwMode="auto">
            <a:xfrm>
              <a:off x="1473" y="1192"/>
              <a:ext cx="57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ea typeface="ＭＳ Ｐゴシック" panose="020B0600070205080204" pitchFamily="34" charset="-128"/>
                </a:rPr>
                <a:t>Virtual</a:t>
              </a:r>
            </a:p>
          </p:txBody>
        </p:sp>
        <p:sp>
          <p:nvSpPr>
            <p:cNvPr id="85006" name="TextBox 11">
              <a:extLst>
                <a:ext uri="{FF2B5EF4-FFF2-40B4-BE49-F238E27FC236}">
                  <a16:creationId xmlns:a16="http://schemas.microsoft.com/office/drawing/2014/main" id="{19197941-8A8B-254E-BCC4-29E7631C29CF}"/>
                </a:ext>
              </a:extLst>
            </p:cNvPr>
            <p:cNvSpPr txBox="1">
              <a:spLocks noChangeArrowheads="1"/>
            </p:cNvSpPr>
            <p:nvPr/>
          </p:nvSpPr>
          <p:spPr bwMode="auto">
            <a:xfrm>
              <a:off x="1401" y="3318"/>
              <a:ext cx="713"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ea typeface="ＭＳ Ｐゴシック" panose="020B0600070205080204" pitchFamily="34" charset="-128"/>
                </a:rPr>
                <a:t>Physical</a:t>
              </a:r>
            </a:p>
          </p:txBody>
        </p:sp>
      </p:grpSp>
      <p:grpSp>
        <p:nvGrpSpPr>
          <p:cNvPr id="3" name="Group 11">
            <a:extLst>
              <a:ext uri="{FF2B5EF4-FFF2-40B4-BE49-F238E27FC236}">
                <a16:creationId xmlns:a16="http://schemas.microsoft.com/office/drawing/2014/main" id="{1F827036-DC5D-9747-832C-830909291D78}"/>
              </a:ext>
            </a:extLst>
          </p:cNvPr>
          <p:cNvGrpSpPr>
            <a:grpSpLocks/>
          </p:cNvGrpSpPr>
          <p:nvPr/>
        </p:nvGrpSpPr>
        <p:grpSpPr bwMode="auto">
          <a:xfrm>
            <a:off x="314325" y="3014663"/>
            <a:ext cx="4908550" cy="1717675"/>
            <a:chOff x="198" y="1899"/>
            <a:chExt cx="3092" cy="1082"/>
          </a:xfrm>
        </p:grpSpPr>
        <p:sp>
          <p:nvSpPr>
            <p:cNvPr id="85001" name="Oval 3">
              <a:extLst>
                <a:ext uri="{FF2B5EF4-FFF2-40B4-BE49-F238E27FC236}">
                  <a16:creationId xmlns:a16="http://schemas.microsoft.com/office/drawing/2014/main" id="{70860E31-6395-8D48-B623-1F9FE25FDDEB}"/>
                </a:ext>
              </a:extLst>
            </p:cNvPr>
            <p:cNvSpPr>
              <a:spLocks noChangeArrowheads="1"/>
            </p:cNvSpPr>
            <p:nvPr/>
          </p:nvSpPr>
          <p:spPr bwMode="auto">
            <a:xfrm>
              <a:off x="198" y="1899"/>
              <a:ext cx="3092" cy="1082"/>
            </a:xfrm>
            <a:prstGeom prst="ellipse">
              <a:avLst/>
            </a:prstGeom>
            <a:gradFill rotWithShape="1">
              <a:gsLst>
                <a:gs pos="0">
                  <a:srgbClr val="015475">
                    <a:alpha val="70000"/>
                  </a:srgbClr>
                </a:gs>
                <a:gs pos="100000">
                  <a:srgbClr val="002736">
                    <a:alpha val="60001"/>
                  </a:srgbClr>
                </a:gs>
              </a:gsLst>
              <a:lin ang="5400000" scaled="1"/>
            </a:gradFill>
            <a:ln>
              <a:noFill/>
            </a:ln>
            <a:extLst>
              <a:ext uri="{91240B29-F687-4F45-9708-019B960494DF}">
                <a14:hiddenLine xmlns:a14="http://schemas.microsoft.com/office/drawing/2010/main" w="38100">
                  <a:solidFill>
                    <a:srgbClr val="000000"/>
                  </a:solidFill>
                  <a:round/>
                  <a:headEnd/>
                  <a:tailEnd type="none" w="lg" len="lg"/>
                </a14:hiddenLine>
              </a:ext>
            </a:extLst>
          </p:spPr>
          <p:txBody>
            <a:bodyPr wrap="none" lIns="82124" tIns="41061" rIns="82124" bIns="41061"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800">
                <a:solidFill>
                  <a:srgbClr val="000000"/>
                </a:solidFill>
                <a:ea typeface="ＭＳ Ｐゴシック" panose="020B0600070205080204" pitchFamily="34" charset="-128"/>
              </a:endParaRPr>
            </a:p>
          </p:txBody>
        </p:sp>
        <p:sp>
          <p:nvSpPr>
            <p:cNvPr id="85002" name="TextBox 9">
              <a:extLst>
                <a:ext uri="{FF2B5EF4-FFF2-40B4-BE49-F238E27FC236}">
                  <a16:creationId xmlns:a16="http://schemas.microsoft.com/office/drawing/2014/main" id="{55DA7AB8-FF3B-AF46-AE24-62816E34316B}"/>
                </a:ext>
              </a:extLst>
            </p:cNvPr>
            <p:cNvSpPr txBox="1">
              <a:spLocks noChangeArrowheads="1"/>
            </p:cNvSpPr>
            <p:nvPr/>
          </p:nvSpPr>
          <p:spPr bwMode="auto">
            <a:xfrm>
              <a:off x="362" y="2315"/>
              <a:ext cx="72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solidFill>
                    <a:schemeClr val="bg1"/>
                  </a:solidFill>
                  <a:ea typeface="ＭＳ Ｐゴシック" panose="020B0600070205080204" pitchFamily="34" charset="-128"/>
                </a:rPr>
                <a:t>Ethernet</a:t>
              </a:r>
            </a:p>
          </p:txBody>
        </p:sp>
        <p:sp>
          <p:nvSpPr>
            <p:cNvPr id="85003" name="TextBox 10">
              <a:extLst>
                <a:ext uri="{FF2B5EF4-FFF2-40B4-BE49-F238E27FC236}">
                  <a16:creationId xmlns:a16="http://schemas.microsoft.com/office/drawing/2014/main" id="{5E90E522-8438-A042-AA26-2615E29C6FD3}"/>
                </a:ext>
              </a:extLst>
            </p:cNvPr>
            <p:cNvSpPr txBox="1">
              <a:spLocks noChangeArrowheads="1"/>
            </p:cNvSpPr>
            <p:nvPr/>
          </p:nvSpPr>
          <p:spPr bwMode="auto">
            <a:xfrm>
              <a:off x="2414" y="2218"/>
              <a:ext cx="713"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solidFill>
                    <a:schemeClr val="bg1"/>
                  </a:solidFill>
                  <a:ea typeface="ＭＳ Ｐゴシック" panose="020B0600070205080204" pitchFamily="34" charset="-128"/>
                </a:rPr>
                <a:t>Fibre</a:t>
              </a:r>
            </a:p>
            <a:p>
              <a:pPr eaLnBrk="1" hangingPunct="1"/>
              <a:r>
                <a:rPr lang="en-US" altLang="en-US">
                  <a:solidFill>
                    <a:schemeClr val="bg1"/>
                  </a:solidFill>
                  <a:ea typeface="ＭＳ Ｐゴシック" panose="020B0600070205080204" pitchFamily="34" charset="-128"/>
                </a:rPr>
                <a:t>Channel</a:t>
              </a:r>
            </a:p>
          </p:txBody>
        </p:sp>
      </p:grpSp>
    </p:spTree>
    <p:extLst>
      <p:ext uri="{BB962C8B-B14F-4D97-AF65-F5344CB8AC3E}">
        <p14:creationId xmlns:p14="http://schemas.microsoft.com/office/powerpoint/2010/main" val="5572861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200"/>
                                  </p:stCondLst>
                                  <p:childTnLst>
                                    <p:set>
                                      <p:cBhvr>
                                        <p:cTn id="6" dur="1" fill="hold">
                                          <p:stCondLst>
                                            <p:cond delay="0"/>
                                          </p:stCondLst>
                                        </p:cTn>
                                        <p:tgtEl>
                                          <p:spTgt spid="55302">
                                            <p:txEl>
                                              <p:pRg st="0" end="0"/>
                                            </p:txEl>
                                          </p:spTgt>
                                        </p:tgtEl>
                                        <p:attrNameLst>
                                          <p:attrName>style.visibility</p:attrName>
                                        </p:attrNameLst>
                                      </p:cBhvr>
                                      <p:to>
                                        <p:strVal val="visible"/>
                                      </p:to>
                                    </p:set>
                                    <p:animEffect transition="in" filter="wipe(left)">
                                      <p:cBhvr>
                                        <p:cTn id="7" dur="300"/>
                                        <p:tgtEl>
                                          <p:spTgt spid="55302">
                                            <p:txEl>
                                              <p:pRg st="0" end="0"/>
                                            </p:txEl>
                                          </p:spTgt>
                                        </p:tgtEl>
                                      </p:cBhvr>
                                    </p:animEffect>
                                  </p:childTnLst>
                                </p:cTn>
                              </p:par>
                              <p:par>
                                <p:cTn id="8" presetID="17"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p:cTn id="10" dur="500" fill="hold"/>
                                        <p:tgtEl>
                                          <p:spTgt spid="3"/>
                                        </p:tgtEl>
                                        <p:attrNameLst>
                                          <p:attrName>ppt_w</p:attrName>
                                        </p:attrNameLst>
                                      </p:cBhvr>
                                      <p:tavLst>
                                        <p:tav tm="0">
                                          <p:val>
                                            <p:fltVal val="0"/>
                                          </p:val>
                                        </p:tav>
                                        <p:tav tm="100000">
                                          <p:val>
                                            <p:strVal val="#ppt_w"/>
                                          </p:val>
                                        </p:tav>
                                      </p:tavLst>
                                    </p:anim>
                                    <p:anim calcmode="lin" valueType="num">
                                      <p:cBhvr>
                                        <p:cTn id="11" dur="500" fill="hold"/>
                                        <p:tgtEl>
                                          <p:spTgt spid="3"/>
                                        </p:tgtEl>
                                        <p:attrNameLst>
                                          <p:attrName>ppt_h</p:attrName>
                                        </p:attrNameLst>
                                      </p:cBhvr>
                                      <p:tavLst>
                                        <p:tav tm="0">
                                          <p:val>
                                            <p:strVal val="#ppt_h"/>
                                          </p:val>
                                        </p:tav>
                                        <p:tav tm="100000">
                                          <p:val>
                                            <p:strVal val="#ppt_h"/>
                                          </p:val>
                                        </p:tav>
                                      </p:tavLst>
                                    </p:anim>
                                  </p:childTnLst>
                                </p:cTn>
                              </p:par>
                            </p:childTnLst>
                          </p:cTn>
                        </p:par>
                        <p:par>
                          <p:cTn id="12" fill="hold" nodeType="afterGroup">
                            <p:stCondLst>
                              <p:cond delay="500"/>
                            </p:stCondLst>
                            <p:childTnLst>
                              <p:par>
                                <p:cTn id="13" presetID="22" presetClass="entr" presetSubtype="8" fill="hold" grpId="0" nodeType="afterEffect">
                                  <p:stCondLst>
                                    <p:cond delay="0"/>
                                  </p:stCondLst>
                                  <p:childTnLst>
                                    <p:set>
                                      <p:cBhvr>
                                        <p:cTn id="14" dur="1" fill="hold">
                                          <p:stCondLst>
                                            <p:cond delay="0"/>
                                          </p:stCondLst>
                                        </p:cTn>
                                        <p:tgtEl>
                                          <p:spTgt spid="55302">
                                            <p:txEl>
                                              <p:pRg st="1" end="1"/>
                                            </p:txEl>
                                          </p:spTgt>
                                        </p:tgtEl>
                                        <p:attrNameLst>
                                          <p:attrName>style.visibility</p:attrName>
                                        </p:attrNameLst>
                                      </p:cBhvr>
                                      <p:to>
                                        <p:strVal val="visible"/>
                                      </p:to>
                                    </p:set>
                                    <p:animEffect transition="in" filter="wipe(left)">
                                      <p:cBhvr>
                                        <p:cTn id="15" dur="300"/>
                                        <p:tgtEl>
                                          <p:spTgt spid="55302">
                                            <p:txEl>
                                              <p:pRg st="1" end="1"/>
                                            </p:txEl>
                                          </p:spTgt>
                                        </p:tgtEl>
                                      </p:cBhvr>
                                    </p:animEffect>
                                  </p:childTnLst>
                                </p:cTn>
                              </p:par>
                            </p:childTnLst>
                          </p:cTn>
                        </p:par>
                        <p:par>
                          <p:cTn id="16" fill="hold" nodeType="afterGroup">
                            <p:stCondLst>
                              <p:cond delay="800"/>
                            </p:stCondLst>
                            <p:childTnLst>
                              <p:par>
                                <p:cTn id="17" presetID="22" presetClass="entr" presetSubtype="8" fill="hold" grpId="0" nodeType="afterEffect">
                                  <p:stCondLst>
                                    <p:cond delay="0"/>
                                  </p:stCondLst>
                                  <p:childTnLst>
                                    <p:set>
                                      <p:cBhvr>
                                        <p:cTn id="18" dur="1" fill="hold">
                                          <p:stCondLst>
                                            <p:cond delay="0"/>
                                          </p:stCondLst>
                                        </p:cTn>
                                        <p:tgtEl>
                                          <p:spTgt spid="55302">
                                            <p:txEl>
                                              <p:pRg st="2" end="2"/>
                                            </p:txEl>
                                          </p:spTgt>
                                        </p:tgtEl>
                                        <p:attrNameLst>
                                          <p:attrName>style.visibility</p:attrName>
                                        </p:attrNameLst>
                                      </p:cBhvr>
                                      <p:to>
                                        <p:strVal val="visible"/>
                                      </p:to>
                                    </p:set>
                                    <p:animEffect transition="in" filter="wipe(left)">
                                      <p:cBhvr>
                                        <p:cTn id="19" dur="300"/>
                                        <p:tgtEl>
                                          <p:spTgt spid="55302">
                                            <p:txEl>
                                              <p:pRg st="2" end="2"/>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8" fill="hold" grpId="0" nodeType="clickEffect">
                                  <p:stCondLst>
                                    <p:cond delay="200"/>
                                  </p:stCondLst>
                                  <p:childTnLst>
                                    <p:set>
                                      <p:cBhvr>
                                        <p:cTn id="23" dur="1" fill="hold">
                                          <p:stCondLst>
                                            <p:cond delay="0"/>
                                          </p:stCondLst>
                                        </p:cTn>
                                        <p:tgtEl>
                                          <p:spTgt spid="55302">
                                            <p:txEl>
                                              <p:pRg st="3" end="3"/>
                                            </p:txEl>
                                          </p:spTgt>
                                        </p:tgtEl>
                                        <p:attrNameLst>
                                          <p:attrName>style.visibility</p:attrName>
                                        </p:attrNameLst>
                                      </p:cBhvr>
                                      <p:to>
                                        <p:strVal val="visible"/>
                                      </p:to>
                                    </p:set>
                                    <p:animEffect transition="in" filter="wipe(left)">
                                      <p:cBhvr>
                                        <p:cTn id="24" dur="300"/>
                                        <p:tgtEl>
                                          <p:spTgt spid="55302">
                                            <p:txEl>
                                              <p:pRg st="3" end="3"/>
                                            </p:txEl>
                                          </p:spTgt>
                                        </p:tgtEl>
                                      </p:cBhvr>
                                    </p:animEffect>
                                  </p:childTnLst>
                                </p:cTn>
                              </p:par>
                              <p:par>
                                <p:cTn id="25" presetID="17" presetClass="entr" presetSubtype="10" fill="hold" nodeType="withEffect">
                                  <p:stCondLst>
                                    <p:cond delay="0"/>
                                  </p:stCondLst>
                                  <p:childTnLst>
                                    <p:set>
                                      <p:cBhvr>
                                        <p:cTn id="26" dur="1" fill="hold">
                                          <p:stCondLst>
                                            <p:cond delay="0"/>
                                          </p:stCondLst>
                                        </p:cTn>
                                        <p:tgtEl>
                                          <p:spTgt spid="2"/>
                                        </p:tgtEl>
                                        <p:attrNameLst>
                                          <p:attrName>style.visibility</p:attrName>
                                        </p:attrNameLst>
                                      </p:cBhvr>
                                      <p:to>
                                        <p:strVal val="visible"/>
                                      </p:to>
                                    </p:set>
                                    <p:anim calcmode="lin" valueType="num">
                                      <p:cBhvr>
                                        <p:cTn id="27" dur="500" fill="hold"/>
                                        <p:tgtEl>
                                          <p:spTgt spid="2"/>
                                        </p:tgtEl>
                                        <p:attrNameLst>
                                          <p:attrName>ppt_w</p:attrName>
                                        </p:attrNameLst>
                                      </p:cBhvr>
                                      <p:tavLst>
                                        <p:tav tm="0">
                                          <p:val>
                                            <p:fltVal val="0"/>
                                          </p:val>
                                        </p:tav>
                                        <p:tav tm="100000">
                                          <p:val>
                                            <p:strVal val="#ppt_w"/>
                                          </p:val>
                                        </p:tav>
                                      </p:tavLst>
                                    </p:anim>
                                    <p:anim calcmode="lin" valueType="num">
                                      <p:cBhvr>
                                        <p:cTn id="28" dur="500" fill="hold"/>
                                        <p:tgtEl>
                                          <p:spTgt spid="2"/>
                                        </p:tgtEl>
                                        <p:attrNameLst>
                                          <p:attrName>ppt_h</p:attrName>
                                        </p:attrNameLst>
                                      </p:cBhvr>
                                      <p:tavLst>
                                        <p:tav tm="0">
                                          <p:val>
                                            <p:strVal val="#ppt_h"/>
                                          </p:val>
                                        </p:tav>
                                        <p:tav tm="100000">
                                          <p:val>
                                            <p:strVal val="#ppt_h"/>
                                          </p:val>
                                        </p:tav>
                                      </p:tavLst>
                                    </p:anim>
                                  </p:childTnLst>
                                </p:cTn>
                              </p:par>
                            </p:childTnLst>
                          </p:cTn>
                        </p:par>
                        <p:par>
                          <p:cTn id="29" fill="hold" nodeType="afterGroup">
                            <p:stCondLst>
                              <p:cond delay="500"/>
                            </p:stCondLst>
                            <p:childTnLst>
                              <p:par>
                                <p:cTn id="30" presetID="22" presetClass="entr" presetSubtype="8" fill="hold" grpId="0" nodeType="afterEffect">
                                  <p:stCondLst>
                                    <p:cond delay="0"/>
                                  </p:stCondLst>
                                  <p:childTnLst>
                                    <p:set>
                                      <p:cBhvr>
                                        <p:cTn id="31" dur="1" fill="hold">
                                          <p:stCondLst>
                                            <p:cond delay="0"/>
                                          </p:stCondLst>
                                        </p:cTn>
                                        <p:tgtEl>
                                          <p:spTgt spid="55302">
                                            <p:txEl>
                                              <p:pRg st="4" end="4"/>
                                            </p:txEl>
                                          </p:spTgt>
                                        </p:tgtEl>
                                        <p:attrNameLst>
                                          <p:attrName>style.visibility</p:attrName>
                                        </p:attrNameLst>
                                      </p:cBhvr>
                                      <p:to>
                                        <p:strVal val="visible"/>
                                      </p:to>
                                    </p:set>
                                    <p:animEffect transition="in" filter="wipe(left)">
                                      <p:cBhvr>
                                        <p:cTn id="32" dur="300"/>
                                        <p:tgtEl>
                                          <p:spTgt spid="55302">
                                            <p:txEl>
                                              <p:pRg st="4" end="4"/>
                                            </p:txEl>
                                          </p:spTgt>
                                        </p:tgtEl>
                                      </p:cBhvr>
                                    </p:animEffect>
                                  </p:childTnLst>
                                </p:cTn>
                              </p:par>
                            </p:childTnLst>
                          </p:cTn>
                        </p:par>
                        <p:par>
                          <p:cTn id="33" fill="hold" nodeType="afterGroup">
                            <p:stCondLst>
                              <p:cond delay="800"/>
                            </p:stCondLst>
                            <p:childTnLst>
                              <p:par>
                                <p:cTn id="34" presetID="22" presetClass="entr" presetSubtype="8" fill="hold" grpId="0" nodeType="afterEffect">
                                  <p:stCondLst>
                                    <p:cond delay="0"/>
                                  </p:stCondLst>
                                  <p:childTnLst>
                                    <p:set>
                                      <p:cBhvr>
                                        <p:cTn id="35" dur="1" fill="hold">
                                          <p:stCondLst>
                                            <p:cond delay="0"/>
                                          </p:stCondLst>
                                        </p:cTn>
                                        <p:tgtEl>
                                          <p:spTgt spid="55302">
                                            <p:txEl>
                                              <p:pRg st="5" end="5"/>
                                            </p:txEl>
                                          </p:spTgt>
                                        </p:tgtEl>
                                        <p:attrNameLst>
                                          <p:attrName>style.visibility</p:attrName>
                                        </p:attrNameLst>
                                      </p:cBhvr>
                                      <p:to>
                                        <p:strVal val="visible"/>
                                      </p:to>
                                    </p:set>
                                    <p:animEffect transition="in" filter="wipe(left)">
                                      <p:cBhvr>
                                        <p:cTn id="36" dur="300"/>
                                        <p:tgtEl>
                                          <p:spTgt spid="55302">
                                            <p:txEl>
                                              <p:pRg st="5" end="5"/>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ntr" presetSubtype="8" fill="hold" grpId="0" nodeType="clickEffect">
                                  <p:stCondLst>
                                    <p:cond delay="200"/>
                                  </p:stCondLst>
                                  <p:childTnLst>
                                    <p:set>
                                      <p:cBhvr>
                                        <p:cTn id="40" dur="1" fill="hold">
                                          <p:stCondLst>
                                            <p:cond delay="0"/>
                                          </p:stCondLst>
                                        </p:cTn>
                                        <p:tgtEl>
                                          <p:spTgt spid="55302">
                                            <p:txEl>
                                              <p:pRg st="6" end="6"/>
                                            </p:txEl>
                                          </p:spTgt>
                                        </p:tgtEl>
                                        <p:attrNameLst>
                                          <p:attrName>style.visibility</p:attrName>
                                        </p:attrNameLst>
                                      </p:cBhvr>
                                      <p:to>
                                        <p:strVal val="visible"/>
                                      </p:to>
                                    </p:set>
                                    <p:animEffect transition="in" filter="wipe(left)">
                                      <p:cBhvr>
                                        <p:cTn id="41" dur="300"/>
                                        <p:tgtEl>
                                          <p:spTgt spid="55302">
                                            <p:txEl>
                                              <p:pRg st="6" end="6"/>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55298"/>
                                        </p:tgtEl>
                                        <p:attrNameLst>
                                          <p:attrName>style.visibility</p:attrName>
                                        </p:attrNameLst>
                                      </p:cBhvr>
                                      <p:to>
                                        <p:strVal val="visible"/>
                                      </p:to>
                                    </p:set>
                                    <p:animEffect transition="in" filter="fade">
                                      <p:cBhvr>
                                        <p:cTn id="44" dur="500"/>
                                        <p:tgtEl>
                                          <p:spTgt spid="55298"/>
                                        </p:tgtEl>
                                      </p:cBhvr>
                                    </p:animEffect>
                                  </p:childTnLst>
                                </p:cTn>
                              </p:par>
                              <p:par>
                                <p:cTn id="45" presetID="23" presetClass="entr" presetSubtype="288" fill="hold" nodeType="withEffect">
                                  <p:stCondLst>
                                    <p:cond delay="0"/>
                                  </p:stCondLst>
                                  <p:childTnLst>
                                    <p:set>
                                      <p:cBhvr>
                                        <p:cTn id="46" dur="1" fill="hold">
                                          <p:stCondLst>
                                            <p:cond delay="0"/>
                                          </p:stCondLst>
                                        </p:cTn>
                                        <p:tgtEl>
                                          <p:spTgt spid="55298"/>
                                        </p:tgtEl>
                                        <p:attrNameLst>
                                          <p:attrName>style.visibility</p:attrName>
                                        </p:attrNameLst>
                                      </p:cBhvr>
                                      <p:to>
                                        <p:strVal val="visible"/>
                                      </p:to>
                                    </p:set>
                                    <p:anim calcmode="lin" valueType="num">
                                      <p:cBhvr>
                                        <p:cTn id="47" dur="500" fill="hold"/>
                                        <p:tgtEl>
                                          <p:spTgt spid="55298"/>
                                        </p:tgtEl>
                                        <p:attrNameLst>
                                          <p:attrName>ppt_w</p:attrName>
                                        </p:attrNameLst>
                                      </p:cBhvr>
                                      <p:tavLst>
                                        <p:tav tm="0">
                                          <p:val>
                                            <p:strVal val="4/3*#ppt_w"/>
                                          </p:val>
                                        </p:tav>
                                        <p:tav tm="100000">
                                          <p:val>
                                            <p:strVal val="#ppt_w"/>
                                          </p:val>
                                        </p:tav>
                                      </p:tavLst>
                                    </p:anim>
                                    <p:anim calcmode="lin" valueType="num">
                                      <p:cBhvr>
                                        <p:cTn id="48" dur="500" fill="hold"/>
                                        <p:tgtEl>
                                          <p:spTgt spid="55298"/>
                                        </p:tgtEl>
                                        <p:attrNameLst>
                                          <p:attrName>ppt_h</p:attrName>
                                        </p:attrNameLst>
                                      </p:cBhvr>
                                      <p:tavLst>
                                        <p:tav tm="0">
                                          <p:val>
                                            <p:strVal val="4/3*#ppt_h"/>
                                          </p:val>
                                        </p:tav>
                                        <p:tav tm="100000">
                                          <p:val>
                                            <p:strVal val="#ppt_h"/>
                                          </p:val>
                                        </p:tav>
                                      </p:tavLst>
                                    </p:anim>
                                  </p:childTnLst>
                                </p:cTn>
                              </p:par>
                              <p:par>
                                <p:cTn id="49" presetID="10" presetClass="entr" presetSubtype="0" fill="hold" grpId="0" nodeType="withEffect">
                                  <p:stCondLst>
                                    <p:cond delay="0"/>
                                  </p:stCondLst>
                                  <p:childTnLst>
                                    <p:set>
                                      <p:cBhvr>
                                        <p:cTn id="50" dur="1" fill="hold">
                                          <p:stCondLst>
                                            <p:cond delay="0"/>
                                          </p:stCondLst>
                                        </p:cTn>
                                        <p:tgtEl>
                                          <p:spTgt spid="950288"/>
                                        </p:tgtEl>
                                        <p:attrNameLst>
                                          <p:attrName>style.visibility</p:attrName>
                                        </p:attrNameLst>
                                      </p:cBhvr>
                                      <p:to>
                                        <p:strVal val="visible"/>
                                      </p:to>
                                    </p:set>
                                    <p:animEffect transition="in" filter="fade">
                                      <p:cBhvr>
                                        <p:cTn id="51" dur="500"/>
                                        <p:tgtEl>
                                          <p:spTgt spid="950288"/>
                                        </p:tgtEl>
                                      </p:cBhvr>
                                    </p:animEffect>
                                  </p:childTnLst>
                                </p:cTn>
                              </p:par>
                            </p:childTnLst>
                          </p:cTn>
                        </p:par>
                        <p:par>
                          <p:cTn id="52" fill="hold" nodeType="afterGroup">
                            <p:stCondLst>
                              <p:cond delay="500"/>
                            </p:stCondLst>
                            <p:childTnLst>
                              <p:par>
                                <p:cTn id="53" presetID="22" presetClass="entr" presetSubtype="8" fill="hold" grpId="0" nodeType="afterEffect">
                                  <p:stCondLst>
                                    <p:cond delay="0"/>
                                  </p:stCondLst>
                                  <p:childTnLst>
                                    <p:set>
                                      <p:cBhvr>
                                        <p:cTn id="54" dur="1" fill="hold">
                                          <p:stCondLst>
                                            <p:cond delay="0"/>
                                          </p:stCondLst>
                                        </p:cTn>
                                        <p:tgtEl>
                                          <p:spTgt spid="55302">
                                            <p:txEl>
                                              <p:pRg st="7" end="7"/>
                                            </p:txEl>
                                          </p:spTgt>
                                        </p:tgtEl>
                                        <p:attrNameLst>
                                          <p:attrName>style.visibility</p:attrName>
                                        </p:attrNameLst>
                                      </p:cBhvr>
                                      <p:to>
                                        <p:strVal val="visible"/>
                                      </p:to>
                                    </p:set>
                                    <p:animEffect transition="in" filter="wipe(left)">
                                      <p:cBhvr>
                                        <p:cTn id="55" dur="300"/>
                                        <p:tgtEl>
                                          <p:spTgt spid="55302">
                                            <p:txEl>
                                              <p:pRg st="7" end="7"/>
                                            </p:txEl>
                                          </p:spTgt>
                                        </p:tgtEl>
                                      </p:cBhvr>
                                    </p:animEffect>
                                  </p:childTnLst>
                                </p:cTn>
                              </p:par>
                            </p:childTnLst>
                          </p:cTn>
                        </p:par>
                        <p:par>
                          <p:cTn id="56" fill="hold" nodeType="afterGroup">
                            <p:stCondLst>
                              <p:cond delay="800"/>
                            </p:stCondLst>
                            <p:childTnLst>
                              <p:par>
                                <p:cTn id="57" presetID="22" presetClass="entr" presetSubtype="8" fill="hold" grpId="0" nodeType="afterEffect">
                                  <p:stCondLst>
                                    <p:cond delay="0"/>
                                  </p:stCondLst>
                                  <p:childTnLst>
                                    <p:set>
                                      <p:cBhvr>
                                        <p:cTn id="58" dur="1" fill="hold">
                                          <p:stCondLst>
                                            <p:cond delay="0"/>
                                          </p:stCondLst>
                                        </p:cTn>
                                        <p:tgtEl>
                                          <p:spTgt spid="55302">
                                            <p:txEl>
                                              <p:pRg st="8" end="8"/>
                                            </p:txEl>
                                          </p:spTgt>
                                        </p:tgtEl>
                                        <p:attrNameLst>
                                          <p:attrName>style.visibility</p:attrName>
                                        </p:attrNameLst>
                                      </p:cBhvr>
                                      <p:to>
                                        <p:strVal val="visible"/>
                                      </p:to>
                                    </p:set>
                                    <p:animEffect transition="in" filter="wipe(left)">
                                      <p:cBhvr>
                                        <p:cTn id="59" dur="300"/>
                                        <p:tgtEl>
                                          <p:spTgt spid="5530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0288" grpId="0" animBg="1"/>
      <p:bldP spid="5530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0BA3388D-62FC-A649-94ED-A07CB9B3FB03}"/>
              </a:ext>
            </a:extLst>
          </p:cNvPr>
          <p:cNvSpPr>
            <a:spLocks noGrp="1"/>
          </p:cNvSpPr>
          <p:nvPr>
            <p:ph type="title"/>
          </p:nvPr>
        </p:nvSpPr>
        <p:spPr/>
        <p:txBody>
          <a:bodyPr/>
          <a:lstStyle/>
          <a:p>
            <a:pPr eaLnBrk="1" hangingPunct="1"/>
            <a:r>
              <a:rPr lang="en-US" altLang="en-US"/>
              <a:t>Why UCS?</a:t>
            </a:r>
          </a:p>
        </p:txBody>
      </p:sp>
      <p:sp>
        <p:nvSpPr>
          <p:cNvPr id="86019" name="Content Placeholder 3">
            <a:extLst>
              <a:ext uri="{FF2B5EF4-FFF2-40B4-BE49-F238E27FC236}">
                <a16:creationId xmlns:a16="http://schemas.microsoft.com/office/drawing/2014/main" id="{44B0BF57-A125-CC4A-9881-5353E3D5A31B}"/>
              </a:ext>
            </a:extLst>
          </p:cNvPr>
          <p:cNvSpPr>
            <a:spLocks noGrp="1"/>
          </p:cNvSpPr>
          <p:nvPr>
            <p:ph idx="1"/>
          </p:nvPr>
        </p:nvSpPr>
        <p:spPr/>
        <p:txBody>
          <a:bodyPr/>
          <a:lstStyle/>
          <a:p>
            <a:pPr eaLnBrk="1" hangingPunct="1"/>
            <a:endParaRPr lang="en-US" altLang="en-US"/>
          </a:p>
        </p:txBody>
      </p:sp>
      <p:pic>
        <p:nvPicPr>
          <p:cNvPr id="86020" name="Picture 2">
            <a:extLst>
              <a:ext uri="{FF2B5EF4-FFF2-40B4-BE49-F238E27FC236}">
                <a16:creationId xmlns:a16="http://schemas.microsoft.com/office/drawing/2014/main" id="{B49F0628-5D55-2741-8CF1-3BAE381D5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219200"/>
            <a:ext cx="8763000" cy="481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602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88A459F7-CA86-0341-9CF5-441A77A1EF26}"/>
              </a:ext>
            </a:extLst>
          </p:cNvPr>
          <p:cNvSpPr>
            <a:spLocks noGrp="1"/>
          </p:cNvSpPr>
          <p:nvPr>
            <p:ph type="title"/>
          </p:nvPr>
        </p:nvSpPr>
        <p:spPr/>
        <p:txBody>
          <a:bodyPr/>
          <a:lstStyle/>
          <a:p>
            <a:pPr eaLnBrk="1" hangingPunct="1"/>
            <a:r>
              <a:rPr lang="en-US" altLang="en-US"/>
              <a:t>UCS Solution</a:t>
            </a:r>
          </a:p>
        </p:txBody>
      </p:sp>
      <p:pic>
        <p:nvPicPr>
          <p:cNvPr id="87043" name="Picture 2">
            <a:extLst>
              <a:ext uri="{FF2B5EF4-FFF2-40B4-BE49-F238E27FC236}">
                <a16:creationId xmlns:a16="http://schemas.microsoft.com/office/drawing/2014/main" id="{9FEB0D83-CA98-C94E-9491-6A4D6A445E6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990600" y="1219200"/>
            <a:ext cx="6600825" cy="5638800"/>
          </a:xfrm>
        </p:spPr>
      </p:pic>
    </p:spTree>
    <p:extLst>
      <p:ext uri="{BB962C8B-B14F-4D97-AF65-F5344CB8AC3E}">
        <p14:creationId xmlns:p14="http://schemas.microsoft.com/office/powerpoint/2010/main" val="4013617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1904A682-26F0-714B-801F-6A0E8BA7FDC8}"/>
              </a:ext>
            </a:extLst>
          </p:cNvPr>
          <p:cNvSpPr>
            <a:spLocks noGrp="1"/>
          </p:cNvSpPr>
          <p:nvPr>
            <p:ph type="title"/>
          </p:nvPr>
        </p:nvSpPr>
        <p:spPr/>
        <p:txBody>
          <a:bodyPr/>
          <a:lstStyle/>
          <a:p>
            <a:pPr eaLnBrk="1" hangingPunct="1"/>
            <a:r>
              <a:rPr lang="en-US" altLang="en-US"/>
              <a:t>UCS architecture benefits</a:t>
            </a:r>
          </a:p>
        </p:txBody>
      </p:sp>
      <p:sp>
        <p:nvSpPr>
          <p:cNvPr id="89091" name="Content Placeholder 2">
            <a:extLst>
              <a:ext uri="{FF2B5EF4-FFF2-40B4-BE49-F238E27FC236}">
                <a16:creationId xmlns:a16="http://schemas.microsoft.com/office/drawing/2014/main" id="{19577044-1641-5F46-9B97-02D0B3D6826B}"/>
              </a:ext>
            </a:extLst>
          </p:cNvPr>
          <p:cNvSpPr>
            <a:spLocks noGrp="1"/>
          </p:cNvSpPr>
          <p:nvPr>
            <p:ph idx="1"/>
          </p:nvPr>
        </p:nvSpPr>
        <p:spPr>
          <a:xfrm>
            <a:off x="430691" y="1196752"/>
            <a:ext cx="8229600" cy="4536504"/>
          </a:xfrm>
        </p:spPr>
        <p:txBody>
          <a:bodyPr/>
          <a:lstStyle/>
          <a:p>
            <a:pPr eaLnBrk="1" hangingPunct="1"/>
            <a:r>
              <a:rPr lang="en-US" altLang="en-US" sz="2000" dirty="0"/>
              <a:t>A single system that encompasses:</a:t>
            </a:r>
          </a:p>
          <a:p>
            <a:pPr lvl="1" eaLnBrk="1" hangingPunct="1"/>
            <a:r>
              <a:rPr lang="en-US" altLang="en-US" sz="2000" dirty="0"/>
              <a:t>Network: Unified fabric</a:t>
            </a:r>
          </a:p>
          <a:p>
            <a:pPr lvl="1" eaLnBrk="1" hangingPunct="1"/>
            <a:r>
              <a:rPr lang="en-US" altLang="en-US" sz="2000" dirty="0"/>
              <a:t>Compute: Intel Xeon Processors</a:t>
            </a:r>
          </a:p>
          <a:p>
            <a:pPr lvl="1" eaLnBrk="1" hangingPunct="1"/>
            <a:r>
              <a:rPr lang="en-US" altLang="en-US" sz="2000" dirty="0"/>
              <a:t>Storage: Access options</a:t>
            </a:r>
          </a:p>
          <a:p>
            <a:pPr lvl="1" eaLnBrk="1" hangingPunct="1"/>
            <a:r>
              <a:rPr lang="en-US" altLang="en-US" sz="2000" dirty="0"/>
              <a:t>Virtualization: Optimized</a:t>
            </a:r>
          </a:p>
          <a:p>
            <a:pPr eaLnBrk="1" hangingPunct="1"/>
            <a:r>
              <a:rPr lang="en-US" altLang="en-US" sz="2000" dirty="0"/>
              <a:t>Unified Management: </a:t>
            </a:r>
          </a:p>
          <a:p>
            <a:pPr lvl="1" eaLnBrk="1" hangingPunct="1"/>
            <a:r>
              <a:rPr lang="en-US" altLang="en-US" sz="2000" dirty="0"/>
              <a:t>Dynamic resource provisioning</a:t>
            </a:r>
          </a:p>
          <a:p>
            <a:pPr eaLnBrk="1" hangingPunct="1"/>
            <a:r>
              <a:rPr lang="en-US" altLang="en-US" sz="2000" dirty="0"/>
              <a:t>Efficient scale:</a:t>
            </a:r>
          </a:p>
          <a:p>
            <a:pPr lvl="1" eaLnBrk="1" hangingPunct="1"/>
            <a:r>
              <a:rPr lang="en-US" altLang="en-US" sz="2000" dirty="0"/>
              <a:t>Same effort to manage 8 blades as 320 blades</a:t>
            </a:r>
          </a:p>
          <a:p>
            <a:pPr eaLnBrk="1" hangingPunct="1"/>
            <a:r>
              <a:rPr lang="en-US" altLang="en-US" sz="2000" dirty="0"/>
              <a:t>Lower cost</a:t>
            </a:r>
          </a:p>
          <a:p>
            <a:pPr lvl="1" eaLnBrk="1" hangingPunct="1"/>
            <a:r>
              <a:rPr lang="en-US" altLang="en-US" sz="2000" dirty="0"/>
              <a:t>Fewer servers, switches, adapters, cables</a:t>
            </a:r>
          </a:p>
          <a:p>
            <a:pPr lvl="1" eaLnBrk="1" hangingPunct="1"/>
            <a:r>
              <a:rPr lang="en-US" altLang="en-US" sz="2000" dirty="0"/>
              <a:t>Lower power consumption</a:t>
            </a:r>
          </a:p>
        </p:txBody>
      </p:sp>
    </p:spTree>
    <p:extLst>
      <p:ext uri="{BB962C8B-B14F-4D97-AF65-F5344CB8AC3E}">
        <p14:creationId xmlns:p14="http://schemas.microsoft.com/office/powerpoint/2010/main" val="1450260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3EE8A1AA-0DCE-2D48-9AF7-F82B7D93E9ED}"/>
              </a:ext>
            </a:extLst>
          </p:cNvPr>
          <p:cNvSpPr>
            <a:spLocks noGrp="1"/>
          </p:cNvSpPr>
          <p:nvPr>
            <p:ph type="title"/>
          </p:nvPr>
        </p:nvSpPr>
        <p:spPr/>
        <p:txBody>
          <a:bodyPr/>
          <a:lstStyle/>
          <a:p>
            <a:pPr eaLnBrk="1" hangingPunct="1"/>
            <a:r>
              <a:rPr lang="en-US" altLang="en-US"/>
              <a:t>UCS Fabric Switch</a:t>
            </a:r>
          </a:p>
        </p:txBody>
      </p:sp>
      <p:pic>
        <p:nvPicPr>
          <p:cNvPr id="93187" name="Picture 2">
            <a:extLst>
              <a:ext uri="{FF2B5EF4-FFF2-40B4-BE49-F238E27FC236}">
                <a16:creationId xmlns:a16="http://schemas.microsoft.com/office/drawing/2014/main" id="{0FD3A3FA-C169-324E-988C-4B91B11A869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4800" y="1219200"/>
            <a:ext cx="8485188" cy="4724400"/>
          </a:xfrm>
        </p:spPr>
      </p:pic>
    </p:spTree>
    <p:extLst>
      <p:ext uri="{BB962C8B-B14F-4D97-AF65-F5344CB8AC3E}">
        <p14:creationId xmlns:p14="http://schemas.microsoft.com/office/powerpoint/2010/main" val="84431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687D8A7-B3A1-1044-8AE4-A39711E8D9ED}"/>
              </a:ext>
            </a:extLst>
          </p:cNvPr>
          <p:cNvSpPr>
            <a:spLocks noGrp="1"/>
          </p:cNvSpPr>
          <p:nvPr>
            <p:ph type="title"/>
          </p:nvPr>
        </p:nvSpPr>
        <p:spPr/>
        <p:txBody>
          <a:bodyPr/>
          <a:lstStyle/>
          <a:p>
            <a:pPr eaLnBrk="1" hangingPunct="1"/>
            <a:r>
              <a:rPr lang="en-US" altLang="en-US"/>
              <a:t>Fabric Switch Modules</a:t>
            </a:r>
          </a:p>
        </p:txBody>
      </p:sp>
      <p:pic>
        <p:nvPicPr>
          <p:cNvPr id="94211" name="Picture 2">
            <a:extLst>
              <a:ext uri="{FF2B5EF4-FFF2-40B4-BE49-F238E27FC236}">
                <a16:creationId xmlns:a16="http://schemas.microsoft.com/office/drawing/2014/main" id="{213B7677-8B69-4F48-B2AD-338170DA09F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38200" y="1219201"/>
            <a:ext cx="5567363" cy="4442048"/>
          </a:xfrm>
        </p:spPr>
      </p:pic>
    </p:spTree>
    <p:extLst>
      <p:ext uri="{BB962C8B-B14F-4D97-AF65-F5344CB8AC3E}">
        <p14:creationId xmlns:p14="http://schemas.microsoft.com/office/powerpoint/2010/main" val="609599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61C1EF05-7FEF-A84D-9A0D-0EDD3ED6ADC8}"/>
              </a:ext>
            </a:extLst>
          </p:cNvPr>
          <p:cNvSpPr>
            <a:spLocks noGrp="1"/>
          </p:cNvSpPr>
          <p:nvPr>
            <p:ph type="title"/>
          </p:nvPr>
        </p:nvSpPr>
        <p:spPr/>
        <p:txBody>
          <a:bodyPr/>
          <a:lstStyle/>
          <a:p>
            <a:pPr eaLnBrk="1" hangingPunct="1"/>
            <a:r>
              <a:rPr lang="en-US" altLang="en-US"/>
              <a:t>UCS Front view</a:t>
            </a:r>
          </a:p>
        </p:txBody>
      </p:sp>
      <p:pic>
        <p:nvPicPr>
          <p:cNvPr id="95235" name="Picture 2">
            <a:extLst>
              <a:ext uri="{FF2B5EF4-FFF2-40B4-BE49-F238E27FC236}">
                <a16:creationId xmlns:a16="http://schemas.microsoft.com/office/drawing/2014/main" id="{DF6EF3FD-2A01-2B4A-8E66-90D7D0E1583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338" y="1143000"/>
            <a:ext cx="8882062" cy="4903788"/>
          </a:xfrm>
        </p:spPr>
      </p:pic>
    </p:spTree>
    <p:extLst>
      <p:ext uri="{BB962C8B-B14F-4D97-AF65-F5344CB8AC3E}">
        <p14:creationId xmlns:p14="http://schemas.microsoft.com/office/powerpoint/2010/main" val="2894871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748E2BFE-BE31-E247-A9F2-D4C3B4FE480E}"/>
              </a:ext>
            </a:extLst>
          </p:cNvPr>
          <p:cNvSpPr>
            <a:spLocks noGrp="1"/>
          </p:cNvSpPr>
          <p:nvPr>
            <p:ph type="title"/>
          </p:nvPr>
        </p:nvSpPr>
        <p:spPr/>
        <p:txBody>
          <a:bodyPr/>
          <a:lstStyle/>
          <a:p>
            <a:pPr eaLnBrk="1" hangingPunct="1"/>
            <a:r>
              <a:rPr lang="en-US" altLang="en-US"/>
              <a:t>UCS Backview</a:t>
            </a:r>
          </a:p>
        </p:txBody>
      </p:sp>
      <p:pic>
        <p:nvPicPr>
          <p:cNvPr id="96259" name="Picture 3">
            <a:extLst>
              <a:ext uri="{FF2B5EF4-FFF2-40B4-BE49-F238E27FC236}">
                <a16:creationId xmlns:a16="http://schemas.microsoft.com/office/drawing/2014/main" id="{CD8CB217-DDB9-9B4E-98A7-DE396B1B281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143000"/>
            <a:ext cx="8888413" cy="4714875"/>
          </a:xfrm>
        </p:spPr>
      </p:pic>
    </p:spTree>
    <p:extLst>
      <p:ext uri="{BB962C8B-B14F-4D97-AF65-F5344CB8AC3E}">
        <p14:creationId xmlns:p14="http://schemas.microsoft.com/office/powerpoint/2010/main" val="3495638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a:extLst>
              <a:ext uri="{FF2B5EF4-FFF2-40B4-BE49-F238E27FC236}">
                <a16:creationId xmlns:a16="http://schemas.microsoft.com/office/drawing/2014/main" id="{CA59F30B-B524-0046-BA85-3D2A343ADC8D}"/>
              </a:ext>
            </a:extLst>
          </p:cNvPr>
          <p:cNvSpPr>
            <a:spLocks noGrp="1"/>
          </p:cNvSpPr>
          <p:nvPr>
            <p:ph type="title"/>
          </p:nvPr>
        </p:nvSpPr>
        <p:spPr/>
        <p:txBody>
          <a:bodyPr/>
          <a:lstStyle/>
          <a:p>
            <a:pPr eaLnBrk="1" hangingPunct="1"/>
            <a:r>
              <a:rPr lang="en-US" altLang="en-US"/>
              <a:t>Overview of Fabric Extender</a:t>
            </a:r>
          </a:p>
        </p:txBody>
      </p:sp>
      <p:pic>
        <p:nvPicPr>
          <p:cNvPr id="97283" name="Picture 2">
            <a:extLst>
              <a:ext uri="{FF2B5EF4-FFF2-40B4-BE49-F238E27FC236}">
                <a16:creationId xmlns:a16="http://schemas.microsoft.com/office/drawing/2014/main" id="{942A5F93-4C77-DB4B-8BB2-055E0F1BA91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219201"/>
            <a:ext cx="7548563" cy="4514055"/>
          </a:xfrm>
        </p:spPr>
      </p:pic>
    </p:spTree>
    <p:extLst>
      <p:ext uri="{BB962C8B-B14F-4D97-AF65-F5344CB8AC3E}">
        <p14:creationId xmlns:p14="http://schemas.microsoft.com/office/powerpoint/2010/main" val="2326050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DB21A48D-8812-3644-8D27-303D579F1F4D}"/>
              </a:ext>
            </a:extLst>
          </p:cNvPr>
          <p:cNvSpPr>
            <a:spLocks noGrp="1"/>
          </p:cNvSpPr>
          <p:nvPr>
            <p:ph type="title"/>
          </p:nvPr>
        </p:nvSpPr>
        <p:spPr/>
        <p:txBody>
          <a:bodyPr/>
          <a:lstStyle/>
          <a:p>
            <a:pPr eaLnBrk="1" hangingPunct="1"/>
            <a:r>
              <a:rPr lang="en-US" altLang="en-US"/>
              <a:t>Half width Blade</a:t>
            </a:r>
          </a:p>
        </p:txBody>
      </p:sp>
      <p:sp>
        <p:nvSpPr>
          <p:cNvPr id="98307" name="Content Placeholder 3">
            <a:extLst>
              <a:ext uri="{FF2B5EF4-FFF2-40B4-BE49-F238E27FC236}">
                <a16:creationId xmlns:a16="http://schemas.microsoft.com/office/drawing/2014/main" id="{C77684AB-6073-E149-B68A-F6C23F848420}"/>
              </a:ext>
            </a:extLst>
          </p:cNvPr>
          <p:cNvSpPr>
            <a:spLocks noGrp="1"/>
          </p:cNvSpPr>
          <p:nvPr>
            <p:ph idx="1"/>
          </p:nvPr>
        </p:nvSpPr>
        <p:spPr/>
        <p:txBody>
          <a:bodyPr/>
          <a:lstStyle/>
          <a:p>
            <a:pPr eaLnBrk="1" hangingPunct="1"/>
            <a:endParaRPr lang="en-US" altLang="en-US"/>
          </a:p>
        </p:txBody>
      </p:sp>
      <p:pic>
        <p:nvPicPr>
          <p:cNvPr id="98308" name="Picture 2">
            <a:extLst>
              <a:ext uri="{FF2B5EF4-FFF2-40B4-BE49-F238E27FC236}">
                <a16:creationId xmlns:a16="http://schemas.microsoft.com/office/drawing/2014/main" id="{9838F165-E1BE-B141-94FE-1E12BDC74A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219200"/>
            <a:ext cx="6943725"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9761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1">
            <a:extLst>
              <a:ext uri="{FF2B5EF4-FFF2-40B4-BE49-F238E27FC236}">
                <a16:creationId xmlns:a16="http://schemas.microsoft.com/office/drawing/2014/main" id="{502FFED1-C648-5840-BF31-665D0F149E34}"/>
              </a:ext>
            </a:extLst>
          </p:cNvPr>
          <p:cNvSpPr>
            <a:spLocks noGrp="1"/>
          </p:cNvSpPr>
          <p:nvPr>
            <p:ph type="title"/>
          </p:nvPr>
        </p:nvSpPr>
        <p:spPr/>
        <p:txBody>
          <a:bodyPr/>
          <a:lstStyle/>
          <a:p>
            <a:pPr eaLnBrk="1" hangingPunct="1"/>
            <a:r>
              <a:rPr lang="en-US" altLang="en-US"/>
              <a:t>Full Width Blade</a:t>
            </a:r>
          </a:p>
        </p:txBody>
      </p:sp>
      <p:pic>
        <p:nvPicPr>
          <p:cNvPr id="99331" name="Picture 2">
            <a:extLst>
              <a:ext uri="{FF2B5EF4-FFF2-40B4-BE49-F238E27FC236}">
                <a16:creationId xmlns:a16="http://schemas.microsoft.com/office/drawing/2014/main" id="{24ED655F-5E2B-6F4A-BDA6-EB3CDC848D3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371600"/>
            <a:ext cx="7291388" cy="4505325"/>
          </a:xfrm>
        </p:spPr>
      </p:pic>
    </p:spTree>
    <p:extLst>
      <p:ext uri="{BB962C8B-B14F-4D97-AF65-F5344CB8AC3E}">
        <p14:creationId xmlns:p14="http://schemas.microsoft.com/office/powerpoint/2010/main" val="2623589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968033CA-E0AD-944C-B0E8-5A159A7BF83A}"/>
              </a:ext>
            </a:extLst>
          </p:cNvPr>
          <p:cNvSpPr>
            <a:spLocks noGrp="1"/>
          </p:cNvSpPr>
          <p:nvPr>
            <p:ph type="title"/>
          </p:nvPr>
        </p:nvSpPr>
        <p:spPr/>
        <p:txBody>
          <a:bodyPr/>
          <a:lstStyle/>
          <a:p>
            <a:pPr eaLnBrk="1" hangingPunct="1"/>
            <a:r>
              <a:rPr lang="en-US" altLang="en-US"/>
              <a:t>UCS Adapters</a:t>
            </a:r>
          </a:p>
        </p:txBody>
      </p:sp>
      <p:pic>
        <p:nvPicPr>
          <p:cNvPr id="100355" name="Picture 2">
            <a:extLst>
              <a:ext uri="{FF2B5EF4-FFF2-40B4-BE49-F238E27FC236}">
                <a16:creationId xmlns:a16="http://schemas.microsoft.com/office/drawing/2014/main" id="{2482AE2C-A1C7-9E4C-A6DE-162D77842B1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8600" y="1219200"/>
            <a:ext cx="7296150" cy="4586288"/>
          </a:xfrm>
        </p:spPr>
      </p:pic>
    </p:spTree>
    <p:extLst>
      <p:ext uri="{BB962C8B-B14F-4D97-AF65-F5344CB8AC3E}">
        <p14:creationId xmlns:p14="http://schemas.microsoft.com/office/powerpoint/2010/main" val="1885616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itle 1">
            <a:extLst>
              <a:ext uri="{FF2B5EF4-FFF2-40B4-BE49-F238E27FC236}">
                <a16:creationId xmlns:a16="http://schemas.microsoft.com/office/drawing/2014/main" id="{F83F8A0F-7B79-8F46-9648-A49B3FB8EDB3}"/>
              </a:ext>
            </a:extLst>
          </p:cNvPr>
          <p:cNvSpPr>
            <a:spLocks noGrp="1"/>
          </p:cNvSpPr>
          <p:nvPr>
            <p:ph type="title"/>
          </p:nvPr>
        </p:nvSpPr>
        <p:spPr/>
        <p:txBody>
          <a:bodyPr/>
          <a:lstStyle/>
          <a:p>
            <a:pPr eaLnBrk="1" hangingPunct="1"/>
            <a:r>
              <a:rPr lang="en-US" altLang="en-US"/>
              <a:t>Putting it all Together</a:t>
            </a:r>
          </a:p>
        </p:txBody>
      </p:sp>
      <p:pic>
        <p:nvPicPr>
          <p:cNvPr id="101379" name="Picture 2">
            <a:extLst>
              <a:ext uri="{FF2B5EF4-FFF2-40B4-BE49-F238E27FC236}">
                <a16:creationId xmlns:a16="http://schemas.microsoft.com/office/drawing/2014/main" id="{B0C8A15D-7A98-504C-92F4-F6282CE56B4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990600" y="1271588"/>
            <a:ext cx="6934200" cy="4389660"/>
          </a:xfrm>
        </p:spPr>
      </p:pic>
    </p:spTree>
    <p:extLst>
      <p:ext uri="{BB962C8B-B14F-4D97-AF65-F5344CB8AC3E}">
        <p14:creationId xmlns:p14="http://schemas.microsoft.com/office/powerpoint/2010/main" val="2702238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3398E4CE-A40A-C745-B517-2D6D1A8750B5}"/>
              </a:ext>
            </a:extLst>
          </p:cNvPr>
          <p:cNvSpPr>
            <a:spLocks noGrp="1"/>
          </p:cNvSpPr>
          <p:nvPr>
            <p:ph type="title"/>
          </p:nvPr>
        </p:nvSpPr>
        <p:spPr/>
        <p:txBody>
          <a:bodyPr/>
          <a:lstStyle/>
          <a:p>
            <a:pPr eaLnBrk="1" hangingPunct="1"/>
            <a:r>
              <a:rPr lang="en-US" altLang="en-US"/>
              <a:t>Policy-Based Provisioning</a:t>
            </a:r>
          </a:p>
        </p:txBody>
      </p:sp>
      <p:sp>
        <p:nvSpPr>
          <p:cNvPr id="102403" name="Content Placeholder 2">
            <a:extLst>
              <a:ext uri="{FF2B5EF4-FFF2-40B4-BE49-F238E27FC236}">
                <a16:creationId xmlns:a16="http://schemas.microsoft.com/office/drawing/2014/main" id="{99024925-76FE-9D4C-AA36-2145DCC21E86}"/>
              </a:ext>
            </a:extLst>
          </p:cNvPr>
          <p:cNvSpPr>
            <a:spLocks noGrp="1"/>
          </p:cNvSpPr>
          <p:nvPr>
            <p:ph idx="1"/>
          </p:nvPr>
        </p:nvSpPr>
        <p:spPr>
          <a:xfrm>
            <a:off x="457200" y="1387676"/>
            <a:ext cx="8229600" cy="4201563"/>
          </a:xfrm>
        </p:spPr>
        <p:txBody>
          <a:bodyPr/>
          <a:lstStyle/>
          <a:p>
            <a:pPr eaLnBrk="1" hangingPunct="1"/>
            <a:r>
              <a:rPr lang="en-US" altLang="en-US" sz="2400" dirty="0"/>
              <a:t>The ability to roll out new apps and scale existing ones</a:t>
            </a:r>
          </a:p>
          <a:p>
            <a:pPr lvl="1" eaLnBrk="1" hangingPunct="1"/>
            <a:r>
              <a:rPr lang="en-US" altLang="en-US" sz="2400" dirty="0"/>
              <a:t>E-Commerce</a:t>
            </a:r>
          </a:p>
          <a:p>
            <a:pPr lvl="1" eaLnBrk="1" hangingPunct="1"/>
            <a:r>
              <a:rPr lang="en-US" altLang="en-US" sz="2400" dirty="0"/>
              <a:t>Customer Relationship Management (CRM)</a:t>
            </a:r>
          </a:p>
          <a:p>
            <a:pPr lvl="1" eaLnBrk="1" hangingPunct="1"/>
            <a:r>
              <a:rPr lang="en-US" altLang="en-US" sz="2400" dirty="0"/>
              <a:t>Supply Chain Management</a:t>
            </a:r>
          </a:p>
          <a:p>
            <a:pPr lvl="1" eaLnBrk="1" hangingPunct="1"/>
            <a:r>
              <a:rPr lang="en-US" altLang="en-US" sz="2400" dirty="0"/>
              <a:t>Human Resources</a:t>
            </a:r>
          </a:p>
          <a:p>
            <a:pPr eaLnBrk="1" hangingPunct="1"/>
            <a:r>
              <a:rPr lang="en-US" altLang="en-US" sz="2400" dirty="0"/>
              <a:t>Increasing the capacity of an existing application</a:t>
            </a:r>
          </a:p>
          <a:p>
            <a:pPr lvl="1" eaLnBrk="1" hangingPunct="1"/>
            <a:r>
              <a:rPr lang="en-US" altLang="en-US" sz="2400" dirty="0"/>
              <a:t>Workload scalability</a:t>
            </a:r>
          </a:p>
          <a:p>
            <a:pPr eaLnBrk="1" hangingPunct="1"/>
            <a:r>
              <a:rPr lang="en-US" altLang="en-US" sz="2400" dirty="0"/>
              <a:t>Support for rapid business process change</a:t>
            </a:r>
          </a:p>
          <a:p>
            <a:pPr lvl="1" eaLnBrk="1" hangingPunct="1"/>
            <a:r>
              <a:rPr lang="en-US" altLang="en-US" sz="2400" dirty="0"/>
              <a:t>Ability to seamlessly change multiple resource elements</a:t>
            </a:r>
          </a:p>
        </p:txBody>
      </p:sp>
    </p:spTree>
    <p:extLst>
      <p:ext uri="{BB962C8B-B14F-4D97-AF65-F5344CB8AC3E}">
        <p14:creationId xmlns:p14="http://schemas.microsoft.com/office/powerpoint/2010/main" val="3211644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B0F54D9A-95C9-4C42-A0B2-D9FAA2F3AA0A}"/>
              </a:ext>
            </a:extLst>
          </p:cNvPr>
          <p:cNvSpPr>
            <a:spLocks noGrp="1"/>
          </p:cNvSpPr>
          <p:nvPr>
            <p:ph type="title"/>
          </p:nvPr>
        </p:nvSpPr>
        <p:spPr/>
        <p:txBody>
          <a:bodyPr/>
          <a:lstStyle/>
          <a:p>
            <a:pPr eaLnBrk="1" hangingPunct="1"/>
            <a:r>
              <a:rPr lang="en-US" altLang="en-US"/>
              <a:t>Disaster Recovery with VM’s</a:t>
            </a:r>
          </a:p>
        </p:txBody>
      </p:sp>
      <p:pic>
        <p:nvPicPr>
          <p:cNvPr id="103427" name="Picture 3">
            <a:extLst>
              <a:ext uri="{FF2B5EF4-FFF2-40B4-BE49-F238E27FC236}">
                <a16:creationId xmlns:a16="http://schemas.microsoft.com/office/drawing/2014/main" id="{755A1807-FABE-AD43-AA76-99C346CC065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219200"/>
            <a:ext cx="9144000" cy="4442048"/>
          </a:xfrm>
        </p:spPr>
      </p:pic>
    </p:spTree>
    <p:extLst>
      <p:ext uri="{BB962C8B-B14F-4D97-AF65-F5344CB8AC3E}">
        <p14:creationId xmlns:p14="http://schemas.microsoft.com/office/powerpoint/2010/main" val="2250532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3CBD-FA1A-3842-A447-F4F894D822DA}"/>
              </a:ext>
            </a:extLst>
          </p:cNvPr>
          <p:cNvSpPr>
            <a:spLocks noGrp="1"/>
          </p:cNvSpPr>
          <p:nvPr>
            <p:ph type="title"/>
          </p:nvPr>
        </p:nvSpPr>
        <p:spPr/>
        <p:txBody>
          <a:bodyPr/>
          <a:lstStyle/>
          <a:p>
            <a:r>
              <a:rPr lang="en-US" dirty="0"/>
              <a:t>Strategies for Data Protection and Disaster Recovery</a:t>
            </a:r>
          </a:p>
        </p:txBody>
      </p:sp>
      <p:sp>
        <p:nvSpPr>
          <p:cNvPr id="3" name="Content Placeholder 2">
            <a:extLst>
              <a:ext uri="{FF2B5EF4-FFF2-40B4-BE49-F238E27FC236}">
                <a16:creationId xmlns:a16="http://schemas.microsoft.com/office/drawing/2014/main" id="{9B58F2E4-CB8C-344D-A68E-12390266C96D}"/>
              </a:ext>
            </a:extLst>
          </p:cNvPr>
          <p:cNvSpPr>
            <a:spLocks noGrp="1"/>
          </p:cNvSpPr>
          <p:nvPr>
            <p:ph idx="1"/>
          </p:nvPr>
        </p:nvSpPr>
        <p:spPr/>
        <p:txBody>
          <a:bodyPr/>
          <a:lstStyle/>
          <a:p>
            <a:pPr marL="0" indent="0">
              <a:buNone/>
            </a:pPr>
            <a:r>
              <a:rPr lang="en-GB" sz="2400" dirty="0"/>
              <a:t>Some of the most common strategies for data protection and disaster recovery include: </a:t>
            </a:r>
          </a:p>
          <a:p>
            <a:pPr marL="0" indent="0">
              <a:buNone/>
            </a:pPr>
            <a:endParaRPr lang="en-GB" sz="2400" dirty="0"/>
          </a:p>
          <a:p>
            <a:pPr lvl="0"/>
            <a:r>
              <a:rPr lang="en-GB" sz="2400" dirty="0"/>
              <a:t>Backups made to disk on-site and automatically copied to off-site disk or made directly to off-site disk.</a:t>
            </a:r>
          </a:p>
          <a:p>
            <a:pPr lvl="0"/>
            <a:r>
              <a:rPr lang="en-GB" sz="2400" dirty="0"/>
              <a:t>Replication of data to an off-site location, which overcomes the need to restore the data (only the systems then need to be restored or synchronized) and often making use of storage area network (SAN) technology.</a:t>
            </a:r>
          </a:p>
          <a:p>
            <a:endParaRPr lang="en-US" dirty="0"/>
          </a:p>
        </p:txBody>
      </p:sp>
      <p:sp>
        <p:nvSpPr>
          <p:cNvPr id="4" name="Date Placeholder 3">
            <a:extLst>
              <a:ext uri="{FF2B5EF4-FFF2-40B4-BE49-F238E27FC236}">
                <a16:creationId xmlns:a16="http://schemas.microsoft.com/office/drawing/2014/main" id="{B6D450AA-6FC5-CA46-85C6-DBCCA322351C}"/>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3484577F-04D1-C040-A899-164D6EF18702}"/>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472405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5CA6-879B-F847-B93B-F381FFFBBA44}"/>
              </a:ext>
            </a:extLst>
          </p:cNvPr>
          <p:cNvSpPr>
            <a:spLocks noGrp="1"/>
          </p:cNvSpPr>
          <p:nvPr>
            <p:ph type="title"/>
          </p:nvPr>
        </p:nvSpPr>
        <p:spPr/>
        <p:txBody>
          <a:bodyPr/>
          <a:lstStyle/>
          <a:p>
            <a:r>
              <a:rPr lang="en-US" dirty="0"/>
              <a:t>Strategies for Data Protection and Disaster Recovery (Cont.)</a:t>
            </a:r>
          </a:p>
        </p:txBody>
      </p:sp>
      <p:sp>
        <p:nvSpPr>
          <p:cNvPr id="3" name="Content Placeholder 2">
            <a:extLst>
              <a:ext uri="{FF2B5EF4-FFF2-40B4-BE49-F238E27FC236}">
                <a16:creationId xmlns:a16="http://schemas.microsoft.com/office/drawing/2014/main" id="{C75C551C-4E17-2449-AEED-57F857734A9E}"/>
              </a:ext>
            </a:extLst>
          </p:cNvPr>
          <p:cNvSpPr>
            <a:spLocks noGrp="1"/>
          </p:cNvSpPr>
          <p:nvPr>
            <p:ph idx="1"/>
          </p:nvPr>
        </p:nvSpPr>
        <p:spPr>
          <a:xfrm>
            <a:off x="457200" y="1556792"/>
            <a:ext cx="8229600" cy="4133055"/>
          </a:xfrm>
        </p:spPr>
        <p:txBody>
          <a:bodyPr/>
          <a:lstStyle/>
          <a:p>
            <a:pPr lvl="0"/>
            <a:r>
              <a:rPr lang="en-GB" sz="2400" dirty="0"/>
              <a:t>Private Cloud solutions which replicate the management data (VMs, Templates and disks) into the storage domains which are part of the private cloud setup. These management data are configured as an xml representation called OVF (Open Virtualization Format) and can be restored once a disaster occurs.</a:t>
            </a:r>
          </a:p>
          <a:p>
            <a:r>
              <a:rPr lang="en-GB" sz="2400" dirty="0"/>
              <a:t>Hybrid Cloud solutions that replicate both on-site and off-site data centres. These solutions provide the ability to instantly fail-over to local on-site hardware, but in the event of a physical disaster, servers can be brought up in the cloud data centres as well. </a:t>
            </a:r>
            <a:endParaRPr lang="en-US" sz="2400" dirty="0"/>
          </a:p>
        </p:txBody>
      </p:sp>
      <p:sp>
        <p:nvSpPr>
          <p:cNvPr id="4" name="Date Placeholder 3">
            <a:extLst>
              <a:ext uri="{FF2B5EF4-FFF2-40B4-BE49-F238E27FC236}">
                <a16:creationId xmlns:a16="http://schemas.microsoft.com/office/drawing/2014/main" id="{5D3F11EA-B739-3944-89B3-F66D6E004E0F}"/>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4C0CDF23-3C6F-4447-BC34-519E858E2D9E}"/>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993150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1532-5178-5D41-AAAC-1CEC69D700AC}"/>
              </a:ext>
            </a:extLst>
          </p:cNvPr>
          <p:cNvSpPr>
            <a:spLocks noGrp="1"/>
          </p:cNvSpPr>
          <p:nvPr>
            <p:ph type="title"/>
          </p:nvPr>
        </p:nvSpPr>
        <p:spPr/>
        <p:txBody>
          <a:bodyPr/>
          <a:lstStyle/>
          <a:p>
            <a:r>
              <a:rPr lang="en-US" dirty="0"/>
              <a:t>Strategies for Data Protection and Disaster Recovery (Cont.)</a:t>
            </a:r>
          </a:p>
        </p:txBody>
      </p:sp>
      <p:sp>
        <p:nvSpPr>
          <p:cNvPr id="3" name="Content Placeholder 2">
            <a:extLst>
              <a:ext uri="{FF2B5EF4-FFF2-40B4-BE49-F238E27FC236}">
                <a16:creationId xmlns:a16="http://schemas.microsoft.com/office/drawing/2014/main" id="{CA839184-826B-C342-A09F-D775079BD440}"/>
              </a:ext>
            </a:extLst>
          </p:cNvPr>
          <p:cNvSpPr>
            <a:spLocks noGrp="1"/>
          </p:cNvSpPr>
          <p:nvPr>
            <p:ph idx="1"/>
          </p:nvPr>
        </p:nvSpPr>
        <p:spPr>
          <a:xfrm>
            <a:off x="457200" y="1600200"/>
            <a:ext cx="8229600" cy="4133055"/>
          </a:xfrm>
        </p:spPr>
        <p:txBody>
          <a:bodyPr/>
          <a:lstStyle/>
          <a:p>
            <a:r>
              <a:rPr lang="en-GB" sz="2400" dirty="0"/>
              <a:t>The use of high availability systems which keep both the data and system replicated off-site, enabling continuous access to systems and data, even after a disaster (often associated with cloud storage) </a:t>
            </a:r>
          </a:p>
          <a:p>
            <a:pPr marL="0" indent="0">
              <a:buNone/>
            </a:pPr>
            <a:r>
              <a:rPr lang="en-GB" sz="2400" dirty="0"/>
              <a:t> </a:t>
            </a:r>
          </a:p>
          <a:p>
            <a:pPr marL="0" indent="0">
              <a:buNone/>
            </a:pPr>
            <a:r>
              <a:rPr lang="en-GB" sz="2400" dirty="0"/>
              <a:t>In many cases, an organization may elect to use an outsourced disaster recovery provider to provide a stand-by site and systems rather than using their own remote facilities, increasingly via cloud computing.</a:t>
            </a:r>
          </a:p>
          <a:p>
            <a:pPr marL="0" indent="0">
              <a:buNone/>
            </a:pPr>
            <a:endParaRPr lang="en-US" dirty="0"/>
          </a:p>
        </p:txBody>
      </p:sp>
      <p:sp>
        <p:nvSpPr>
          <p:cNvPr id="4" name="Date Placeholder 3">
            <a:extLst>
              <a:ext uri="{FF2B5EF4-FFF2-40B4-BE49-F238E27FC236}">
                <a16:creationId xmlns:a16="http://schemas.microsoft.com/office/drawing/2014/main" id="{1210F3A7-36C7-A34B-BD60-EC11B527D8BB}"/>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413BD5E1-7808-4943-83A0-B3257B239BD3}"/>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893775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2EB0D-F444-D24F-BE20-82CB852CE48E}"/>
              </a:ext>
            </a:extLst>
          </p:cNvPr>
          <p:cNvSpPr>
            <a:spLocks noGrp="1"/>
          </p:cNvSpPr>
          <p:nvPr>
            <p:ph type="title"/>
          </p:nvPr>
        </p:nvSpPr>
        <p:spPr/>
        <p:txBody>
          <a:bodyPr/>
          <a:lstStyle/>
          <a:p>
            <a:r>
              <a:rPr lang="en-US" dirty="0"/>
              <a:t>Precautionary measures to prevent disasters</a:t>
            </a:r>
          </a:p>
        </p:txBody>
      </p:sp>
      <p:sp>
        <p:nvSpPr>
          <p:cNvPr id="3" name="Content Placeholder 2">
            <a:extLst>
              <a:ext uri="{FF2B5EF4-FFF2-40B4-BE49-F238E27FC236}">
                <a16:creationId xmlns:a16="http://schemas.microsoft.com/office/drawing/2014/main" id="{EB8508AA-FE28-3949-9B40-BB6645290617}"/>
              </a:ext>
            </a:extLst>
          </p:cNvPr>
          <p:cNvSpPr>
            <a:spLocks noGrp="1"/>
          </p:cNvSpPr>
          <p:nvPr>
            <p:ph idx="1"/>
          </p:nvPr>
        </p:nvSpPr>
        <p:spPr>
          <a:xfrm>
            <a:off x="457200" y="1600200"/>
            <a:ext cx="8229600" cy="4061047"/>
          </a:xfrm>
        </p:spPr>
        <p:txBody>
          <a:bodyPr/>
          <a:lstStyle/>
          <a:p>
            <a:pPr marL="0" indent="0">
              <a:buNone/>
            </a:pPr>
            <a:r>
              <a:rPr lang="en-GB" sz="2000" dirty="0"/>
              <a:t>In addition to preparing for the need to recover systems, organizations also implement precautionary measures with the objective of preventing a disaster in the first place. These may include:</a:t>
            </a:r>
          </a:p>
          <a:p>
            <a:pPr marL="0" indent="0">
              <a:buNone/>
            </a:pPr>
            <a:r>
              <a:rPr lang="en-GB" sz="2000" dirty="0"/>
              <a:t> </a:t>
            </a:r>
          </a:p>
          <a:p>
            <a:pPr lvl="0"/>
            <a:r>
              <a:rPr lang="en-GB" sz="2000" dirty="0"/>
              <a:t>local mirrors of systems and/or data and use of disk protection technology such as RAID</a:t>
            </a:r>
          </a:p>
          <a:p>
            <a:pPr lvl="0"/>
            <a:r>
              <a:rPr lang="en-GB" sz="2000" dirty="0"/>
              <a:t>surge protectors — to minimize the effect of power surges on delicate electronic equipment</a:t>
            </a:r>
          </a:p>
          <a:p>
            <a:pPr lvl="0"/>
            <a:r>
              <a:rPr lang="en-GB" sz="2000" dirty="0"/>
              <a:t>use of an uninterruptible power supply (UPS) and/or backup generator to keep systems going in the event of a power failure</a:t>
            </a:r>
          </a:p>
          <a:p>
            <a:pPr lvl="0"/>
            <a:r>
              <a:rPr lang="en-GB" sz="2000" dirty="0"/>
              <a:t>fire prevention/mitigation systems such as alarms and fire extinguishers</a:t>
            </a:r>
          </a:p>
          <a:p>
            <a:pPr lvl="0"/>
            <a:r>
              <a:rPr lang="en-GB" sz="2000" dirty="0"/>
              <a:t>anti-virus software and other security measures</a:t>
            </a:r>
          </a:p>
          <a:p>
            <a:endParaRPr lang="en-US" dirty="0"/>
          </a:p>
        </p:txBody>
      </p:sp>
      <p:sp>
        <p:nvSpPr>
          <p:cNvPr id="4" name="Date Placeholder 3">
            <a:extLst>
              <a:ext uri="{FF2B5EF4-FFF2-40B4-BE49-F238E27FC236}">
                <a16:creationId xmlns:a16="http://schemas.microsoft.com/office/drawing/2014/main" id="{8BDEE8FF-4D72-2540-8C15-A1A6EDF82BA9}"/>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140FB9FB-C035-C342-A759-FC839D530B7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937444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F15C3-958D-C142-926C-5042CCEE3E4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34D570D-442A-4249-9EE1-23E8122626EA}"/>
              </a:ext>
            </a:extLst>
          </p:cNvPr>
          <p:cNvSpPr>
            <a:spLocks noGrp="1"/>
          </p:cNvSpPr>
          <p:nvPr>
            <p:ph idx="1"/>
          </p:nvPr>
        </p:nvSpPr>
        <p:spPr/>
        <p:txBody>
          <a:bodyPr/>
          <a:lstStyle/>
          <a:p>
            <a:pPr algn="just"/>
            <a:r>
              <a:rPr lang="en-GB" sz="1800" dirty="0">
                <a:hlinkClick r:id="rId2"/>
              </a:rPr>
              <a:t>http://www.cisco.com/go/unifiedcomputing</a:t>
            </a:r>
            <a:endParaRPr lang="en-GB" sz="1800" dirty="0"/>
          </a:p>
          <a:p>
            <a:pPr algn="just"/>
            <a:r>
              <a:rPr lang="en-GB" sz="1800" dirty="0">
                <a:hlinkClick r:id="rId3"/>
              </a:rPr>
              <a:t>http://www.cisco.com/go/unifiedfabric</a:t>
            </a:r>
            <a:endParaRPr lang="en-GB" sz="1800" dirty="0"/>
          </a:p>
          <a:p>
            <a:pPr algn="just"/>
            <a:r>
              <a:rPr lang="en-GB" sz="1800" dirty="0" err="1"/>
              <a:t>Arean</a:t>
            </a:r>
            <a:r>
              <a:rPr lang="en-GB" sz="1800" dirty="0"/>
              <a:t>, O. (2013). Disaster recovery in the cloud and Network Security.</a:t>
            </a:r>
          </a:p>
          <a:p>
            <a:pPr algn="just"/>
            <a:r>
              <a:rPr lang="en-GB" sz="1800" dirty="0" err="1"/>
              <a:t>Guster</a:t>
            </a:r>
            <a:r>
              <a:rPr lang="en-GB" sz="1800" dirty="0"/>
              <a:t>, D., &amp; Lee, O. F. (2011). Enhancing the Disaster Recovery Plan Through Virtualization. Journal of Information Technology Research. </a:t>
            </a:r>
          </a:p>
          <a:p>
            <a:pPr algn="just"/>
            <a:r>
              <a:rPr lang="en-GB" sz="1800" dirty="0"/>
              <a:t>IBM white paper. (2012). Virtualizing disaster recovery using cloud computing, IBM global technology services. </a:t>
            </a:r>
          </a:p>
          <a:p>
            <a:pPr algn="just"/>
            <a:r>
              <a:rPr lang="en-GB" sz="1800" dirty="0" err="1"/>
              <a:t>Javaraiah</a:t>
            </a:r>
            <a:r>
              <a:rPr lang="en-GB" sz="1800" dirty="0"/>
              <a:t>, V. (2011). Backup for cloud and disaster recovery for consumers and SMBs. IEEE 5th International Conference on Advanced Networks and Telecommunication Systems (ANTS)</a:t>
            </a:r>
          </a:p>
          <a:p>
            <a:pPr algn="just"/>
            <a:r>
              <a:rPr lang="en-GB" sz="1800" dirty="0"/>
              <a:t>Santana, G.A.A. (2013) </a:t>
            </a:r>
            <a:r>
              <a:rPr lang="en-GB" sz="1800" i="1" dirty="0"/>
              <a:t>Data Centre Virtualization Fundamentals: Understanding Techniques and Designs for Highly Efficient Data Centres with Cisco Nexus</a:t>
            </a:r>
            <a:r>
              <a:rPr lang="en-GB" sz="1800" dirty="0"/>
              <a:t>, UCS, MDS, and Beyond, Pearson Education.</a:t>
            </a:r>
          </a:p>
          <a:p>
            <a:pPr algn="just"/>
            <a:endParaRPr lang="en-US" sz="1800" dirty="0"/>
          </a:p>
        </p:txBody>
      </p:sp>
      <p:sp>
        <p:nvSpPr>
          <p:cNvPr id="4" name="Date Placeholder 3">
            <a:extLst>
              <a:ext uri="{FF2B5EF4-FFF2-40B4-BE49-F238E27FC236}">
                <a16:creationId xmlns:a16="http://schemas.microsoft.com/office/drawing/2014/main" id="{3E05CDC2-675C-C84F-86EB-7E3BE80D51D8}"/>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34694710-47C0-CE41-9297-0EEB967BDC42}"/>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047335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718E5-C944-514B-A50D-3F379C61E86A}"/>
              </a:ext>
            </a:extLst>
          </p:cNvPr>
          <p:cNvSpPr>
            <a:spLocks noGrp="1"/>
          </p:cNvSpPr>
          <p:nvPr>
            <p:ph type="title"/>
          </p:nvPr>
        </p:nvSpPr>
        <p:spPr>
          <a:xfrm>
            <a:off x="457200" y="274638"/>
            <a:ext cx="8229600" cy="4450506"/>
          </a:xfrm>
        </p:spPr>
        <p:txBody>
          <a:bodyPr/>
          <a:lstStyle/>
          <a:p>
            <a:r>
              <a:rPr lang="en-US" sz="5400" dirty="0">
                <a:solidFill>
                  <a:srgbClr val="FF0000"/>
                </a:solidFill>
              </a:rPr>
              <a:t>THANKS</a:t>
            </a:r>
          </a:p>
        </p:txBody>
      </p:sp>
      <p:sp>
        <p:nvSpPr>
          <p:cNvPr id="3" name="Date Placeholder 2">
            <a:extLst>
              <a:ext uri="{FF2B5EF4-FFF2-40B4-BE49-F238E27FC236}">
                <a16:creationId xmlns:a16="http://schemas.microsoft.com/office/drawing/2014/main" id="{E6BCC9D2-8EA1-3543-B2E0-E715C2ED5111}"/>
              </a:ext>
            </a:extLst>
          </p:cNvPr>
          <p:cNvSpPr>
            <a:spLocks noGrp="1"/>
          </p:cNvSpPr>
          <p:nvPr>
            <p:ph type="dt" sz="half" idx="10"/>
          </p:nvPr>
        </p:nvSpPr>
        <p:spPr/>
        <p:txBody>
          <a:bodyPr/>
          <a:lstStyle/>
          <a:p>
            <a:pPr>
              <a:defRPr/>
            </a:pPr>
            <a:fld id="{D58B45E6-64D3-4C5F-BDB6-A1B894EEEA29}" type="datetime1">
              <a:rPr lang="en-GB" altLang="en-US" smtClean="0"/>
              <a:pPr>
                <a:defRPr/>
              </a:pPr>
              <a:t>20/08/2020</a:t>
            </a:fld>
            <a:endParaRPr lang="en-GB" altLang="en-US"/>
          </a:p>
        </p:txBody>
      </p:sp>
      <p:sp>
        <p:nvSpPr>
          <p:cNvPr id="4" name="Slide Number Placeholder 3">
            <a:extLst>
              <a:ext uri="{FF2B5EF4-FFF2-40B4-BE49-F238E27FC236}">
                <a16:creationId xmlns:a16="http://schemas.microsoft.com/office/drawing/2014/main" id="{C57E0778-817E-2F43-909B-FA47857F0D23}"/>
              </a:ext>
            </a:extLst>
          </p:cNvPr>
          <p:cNvSpPr>
            <a:spLocks noGrp="1"/>
          </p:cNvSpPr>
          <p:nvPr>
            <p:ph type="sldNum" sz="quarter" idx="11"/>
          </p:nvPr>
        </p:nvSpPr>
        <p:spPr/>
        <p:txBody>
          <a:bodyPr/>
          <a:lstStyle/>
          <a:p>
            <a:pPr>
              <a:defRPr/>
            </a:pPr>
            <a:fld id="{FAF5663D-1B9D-48C8-BD8E-835F92F174D7}" type="slidenum">
              <a:rPr lang="en-GB" altLang="en-US" smtClean="0"/>
              <a:pPr>
                <a:defRPr/>
              </a:pPr>
              <a:t>25</a:t>
            </a:fld>
            <a:endParaRPr lang="en-GB" altLang="en-US"/>
          </a:p>
        </p:txBody>
      </p:sp>
    </p:spTree>
    <p:extLst>
      <p:ext uri="{BB962C8B-B14F-4D97-AF65-F5344CB8AC3E}">
        <p14:creationId xmlns:p14="http://schemas.microsoft.com/office/powerpoint/2010/main" val="16237547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848</TotalTime>
  <Words>939</Words>
  <Application>Microsoft Macintosh PowerPoint</Application>
  <PresentationFormat>On-screen Show (4:3)</PresentationFormat>
  <Paragraphs>136</Paragraphs>
  <Slides>25</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Verdana</vt:lpstr>
      <vt:lpstr>Wingdings</vt:lpstr>
      <vt:lpstr>20140311PresentationUWTSDTemplate</vt:lpstr>
      <vt:lpstr>ACUA 6001</vt:lpstr>
      <vt:lpstr>Lesson Aims</vt:lpstr>
      <vt:lpstr>PowerPoint Presentation</vt:lpstr>
      <vt:lpstr>PowerPoint Presentation</vt:lpstr>
      <vt:lpstr>Unified Computing Building Blocks Unified Fabric Introduced with the Cisco Nexus Series</vt:lpstr>
      <vt:lpstr>Why UCS?</vt:lpstr>
      <vt:lpstr>UCS Solution</vt:lpstr>
      <vt:lpstr>UCS architecture benefits</vt:lpstr>
      <vt:lpstr>UCS Fabric Switch</vt:lpstr>
      <vt:lpstr>Fabric Switch Modules</vt:lpstr>
      <vt:lpstr>UCS Front view</vt:lpstr>
      <vt:lpstr>UCS Backview</vt:lpstr>
      <vt:lpstr>Overview of Fabric Extender</vt:lpstr>
      <vt:lpstr>Half width Blade</vt:lpstr>
      <vt:lpstr>Full Width Blade</vt:lpstr>
      <vt:lpstr>UCS Adapters</vt:lpstr>
      <vt:lpstr>Putting it all Together</vt:lpstr>
      <vt:lpstr>Policy-Based Provisioning</vt:lpstr>
      <vt:lpstr>Disaster Recovery with VM’s</vt:lpstr>
      <vt:lpstr>Strategies for Data Protection and Disaster Recovery</vt:lpstr>
      <vt:lpstr>Strategies for Data Protection and Disaster Recovery (Cont.)</vt:lpstr>
      <vt:lpstr>Strategies for Data Protection and Disaster Recovery (Cont.)</vt:lpstr>
      <vt:lpstr>Precautionary measures to prevent disasters</vt:lpstr>
      <vt:lpstr>References</vt:lpstr>
      <vt:lpstr>THANKS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Modak Koushik</cp:lastModifiedBy>
  <cp:revision>52</cp:revision>
  <cp:lastPrinted>2018-07-09T15:27:01Z</cp:lastPrinted>
  <dcterms:created xsi:type="dcterms:W3CDTF">2002-10-07T19:43:58Z</dcterms:created>
  <dcterms:modified xsi:type="dcterms:W3CDTF">2020-08-20T00:14:38Z</dcterms:modified>
</cp:coreProperties>
</file>