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5" r:id="rId1"/>
  </p:sldMasterIdLst>
  <p:notesMasterIdLst>
    <p:notesMasterId r:id="rId46"/>
  </p:notesMasterIdLst>
  <p:sldIdLst>
    <p:sldId id="561" r:id="rId2"/>
    <p:sldId id="485" r:id="rId3"/>
    <p:sldId id="500" r:id="rId4"/>
    <p:sldId id="585" r:id="rId5"/>
    <p:sldId id="553" r:id="rId6"/>
    <p:sldId id="587" r:id="rId7"/>
    <p:sldId id="588" r:id="rId8"/>
    <p:sldId id="590" r:id="rId9"/>
    <p:sldId id="591" r:id="rId10"/>
    <p:sldId id="592" r:id="rId11"/>
    <p:sldId id="593" r:id="rId12"/>
    <p:sldId id="598" r:id="rId13"/>
    <p:sldId id="574" r:id="rId14"/>
    <p:sldId id="586" r:id="rId15"/>
    <p:sldId id="608" r:id="rId16"/>
    <p:sldId id="595" r:id="rId17"/>
    <p:sldId id="596" r:id="rId18"/>
    <p:sldId id="597" r:id="rId19"/>
    <p:sldId id="599" r:id="rId20"/>
    <p:sldId id="576" r:id="rId21"/>
    <p:sldId id="602" r:id="rId22"/>
    <p:sldId id="258" r:id="rId23"/>
    <p:sldId id="269" r:id="rId24"/>
    <p:sldId id="604" r:id="rId25"/>
    <p:sldId id="606" r:id="rId26"/>
    <p:sldId id="609" r:id="rId27"/>
    <p:sldId id="268" r:id="rId28"/>
    <p:sldId id="510" r:id="rId29"/>
    <p:sldId id="611" r:id="rId30"/>
    <p:sldId id="261" r:id="rId31"/>
    <p:sldId id="610" r:id="rId32"/>
    <p:sldId id="262" r:id="rId33"/>
    <p:sldId id="612" r:id="rId34"/>
    <p:sldId id="263" r:id="rId35"/>
    <p:sldId id="613" r:id="rId36"/>
    <p:sldId id="264" r:id="rId37"/>
    <p:sldId id="614" r:id="rId38"/>
    <p:sldId id="499" r:id="rId39"/>
    <p:sldId id="615" r:id="rId40"/>
    <p:sldId id="265" r:id="rId41"/>
    <p:sldId id="616" r:id="rId42"/>
    <p:sldId id="435" r:id="rId43"/>
    <p:sldId id="414" r:id="rId44"/>
    <p:sldId id="359" r:id="rId4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Higman, Josie" initials="HJ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loop="1"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DC3"/>
    <a:srgbClr val="8A8AA3"/>
    <a:srgbClr val="ABE1FF"/>
    <a:srgbClr val="007BC1"/>
    <a:srgbClr val="DA0033"/>
    <a:srgbClr val="FF6600"/>
    <a:srgbClr val="FF9933"/>
    <a:srgbClr val="64AA7A"/>
    <a:srgbClr val="4D4D4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F650E8C-AE7C-4E64-8DAA-320EAE7C4B8E}" v="18" dt="2026-02-09T17:22:57.9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623" autoAdjust="0"/>
    <p:restoredTop sz="94664" autoAdjust="0"/>
  </p:normalViewPr>
  <p:slideViewPr>
    <p:cSldViewPr>
      <p:cViewPr varScale="1">
        <p:scale>
          <a:sx n="105" d="100"/>
          <a:sy n="105" d="100"/>
        </p:scale>
        <p:origin x="1392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commentAuthors" Target="commentAuthors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ung Lai Johnny Wan" userId="845dcd57-0ca4-421d-bce9-c9d046037f35" providerId="ADAL" clId="{476FECD9-7C13-4C1B-9749-0127A61482A8}"/>
    <pc:docChg chg="custSel delSld modSld">
      <pc:chgData name="Chung Lai Johnny Wan" userId="845dcd57-0ca4-421d-bce9-c9d046037f35" providerId="ADAL" clId="{476FECD9-7C13-4C1B-9749-0127A61482A8}" dt="2026-02-09T17:22:57.983" v="45"/>
      <pc:docMkLst>
        <pc:docMk/>
      </pc:docMkLst>
      <pc:sldChg chg="modSp">
        <pc:chgData name="Chung Lai Johnny Wan" userId="845dcd57-0ca4-421d-bce9-c9d046037f35" providerId="ADAL" clId="{476FECD9-7C13-4C1B-9749-0127A61482A8}" dt="2026-02-08T21:34:18.898" v="33" actId="20577"/>
        <pc:sldMkLst>
          <pc:docMk/>
          <pc:sldMk cId="646800708" sldId="261"/>
        </pc:sldMkLst>
        <pc:spChg chg="mod">
          <ac:chgData name="Chung Lai Johnny Wan" userId="845dcd57-0ca4-421d-bce9-c9d046037f35" providerId="ADAL" clId="{476FECD9-7C13-4C1B-9749-0127A61482A8}" dt="2026-02-08T21:34:18.898" v="33" actId="20577"/>
          <ac:spMkLst>
            <pc:docMk/>
            <pc:sldMk cId="646800708" sldId="261"/>
            <ac:spMk id="2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23:51:36.738" v="25" actId="20577"/>
        <pc:sldMkLst>
          <pc:docMk/>
          <pc:sldMk cId="826095882" sldId="485"/>
        </pc:sldMkLst>
        <pc:spChg chg="mod">
          <ac:chgData name="Chung Lai Johnny Wan" userId="845dcd57-0ca4-421d-bce9-c9d046037f35" providerId="ADAL" clId="{476FECD9-7C13-4C1B-9749-0127A61482A8}" dt="2026-01-17T23:51:36.738" v="25" actId="20577"/>
          <ac:spMkLst>
            <pc:docMk/>
            <pc:sldMk cId="826095882" sldId="485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2-08T20:53:38.103" v="28" actId="20577"/>
        <pc:sldMkLst>
          <pc:docMk/>
          <pc:sldMk cId="3259404093" sldId="500"/>
        </pc:sldMkLst>
        <pc:spChg chg="mod">
          <ac:chgData name="Chung Lai Johnny Wan" userId="845dcd57-0ca4-421d-bce9-c9d046037f35" providerId="ADAL" clId="{476FECD9-7C13-4C1B-9749-0127A61482A8}" dt="2026-02-08T20:53:38.103" v="28" actId="20577"/>
          <ac:spMkLst>
            <pc:docMk/>
            <pc:sldMk cId="3259404093" sldId="500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2-08T21:47:45.838" v="43" actId="20577"/>
        <pc:sldMkLst>
          <pc:docMk/>
          <pc:sldMk cId="3512197776" sldId="510"/>
        </pc:sldMkLst>
        <pc:spChg chg="mod">
          <ac:chgData name="Chung Lai Johnny Wan" userId="845dcd57-0ca4-421d-bce9-c9d046037f35" providerId="ADAL" clId="{476FECD9-7C13-4C1B-9749-0127A61482A8}" dt="2026-02-08T21:47:45.838" v="43" actId="20577"/>
          <ac:spMkLst>
            <pc:docMk/>
            <pc:sldMk cId="3512197776" sldId="510"/>
            <ac:spMk id="8" creationId="{A222C3E0-9ED0-494A-8571-B198542307FF}"/>
          </ac:spMkLst>
        </pc:spChg>
        <pc:spChg chg="mod">
          <ac:chgData name="Chung Lai Johnny Wan" userId="845dcd57-0ca4-421d-bce9-c9d046037f35" providerId="ADAL" clId="{476FECD9-7C13-4C1B-9749-0127A61482A8}" dt="2026-02-08T21:47:37.655" v="40" actId="20577"/>
          <ac:spMkLst>
            <pc:docMk/>
            <pc:sldMk cId="3512197776" sldId="510"/>
            <ac:spMk id="14" creationId="{DFC8DB0E-5AA1-43AE-B0AD-5B332B024CA8}"/>
          </ac:spMkLst>
        </pc:spChg>
      </pc:sldChg>
      <pc:sldChg chg="modSp">
        <pc:chgData name="Chung Lai Johnny Wan" userId="845dcd57-0ca4-421d-bce9-c9d046037f35" providerId="ADAL" clId="{476FECD9-7C13-4C1B-9749-0127A61482A8}" dt="2026-01-17T23:52:00.207" v="26" actId="20577"/>
        <pc:sldMkLst>
          <pc:docMk/>
          <pc:sldMk cId="812046087" sldId="553"/>
        </pc:sldMkLst>
        <pc:spChg chg="mod">
          <ac:chgData name="Chung Lai Johnny Wan" userId="845dcd57-0ca4-421d-bce9-c9d046037f35" providerId="ADAL" clId="{476FECD9-7C13-4C1B-9749-0127A61482A8}" dt="2026-01-17T23:52:00.207" v="26" actId="20577"/>
          <ac:spMkLst>
            <pc:docMk/>
            <pc:sldMk cId="812046087" sldId="553"/>
            <ac:spMk id="3" creationId="{00000000-0000-0000-0000-000000000000}"/>
          </ac:spMkLst>
        </pc:spChg>
      </pc:sldChg>
      <pc:sldChg chg="addSp delSp modSp mod">
        <pc:chgData name="Chung Lai Johnny Wan" userId="845dcd57-0ca4-421d-bce9-c9d046037f35" providerId="ADAL" clId="{476FECD9-7C13-4C1B-9749-0127A61482A8}" dt="2026-02-09T17:22:57.983" v="45"/>
        <pc:sldMkLst>
          <pc:docMk/>
          <pc:sldMk cId="787300860" sldId="561"/>
        </pc:sldMkLst>
        <pc:spChg chg="add mod">
          <ac:chgData name="Chung Lai Johnny Wan" userId="845dcd57-0ca4-421d-bce9-c9d046037f35" providerId="ADAL" clId="{476FECD9-7C13-4C1B-9749-0127A61482A8}" dt="2026-02-09T17:22:57.983" v="45"/>
          <ac:spMkLst>
            <pc:docMk/>
            <pc:sldMk cId="787300860" sldId="561"/>
            <ac:spMk id="2" creationId="{E3BD50E7-A6AA-F73D-05DC-DE501E1FDFCB}"/>
          </ac:spMkLst>
        </pc:spChg>
        <pc:spChg chg="add del mod">
          <ac:chgData name="Chung Lai Johnny Wan" userId="845dcd57-0ca4-421d-bce9-c9d046037f35" providerId="ADAL" clId="{476FECD9-7C13-4C1B-9749-0127A61482A8}" dt="2026-02-09T17:22:56.976" v="44" actId="478"/>
          <ac:spMkLst>
            <pc:docMk/>
            <pc:sldMk cId="787300860" sldId="561"/>
            <ac:spMk id="4" creationId="{91C5E263-C999-C2AE-E92F-185795E0A3EF}"/>
          </ac:spMkLst>
        </pc:spChg>
      </pc:sldChg>
      <pc:sldChg chg="modSp">
        <pc:chgData name="Chung Lai Johnny Wan" userId="845dcd57-0ca4-421d-bce9-c9d046037f35" providerId="ADAL" clId="{476FECD9-7C13-4C1B-9749-0127A61482A8}" dt="2026-02-08T21:30:03.204" v="29" actId="20577"/>
        <pc:sldMkLst>
          <pc:docMk/>
          <pc:sldMk cId="3013736686" sldId="574"/>
        </pc:sldMkLst>
        <pc:spChg chg="mod">
          <ac:chgData name="Chung Lai Johnny Wan" userId="845dcd57-0ca4-421d-bce9-c9d046037f35" providerId="ADAL" clId="{476FECD9-7C13-4C1B-9749-0127A61482A8}" dt="2026-02-08T21:30:03.204" v="29" actId="20577"/>
          <ac:spMkLst>
            <pc:docMk/>
            <pc:sldMk cId="3013736686" sldId="574"/>
            <ac:spMk id="3" creationId="{00000000-0000-0000-0000-000000000000}"/>
          </ac:spMkLst>
        </pc:spChg>
      </pc:sldChg>
      <pc:sldChg chg="modSp">
        <pc:chgData name="Chung Lai Johnny Wan" userId="845dcd57-0ca4-421d-bce9-c9d046037f35" providerId="ADAL" clId="{476FECD9-7C13-4C1B-9749-0127A61482A8}" dt="2026-01-17T22:55:49.970" v="5" actId="115"/>
        <pc:sldMkLst>
          <pc:docMk/>
          <pc:sldMk cId="2078990599" sldId="585"/>
        </pc:sldMkLst>
        <pc:spChg chg="mod">
          <ac:chgData name="Chung Lai Johnny Wan" userId="845dcd57-0ca4-421d-bce9-c9d046037f35" providerId="ADAL" clId="{476FECD9-7C13-4C1B-9749-0127A61482A8}" dt="2026-01-17T22:55:49.970" v="5" actId="115"/>
          <ac:spMkLst>
            <pc:docMk/>
            <pc:sldMk cId="2078990599" sldId="585"/>
            <ac:spMk id="7" creationId="{D72BA614-2B17-D885-B7F3-D39F6C54AD11}"/>
          </ac:spMkLst>
        </pc:spChg>
      </pc:sldChg>
      <pc:sldChg chg="delSp mod">
        <pc:chgData name="Chung Lai Johnny Wan" userId="845dcd57-0ca4-421d-bce9-c9d046037f35" providerId="ADAL" clId="{476FECD9-7C13-4C1B-9749-0127A61482A8}" dt="2026-01-17T23:00:29.822" v="9" actId="478"/>
        <pc:sldMkLst>
          <pc:docMk/>
          <pc:sldMk cId="3039972788" sldId="602"/>
        </pc:sldMkLst>
      </pc:sldChg>
      <pc:sldChg chg="delSp mod">
        <pc:chgData name="Chung Lai Johnny Wan" userId="845dcd57-0ca4-421d-bce9-c9d046037f35" providerId="ADAL" clId="{476FECD9-7C13-4C1B-9749-0127A61482A8}" dt="2026-01-17T22:58:12.127" v="8" actId="478"/>
        <pc:sldMkLst>
          <pc:docMk/>
          <pc:sldMk cId="2108781076" sldId="608"/>
        </pc:sldMkLst>
      </pc:sldChg>
      <pc:sldChg chg="modSp mod modAnim">
        <pc:chgData name="Chung Lai Johnny Wan" userId="845dcd57-0ca4-421d-bce9-c9d046037f35" providerId="ADAL" clId="{476FECD9-7C13-4C1B-9749-0127A61482A8}" dt="2026-01-17T23:40:06.716" v="12" actId="27636"/>
        <pc:sldMkLst>
          <pc:docMk/>
          <pc:sldMk cId="1152324662" sldId="610"/>
        </pc:sldMkLst>
        <pc:spChg chg="mod">
          <ac:chgData name="Chung Lai Johnny Wan" userId="845dcd57-0ca4-421d-bce9-c9d046037f35" providerId="ADAL" clId="{476FECD9-7C13-4C1B-9749-0127A61482A8}" dt="2026-01-17T23:40:06.716" v="12" actId="27636"/>
          <ac:spMkLst>
            <pc:docMk/>
            <pc:sldMk cId="1152324662" sldId="610"/>
            <ac:spMk id="3" creationId="{8B2957BF-676C-C649-B715-A9E59AF39247}"/>
          </ac:spMkLst>
        </pc:spChg>
      </pc:sldChg>
      <pc:sldChg chg="modSp mod modAnim">
        <pc:chgData name="Chung Lai Johnny Wan" userId="845dcd57-0ca4-421d-bce9-c9d046037f35" providerId="ADAL" clId="{476FECD9-7C13-4C1B-9749-0127A61482A8}" dt="2026-01-17T23:40:32.463" v="14" actId="27636"/>
        <pc:sldMkLst>
          <pc:docMk/>
          <pc:sldMk cId="1420211977" sldId="612"/>
        </pc:sldMkLst>
        <pc:spChg chg="mod">
          <ac:chgData name="Chung Lai Johnny Wan" userId="845dcd57-0ca4-421d-bce9-c9d046037f35" providerId="ADAL" clId="{476FECD9-7C13-4C1B-9749-0127A61482A8}" dt="2026-01-17T23:40:32.463" v="14" actId="27636"/>
          <ac:spMkLst>
            <pc:docMk/>
            <pc:sldMk cId="1420211977" sldId="612"/>
            <ac:spMk id="3" creationId="{A657B993-FCA1-4154-398A-FF441ACFD598}"/>
          </ac:spMkLst>
        </pc:spChg>
      </pc:sldChg>
      <pc:sldChg chg="modSp mod modAnim">
        <pc:chgData name="Chung Lai Johnny Wan" userId="845dcd57-0ca4-421d-bce9-c9d046037f35" providerId="ADAL" clId="{476FECD9-7C13-4C1B-9749-0127A61482A8}" dt="2026-01-17T23:40:39.670" v="16" actId="27636"/>
        <pc:sldMkLst>
          <pc:docMk/>
          <pc:sldMk cId="1735614917" sldId="613"/>
        </pc:sldMkLst>
        <pc:spChg chg="mod">
          <ac:chgData name="Chung Lai Johnny Wan" userId="845dcd57-0ca4-421d-bce9-c9d046037f35" providerId="ADAL" clId="{476FECD9-7C13-4C1B-9749-0127A61482A8}" dt="2026-01-17T23:40:39.670" v="16" actId="27636"/>
          <ac:spMkLst>
            <pc:docMk/>
            <pc:sldMk cId="1735614917" sldId="613"/>
            <ac:spMk id="3" creationId="{BF1B20E1-5A9C-370E-60A5-3607D109BD51}"/>
          </ac:spMkLst>
        </pc:spChg>
      </pc:sldChg>
      <pc:sldChg chg="modSp mod modAnim">
        <pc:chgData name="Chung Lai Johnny Wan" userId="845dcd57-0ca4-421d-bce9-c9d046037f35" providerId="ADAL" clId="{476FECD9-7C13-4C1B-9749-0127A61482A8}" dt="2026-01-17T23:40:46.725" v="18" actId="27636"/>
        <pc:sldMkLst>
          <pc:docMk/>
          <pc:sldMk cId="1282897826" sldId="614"/>
        </pc:sldMkLst>
        <pc:spChg chg="mod">
          <ac:chgData name="Chung Lai Johnny Wan" userId="845dcd57-0ca4-421d-bce9-c9d046037f35" providerId="ADAL" clId="{476FECD9-7C13-4C1B-9749-0127A61482A8}" dt="2026-01-17T23:40:46.725" v="18" actId="27636"/>
          <ac:spMkLst>
            <pc:docMk/>
            <pc:sldMk cId="1282897826" sldId="614"/>
            <ac:spMk id="3" creationId="{517336D3-5277-E25A-7795-093C16804AD9}"/>
          </ac:spMkLst>
        </pc:spChg>
      </pc:sldChg>
      <pc:sldChg chg="modSp mod modAnim">
        <pc:chgData name="Chung Lai Johnny Wan" userId="845dcd57-0ca4-421d-bce9-c9d046037f35" providerId="ADAL" clId="{476FECD9-7C13-4C1B-9749-0127A61482A8}" dt="2026-01-17T23:40:59.384" v="20" actId="27636"/>
        <pc:sldMkLst>
          <pc:docMk/>
          <pc:sldMk cId="4231051911" sldId="615"/>
        </pc:sldMkLst>
        <pc:spChg chg="mod">
          <ac:chgData name="Chung Lai Johnny Wan" userId="845dcd57-0ca4-421d-bce9-c9d046037f35" providerId="ADAL" clId="{476FECD9-7C13-4C1B-9749-0127A61482A8}" dt="2026-01-17T23:40:59.384" v="20" actId="27636"/>
          <ac:spMkLst>
            <pc:docMk/>
            <pc:sldMk cId="4231051911" sldId="615"/>
            <ac:spMk id="3" creationId="{19336B63-0A99-2EFE-E4B6-FAF3DAED1DC8}"/>
          </ac:spMkLst>
        </pc:spChg>
      </pc:sldChg>
      <pc:sldChg chg="modSp mod modAnim">
        <pc:chgData name="Chung Lai Johnny Wan" userId="845dcd57-0ca4-421d-bce9-c9d046037f35" providerId="ADAL" clId="{476FECD9-7C13-4C1B-9749-0127A61482A8}" dt="2026-01-17T23:41:05.815" v="22" actId="27636"/>
        <pc:sldMkLst>
          <pc:docMk/>
          <pc:sldMk cId="2256980872" sldId="616"/>
        </pc:sldMkLst>
        <pc:spChg chg="mod">
          <ac:chgData name="Chung Lai Johnny Wan" userId="845dcd57-0ca4-421d-bce9-c9d046037f35" providerId="ADAL" clId="{476FECD9-7C13-4C1B-9749-0127A61482A8}" dt="2026-01-17T23:41:05.815" v="22" actId="27636"/>
          <ac:spMkLst>
            <pc:docMk/>
            <pc:sldMk cId="2256980872" sldId="616"/>
            <ac:spMk id="3" creationId="{4B515242-6766-D673-1C9C-D1186D510F69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126F7-C520-466E-8A08-C83A624AAD89}" type="datetimeFigureOut">
              <a:rPr lang="en-GB" smtClean="0"/>
              <a:pPr/>
              <a:t>08/02/2026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BD075C-D0CD-4F41-93C9-0B6DF6D55B1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0084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AF500-070F-439D-A749-F0BE4EBE24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7A6FED-EF6C-25ED-B5F1-5450A324BD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E308846-25D0-CEC3-0401-1BD12ABA57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FADC3-B401-0D76-E5E1-9711A426A96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898724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28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6596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E542B6C-87E8-4917-BD1C-F2F9A8F09EAF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6331056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74B2F781-B445-4BD2-8B2A-689947A0B480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38188386"/>
      </p:ext>
    </p:extLst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272044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D76745-32FB-4C91-A25B-63A85D072CAB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0448319"/>
      </p:ext>
    </p:extLst>
  </p:cSld>
  <p:clrMapOvr>
    <a:masterClrMapping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73830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E32E50-136A-4496-B4FF-7C83C21E682A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6666351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F9F918-2B10-433F-BEA4-607AFF3DC02D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3177553"/>
      </p:ext>
    </p:extLst>
  </p:cSld>
  <p:clrMapOvr>
    <a:masterClrMapping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0F9558-83A0-44D4-8BB7-8012104B0C4B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5703733"/>
      </p:ext>
    </p:extLst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848E86-E565-4C1A-8FF6-FFBF881AFDA2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1874486"/>
      </p:ext>
    </p:extLst>
  </p:cSld>
  <p:clrMapOvr>
    <a:masterClrMapping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18400C-1BBB-4F63-8D87-0E7EEA0138C9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637008"/>
      </p:ext>
    </p:extLst>
  </p:cSld>
  <p:clrMapOvr>
    <a:masterClrMapping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E307F9-FE9E-4ABC-95D4-B51194F73759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9975525"/>
      </p:ext>
    </p:extLst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25F774-4146-4C45-B3A5-262743FB5673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3369918"/>
      </p:ext>
    </p:extLst>
  </p:cSld>
  <p:clrMapOvr>
    <a:masterClrMapping/>
  </p:clrMapOvr>
  <p:transition>
    <p:dissolv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5D5B1F-946A-4F5A-8AC8-B2FA636A70F2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582025" y="0"/>
            <a:ext cx="561975" cy="365125"/>
          </a:xfrm>
        </p:spPr>
        <p:txBody>
          <a:bodyPr/>
          <a:lstStyle>
            <a:lvl1pPr algn="r">
              <a:defRPr b="1">
                <a:solidFill>
                  <a:schemeClr val="tx2"/>
                </a:solidFill>
                <a:latin typeface="+mj-lt"/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 dirty="0"/>
          </a:p>
        </p:txBody>
      </p:sp>
      <p:sp>
        <p:nvSpPr>
          <p:cNvPr id="7" name="Title 2"/>
          <p:cNvSpPr txBox="1">
            <a:spLocks/>
          </p:cNvSpPr>
          <p:nvPr userDrawn="1"/>
        </p:nvSpPr>
        <p:spPr>
          <a:xfrm>
            <a:off x="467544" y="152400"/>
            <a:ext cx="8229600" cy="16002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17955075"/>
      </p:ext>
    </p:extLst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emf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E32E50-136A-4496-B4FF-7C83C21E682A}" type="datetime1">
              <a:rPr lang="en-GB" smtClean="0"/>
              <a:pPr/>
              <a:t>08/02/2026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65BB1-9206-4D7F-97F9-47DCC7DC633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736A3C-719A-48E3-9AF6-F6A04F7FDA46}"/>
              </a:ext>
            </a:extLst>
          </p:cNvPr>
          <p:cNvPicPr/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8496" y="5913368"/>
            <a:ext cx="648000" cy="828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9900256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74" r:id="rId12"/>
  </p:sldLayoutIdLst>
  <p:transition>
    <p:dissolv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OSyoZQjGvNY&amp;t=222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guardian.com/small-business-network/2013/mar/13/james-caan-market-research-startups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GFVKKTwkANY?feature=oembed" TargetMode="External"/><Relationship Id="rId5" Type="http://schemas.openxmlformats.org/officeDocument/2006/relationships/hyperlink" Target="https://www.youtube.com/watch?v=GFVKKTwkANY" TargetMode="External"/><Relationship Id="rId4" Type="http://schemas.openxmlformats.org/officeDocument/2006/relationships/image" Target="../media/image5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2B04BCD5-A62B-4FD2-884E-FF5F62D1504C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9AA8BA0-5108-9234-90BF-060A90C6B9A3}"/>
              </a:ext>
            </a:extLst>
          </p:cNvPr>
          <p:cNvSpPr txBox="1"/>
          <p:nvPr/>
        </p:nvSpPr>
        <p:spPr>
          <a:xfrm>
            <a:off x="755576" y="2274838"/>
            <a:ext cx="8136904" cy="10772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Business environment and industry/ sector analysis</a:t>
            </a:r>
            <a:endParaRPr lang="en-US" sz="1400" dirty="0">
              <a:solidFill>
                <a:schemeClr val="bg1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E3BD50E7-A6AA-F73D-05DC-DE501E1FDFCB}"/>
              </a:ext>
            </a:extLst>
          </p:cNvPr>
          <p:cNvSpPr/>
          <p:nvPr/>
        </p:nvSpPr>
        <p:spPr>
          <a:xfrm>
            <a:off x="2483768" y="3282082"/>
            <a:ext cx="5080665" cy="3170099"/>
          </a:xfrm>
          <a:prstGeom prst="rect">
            <a:avLst/>
          </a:prstGeom>
        </p:spPr>
        <p:txBody>
          <a:bodyPr wrap="square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HK" sz="2000" b="1" u="sng" dirty="0">
                <a:solidFill>
                  <a:schemeClr val="bg1"/>
                </a:solidFill>
              </a:rPr>
              <a:t>Teaching Team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Ejike </a:t>
            </a:r>
            <a:r>
              <a:rPr lang="en-HK" sz="2000" b="1" dirty="0" err="1">
                <a:solidFill>
                  <a:schemeClr val="bg1"/>
                </a:solidFill>
              </a:rPr>
              <a:t>Udeogu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Fouziya</a:t>
            </a:r>
            <a:r>
              <a:rPr lang="en-HK" sz="2000" b="1" dirty="0">
                <a:solidFill>
                  <a:schemeClr val="bg1"/>
                </a:solidFill>
              </a:rPr>
              <a:t> Farheen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Mazen </a:t>
            </a:r>
            <a:r>
              <a:rPr lang="en-HK" sz="2000" b="1" dirty="0" err="1">
                <a:solidFill>
                  <a:schemeClr val="bg1"/>
                </a:solidFill>
              </a:rPr>
              <a:t>Joureih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Mohd Syafiq Bin </a:t>
            </a:r>
            <a:r>
              <a:rPr lang="en-HK" sz="2000" b="1" dirty="0" err="1">
                <a:solidFill>
                  <a:schemeClr val="bg1"/>
                </a:solidFill>
              </a:rPr>
              <a:t>Zolkeply</a:t>
            </a:r>
            <a:endParaRPr lang="en-HK" sz="2000" b="1" dirty="0">
              <a:solidFill>
                <a:schemeClr val="bg1"/>
              </a:solidFill>
            </a:endParaRP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Stephen Malone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Roopa </a:t>
            </a:r>
            <a:r>
              <a:rPr lang="en-HK" sz="2000" b="1" dirty="0" err="1">
                <a:solidFill>
                  <a:schemeClr val="bg1"/>
                </a:solidFill>
              </a:rPr>
              <a:t>Aruvanahalli</a:t>
            </a:r>
            <a:r>
              <a:rPr lang="en-HK" sz="2000" b="1" dirty="0">
                <a:solidFill>
                  <a:schemeClr val="bg1"/>
                </a:solidFill>
              </a:rPr>
              <a:t> Nagaraju</a:t>
            </a:r>
          </a:p>
          <a:p>
            <a:pPr algn="ctr"/>
            <a:r>
              <a:rPr lang="en-HK" sz="2000" b="1" dirty="0" err="1">
                <a:solidFill>
                  <a:schemeClr val="bg1"/>
                </a:solidFill>
              </a:rPr>
              <a:t>Shujun</a:t>
            </a:r>
            <a:r>
              <a:rPr lang="en-HK" sz="2000" b="1" dirty="0">
                <a:solidFill>
                  <a:schemeClr val="bg1"/>
                </a:solidFill>
              </a:rPr>
              <a:t> Xiao</a:t>
            </a:r>
          </a:p>
          <a:p>
            <a:pPr algn="ctr"/>
            <a:r>
              <a:rPr lang="en-HK" sz="2000" b="1" dirty="0">
                <a:solidFill>
                  <a:schemeClr val="bg1"/>
                </a:solidFill>
              </a:rPr>
              <a:t>Chung Lai Johnny Wan (Module Lead)</a:t>
            </a:r>
            <a:br>
              <a:rPr lang="en-HK" sz="2000" b="1" dirty="0">
                <a:solidFill>
                  <a:schemeClr val="bg1"/>
                </a:solidFill>
              </a:rPr>
            </a:br>
            <a:endParaRPr lang="en-HK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7300860"/>
      </p:ext>
    </p:extLst>
  </p:cSld>
  <p:clrMapOvr>
    <a:masterClrMapping/>
  </p:clrMapOvr>
  <p:transition>
    <p:dissolv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340768"/>
            <a:ext cx="9144000" cy="439139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Explored &amp; explained what entrepreneurial marketing is.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Defined customers, target market &amp; marketing strategies.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i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Recap of previous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60958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81822"/>
            <a:ext cx="9144000" cy="482344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800" dirty="0"/>
              <a:t>We will: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Explore what is business environment, industry/sector, and competitors are.</a:t>
            </a:r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lnSpc>
                <a:spcPct val="9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Explain and apply the PESTEL analysis.</a:t>
            </a:r>
          </a:p>
          <a:p>
            <a:pPr marL="0" indent="0">
              <a:lnSpc>
                <a:spcPct val="90000"/>
              </a:lnSpc>
              <a:buClr>
                <a:srgbClr val="0070C0"/>
              </a:buClr>
              <a:buNone/>
            </a:pPr>
            <a:endParaRPr lang="en-GB" sz="28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 Have fun in class activities.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97048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 today’s session….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2594040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20DC97-669C-9337-D4DE-CEE72FA0D4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AEC717-B1C8-0EAF-3EC8-2B8230E29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Business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Environment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403D32F-A600-07EA-2FED-0970192EFB9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72BA614-2B17-D885-B7F3-D39F6C54AD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684" y="1412776"/>
            <a:ext cx="8856984" cy="4248472"/>
          </a:xfrm>
        </p:spPr>
        <p:txBody>
          <a:bodyPr>
            <a:normAutofit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What is a business environment?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Business environment is the total sum of all external and internal factors that influence a business.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External factors and internal factors can influence each other and work together to affect a business.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health and safety regulation is an external factor that influences the internal environment of business operations.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7899059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What do you think industry/sector means?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Industry means a collection of firms that are categorized by a specific business activity, for example, transportation, electronics or fast food.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Every product or service, is produced or provided by a set of firms, even more now with the internet.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Industry/ sector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120460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4464496"/>
          </a:xfrm>
        </p:spPr>
        <p:txBody>
          <a:bodyPr>
            <a:normAutofit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Industries can be classified by: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Number of customers, sellers and degree of differentiation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Entry cost structure, mobility and exit barriers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01047694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/>
          </a:bodyPr>
          <a:lstStyle/>
          <a:p>
            <a:pPr marL="0" indent="0">
              <a:buClr>
                <a:srgbClr val="007DC3"/>
              </a:buClr>
              <a:buNone/>
            </a:pPr>
            <a:r>
              <a:rPr lang="en-GB" dirty="0"/>
              <a:t>Different industry market can be categorised in the following structures: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Oligopoly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Monopolistic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Pure Competition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Each market structure has their own entry criteria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Industries &amp; different Markets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044989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 fontScale="925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o</a:t>
            </a:r>
            <a:r>
              <a:rPr lang="en-US" altLang="en-US" sz="2800" dirty="0"/>
              <a:t>nly one firm offers an undifferentiated product or service in an area.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Example: Severn Trent water company in West Midlands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US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US" sz="2800" dirty="0"/>
              <a:t>In the west world is very rare to find example of monopoly. Even Severn Trent is regulated by the UK government </a:t>
            </a: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444928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Oligopoly….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few firms produce essentially an identical product or service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dirty="0"/>
              <a:t>Example: Countries that produce oil.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Oligopoly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542169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Monopolistic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firms produce or provide similar product or services but not identical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Restaurants, hair salons, clothing shops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Restaurants serve beers but not all the beers are the same.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Monopolistic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3323441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Pure Competition…. means….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Many competitors offer the same product…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Price is the same due to lack of differentiation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Example: farmers selling milk, crops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53752" y="404664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Pure Competition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145081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076137"/>
            <a:ext cx="9036496" cy="4657119"/>
          </a:xfrm>
        </p:spPr>
        <p:txBody>
          <a:bodyPr>
            <a:normAutofit fontScale="85000" lnSpcReduction="1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Depending on the market of each industry, there will be different barriers.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For example, in a market that is defined as monopoly, it would be almost impossible to enter and establish yourself.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 the other hand, if you have or buy some land you can become a farmer and sell your goods. However, you will have to sell at the same price as other farmers…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Once you understand your market/ industry in terms of barriers/ prices then you have more chances to be successful.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70034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973528"/>
            <a:ext cx="9144000" cy="4759728"/>
          </a:xfrm>
        </p:spPr>
        <p:txBody>
          <a:bodyPr>
            <a:normAutofit fontScale="77500" lnSpcReduction="20000"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Why is industry analysis important for entrepreneurs?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The analysis helps a firm determine their target market.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Provide the answer if the industry is accessible.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 marL="0" indent="0">
              <a:buClr>
                <a:srgbClr val="007DC3"/>
              </a:buClr>
              <a:buNone/>
            </a:pPr>
            <a:r>
              <a:rPr lang="en-GB" sz="3400" dirty="0"/>
              <a:t>For example: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3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3400" dirty="0"/>
              <a:t>Can I start an electricity company and compete with Scottish power or other big electric firms?  What you think?</a:t>
            </a:r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  <a:p>
            <a:pPr marL="0" indent="0">
              <a:buClr>
                <a:srgbClr val="007DC3"/>
              </a:buClr>
              <a:buNone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Industry &amp; Market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137366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32050"/>
            <a:ext cx="9144000" cy="3930823"/>
          </a:xfrm>
        </p:spPr>
        <p:txBody>
          <a:bodyPr>
            <a:noAutofit/>
          </a:bodyPr>
          <a:lstStyle/>
          <a:p>
            <a:pPr marL="0" indent="0">
              <a:buClr>
                <a:srgbClr val="007DC3"/>
              </a:buClr>
              <a:buNone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/>
              <a:t>Let’s watch a video about the entrepreneur that change how we fly! His achievements are incredible if we consider that when he started the aviation market was an oligopoly.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200" dirty="0">
                <a:hlinkClick r:id="rId2"/>
              </a:rPr>
              <a:t>https://www.youtube.com/watch?v=OSyoZQjGvNY&amp;t=222s</a:t>
            </a: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2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Discuss in class</a:t>
            </a:r>
          </a:p>
          <a:p>
            <a:pPr algn="ctr"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-21148" y="366599"/>
            <a:ext cx="914400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Entrepreneur case study-</a:t>
            </a:r>
          </a:p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Sir Stelios Haji-Ioannou- EasyJet Founder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1126683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41DC3BE-6725-D854-E686-7EC8BF699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66708633-6E29-7837-275D-D5B758E18E6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93CFD8-F004-1750-DC3C-2D94CE15DFF2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Competitor analysis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8781076"/>
      </p:ext>
    </p:extLst>
  </p:cSld>
  <p:clrMapOvr>
    <a:masterClrMapping/>
  </p:clrMapOvr>
  <p:transition>
    <p:dissolv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Competitors….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…who can be a competitor?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Anyone that is selling the same product or service is a competitor.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Before any entrepreneurs starts their company, they should understand and analyse their competitors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30672637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A competitor analysis is a detailed analysis of a firm’s competition.  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It helps the firm to understand the positions of its major competitors and the opportunities that are available.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2800" dirty="0"/>
              <a:t>Through a competitive analysis the entrepreneurs collects information about their competitors.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5831752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1268760"/>
            <a:ext cx="9036496" cy="4464496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DC3"/>
              </a:buClr>
              <a:buNone/>
            </a:pPr>
            <a:r>
              <a:rPr lang="en-GB" sz="2800" dirty="0"/>
              <a:t>Type of competitors</a:t>
            </a:r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  <a:p>
            <a:pPr marL="0" indent="0">
              <a:buClr>
                <a:srgbClr val="007DC3"/>
              </a:buClr>
              <a:buNone/>
            </a:pPr>
            <a:endParaRPr lang="en-GB" sz="28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Competitor analysis</a:t>
            </a:r>
            <a:endParaRPr lang="en-GB" sz="3600" b="1" dirty="0">
              <a:highlight>
                <a:srgbClr val="FFFF00"/>
              </a:highlight>
            </a:endParaRPr>
          </a:p>
        </p:txBody>
      </p:sp>
      <p:pic>
        <p:nvPicPr>
          <p:cNvPr id="5" name="Picture 1">
            <a:extLst>
              <a:ext uri="{FF2B5EF4-FFF2-40B4-BE49-F238E27FC236}">
                <a16:creationId xmlns:a16="http://schemas.microsoft.com/office/drawing/2014/main" id="{F9C87A56-B3B9-A932-1510-50C4E51CEAF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396108"/>
            <a:ext cx="8328025" cy="2209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1973910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76137"/>
            <a:ext cx="9144000" cy="4657119"/>
          </a:xfrm>
        </p:spPr>
        <p:txBody>
          <a:bodyPr>
            <a:normAutofit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/>
              <a:t>Let’s have a look at a newspaper article on what one the investors from Dragons' Den thinks about market and competition</a:t>
            </a: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endParaRPr lang="en-GB" dirty="0">
              <a:hlinkClick r:id="rId2"/>
            </a:endParaRPr>
          </a:p>
          <a:p>
            <a:pPr marL="0" indent="0" algn="ctr">
              <a:buClr>
                <a:srgbClr val="007DC3"/>
              </a:buClr>
              <a:buNone/>
            </a:pPr>
            <a:r>
              <a:rPr lang="en-GB" dirty="0">
                <a:hlinkClick r:id="rId2"/>
              </a:rPr>
              <a:t>https://www.theguardian.com/small-business-network/2013/mar/13/james-caan-market-research-startups</a:t>
            </a: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Know your Market and competitor 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5757144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099051"/>
            <a:ext cx="9144000" cy="5089167"/>
          </a:xfrm>
        </p:spPr>
        <p:txBody>
          <a:bodyPr>
            <a:normAutofit fontScale="55000" lnSpcReduction="20000"/>
          </a:bodyPr>
          <a:lstStyle/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Please find the industry/market and few competitors for your chosen idea.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For example, if you want to open a grocery shop: 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Identify the area and industry/ market. Is the market big enough? Can you influence the prices, how difficult is to open a shop in that area? What prices will you have to sell your product or services?</a:t>
            </a:r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sz="4400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r>
              <a:rPr lang="en-GB" sz="4400" dirty="0"/>
              <a:t>Check few of your competitors within 5 miles radius from where you would like to establish your shop. Are they direct, indirect competitors? List at least 3 direct and 3 indirect competitors. </a:t>
            </a: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EA19EC-A7ED-32A4-7904-B7D59CDA7DB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0B6E651-E7C8-6D20-D087-480AE61A779C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Practical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653631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D7649B-9E64-F883-C203-CCE597D7E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E5ACDC45-63E1-70BB-CF0A-EC801C2FA149}"/>
              </a:ext>
            </a:extLst>
          </p:cNvPr>
          <p:cNvSpPr/>
          <p:nvPr/>
        </p:nvSpPr>
        <p:spPr>
          <a:xfrm>
            <a:off x="467544" y="980728"/>
            <a:ext cx="8928992" cy="1077218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pPr algn="ctr"/>
            <a:r>
              <a:rPr lang="en-GB" sz="3200" b="1" dirty="0">
                <a:highlight>
                  <a:srgbClr val="FFFF00"/>
                </a:highlight>
              </a:rPr>
              <a:t>LCLM4006: </a:t>
            </a:r>
          </a:p>
          <a:p>
            <a:pPr algn="ctr"/>
            <a:r>
              <a:rPr lang="en-GB" sz="3200" b="1" dirty="0">
                <a:highlight>
                  <a:srgbClr val="FFFF00"/>
                </a:highlight>
              </a:rPr>
              <a:t>Enterprise and Entrepreneurship</a:t>
            </a:r>
            <a:endParaRPr lang="en-US" sz="3200" dirty="0">
              <a:highlight>
                <a:srgbClr val="FFFF00"/>
              </a:highlight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58DB282-FB75-3046-FFEE-2DDFE89E38E7}"/>
              </a:ext>
            </a:extLst>
          </p:cNvPr>
          <p:cNvSpPr txBox="1"/>
          <p:nvPr/>
        </p:nvSpPr>
        <p:spPr>
          <a:xfrm>
            <a:off x="1115616" y="2554741"/>
            <a:ext cx="8136904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PESTEL analysis</a:t>
            </a:r>
            <a:endParaRPr lang="en-US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9972788"/>
      </p:ext>
    </p:extLst>
  </p:cSld>
  <p:clrMapOvr>
    <a:masterClrMapping/>
  </p:clrMapOvr>
  <p:transition>
    <p:dissolv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51520" y="1268760"/>
            <a:ext cx="8712968" cy="388843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The technique is used to help identify factors involved in change rather than solutions to any of the factors.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b="1" dirty="0"/>
              <a:t>PESTLE analysis </a:t>
            </a:r>
            <a:r>
              <a:rPr lang="en-GB" sz="2400" dirty="0"/>
              <a:t>is a useful tool for understanding the “big picture” of the environment in which you are operating, and the opportunities and threats that lie within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Specifically, the </a:t>
            </a:r>
            <a:r>
              <a:rPr lang="en-GB" sz="2400" b="1" dirty="0"/>
              <a:t>PESTLE analysis </a:t>
            </a:r>
            <a:r>
              <a:rPr lang="en-GB" sz="2400" dirty="0"/>
              <a:t>is a useful tool for understanding risks associated with market growth or decline, and as such the position, potential and direction for a business or organisation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6FBAFE7-8604-4B69-0A81-9C11D05514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256B8B9E-1781-C2A2-7E21-41C2DD2CB9D5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92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b="1" dirty="0"/>
              <a:t>PESTEL</a:t>
            </a:r>
            <a:r>
              <a:rPr lang="en-GB" sz="2000" dirty="0"/>
              <a:t> is an acronym - political (P), economic (E), socio-cultural (S), technological (T), ecological (E) and legal (L).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Is a framework or tool used by marketers to analyse and monitor the macro-environmental (external marketing environment) factors that have an impact on an organisation.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tool is especially useful when starting a new business or entering a foreign market. It is often used in collaboration with other analytical business tools such as the </a:t>
            </a:r>
            <a:r>
              <a:rPr lang="en-GB" sz="2000" b="1" dirty="0"/>
              <a:t>SWOT analysis </a:t>
            </a:r>
            <a:r>
              <a:rPr lang="en-GB" sz="2000" dirty="0"/>
              <a:t>and </a:t>
            </a:r>
            <a:r>
              <a:rPr lang="en-GB" sz="2000" b="1" dirty="0"/>
              <a:t>Porter’s Five Forces </a:t>
            </a:r>
            <a:r>
              <a:rPr lang="en-GB" sz="2000" dirty="0"/>
              <a:t>to give a clear understanding of a situation and related internal and external factors. </a:t>
            </a:r>
            <a:endParaRPr lang="cy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CCFFD17-EC64-2B0C-B262-AC8D34393D5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74977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F4925C2-582D-77E4-07A8-9972A62680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776406-8895-6F56-1748-7B4EB0A2A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Advantages</a:t>
            </a:r>
            <a:r>
              <a:rPr lang="cy-GB" sz="2800" b="1" dirty="0">
                <a:highlight>
                  <a:srgbClr val="FFFF00"/>
                </a:highlight>
              </a:rPr>
              <a:t>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039B17-FBD7-4236-8DCE-720BD4121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12776"/>
            <a:ext cx="9073008" cy="4320480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Provides advance warning of potential threats &amp; opportunities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consideration of the external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organizations understand external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Simple and easy-to-use framework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Facilitates understanding of the wider business environment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Encourages strategic thinking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Helps anticipate future threats and take proactive action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Identifies and capitalizes on business opportunities</a:t>
            </a:r>
            <a:endParaRPr lang="en-GB" sz="20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E45FAA4-555C-D13D-26A7-D8D1563C6D6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8707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87763F-B34D-8C0F-A6B5-B0C00CF7CD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714D5C-007A-410A-2AE5-251B6AF1E7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Disadvantages of 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E228A1-4746-2E6B-8832-AF62037650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012" y="1384275"/>
            <a:ext cx="9073008" cy="338437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Risk of oversimplifying data for decision-making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Can lead to 'paralysis by analysis' if too much data is used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Relies on assumptions that may later prove incorrect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Rapid changes make it difficult to predict future trends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Needs to be repeated regularly for effectiveness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6238271-7C10-4E5D-C3ED-4A1755313569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854111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ABF48AC-37AC-7E2B-493A-1E4CB22FD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E99154E-41A1-EC38-0409-6EC16A5E8E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100" y="928169"/>
            <a:ext cx="8291264" cy="2709668"/>
          </a:xfrm>
        </p:spPr>
        <p:txBody>
          <a:bodyPr>
            <a:normAutofit/>
          </a:bodyPr>
          <a:lstStyle/>
          <a:p>
            <a:pPr marL="0" indent="0" algn="ctr">
              <a:buClr>
                <a:srgbClr val="0070C0"/>
              </a:buClr>
              <a:buNone/>
            </a:pPr>
            <a:r>
              <a:rPr lang="en-GB" sz="2400" dirty="0"/>
              <a:t>Let’s watch a video explaining the PESTEL analysis</a:t>
            </a:r>
          </a:p>
          <a:p>
            <a:pPr algn="ctr">
              <a:buNone/>
              <a:defRPr/>
            </a:pPr>
            <a:endParaRPr lang="en-GB" sz="2400" dirty="0">
              <a:solidFill>
                <a:prstClr val="black"/>
              </a:solidFill>
              <a:hlinkClick r:id="" action="ppaction://noaction"/>
            </a:endParaRPr>
          </a:p>
          <a:p>
            <a:pPr marL="0" indent="0">
              <a:buClr>
                <a:srgbClr val="0070C0"/>
              </a:buClr>
              <a:buNone/>
            </a:pPr>
            <a:endParaRPr lang="en-GB" dirty="0">
              <a:effectLst/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97359A-E217-6695-4830-CE815C652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404664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CB1ADBE-228E-78C1-D4CB-0E85A0CF741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3" name="Online Media 2" title="PESTLE analysis">
            <a:hlinkClick r:id="" action="ppaction://media"/>
            <a:extLst>
              <a:ext uri="{FF2B5EF4-FFF2-40B4-BE49-F238E27FC236}">
                <a16:creationId xmlns:a16="http://schemas.microsoft.com/office/drawing/2014/main" id="{7CFEAEA1-79E2-127D-31B4-2E01C6EED0A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00100" y="1451674"/>
            <a:ext cx="8743800" cy="363351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498A7F-762D-8297-A974-E342BC41725C}"/>
              </a:ext>
            </a:extLst>
          </p:cNvPr>
          <p:cNvSpPr txBox="1"/>
          <p:nvPr/>
        </p:nvSpPr>
        <p:spPr>
          <a:xfrm>
            <a:off x="1835696" y="5398680"/>
            <a:ext cx="568863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YouTube link: </a:t>
            </a:r>
            <a:r>
              <a:rPr lang="en-GB" sz="1400" dirty="0">
                <a:hlinkClick r:id="rId5"/>
              </a:rPr>
              <a:t>https://www.youtube.com/watch?v=GFVKKTwkANY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491593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5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0" grpId="0" animBg="1"/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17" y="1124744"/>
            <a:ext cx="6172200" cy="4608511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Political: Government incentives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for Electrical Vehicles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Economic: Consumer purchasing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power</a:t>
            </a:r>
          </a:p>
          <a:p>
            <a:pPr>
              <a:lnSpc>
                <a:spcPct val="150000"/>
              </a:lnSpc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Social: Shift towards sustainability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Technological: Advances in battery   technology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Environmental: Reducing carbon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footprint</a:t>
            </a:r>
          </a:p>
          <a:p>
            <a:pPr>
              <a:spcBef>
                <a:spcPts val="0"/>
              </a:spcBef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Legal: Safety &amp; emissions </a:t>
            </a:r>
          </a:p>
          <a:p>
            <a:pPr marL="0" indent="0">
              <a:spcBef>
                <a:spcPts val="0"/>
              </a:spcBef>
              <a:buClr>
                <a:srgbClr val="0070C0"/>
              </a:buClr>
              <a:buNone/>
            </a:pPr>
            <a:r>
              <a:rPr lang="en-GB" sz="2400" dirty="0"/>
              <a:t>    regulations</a:t>
            </a:r>
          </a:p>
        </p:txBody>
      </p:sp>
      <p:pic>
        <p:nvPicPr>
          <p:cNvPr id="5" name="Content Placeholder 4" descr="Rear view of Tesla roadster">
            <a:extLst>
              <a:ext uri="{FF2B5EF4-FFF2-40B4-BE49-F238E27FC236}">
                <a16:creationId xmlns:a16="http://schemas.microsoft.com/office/drawing/2014/main" id="{02BE8097-78A9-62B0-64D4-7F76D48E783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2081" y="1124745"/>
            <a:ext cx="3744416" cy="4176464"/>
          </a:xfr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641661A0-5E99-8838-80E2-F287201BA43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itle 2">
            <a:extLst>
              <a:ext uri="{FF2B5EF4-FFF2-40B4-BE49-F238E27FC236}">
                <a16:creationId xmlns:a16="http://schemas.microsoft.com/office/drawing/2014/main" id="{FE1D6264-C7DD-BFF3-3FE7-95FC590D767F}"/>
              </a:ext>
            </a:extLst>
          </p:cNvPr>
          <p:cNvSpPr txBox="1">
            <a:spLocks/>
          </p:cNvSpPr>
          <p:nvPr/>
        </p:nvSpPr>
        <p:spPr>
          <a:xfrm>
            <a:off x="1331640" y="404664"/>
            <a:ext cx="6172200" cy="50633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highlight>
                  <a:srgbClr val="FFFF00"/>
                </a:highlight>
              </a:rPr>
              <a:t>Case Study Example: Tesla</a:t>
            </a:r>
            <a:endParaRPr lang="en-GB" sz="2800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823463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A222C3E0-9ED0-494A-8571-B198542307FF}"/>
              </a:ext>
            </a:extLst>
          </p:cNvPr>
          <p:cNvSpPr txBox="1"/>
          <p:nvPr/>
        </p:nvSpPr>
        <p:spPr>
          <a:xfrm>
            <a:off x="457200" y="1515097"/>
            <a:ext cx="253062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Political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stability.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Taxation policy.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Foreign trade regulations.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Social welfare policies.</a:t>
            </a:r>
            <a:endParaRPr lang="en-GB" altLang="en-US" sz="120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99F7D00-06AB-4CD2-8EA7-866480FB935D}"/>
              </a:ext>
            </a:extLst>
          </p:cNvPr>
          <p:cNvSpPr txBox="1"/>
          <p:nvPr/>
        </p:nvSpPr>
        <p:spPr>
          <a:xfrm>
            <a:off x="6320780" y="1515097"/>
            <a:ext cx="2823220" cy="132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Socio-cultural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Population demographics.</a:t>
            </a:r>
          </a:p>
          <a:p>
            <a:pPr marL="214313" indent="-214313"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Income distribution.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Lifestyle changes.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Attitudes to work and leisure.</a:t>
            </a:r>
          </a:p>
          <a:p>
            <a:pPr marL="214313" indent="-214313">
              <a:lnSpc>
                <a:spcPct val="90000"/>
              </a:lnSpc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Levels of education.</a:t>
            </a:r>
            <a:endParaRPr lang="en-US" sz="1200" dirty="0">
              <a:solidFill>
                <a:prstClr val="black"/>
              </a:solidFill>
              <a:latin typeface="Myriad Pro"/>
              <a:cs typeface="Arial" charset="0"/>
            </a:endParaRP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B4CB7394-763D-4496-9935-4404E4AA26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1425" y="3789727"/>
            <a:ext cx="3196581" cy="180947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200" b="1" u="sng" dirty="0">
                <a:solidFill>
                  <a:prstClr val="black"/>
                </a:solidFill>
                <a:latin typeface="Myriad Pro"/>
              </a:rPr>
              <a:t>Technological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spending on research.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Government and industry focus on technological effort.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Speed of technology transfer.</a:t>
            </a:r>
          </a:p>
        </p:txBody>
      </p:sp>
      <p:sp>
        <p:nvSpPr>
          <p:cNvPr id="12" name="Rectangle 4">
            <a:extLst>
              <a:ext uri="{FF2B5EF4-FFF2-40B4-BE49-F238E27FC236}">
                <a16:creationId xmlns:a16="http://schemas.microsoft.com/office/drawing/2014/main" id="{1E2C8464-30B8-4975-B556-FBB0E800C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02569" y="3789727"/>
            <a:ext cx="3312368" cy="168565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Environmental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Environmental protection laws.</a:t>
            </a:r>
          </a:p>
          <a:p>
            <a:pPr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 Waste disposal.</a:t>
            </a:r>
          </a:p>
          <a:p>
            <a:pPr>
              <a:lnSpc>
                <a:spcPct val="90000"/>
              </a:lnSpc>
              <a:buClrTx/>
              <a:buSzTx/>
              <a:buFont typeface="Wingdings" panose="05000000000000000000" pitchFamily="2" charset="2"/>
              <a:buChar char="§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Energy consumption.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3" name="Rectangle 5">
            <a:extLst>
              <a:ext uri="{FF2B5EF4-FFF2-40B4-BE49-F238E27FC236}">
                <a16:creationId xmlns:a16="http://schemas.microsoft.com/office/drawing/2014/main" id="{7A4BC89D-594E-4CAC-9B40-6204933FE1C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46322" y="3597597"/>
            <a:ext cx="2121953" cy="1756719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lr>
                <a:srgbClr val="990033"/>
              </a:buClr>
              <a:buSzPct val="125000"/>
              <a:buFont typeface="Wingdings" panose="05000000000000000000" pitchFamily="2" charset="2"/>
              <a:buChar char="v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Clr>
                <a:srgbClr val="17375E"/>
              </a:buClr>
              <a:buFont typeface="Wingdings 3" panose="05040102010807070707" pitchFamily="18" charset="2"/>
              <a:buChar char="9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buClrTx/>
              <a:buSzTx/>
              <a:buNone/>
            </a:pPr>
            <a:r>
              <a:rPr lang="en-GB" altLang="en-US" sz="1400" b="1" u="sng" dirty="0">
                <a:solidFill>
                  <a:prstClr val="black"/>
                </a:solidFill>
                <a:latin typeface="Myriad Pro"/>
              </a:rPr>
              <a:t>Legal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Competition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Employment law.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Health and safety.</a:t>
            </a:r>
          </a:p>
          <a:p>
            <a:pPr>
              <a:buClrTx/>
              <a:buSzTx/>
              <a:buFontTx/>
              <a:buChar char="•"/>
            </a:pPr>
            <a:r>
              <a:rPr lang="en-GB" altLang="en-US" sz="1400" dirty="0">
                <a:solidFill>
                  <a:prstClr val="black"/>
                </a:solidFill>
                <a:latin typeface="Myriad Pro"/>
              </a:rPr>
              <a:t>Product safety.</a:t>
            </a:r>
            <a:endParaRPr lang="en-GB" altLang="en-US" sz="1050" dirty="0">
              <a:solidFill>
                <a:prstClr val="black"/>
              </a:solidFill>
              <a:latin typeface="Myriad Pro"/>
            </a:endParaRPr>
          </a:p>
        </p:txBody>
      </p:sp>
      <p:sp>
        <p:nvSpPr>
          <p:cNvPr id="14" name="Rectangle 5">
            <a:extLst>
              <a:ext uri="{FF2B5EF4-FFF2-40B4-BE49-F238E27FC236}">
                <a16:creationId xmlns:a16="http://schemas.microsoft.com/office/drawing/2014/main" id="{DFC8DB0E-5AA1-43AE-B0AD-5B332B024C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68901" y="1515097"/>
            <a:ext cx="3096344" cy="211770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defRPr/>
            </a:pPr>
            <a:r>
              <a:rPr lang="en-GB" sz="1400" b="1" u="sng" dirty="0">
                <a:solidFill>
                  <a:prstClr val="black"/>
                </a:solidFill>
                <a:latin typeface="Myriad Pro"/>
                <a:cs typeface="Arial" charset="0"/>
              </a:rPr>
              <a:t>Economic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The Economic growth rate.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Interest rates.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Money supply.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Inflation.</a:t>
            </a:r>
          </a:p>
          <a:p>
            <a:pPr marL="214313" indent="-214313" eaLnBrk="0" hangingPunct="0">
              <a:spcBef>
                <a:spcPct val="20000"/>
              </a:spcBef>
              <a:buFont typeface="Wingdings" panose="05000000000000000000" pitchFamily="2" charset="2"/>
              <a:buChar char="§"/>
              <a:defRPr/>
            </a:pPr>
            <a:r>
              <a:rPr lang="en-GB" sz="1400" dirty="0">
                <a:solidFill>
                  <a:prstClr val="black"/>
                </a:solidFill>
                <a:latin typeface="Myriad Pro"/>
                <a:cs typeface="Arial" charset="0"/>
              </a:rPr>
              <a:t>Unemployment.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Tax rate.</a:t>
            </a:r>
          </a:p>
          <a:p>
            <a:pPr marL="214313" indent="-214313">
              <a:buFont typeface="Wingdings" panose="05000000000000000000" pitchFamily="2" charset="2"/>
              <a:buChar char="§"/>
              <a:defRPr/>
            </a:pPr>
            <a:r>
              <a:rPr lang="en-US" sz="1400" dirty="0">
                <a:solidFill>
                  <a:prstClr val="black"/>
                </a:solidFill>
                <a:latin typeface="Myriad Pro"/>
                <a:cs typeface="Arial" charset="0"/>
              </a:rPr>
              <a:t>Foreign exchange rates.</a:t>
            </a:r>
          </a:p>
          <a:p>
            <a:pPr>
              <a:buFont typeface="Arial" pitchFamily="34" charset="0"/>
              <a:buChar char="•"/>
              <a:defRPr/>
            </a:pPr>
            <a:endParaRPr lang="en-US" sz="2100" dirty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CDDC1C3-EC05-4FE1-ABA0-D8F9CD9D74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9592" y="448964"/>
            <a:ext cx="7632848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 err="1">
                <a:highlight>
                  <a:srgbClr val="FFFF00"/>
                </a:highlight>
              </a:rPr>
              <a:t>Few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examples</a:t>
            </a:r>
            <a:r>
              <a:rPr lang="cy-GB" sz="2800" b="1" dirty="0">
                <a:highlight>
                  <a:srgbClr val="FFFF00"/>
                </a:highlight>
              </a:rPr>
              <a:t> of the PESTEL </a:t>
            </a:r>
            <a:r>
              <a:rPr lang="cy-GB" sz="2800" b="1" dirty="0" err="1">
                <a:highlight>
                  <a:srgbClr val="FFFF00"/>
                </a:highlight>
              </a:rPr>
              <a:t>analysis</a:t>
            </a:r>
            <a:r>
              <a:rPr lang="cy-GB" sz="2800" b="1" dirty="0">
                <a:highlight>
                  <a:srgbClr val="FFFF00"/>
                </a:highlight>
              </a:rPr>
              <a:t> </a:t>
            </a:r>
            <a:r>
              <a:rPr lang="cy-GB" sz="2800" b="1" dirty="0" err="1">
                <a:highlight>
                  <a:srgbClr val="FFFF00"/>
                </a:highlight>
              </a:rPr>
              <a:t>factors</a:t>
            </a:r>
            <a:endParaRPr lang="cy-GB" sz="2800" b="1" dirty="0">
              <a:highlight>
                <a:srgbClr val="FFFF00"/>
              </a:highlight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FDBD46A-5F1B-D19F-466E-AD1EDA8F38D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21977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6C62FC-64D6-A57C-CD37-B2D92C3396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FDECF9-EC3E-9E7F-DE9D-4E8AE4496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632" y="620688"/>
            <a:ext cx="6172200" cy="404985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y-GB" sz="2800" b="1" dirty="0">
                <a:highlight>
                  <a:srgbClr val="FFFF00"/>
                </a:highlight>
              </a:rP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7F13BA-223D-E0FC-99B2-7BF982A0D4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7524" y="1412776"/>
            <a:ext cx="8568952" cy="3960440"/>
          </a:xfrm>
        </p:spPr>
        <p:txBody>
          <a:bodyPr>
            <a:noAutofit/>
          </a:bodyPr>
          <a:lstStyle/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 marL="0" indent="0" algn="ctr">
              <a:buClr>
                <a:srgbClr val="0070C0"/>
              </a:buClr>
              <a:buNone/>
            </a:pPr>
            <a:r>
              <a:rPr lang="en-GB" dirty="0"/>
              <a:t>Let’s review and apply each factor to your business ideas</a:t>
            </a:r>
            <a:endParaRPr lang="cy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2D91812-4D99-DE98-38D7-08DAD747E36B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6288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292456"/>
            <a:ext cx="6172200" cy="529568"/>
          </a:xfrm>
        </p:spPr>
        <p:txBody>
          <a:bodyPr>
            <a:noAutofit/>
          </a:bodyPr>
          <a:lstStyle/>
          <a:p>
            <a:r>
              <a:rPr lang="en-GB" sz="3200" b="1" dirty="0">
                <a:highlight>
                  <a:srgbClr val="FFFF00"/>
                </a:highlight>
              </a:rPr>
              <a:t>Political</a:t>
            </a:r>
            <a:endParaRPr lang="en-GB" sz="32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0" y="958747"/>
            <a:ext cx="9144000" cy="4940506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represents the way and extent to which the government (local/national) influences the economy through their decisions.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For example, a potential change of government, i.e., unstable government due to the balance of power, can influence tax &amp; labour law, policies, and trade restrictions.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Do you know the difference between local and national governments. Brexit as an example- local or national?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6DFC068-7134-D88F-7EFE-0088E069CDC7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68007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0C123-3190-E546-1749-CC654B8194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2957BF-676C-C649-B715-A9E59AF392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9036496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political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political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FD3294-B87A-9EF8-50F1-1B92ABA376CE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B384F-55C8-0F9F-67C4-66399EC3D76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Political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1523246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452171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Economic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010324"/>
            <a:ext cx="8640960" cy="4650923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the areas unique to the economy and directly influence it.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Factors that may influence the business can include inflation rates, interest rates, economic growth, exchange rates, and property prices.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Economic factors differ for each town or city and must be analysed for their impact on your business.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Good example Clean air zone- Birmingham- Car industry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F6AC2C4-2DD4-19CB-6D99-5D6069325F34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2288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07D2A0-77ED-835C-2E67-C278ADA6E4C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7B993-FCA1-4154-398A-FF441ACFD5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784976" cy="4032448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economic factor from the PESTEL model</a:t>
            </a:r>
          </a:p>
          <a:p>
            <a:pPr marL="0" indent="0">
              <a:buClr>
                <a:srgbClr val="0070C0"/>
              </a:buClr>
              <a:buNone/>
            </a:pPr>
            <a:r>
              <a:rPr lang="en-GB" sz="3000" dirty="0"/>
              <a:t>   to your business ideas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economic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F5D5588-69B3-B3C0-DE3F-0CA61982AA6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EE4AA69-1676-9B40-1EBE-3A8060BDBC13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Economic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42021197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76672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Sociological</a:t>
            </a:r>
            <a:endParaRPr lang="en-GB" sz="27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138434"/>
            <a:ext cx="8784976" cy="4378798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demographic factors, including population growth rates, cultural aspects, age distribution of population, and changing social behaviours.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Example: people using social media applications to discuss products and services.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Many of these factors may impact the way you do business with your clients and the methods of interaction you may have.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E7C54B1-63C6-1D4D-ADFC-5197F17D6E4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297380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B41BDA-81F6-7AA1-A45A-905A8BE1D0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1B20E1-5A9C-370E-60A5-3607D109BD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sociological factor from the PESTEL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sociological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34712-CA40-D005-EDB4-68FFE011CA2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4B429B2-31F3-0E6D-AF48-C5486907B15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Sociological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73561491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85900" y="400930"/>
            <a:ext cx="6172200" cy="406914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Technological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922630"/>
            <a:ext cx="8856984" cy="4954641"/>
          </a:xfrm>
        </p:spPr>
        <p:txBody>
          <a:bodyPr>
            <a:no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This refers to the rate of technological changes and Research and Development (R &amp; D) activities, automation, and incentives. 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These factors influence outsourcing decisions, quality, and efficiency considerations. 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Some examples include mobile internet, smart phones, Skype appointments, location-based searching, emergence of Artificial Intelligence etc.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000" dirty="0"/>
              <a:t>Over the last 10 years, changes in technology have massively impacted every industry and the degree and speed that this will occur in the future is only going to increase.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4766F29-111D-0BE0-3AC7-F31820EF8C01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55044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34E3B37-10BE-5CBC-06B6-B1178021F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336D3-5277-E25A-7795-093C16804A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technological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technological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5E46C-67A4-778C-8213-515793D4F50A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085E8EA-E161-88E6-F47F-09BEE713A4EB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Technological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828978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403648" y="404664"/>
            <a:ext cx="6172200" cy="471233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Environmental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994418"/>
            <a:ext cx="8856984" cy="4234782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Environmental factors include ecological and environmental aspects such as weather, climate, and </a:t>
            </a:r>
            <a:r>
              <a:rPr lang="en-GB" sz="2400" dirty="0"/>
              <a:t>climate change, </a:t>
            </a:r>
            <a:r>
              <a:rPr lang="en-GB" sz="2400" dirty="0">
                <a:solidFill>
                  <a:srgbClr val="202122"/>
                </a:solidFill>
              </a:rPr>
              <a:t>which may especially affect industries such as tourism, farming, and insurance.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2400" dirty="0">
              <a:solidFill>
                <a:srgbClr val="202122"/>
              </a:solidFill>
            </a:endParaRP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>
                <a:solidFill>
                  <a:srgbClr val="202122"/>
                </a:solidFill>
              </a:rPr>
              <a:t>Furthermore, growing awareness of the potential impacts of climate change is affecting how companies operate and the products they offer, both creating new markets and diminishing or destroying existing ones.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>
              <a:effectLst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0519A8D5-5ECA-7876-3E42-D2DA93674A78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922561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128311-5A8D-D7CF-FE1B-EBE17EC76B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36B63-0A99-2EFE-E4B6-FAF3DAED1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environmental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environmental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7E6B59-DA83-7571-DD3E-3158AD70FEE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4CDCA78-0007-FB74-E2B4-DB54C206A886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 err="1">
                <a:highlight>
                  <a:srgbClr val="FFFF00"/>
                </a:highlight>
              </a:rPr>
              <a:t>Enviromental</a:t>
            </a:r>
            <a:r>
              <a:rPr lang="en-GB" sz="3200" b="1" dirty="0">
                <a:highlight>
                  <a:srgbClr val="FFFF00"/>
                </a:highlight>
              </a:rPr>
              <a:t>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2310519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331640" y="404664"/>
            <a:ext cx="6172200" cy="506337"/>
          </a:xfrm>
        </p:spPr>
        <p:txBody>
          <a:bodyPr>
            <a:noAutofit/>
          </a:bodyPr>
          <a:lstStyle/>
          <a:p>
            <a:r>
              <a:rPr lang="en-GB" sz="2800" b="1" dirty="0">
                <a:highlight>
                  <a:srgbClr val="FFFF00"/>
                </a:highlight>
              </a:rPr>
              <a:t>Legal</a:t>
            </a:r>
            <a:endParaRPr lang="en-GB" sz="2800" dirty="0">
              <a:highlight>
                <a:srgbClr val="FFFF00"/>
              </a:highlight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029521"/>
            <a:ext cx="8784976" cy="4019659"/>
          </a:xfrm>
        </p:spPr>
        <p:txBody>
          <a:bodyPr>
            <a:normAutofit/>
          </a:bodyPr>
          <a:lstStyle/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This factor refers to all the laws directly connected to a business or company and its area of activity.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Examples: Health and Safety, Consumer Law, Privacy and Discrimination Law, Data Protection.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sz="24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2400" dirty="0"/>
              <a:t>Legal issues often begin with examining any legislative issues in the home country and expanded to other countries depending on the business' international offerings.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CDE17B6-5EA7-89AC-F6BA-6F1BDD67C7B0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8013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81E74D-4938-461A-9185-9305D57252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515242-6766-D673-1C9C-D1186D510F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96752"/>
            <a:ext cx="8928992" cy="4032448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endParaRPr lang="en-GB" sz="3000" b="1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Apply the legal factor from the PESTEL model to your business ideas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Identify two legal factors and explain in detail how each one impacts your business ideas.</a:t>
            </a:r>
          </a:p>
          <a:p>
            <a:pPr marL="0" indent="0">
              <a:buClr>
                <a:srgbClr val="0070C0"/>
              </a:buClr>
              <a:buNone/>
            </a:pPr>
            <a:endParaRPr lang="en-GB" sz="3000" dirty="0"/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r>
              <a:rPr lang="en-GB" sz="3000" dirty="0"/>
              <a:t>Provide one citation/ reference for each factor you found.</a:t>
            </a:r>
          </a:p>
          <a:p>
            <a:pPr>
              <a:buClr>
                <a:srgbClr val="0070C0"/>
              </a:buClr>
              <a:buFont typeface="Wingdings" panose="05000000000000000000" pitchFamily="2" charset="2"/>
              <a:buChar char="q"/>
            </a:pPr>
            <a:endParaRPr lang="en-GB" dirty="0"/>
          </a:p>
          <a:p>
            <a:pPr marL="0" indent="0">
              <a:buClr>
                <a:srgbClr val="0070C0"/>
              </a:buClr>
              <a:buNone/>
            </a:pPr>
            <a:endParaRPr lang="en-GB" dirty="0"/>
          </a:p>
          <a:p>
            <a:pPr>
              <a:buClr>
                <a:srgbClr val="007DC3"/>
              </a:buClr>
              <a:buFont typeface="Wingdings" panose="05000000000000000000" pitchFamily="2" charset="2"/>
              <a:buChar char="q"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40AF7A-FE06-1F76-BE2C-702EACFBD72F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4258DB-7192-EBF3-255A-4DA59F66E17A}"/>
              </a:ext>
            </a:extLst>
          </p:cNvPr>
          <p:cNvSpPr txBox="1"/>
          <p:nvPr/>
        </p:nvSpPr>
        <p:spPr>
          <a:xfrm>
            <a:off x="0" y="388753"/>
            <a:ext cx="9144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en-GB" sz="3200" b="1" dirty="0">
                <a:highlight>
                  <a:srgbClr val="FFFF00"/>
                </a:highlight>
              </a:rPr>
              <a:t>Legal Factor class activity</a:t>
            </a:r>
            <a:endParaRPr lang="en-GB" sz="3600" b="1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25698087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AA5AA7-ED10-4016-A974-6D5B01978A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864096"/>
          </a:xfrm>
        </p:spPr>
        <p:txBody>
          <a:bodyPr>
            <a:noAutofit/>
          </a:bodyPr>
          <a:lstStyle/>
          <a:p>
            <a:br>
              <a:rPr lang="en-GB" sz="3200" b="1" dirty="0">
                <a:solidFill>
                  <a:srgbClr val="007DC3"/>
                </a:solidFill>
              </a:rPr>
            </a:br>
            <a:r>
              <a:rPr lang="en-GB" sz="3200" b="1" dirty="0">
                <a:highlight>
                  <a:srgbClr val="FFFF00"/>
                </a:highlight>
              </a:rPr>
              <a:t>Do you have any ……</a:t>
            </a:r>
            <a:br>
              <a:rPr lang="en-GB" sz="3200" b="1" dirty="0">
                <a:highlight>
                  <a:srgbClr val="FFFF00"/>
                </a:highlight>
              </a:rPr>
            </a:br>
            <a:endParaRPr lang="en-GB" sz="3200" b="1" dirty="0">
              <a:highlight>
                <a:srgbClr val="FFFF00"/>
              </a:highlight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CAEA3B-B65B-4B9F-AB19-73E30DB23D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42</a:t>
            </a:fld>
            <a:endParaRPr lang="en-GB"/>
          </a:p>
        </p:txBody>
      </p:sp>
      <p:pic>
        <p:nvPicPr>
          <p:cNvPr id="8" name="Picture 7" descr="Icon&#10;&#10;Description automatically generated">
            <a:extLst>
              <a:ext uri="{FF2B5EF4-FFF2-40B4-BE49-F238E27FC236}">
                <a16:creationId xmlns:a16="http://schemas.microsoft.com/office/drawing/2014/main" id="{E1E59119-1ECA-46A5-AC0C-AF5077A2C0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556792"/>
            <a:ext cx="6120680" cy="3456384"/>
          </a:xfrm>
          <a:prstGeom prst="rect">
            <a:avLst/>
          </a:prstGeom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1BED08EB-31B4-88B6-FAEA-B070171B5D66}"/>
              </a:ext>
            </a:extLst>
          </p:cNvPr>
          <p:cNvSpPr txBox="1">
            <a:spLocks/>
          </p:cNvSpPr>
          <p:nvPr/>
        </p:nvSpPr>
        <p:spPr>
          <a:xfrm>
            <a:off x="457200" y="10306"/>
            <a:ext cx="8229600" cy="275838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Bef>
                <a:spcPts val="0"/>
              </a:spcBef>
              <a:defRPr/>
            </a:pPr>
            <a:r>
              <a:rPr lang="en-GB" sz="1400" b="1" dirty="0">
                <a:solidFill>
                  <a:schemeClr val="accent1">
                    <a:lumMod val="50000"/>
                  </a:schemeClr>
                </a:solidFill>
                <a:ea typeface="+mn-ea"/>
                <a:cs typeface="+mn-cs"/>
              </a:rPr>
              <a:t>LCLM4006: Enterprise &amp; Entrepreneurship</a:t>
            </a:r>
            <a:endParaRPr lang="en-GB" sz="14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1479610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Image result for understanding assessment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0" y="-15316"/>
            <a:ext cx="9144000" cy="5699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week…..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56" y="1848116"/>
            <a:ext cx="3715944" cy="2733012"/>
          </a:xfrm>
          <a:solidFill>
            <a:schemeClr val="bg1">
              <a:lumMod val="85000"/>
              <a:alpha val="59000"/>
            </a:schemeClr>
          </a:solidFill>
          <a:effectLst>
            <a:softEdge rad="127000"/>
          </a:effectLst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We will learn about</a:t>
            </a:r>
          </a:p>
          <a:p>
            <a:pPr marL="0" indent="0" algn="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2000" b="1" dirty="0">
                <a:latin typeface="+mj-lt"/>
                <a:cs typeface="Calibri" panose="020F0502020204030204" pitchFamily="34" charset="0"/>
              </a:rPr>
              <a:t>Raising Finance; loans, grants, crowd funding, business angels etc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3"/>
          <p:cNvSpPr txBox="1">
            <a:spLocks noChangeArrowheads="1"/>
          </p:cNvSpPr>
          <p:nvPr/>
        </p:nvSpPr>
        <p:spPr>
          <a:xfrm>
            <a:off x="107505" y="1124743"/>
            <a:ext cx="8784975" cy="4320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20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b="1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GB" sz="2400" b="0" dirty="0">
                <a:solidFill>
                  <a:schemeClr val="tx1"/>
                </a:solidFill>
              </a:rPr>
              <a:t>Barrow, Barrow, P., &amp; Brown, R. (2012). The business plan workbook (7th ed.). Kogan Page.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effectLst/>
              <a:latin typeface="+mn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Bef>
                <a:spcPts val="0"/>
              </a:spcBef>
              <a:buClr>
                <a:srgbClr val="007DC3"/>
              </a:buClr>
              <a:buFont typeface="Wingdings" panose="05000000000000000000" pitchFamily="2" charset="2"/>
              <a:buChar char="q"/>
              <a:defRPr/>
            </a:pPr>
            <a:r>
              <a:rPr lang="en-US" sz="2200" b="0" dirty="0">
                <a:solidFill>
                  <a:schemeClr val="tx1"/>
                </a:solidFill>
                <a:latin typeface="+mn-lt"/>
              </a:rPr>
              <a:t>Mariotti, S., &amp; Glackin, C., (2017). Entrepreneurship: Starting and Operating A Small Business, 4</a:t>
            </a:r>
            <a:r>
              <a:rPr lang="en-US" sz="2200" b="0" baseline="30000" dirty="0">
                <a:solidFill>
                  <a:schemeClr val="tx1"/>
                </a:solidFill>
                <a:latin typeface="+mn-lt"/>
              </a:rPr>
              <a:t>th</a:t>
            </a:r>
            <a:r>
              <a:rPr lang="en-US" sz="2200" b="0" dirty="0">
                <a:solidFill>
                  <a:schemeClr val="tx1"/>
                </a:solidFill>
                <a:latin typeface="+mn-lt"/>
              </a:rPr>
              <a:t> Edition, Pearson.</a:t>
            </a:r>
            <a:r>
              <a:rPr lang="en-GB" sz="2200" b="0" dirty="0">
                <a:solidFill>
                  <a:schemeClr val="tx1"/>
                </a:solidFill>
                <a:latin typeface="+mn-lt"/>
              </a:rPr>
              <a:t> </a:t>
            </a:r>
          </a:p>
          <a:p>
            <a:pPr marL="0" indent="0">
              <a:spcBef>
                <a:spcPts val="0"/>
              </a:spcBef>
              <a:buClr>
                <a:srgbClr val="007DC3"/>
              </a:buClr>
              <a:buNone/>
              <a:defRPr/>
            </a:pPr>
            <a:endParaRPr lang="en-GB" sz="2200" b="0" dirty="0">
              <a:solidFill>
                <a:schemeClr val="tx1"/>
              </a:solidFill>
              <a:latin typeface="+mn-lt"/>
            </a:endParaRPr>
          </a:p>
          <a:p>
            <a:pPr marL="0" indent="0">
              <a:spcBef>
                <a:spcPts val="0"/>
              </a:spcBef>
              <a:buClr>
                <a:schemeClr val="tx2"/>
              </a:buClr>
              <a:buNone/>
              <a:defRPr/>
            </a:pPr>
            <a:r>
              <a:rPr lang="en-GB" sz="2600" dirty="0">
                <a:solidFill>
                  <a:schemeClr val="bg1">
                    <a:lumMod val="50000"/>
                  </a:schemeClr>
                </a:solidFill>
              </a:rPr>
              <a:t>    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0" y="152400"/>
            <a:ext cx="9144000" cy="75632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4000" b="1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en-GB" sz="3600" dirty="0">
                <a:solidFill>
                  <a:schemeClr val="tx1"/>
                </a:solidFill>
                <a:effectLst/>
                <a:highlight>
                  <a:srgbClr val="FFFF00"/>
                </a:highlight>
              </a:rPr>
              <a:t>References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65BB1-9206-4D7F-97F9-47DCC7DC6334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34780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</Template>
  <TotalTime>0</TotalTime>
  <Words>2332</Words>
  <Application>Microsoft Office PowerPoint</Application>
  <PresentationFormat>On-screen Show (4:3)</PresentationFormat>
  <Paragraphs>375</Paragraphs>
  <Slides>44</Slides>
  <Notes>3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Myriad Pro</vt:lpstr>
      <vt:lpstr>Arial</vt:lpstr>
      <vt:lpstr>Calibri</vt:lpstr>
      <vt:lpstr>Wingdings</vt:lpstr>
      <vt:lpstr>20140311PresentationUWTSDTemplate</vt:lpstr>
      <vt:lpstr>PowerPoint Presentation</vt:lpstr>
      <vt:lpstr>PowerPoint Presentation</vt:lpstr>
      <vt:lpstr>PowerPoint Presentation</vt:lpstr>
      <vt:lpstr>Business Environment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PESTEL Analysis</vt:lpstr>
      <vt:lpstr>PESTEL Analysis</vt:lpstr>
      <vt:lpstr>Advantages of PESTEL Analysis</vt:lpstr>
      <vt:lpstr>Disadvantages of PESTEL Analysis</vt:lpstr>
      <vt:lpstr>PESTEL Analysis</vt:lpstr>
      <vt:lpstr>PowerPoint Presentation</vt:lpstr>
      <vt:lpstr>Few examples of the PESTEL analysis factors</vt:lpstr>
      <vt:lpstr>PESTEL Analysis</vt:lpstr>
      <vt:lpstr>Political</vt:lpstr>
      <vt:lpstr>PowerPoint Presentation</vt:lpstr>
      <vt:lpstr>Economic</vt:lpstr>
      <vt:lpstr>PowerPoint Presentation</vt:lpstr>
      <vt:lpstr>Sociological</vt:lpstr>
      <vt:lpstr>PowerPoint Presentation</vt:lpstr>
      <vt:lpstr>Technological</vt:lpstr>
      <vt:lpstr>PowerPoint Presentation</vt:lpstr>
      <vt:lpstr>Environmental</vt:lpstr>
      <vt:lpstr>PowerPoint Presentation</vt:lpstr>
      <vt:lpstr>Legal</vt:lpstr>
      <vt:lpstr>PowerPoint Presentation</vt:lpstr>
      <vt:lpstr> Do you have any …… </vt:lpstr>
      <vt:lpstr>Next week…..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pburns</dc:creator>
  <cp:lastModifiedBy>Chung Lai Johnny Wan</cp:lastModifiedBy>
  <cp:revision>304</cp:revision>
  <dcterms:created xsi:type="dcterms:W3CDTF">2013-10-11T12:05:37Z</dcterms:created>
  <dcterms:modified xsi:type="dcterms:W3CDTF">2026-02-09T17:23:01Z</dcterms:modified>
</cp:coreProperties>
</file>