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media/image3.jpg" ContentType="image/jpg"/>
  <Override PartName="/ppt/media/image4.jpg" ContentType="image/jp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sldIdLst>
    <p:sldId id="601" r:id="rId3"/>
    <p:sldId id="445" r:id="rId4"/>
    <p:sldId id="602" r:id="rId5"/>
    <p:sldId id="604" r:id="rId6"/>
    <p:sldId id="605" r:id="rId7"/>
    <p:sldId id="606" r:id="rId8"/>
    <p:sldId id="607" r:id="rId9"/>
    <p:sldId id="608" r:id="rId10"/>
    <p:sldId id="609" r:id="rId11"/>
    <p:sldId id="610" r:id="rId12"/>
    <p:sldId id="612" r:id="rId13"/>
    <p:sldId id="613" r:id="rId14"/>
    <p:sldId id="614" r:id="rId15"/>
    <p:sldId id="616" r:id="rId16"/>
    <p:sldId id="617" r:id="rId17"/>
    <p:sldId id="620" r:id="rId18"/>
    <p:sldId id="619" r:id="rId19"/>
    <p:sldId id="621" r:id="rId20"/>
    <p:sldId id="622" r:id="rId21"/>
    <p:sldId id="623" r:id="rId22"/>
    <p:sldId id="624" r:id="rId23"/>
    <p:sldId id="625" r:id="rId24"/>
    <p:sldId id="626" r:id="rId25"/>
    <p:sldId id="628" r:id="rId26"/>
    <p:sldId id="600" r:id="rId27"/>
    <p:sldId id="630" r:id="rId28"/>
    <p:sldId id="591" r:id="rId29"/>
    <p:sldId id="631" r:id="rId30"/>
    <p:sldId id="632" r:id="rId31"/>
    <p:sldId id="633" r:id="rId32"/>
    <p:sldId id="635" r:id="rId33"/>
    <p:sldId id="636" r:id="rId34"/>
    <p:sldId id="60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94"/>
  </p:normalViewPr>
  <p:slideViewPr>
    <p:cSldViewPr snapToGrid="0">
      <p:cViewPr varScale="1">
        <p:scale>
          <a:sx n="95" d="100"/>
          <a:sy n="95" d="100"/>
        </p:scale>
        <p:origin x="104" y="1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30/01/2026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45150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04311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15069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30/01/2026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52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30/01/2026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60522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30/01/2026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22648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30/01/2026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98394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963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30/01/2026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731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58401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30/01/2026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34127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tandard Conten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7A609-623C-4E88-9DFC-D5A70B03D711}"/>
              </a:ext>
            </a:extLst>
          </p:cNvPr>
          <p:cNvSpPr>
            <a:spLocks noGrp="1"/>
          </p:cNvSpPr>
          <p:nvPr>
            <p:ph type="title" hasCustomPrompt="1"/>
          </p:nvPr>
        </p:nvSpPr>
        <p:spPr/>
        <p:txBody>
          <a:bodyPr/>
          <a:lstStyle>
            <a:lvl1pPr>
              <a:defRPr/>
            </a:lvl1pPr>
          </a:lstStyle>
          <a:p>
            <a:r>
              <a:rPr lang="en-US" dirty="0"/>
              <a:t>Title</a:t>
            </a:r>
            <a:endParaRPr lang="en-GB" dirty="0"/>
          </a:p>
        </p:txBody>
      </p:sp>
      <p:sp>
        <p:nvSpPr>
          <p:cNvPr id="3" name="Content Placeholder 2">
            <a:extLst>
              <a:ext uri="{FF2B5EF4-FFF2-40B4-BE49-F238E27FC236}">
                <a16:creationId xmlns:a16="http://schemas.microsoft.com/office/drawing/2014/main" id="{DBA118FF-E6CD-45D9-B1B8-714FF0CF41A3}"/>
              </a:ext>
            </a:extLst>
          </p:cNvPr>
          <p:cNvSpPr>
            <a:spLocks noGrp="1"/>
          </p:cNvSpPr>
          <p:nvPr>
            <p:ph idx="1" hasCustomPrompt="1"/>
          </p:nvPr>
        </p:nvSpPr>
        <p:spPr>
          <a:xfrm>
            <a:off x="838200" y="1825625"/>
            <a:ext cx="10515600" cy="1789446"/>
          </a:xfrm>
        </p:spPr>
        <p:txBody>
          <a:bodyPr/>
          <a:lstStyle>
            <a:lvl1pPr>
              <a:defRPr/>
            </a:lvl1pPr>
            <a:lvl2pPr>
              <a:defRPr/>
            </a:lvl2pPr>
            <a:lvl3pPr>
              <a:defRPr/>
            </a:lvl3pPr>
            <a:lvl4pPr>
              <a:defRPr/>
            </a:lvl4pPr>
            <a:lvl5pPr>
              <a:defRPr/>
            </a:lvl5pPr>
          </a:lstStyle>
          <a:p>
            <a:pPr lvl="0"/>
            <a:r>
              <a:rPr lang="en-US" dirty="0"/>
              <a:t>Bullet point first level style</a:t>
            </a:r>
          </a:p>
          <a:p>
            <a:pPr lvl="1"/>
            <a:r>
              <a:rPr lang="en-US" dirty="0"/>
              <a:t>Second level style</a:t>
            </a:r>
          </a:p>
          <a:p>
            <a:pPr lvl="2"/>
            <a:r>
              <a:rPr lang="en-US" dirty="0"/>
              <a:t>Third level style</a:t>
            </a:r>
          </a:p>
          <a:p>
            <a:pPr lvl="3"/>
            <a:r>
              <a:rPr lang="en-US" dirty="0"/>
              <a:t>Fourth level style</a:t>
            </a:r>
          </a:p>
          <a:p>
            <a:pPr lvl="4"/>
            <a:r>
              <a:rPr lang="en-US" dirty="0"/>
              <a:t>Fifth level style</a:t>
            </a:r>
            <a:endParaRPr lang="en-GB" dirty="0"/>
          </a:p>
        </p:txBody>
      </p:sp>
      <p:sp>
        <p:nvSpPr>
          <p:cNvPr id="6" name="Slide Number Placeholder 5">
            <a:extLst>
              <a:ext uri="{FF2B5EF4-FFF2-40B4-BE49-F238E27FC236}">
                <a16:creationId xmlns:a16="http://schemas.microsoft.com/office/drawing/2014/main" id="{06746E62-8884-4F46-8B2C-DEA3C5093BD0}"/>
              </a:ext>
            </a:extLst>
          </p:cNvPr>
          <p:cNvSpPr>
            <a:spLocks noGrp="1"/>
          </p:cNvSpPr>
          <p:nvPr>
            <p:ph type="sldNum" sz="quarter" idx="12"/>
          </p:nvPr>
        </p:nvSpPr>
        <p:spPr/>
        <p:txBody>
          <a:bodyPr/>
          <a:lstStyle/>
          <a:p>
            <a:fld id="{D9058C1D-BFE8-4D4E-9AFD-88415CC19C78}" type="slidenum">
              <a:rPr lang="en-GB" smtClean="0"/>
              <a:t>‹#›</a:t>
            </a:fld>
            <a:endParaRPr lang="en-GB"/>
          </a:p>
        </p:txBody>
      </p:sp>
    </p:spTree>
    <p:extLst>
      <p:ext uri="{BB962C8B-B14F-4D97-AF65-F5344CB8AC3E}">
        <p14:creationId xmlns:p14="http://schemas.microsoft.com/office/powerpoint/2010/main" val="16066376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677108"/>
          </a:xfrm>
          <a:prstGeom prst="rect">
            <a:avLst/>
          </a:prstGeom>
        </p:spPr>
        <p:txBody>
          <a:bodyPr wrap="square" lIns="0" tIns="0" rIns="0" bIns="0">
            <a:spAutoFit/>
          </a:bodyPr>
          <a:lstStyle>
            <a:lvl1pPr>
              <a:defRPr sz="4400" b="1" i="0">
                <a:solidFill>
                  <a:schemeClr val="tx1"/>
                </a:solidFill>
                <a:latin typeface="Segoe UI"/>
                <a:cs typeface="Segoe UI"/>
              </a:defRPr>
            </a:lvl1pPr>
          </a:lstStyle>
          <a:p>
            <a:endParaRPr/>
          </a:p>
        </p:txBody>
      </p:sp>
      <p:sp>
        <p:nvSpPr>
          <p:cNvPr id="3" name="Holder 3"/>
          <p:cNvSpPr>
            <a:spLocks noGrp="1"/>
          </p:cNvSpPr>
          <p:nvPr>
            <p:ph type="subTitle" idx="4"/>
          </p:nvPr>
        </p:nvSpPr>
        <p:spPr>
          <a:xfrm>
            <a:off x="1828800" y="3840480"/>
            <a:ext cx="8534400" cy="492443"/>
          </a:xfrm>
          <a:prstGeom prst="rect">
            <a:avLst/>
          </a:prstGeom>
        </p:spPr>
        <p:txBody>
          <a:bodyPr wrap="square" lIns="0" tIns="0" rIns="0" bIns="0">
            <a:spAutoFit/>
          </a:bodyPr>
          <a:lstStyle>
            <a:lvl1pPr>
              <a:defRPr sz="32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71060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Segoe UI"/>
                <a:cs typeface="Segoe UI"/>
              </a:defRPr>
            </a:lvl1pPr>
          </a:lstStyle>
          <a:p>
            <a:endParaRPr/>
          </a:p>
        </p:txBody>
      </p:sp>
      <p:sp>
        <p:nvSpPr>
          <p:cNvPr id="3" name="Holder 3"/>
          <p:cNvSpPr>
            <a:spLocks noGrp="1"/>
          </p:cNvSpPr>
          <p:nvPr>
            <p:ph type="body" idx="1"/>
          </p:nvPr>
        </p:nvSpPr>
        <p:spPr/>
        <p:txBody>
          <a:bodyPr lIns="0" tIns="0" rIns="0" bIns="0"/>
          <a:lstStyle>
            <a:lvl1pPr>
              <a:defRPr sz="32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23209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1" i="0">
                <a:solidFill>
                  <a:schemeClr val="tx1"/>
                </a:solidFill>
                <a:latin typeface="Segoe UI"/>
                <a:cs typeface="Segoe UI"/>
              </a:defRPr>
            </a:lvl1pPr>
          </a:lstStyle>
          <a:p>
            <a:endParaRPr/>
          </a:p>
        </p:txBody>
      </p:sp>
      <p:sp>
        <p:nvSpPr>
          <p:cNvPr id="3" name="Holder 3"/>
          <p:cNvSpPr>
            <a:spLocks noGrp="1"/>
          </p:cNvSpPr>
          <p:nvPr>
            <p:ph sz="half" idx="2"/>
          </p:nvPr>
        </p:nvSpPr>
        <p:spPr>
          <a:xfrm>
            <a:off x="609600" y="1577340"/>
            <a:ext cx="5303520" cy="492443"/>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92443"/>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67834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 y="0"/>
            <a:ext cx="12191999" cy="6857998"/>
          </a:xfrm>
          <a:prstGeom prst="rect">
            <a:avLst/>
          </a:prstGeom>
        </p:spPr>
      </p:pic>
      <p:sp>
        <p:nvSpPr>
          <p:cNvPr id="2" name="Holder 2"/>
          <p:cNvSpPr>
            <a:spLocks noGrp="1"/>
          </p:cNvSpPr>
          <p:nvPr>
            <p:ph type="title"/>
          </p:nvPr>
        </p:nvSpPr>
        <p:spPr/>
        <p:txBody>
          <a:bodyPr lIns="0" tIns="0" rIns="0" bIns="0"/>
          <a:lstStyle>
            <a:lvl1pPr>
              <a:defRPr sz="4400" b="1" i="0">
                <a:solidFill>
                  <a:schemeClr val="tx1"/>
                </a:solidFill>
                <a:latin typeface="Segoe UI"/>
                <a:cs typeface="Segoe U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151272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264453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jp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30/01/2026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59334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1" y="0"/>
            <a:ext cx="12191999" cy="6857998"/>
          </a:xfrm>
          <a:prstGeom prst="rect">
            <a:avLst/>
          </a:prstGeom>
        </p:spPr>
      </p:pic>
      <p:sp>
        <p:nvSpPr>
          <p:cNvPr id="2" name="Holder 2"/>
          <p:cNvSpPr>
            <a:spLocks noGrp="1"/>
          </p:cNvSpPr>
          <p:nvPr>
            <p:ph type="title"/>
          </p:nvPr>
        </p:nvSpPr>
        <p:spPr>
          <a:xfrm>
            <a:off x="994190" y="483234"/>
            <a:ext cx="10203620" cy="696594"/>
          </a:xfrm>
          <a:prstGeom prst="rect">
            <a:avLst/>
          </a:prstGeom>
        </p:spPr>
        <p:txBody>
          <a:bodyPr wrap="square" lIns="0" tIns="0" rIns="0" bIns="0">
            <a:spAutoFit/>
          </a:bodyPr>
          <a:lstStyle>
            <a:lvl1pPr>
              <a:defRPr sz="4400" b="1" i="0">
                <a:solidFill>
                  <a:schemeClr val="tx1"/>
                </a:solidFill>
                <a:latin typeface="Segoe UI"/>
                <a:cs typeface="Segoe UI"/>
              </a:defRPr>
            </a:lvl1pPr>
          </a:lstStyle>
          <a:p>
            <a:endParaRPr/>
          </a:p>
        </p:txBody>
      </p:sp>
      <p:sp>
        <p:nvSpPr>
          <p:cNvPr id="3" name="Holder 3"/>
          <p:cNvSpPr>
            <a:spLocks noGrp="1"/>
          </p:cNvSpPr>
          <p:nvPr>
            <p:ph type="body" idx="1"/>
          </p:nvPr>
        </p:nvSpPr>
        <p:spPr>
          <a:xfrm>
            <a:off x="714587" y="1466469"/>
            <a:ext cx="10714567" cy="492443"/>
          </a:xfrm>
          <a:prstGeom prst="rect">
            <a:avLst/>
          </a:prstGeom>
        </p:spPr>
        <p:txBody>
          <a:bodyPr wrap="square" lIns="0" tIns="0" rIns="0" bIns="0">
            <a:spAutoFit/>
          </a:bodyPr>
          <a:lstStyle>
            <a:lvl1pPr>
              <a:defRPr sz="32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804938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health.org.uk/newsletter-feature/what-does-person-centred-care-mean-to-me-patients-give-their-view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health.org.uk/publications/person-centred-care-made-simple"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who.int/news-room/fact-sheets/detail/palliative-care"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mc/articles/PMC3782767/" TargetMode="External"/><Relationship Id="rId2" Type="http://schemas.openxmlformats.org/officeDocument/2006/relationships/hyperlink" Target="https://www.liverpoolft.nhs.uk/media/12620/foi-7383-liverpool-care-pathway-v12.pdf"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resus.org.uk/library/publications/publication-decisions-relating-cardiopulmonary" TargetMode="External"/><Relationship Id="rId2" Type="http://schemas.openxmlformats.org/officeDocument/2006/relationships/hyperlink" Target="https://www.gov.uk/power-of-attorney" TargetMode="External"/><Relationship Id="rId1" Type="http://schemas.openxmlformats.org/officeDocument/2006/relationships/slideLayout" Target="../slideLayouts/slideLayout2.xml"/><Relationship Id="rId4" Type="http://schemas.openxmlformats.org/officeDocument/2006/relationships/hyperlink" Target="https://www.resus.org.uk/respect" TargetMode="External"/></Relationships>
</file>

<file path=ppt/slides/_rels/slide33.xml.rels><?xml version="1.0" encoding="UTF-8" standalone="yes"?>
<Relationships xmlns="http://schemas.openxmlformats.org/package/2006/relationships"><Relationship Id="rId2" Type="http://schemas.openxmlformats.org/officeDocument/2006/relationships/hyperlink" Target="https://www.youtube.com/watch?v=w8BhfBXWw9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23376" y="4225720"/>
            <a:ext cx="6250950" cy="1858842"/>
          </a:xfrm>
          <a:prstGeom prst="rect">
            <a:avLst/>
          </a:prstGeom>
        </p:spPr>
        <p:txBody>
          <a:bodyPr vert="horz" wrap="square" lIns="0" tIns="12065" rIns="0" bIns="0" rtlCol="0">
            <a:spAutoFit/>
          </a:bodyPr>
          <a:lstStyle/>
          <a:p>
            <a:pPr marL="2141855" marR="5080" indent="-2129790" algn="ctr">
              <a:spcBef>
                <a:spcPts val="95"/>
              </a:spcBef>
            </a:pPr>
            <a:r>
              <a:rPr lang="en-GB" sz="4000" dirty="0">
                <a:solidFill>
                  <a:schemeClr val="bg1"/>
                </a:solidFill>
                <a:latin typeface="Arial"/>
                <a:cs typeface="Arial"/>
              </a:rPr>
              <a:t>Week 6</a:t>
            </a:r>
            <a:br>
              <a:rPr lang="en-GB" sz="4000" dirty="0">
                <a:solidFill>
                  <a:schemeClr val="bg1"/>
                </a:solidFill>
                <a:latin typeface="Arial"/>
                <a:cs typeface="Arial"/>
              </a:rPr>
            </a:br>
            <a:br>
              <a:rPr lang="en-GB" sz="4000" dirty="0">
                <a:solidFill>
                  <a:schemeClr val="bg1"/>
                </a:solidFill>
                <a:latin typeface="Arial"/>
                <a:cs typeface="Arial"/>
              </a:rPr>
            </a:br>
            <a:endParaRPr sz="4000" dirty="0">
              <a:solidFill>
                <a:schemeClr val="bg1"/>
              </a:solidFill>
              <a:latin typeface="Arial"/>
              <a:cs typeface="Arial"/>
            </a:endParaRPr>
          </a:p>
        </p:txBody>
      </p:sp>
      <p:sp>
        <p:nvSpPr>
          <p:cNvPr id="3" name="object 3">
            <a:extLst>
              <a:ext uri="{FF2B5EF4-FFF2-40B4-BE49-F238E27FC236}">
                <a16:creationId xmlns:a16="http://schemas.microsoft.com/office/drawing/2014/main" id="{2A988A7B-A0B4-72A1-9BF8-B5D4820E741A}"/>
              </a:ext>
            </a:extLst>
          </p:cNvPr>
          <p:cNvSpPr txBox="1">
            <a:spLocks/>
          </p:cNvSpPr>
          <p:nvPr/>
        </p:nvSpPr>
        <p:spPr>
          <a:xfrm>
            <a:off x="2229892" y="773438"/>
            <a:ext cx="7544434" cy="2870016"/>
          </a:xfrm>
          <a:prstGeom prst="rect">
            <a:avLst/>
          </a:prstGeom>
        </p:spPr>
        <p:txBody>
          <a:bodyPr vert="horz" wrap="square" lIns="0" tIns="12700" rIns="0" bIns="0" rtlCol="0">
            <a:spAutoFit/>
          </a:bodyPr>
          <a:lstStyle>
            <a:lvl1pPr>
              <a:defRPr sz="4400" b="1" i="0">
                <a:solidFill>
                  <a:schemeClr val="tx1"/>
                </a:solidFill>
                <a:latin typeface="Segoe UI"/>
                <a:ea typeface="+mj-ea"/>
                <a:cs typeface="Segoe UI"/>
              </a:defRPr>
            </a:lvl1pPr>
          </a:lstStyle>
          <a:p>
            <a:pPr marL="890269" marR="5080" indent="-878205" algn="ctr">
              <a:spcBef>
                <a:spcPts val="100"/>
              </a:spcBef>
            </a:pPr>
            <a:r>
              <a:rPr lang="en-GB" sz="3600" kern="0" dirty="0">
                <a:solidFill>
                  <a:srgbClr val="FFFFFF"/>
                </a:solidFill>
                <a:latin typeface="Arial"/>
                <a:cs typeface="Arial"/>
              </a:rPr>
              <a:t>Community</a:t>
            </a:r>
            <a:r>
              <a:rPr lang="en-GB" sz="3600" kern="0" spc="-35" dirty="0">
                <a:solidFill>
                  <a:srgbClr val="FFFFFF"/>
                </a:solidFill>
                <a:latin typeface="Arial"/>
                <a:cs typeface="Arial"/>
              </a:rPr>
              <a:t> </a:t>
            </a:r>
            <a:r>
              <a:rPr lang="en-GB" sz="3600" kern="0" dirty="0">
                <a:solidFill>
                  <a:srgbClr val="FFFFFF"/>
                </a:solidFill>
                <a:latin typeface="Arial"/>
                <a:cs typeface="Arial"/>
              </a:rPr>
              <a:t>Care</a:t>
            </a:r>
            <a:r>
              <a:rPr lang="en-GB" sz="3600" kern="0" spc="-45" dirty="0">
                <a:solidFill>
                  <a:srgbClr val="FFFFFF"/>
                </a:solidFill>
                <a:latin typeface="Arial"/>
                <a:cs typeface="Arial"/>
              </a:rPr>
              <a:t> </a:t>
            </a:r>
            <a:r>
              <a:rPr lang="en-GB" sz="3600" kern="0" dirty="0">
                <a:solidFill>
                  <a:srgbClr val="FFFFFF"/>
                </a:solidFill>
                <a:latin typeface="Arial"/>
                <a:cs typeface="Arial"/>
              </a:rPr>
              <a:t>and</a:t>
            </a:r>
            <a:r>
              <a:rPr lang="en-GB" sz="3600" kern="0" spc="-30" dirty="0">
                <a:solidFill>
                  <a:srgbClr val="FFFFFF"/>
                </a:solidFill>
                <a:latin typeface="Arial"/>
                <a:cs typeface="Arial"/>
              </a:rPr>
              <a:t> </a:t>
            </a:r>
            <a:r>
              <a:rPr lang="en-GB" sz="3600" kern="0" spc="-10" dirty="0">
                <a:solidFill>
                  <a:srgbClr val="FFFFFF"/>
                </a:solidFill>
                <a:latin typeface="Arial"/>
                <a:cs typeface="Arial"/>
              </a:rPr>
              <a:t>Management </a:t>
            </a:r>
            <a:r>
              <a:rPr lang="en-GB" sz="3600" kern="0" dirty="0">
                <a:solidFill>
                  <a:srgbClr val="FFFFFF"/>
                </a:solidFill>
                <a:latin typeface="Arial"/>
                <a:cs typeface="Arial"/>
              </a:rPr>
              <a:t>of</a:t>
            </a:r>
            <a:r>
              <a:rPr lang="en-GB" sz="3600" kern="0" spc="5" dirty="0">
                <a:solidFill>
                  <a:srgbClr val="FFFFFF"/>
                </a:solidFill>
                <a:latin typeface="Arial"/>
                <a:cs typeface="Arial"/>
              </a:rPr>
              <a:t> </a:t>
            </a:r>
            <a:r>
              <a:rPr lang="en-GB" sz="3600" kern="0" spc="-10" dirty="0">
                <a:solidFill>
                  <a:srgbClr val="FFFFFF"/>
                </a:solidFill>
                <a:latin typeface="Arial"/>
                <a:cs typeface="Arial"/>
              </a:rPr>
              <a:t>Longer-</a:t>
            </a:r>
            <a:r>
              <a:rPr lang="en-GB" sz="3600" kern="0" dirty="0">
                <a:solidFill>
                  <a:srgbClr val="FFFFFF"/>
                </a:solidFill>
                <a:latin typeface="Arial"/>
                <a:cs typeface="Arial"/>
              </a:rPr>
              <a:t>term</a:t>
            </a:r>
            <a:r>
              <a:rPr lang="en-GB" sz="3600" kern="0" spc="10" dirty="0">
                <a:solidFill>
                  <a:srgbClr val="FFFFFF"/>
                </a:solidFill>
                <a:latin typeface="Arial"/>
                <a:cs typeface="Arial"/>
              </a:rPr>
              <a:t> </a:t>
            </a:r>
            <a:r>
              <a:rPr lang="en-GB" sz="3600" kern="0" spc="-10" dirty="0">
                <a:solidFill>
                  <a:srgbClr val="FFFFFF"/>
                </a:solidFill>
                <a:latin typeface="Arial"/>
                <a:cs typeface="Arial"/>
              </a:rPr>
              <a:t>Conditions</a:t>
            </a:r>
            <a:br>
              <a:rPr lang="en-GB" sz="3600" kern="0" spc="-10" dirty="0">
                <a:solidFill>
                  <a:srgbClr val="FFFFFF"/>
                </a:solidFill>
                <a:latin typeface="Arial"/>
                <a:cs typeface="Arial"/>
              </a:rPr>
            </a:br>
            <a:r>
              <a:rPr lang="en-GB" sz="3600" kern="0" spc="-10" dirty="0">
                <a:solidFill>
                  <a:srgbClr val="FFFFFF"/>
                </a:solidFill>
                <a:latin typeface="Arial"/>
                <a:cs typeface="Arial"/>
              </a:rPr>
              <a:t>LCHS7003</a:t>
            </a:r>
          </a:p>
          <a:p>
            <a:pPr marL="890269" marR="5080" indent="-878205" algn="ctr">
              <a:spcBef>
                <a:spcPts val="100"/>
              </a:spcBef>
            </a:pPr>
            <a:endParaRPr lang="en-GB" sz="3600" kern="0" spc="-10" dirty="0">
              <a:solidFill>
                <a:srgbClr val="FFFFFF"/>
              </a:solidFill>
              <a:latin typeface="Arial"/>
              <a:cs typeface="Arial"/>
            </a:endParaRPr>
          </a:p>
          <a:p>
            <a:pPr marL="890269" marR="5080" indent="-878205" algn="ctr">
              <a:spcBef>
                <a:spcPts val="100"/>
              </a:spcBef>
            </a:pPr>
            <a:r>
              <a:rPr lang="en-GB" sz="3600" dirty="0">
                <a:solidFill>
                  <a:schemeClr val="bg1"/>
                </a:solidFill>
                <a:latin typeface="Arial"/>
                <a:cs typeface="Arial"/>
              </a:rPr>
              <a:t>Consolidation</a:t>
            </a:r>
            <a:endParaRPr lang="en-GB" sz="3600" kern="0" dirty="0">
              <a:latin typeface="Arial"/>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a:buFont typeface="Wingdings" panose="05000000000000000000" pitchFamily="2" charset="2"/>
              <a:buChar char="§"/>
            </a:pPr>
            <a:r>
              <a:rPr lang="en-GB" sz="2600" dirty="0">
                <a:latin typeface="Arial" panose="020B0604020202020204" pitchFamily="34" charset="0"/>
                <a:cs typeface="Arial" panose="020B0604020202020204" pitchFamily="34" charset="0"/>
              </a:rPr>
              <a:t>The module aims overall to develop student understanding of the theories, values and policies in managing patients with longer term conditions in different healthcare settings.</a:t>
            </a:r>
          </a:p>
          <a:p>
            <a:pPr>
              <a:buFont typeface="Wingdings" panose="05000000000000000000" pitchFamily="2" charset="2"/>
              <a:buChar char="§"/>
            </a:pPr>
            <a:r>
              <a:rPr lang="en-GB" sz="2600" dirty="0">
                <a:latin typeface="Arial" panose="020B0604020202020204" pitchFamily="34" charset="0"/>
                <a:cs typeface="Arial" panose="020B0604020202020204" pitchFamily="34" charset="0"/>
              </a:rPr>
              <a:t>To gain an understanding of healthcare work across traditional primary/secondary/social care boundaries and collaborate with patients/carers and other professionals within the NHS, social and private/voluntary sector to continuously improve the information, support, care, and person-centred approaches to treatment of people living with long term conditions.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363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704E9-E69C-27A5-48AD-A5516FE76D18}"/>
              </a:ext>
            </a:extLst>
          </p:cNvPr>
          <p:cNvSpPr>
            <a:spLocks noGrp="1"/>
          </p:cNvSpPr>
          <p:nvPr>
            <p:ph type="title"/>
          </p:nvPr>
        </p:nvSpPr>
        <p:spPr/>
        <p:txBody>
          <a:bodyPr/>
          <a:lstStyle/>
          <a:p>
            <a:r>
              <a:rPr lang="en-GB" dirty="0"/>
              <a:t>Long term conditions</a:t>
            </a:r>
          </a:p>
        </p:txBody>
      </p:sp>
      <p:sp>
        <p:nvSpPr>
          <p:cNvPr id="3" name="Content Placeholder 2">
            <a:extLst>
              <a:ext uri="{FF2B5EF4-FFF2-40B4-BE49-F238E27FC236}">
                <a16:creationId xmlns:a16="http://schemas.microsoft.com/office/drawing/2014/main" id="{8EE64FAC-64DF-378B-F7D7-1E4685670B98}"/>
              </a:ext>
            </a:extLst>
          </p:cNvPr>
          <p:cNvSpPr>
            <a:spLocks noGrp="1"/>
          </p:cNvSpPr>
          <p:nvPr>
            <p:ph idx="1"/>
          </p:nvPr>
        </p:nvSpPr>
        <p:spPr/>
        <p:txBody>
          <a:bodyPr>
            <a:normAutofit lnSpcReduction="10000"/>
          </a:bodyPr>
          <a:lstStyle/>
          <a:p>
            <a:pPr marL="0" indent="0">
              <a:buNone/>
            </a:pPr>
            <a:r>
              <a:rPr lang="en-GB" dirty="0"/>
              <a:t>What do we mean by this?</a:t>
            </a:r>
          </a:p>
          <a:p>
            <a:pPr marL="0" indent="0">
              <a:buNone/>
            </a:pPr>
            <a:endParaRPr lang="en-GB" dirty="0"/>
          </a:p>
          <a:p>
            <a:pPr marL="0" indent="0">
              <a:buNone/>
            </a:pPr>
            <a:r>
              <a:rPr lang="en-GB" dirty="0"/>
              <a:t>Definition: A Long Term Physical Health Condition (also known as a Chronic Condition) is a health problem that requires ongoing management over a period of years or decades and is one that cannot currently be cured but can be controlled with the use of medication and/or other therapies. (NHS, n.d.)</a:t>
            </a:r>
          </a:p>
        </p:txBody>
      </p:sp>
    </p:spTree>
    <p:extLst>
      <p:ext uri="{BB962C8B-B14F-4D97-AF65-F5344CB8AC3E}">
        <p14:creationId xmlns:p14="http://schemas.microsoft.com/office/powerpoint/2010/main" val="98595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EF871-7CD1-DA80-0F63-49C7B9D094AC}"/>
              </a:ext>
            </a:extLst>
          </p:cNvPr>
          <p:cNvSpPr>
            <a:spLocks noGrp="1"/>
          </p:cNvSpPr>
          <p:nvPr>
            <p:ph type="title"/>
          </p:nvPr>
        </p:nvSpPr>
        <p:spPr/>
        <p:txBody>
          <a:bodyPr/>
          <a:lstStyle/>
          <a:p>
            <a:r>
              <a:rPr lang="en-GB" dirty="0"/>
              <a:t>Examples?</a:t>
            </a:r>
          </a:p>
        </p:txBody>
      </p:sp>
      <p:sp>
        <p:nvSpPr>
          <p:cNvPr id="3" name="Content Placeholder 2">
            <a:extLst>
              <a:ext uri="{FF2B5EF4-FFF2-40B4-BE49-F238E27FC236}">
                <a16:creationId xmlns:a16="http://schemas.microsoft.com/office/drawing/2014/main" id="{960504F8-39FF-05FD-AAE8-BA635EC5086D}"/>
              </a:ext>
            </a:extLst>
          </p:cNvPr>
          <p:cNvSpPr>
            <a:spLocks noGrp="1"/>
          </p:cNvSpPr>
          <p:nvPr>
            <p:ph idx="1"/>
          </p:nvPr>
        </p:nvSpPr>
        <p:spPr>
          <a:xfrm>
            <a:off x="234892" y="1107347"/>
            <a:ext cx="11347508" cy="4409886"/>
          </a:xfrm>
        </p:spPr>
        <p:txBody>
          <a:bodyPr>
            <a:noAutofit/>
          </a:bodyPr>
          <a:lstStyle/>
          <a:p>
            <a:pPr marL="0" indent="0">
              <a:lnSpc>
                <a:spcPct val="120000"/>
              </a:lnSpc>
              <a:buNone/>
            </a:pPr>
            <a:r>
              <a:rPr lang="en-GB" sz="2400" dirty="0"/>
              <a:t>Diabetes</a:t>
            </a:r>
          </a:p>
          <a:p>
            <a:pPr marL="0" indent="0">
              <a:lnSpc>
                <a:spcPct val="120000"/>
              </a:lnSpc>
              <a:buNone/>
            </a:pPr>
            <a:r>
              <a:rPr lang="en-GB" sz="2400" dirty="0"/>
              <a:t>Cardiovascular (e.g. Hypertension, Angina)</a:t>
            </a:r>
          </a:p>
          <a:p>
            <a:pPr marL="0" indent="0">
              <a:lnSpc>
                <a:spcPct val="120000"/>
              </a:lnSpc>
              <a:buNone/>
            </a:pPr>
            <a:r>
              <a:rPr lang="en-GB" sz="2400" dirty="0"/>
              <a:t>Chronic Respiratory (e.g. Asthma, Chronic Obstructive Pulmonary Disease (COPD))</a:t>
            </a:r>
          </a:p>
          <a:p>
            <a:pPr marL="0" indent="0">
              <a:lnSpc>
                <a:spcPct val="120000"/>
              </a:lnSpc>
              <a:buNone/>
            </a:pPr>
            <a:r>
              <a:rPr lang="en-GB" sz="2400" dirty="0"/>
              <a:t>Chronic Neurological (e.g. Multiple Sclerosis)</a:t>
            </a:r>
          </a:p>
          <a:p>
            <a:pPr marL="0" indent="0">
              <a:lnSpc>
                <a:spcPct val="120000"/>
              </a:lnSpc>
              <a:buNone/>
            </a:pPr>
            <a:r>
              <a:rPr lang="en-GB" sz="2400" dirty="0"/>
              <a:t>Chronic Pain (e.g. Arthritis)</a:t>
            </a:r>
          </a:p>
          <a:p>
            <a:pPr marL="0" indent="0">
              <a:lnSpc>
                <a:spcPct val="120000"/>
              </a:lnSpc>
              <a:buNone/>
            </a:pPr>
            <a:r>
              <a:rPr lang="en-GB" sz="2400" dirty="0"/>
              <a:t>Post-COVID-19 syndrome (see Long COVID)</a:t>
            </a:r>
          </a:p>
          <a:p>
            <a:pPr marL="0" indent="0">
              <a:lnSpc>
                <a:spcPct val="120000"/>
              </a:lnSpc>
              <a:buNone/>
            </a:pPr>
            <a:r>
              <a:rPr lang="en-GB" sz="2400" dirty="0"/>
              <a:t>Other Long Term Conditions (e.g. Chronic Fatigue Syndrome, Irritable Bowel Syndrome (IBS), Cancer) etc.</a:t>
            </a:r>
          </a:p>
          <a:p>
            <a:pPr marL="0" indent="0">
              <a:lnSpc>
                <a:spcPct val="120000"/>
              </a:lnSpc>
              <a:buNone/>
            </a:pPr>
            <a:r>
              <a:rPr lang="en-GB" sz="2400" dirty="0"/>
              <a:t>(NHS, n.d.)</a:t>
            </a:r>
          </a:p>
        </p:txBody>
      </p:sp>
    </p:spTree>
    <p:extLst>
      <p:ext uri="{BB962C8B-B14F-4D97-AF65-F5344CB8AC3E}">
        <p14:creationId xmlns:p14="http://schemas.microsoft.com/office/powerpoint/2010/main" val="131160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5F42D-8C3A-C6B2-3528-09EA87D7C5FD}"/>
              </a:ext>
            </a:extLst>
          </p:cNvPr>
          <p:cNvSpPr>
            <a:spLocks noGrp="1"/>
          </p:cNvSpPr>
          <p:nvPr>
            <p:ph type="title"/>
          </p:nvPr>
        </p:nvSpPr>
        <p:spPr/>
        <p:txBody>
          <a:bodyPr>
            <a:normAutofit fontScale="90000"/>
          </a:bodyPr>
          <a:lstStyle/>
          <a:p>
            <a:r>
              <a:rPr lang="en-GB" dirty="0"/>
              <a:t>What are the causes of long term conditions?</a:t>
            </a:r>
          </a:p>
        </p:txBody>
      </p:sp>
      <p:sp>
        <p:nvSpPr>
          <p:cNvPr id="3" name="Content Placeholder 2">
            <a:extLst>
              <a:ext uri="{FF2B5EF4-FFF2-40B4-BE49-F238E27FC236}">
                <a16:creationId xmlns:a16="http://schemas.microsoft.com/office/drawing/2014/main" id="{B1F967D7-4CA7-9033-89B3-02FC2A2AF1CE}"/>
              </a:ext>
            </a:extLst>
          </p:cNvPr>
          <p:cNvSpPr>
            <a:spLocks noGrp="1"/>
          </p:cNvSpPr>
          <p:nvPr>
            <p:ph idx="1"/>
          </p:nvPr>
        </p:nvSpPr>
        <p:spPr/>
        <p:txBody>
          <a:bodyPr/>
          <a:lstStyle/>
          <a:p>
            <a:pPr marL="0" indent="0">
              <a:buNone/>
            </a:pPr>
            <a:r>
              <a:rPr lang="en-GB" dirty="0"/>
              <a:t>Broadly speaking these can be either </a:t>
            </a:r>
          </a:p>
          <a:p>
            <a:r>
              <a:rPr lang="en-GB" dirty="0"/>
              <a:t>Modifiable.</a:t>
            </a:r>
          </a:p>
          <a:p>
            <a:r>
              <a:rPr lang="en-GB" dirty="0"/>
              <a:t>Non-modifiable.</a:t>
            </a:r>
          </a:p>
          <a:p>
            <a:pPr marL="0" indent="0">
              <a:buNone/>
            </a:pPr>
            <a:r>
              <a:rPr lang="en-GB" dirty="0"/>
              <a:t>What is the difference?</a:t>
            </a:r>
          </a:p>
          <a:p>
            <a:pPr marL="0" indent="0">
              <a:buNone/>
            </a:pPr>
            <a:r>
              <a:rPr lang="en-GB" dirty="0"/>
              <a:t>How many of each can you identify?</a:t>
            </a:r>
          </a:p>
        </p:txBody>
      </p:sp>
    </p:spTree>
    <p:extLst>
      <p:ext uri="{BB962C8B-B14F-4D97-AF65-F5344CB8AC3E}">
        <p14:creationId xmlns:p14="http://schemas.microsoft.com/office/powerpoint/2010/main" val="89298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AA5AA-B076-3459-1F62-1E4B09855FD7}"/>
              </a:ext>
            </a:extLst>
          </p:cNvPr>
          <p:cNvSpPr>
            <a:spLocks noGrp="1"/>
          </p:cNvSpPr>
          <p:nvPr>
            <p:ph type="title"/>
          </p:nvPr>
        </p:nvSpPr>
        <p:spPr/>
        <p:txBody>
          <a:bodyPr/>
          <a:lstStyle/>
          <a:p>
            <a:r>
              <a:rPr lang="en-GB" dirty="0"/>
              <a:t>Modifiable risk factors</a:t>
            </a:r>
          </a:p>
        </p:txBody>
      </p:sp>
      <p:sp>
        <p:nvSpPr>
          <p:cNvPr id="3" name="Content Placeholder 2">
            <a:extLst>
              <a:ext uri="{FF2B5EF4-FFF2-40B4-BE49-F238E27FC236}">
                <a16:creationId xmlns:a16="http://schemas.microsoft.com/office/drawing/2014/main" id="{E546095A-CB2F-D7A7-0B8A-612AC6D1F6DA}"/>
              </a:ext>
            </a:extLst>
          </p:cNvPr>
          <p:cNvSpPr>
            <a:spLocks noGrp="1"/>
          </p:cNvSpPr>
          <p:nvPr>
            <p:ph idx="1"/>
          </p:nvPr>
        </p:nvSpPr>
        <p:spPr/>
        <p:txBody>
          <a:bodyPr/>
          <a:lstStyle/>
          <a:p>
            <a:pPr marL="0" indent="0">
              <a:buNone/>
            </a:pPr>
            <a:r>
              <a:rPr lang="en-GB" dirty="0"/>
              <a:t>Things that can be changed in some way.</a:t>
            </a:r>
          </a:p>
          <a:p>
            <a:pPr marL="0" indent="0">
              <a:buNone/>
            </a:pPr>
            <a:r>
              <a:rPr lang="en-GB" dirty="0"/>
              <a:t>For example</a:t>
            </a:r>
          </a:p>
          <a:p>
            <a:r>
              <a:rPr lang="en-GB" dirty="0"/>
              <a:t>Levels of activity</a:t>
            </a:r>
          </a:p>
          <a:p>
            <a:r>
              <a:rPr lang="en-GB" dirty="0"/>
              <a:t>Tobacco use</a:t>
            </a:r>
          </a:p>
          <a:p>
            <a:r>
              <a:rPr lang="en-GB" dirty="0"/>
              <a:t>Alcohol consumption</a:t>
            </a:r>
          </a:p>
          <a:p>
            <a:r>
              <a:rPr lang="en-GB" dirty="0"/>
              <a:t>Diet</a:t>
            </a:r>
          </a:p>
        </p:txBody>
      </p:sp>
    </p:spTree>
    <p:extLst>
      <p:ext uri="{BB962C8B-B14F-4D97-AF65-F5344CB8AC3E}">
        <p14:creationId xmlns:p14="http://schemas.microsoft.com/office/powerpoint/2010/main" val="323244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550B5-F322-141B-DC33-DF153DED65A3}"/>
              </a:ext>
            </a:extLst>
          </p:cNvPr>
          <p:cNvSpPr>
            <a:spLocks noGrp="1"/>
          </p:cNvSpPr>
          <p:nvPr>
            <p:ph type="title"/>
          </p:nvPr>
        </p:nvSpPr>
        <p:spPr/>
        <p:txBody>
          <a:bodyPr/>
          <a:lstStyle/>
          <a:p>
            <a:r>
              <a:rPr lang="en-GB" dirty="0"/>
              <a:t>Non-modifiable factors</a:t>
            </a:r>
          </a:p>
        </p:txBody>
      </p:sp>
      <p:sp>
        <p:nvSpPr>
          <p:cNvPr id="3" name="Content Placeholder 2">
            <a:extLst>
              <a:ext uri="{FF2B5EF4-FFF2-40B4-BE49-F238E27FC236}">
                <a16:creationId xmlns:a16="http://schemas.microsoft.com/office/drawing/2014/main" id="{52737FC0-B476-ED51-25A7-8DD904D2CF3D}"/>
              </a:ext>
            </a:extLst>
          </p:cNvPr>
          <p:cNvSpPr>
            <a:spLocks noGrp="1"/>
          </p:cNvSpPr>
          <p:nvPr>
            <p:ph idx="1"/>
          </p:nvPr>
        </p:nvSpPr>
        <p:spPr/>
        <p:txBody>
          <a:bodyPr/>
          <a:lstStyle/>
          <a:p>
            <a:pPr marL="0" indent="0">
              <a:buNone/>
            </a:pPr>
            <a:r>
              <a:rPr lang="en-GB" dirty="0"/>
              <a:t>These are factors which cannot be changed.</a:t>
            </a:r>
          </a:p>
          <a:p>
            <a:pPr marL="0" indent="0">
              <a:buNone/>
            </a:pPr>
            <a:r>
              <a:rPr lang="en-GB" dirty="0"/>
              <a:t>For example</a:t>
            </a:r>
          </a:p>
          <a:p>
            <a:r>
              <a:rPr lang="en-GB" dirty="0"/>
              <a:t>Age</a:t>
            </a:r>
          </a:p>
          <a:p>
            <a:r>
              <a:rPr lang="en-GB" dirty="0"/>
              <a:t>Sex (not Gender)</a:t>
            </a:r>
          </a:p>
          <a:p>
            <a:r>
              <a:rPr lang="en-GB" dirty="0"/>
              <a:t>Ethnicity </a:t>
            </a:r>
          </a:p>
          <a:p>
            <a:r>
              <a:rPr lang="en-GB" dirty="0"/>
              <a:t>Genes</a:t>
            </a:r>
          </a:p>
        </p:txBody>
      </p:sp>
    </p:spTree>
    <p:extLst>
      <p:ext uri="{BB962C8B-B14F-4D97-AF65-F5344CB8AC3E}">
        <p14:creationId xmlns:p14="http://schemas.microsoft.com/office/powerpoint/2010/main" val="398490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B2569-0FB2-A7BC-0D6A-86B0B9E93FF9}"/>
              </a:ext>
            </a:extLst>
          </p:cNvPr>
          <p:cNvSpPr>
            <a:spLocks noGrp="1"/>
          </p:cNvSpPr>
          <p:nvPr>
            <p:ph type="title"/>
          </p:nvPr>
        </p:nvSpPr>
        <p:spPr/>
        <p:txBody>
          <a:bodyPr/>
          <a:lstStyle/>
          <a:p>
            <a:r>
              <a:rPr lang="en-GB" dirty="0"/>
              <a:t>Examples of Long Term Conditions</a:t>
            </a:r>
          </a:p>
        </p:txBody>
      </p:sp>
      <p:sp>
        <p:nvSpPr>
          <p:cNvPr id="3" name="Content Placeholder 2">
            <a:extLst>
              <a:ext uri="{FF2B5EF4-FFF2-40B4-BE49-F238E27FC236}">
                <a16:creationId xmlns:a16="http://schemas.microsoft.com/office/drawing/2014/main" id="{4BA9814C-A90B-D8CC-B3D0-09551B8782F1}"/>
              </a:ext>
            </a:extLst>
          </p:cNvPr>
          <p:cNvSpPr>
            <a:spLocks noGrp="1"/>
          </p:cNvSpPr>
          <p:nvPr>
            <p:ph idx="1"/>
          </p:nvPr>
        </p:nvSpPr>
        <p:spPr/>
        <p:txBody>
          <a:bodyPr/>
          <a:lstStyle/>
          <a:p>
            <a:pPr marL="0" indent="0">
              <a:buNone/>
            </a:pPr>
            <a:r>
              <a:rPr lang="en-GB" dirty="0"/>
              <a:t>Task: In pairs, thinking back to slide four (Examples from the NHS) can you divide these into broadly resulting from either modifiable or non modifiable risk factors.</a:t>
            </a:r>
          </a:p>
          <a:p>
            <a:pPr marL="0" indent="0">
              <a:buNone/>
            </a:pPr>
            <a:r>
              <a:rPr lang="en-GB" dirty="0"/>
              <a:t>There may be more than one factor, for example traditionally more men than women smoked potentially resulting in the higher rates of lung cancer in men. (Cancer Research UK, n.d.)</a:t>
            </a:r>
          </a:p>
        </p:txBody>
      </p:sp>
    </p:spTree>
    <p:extLst>
      <p:ext uri="{BB962C8B-B14F-4D97-AF65-F5344CB8AC3E}">
        <p14:creationId xmlns:p14="http://schemas.microsoft.com/office/powerpoint/2010/main" val="28623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2D06-E34B-B6AB-029D-1799DAF5DF4D}"/>
              </a:ext>
            </a:extLst>
          </p:cNvPr>
          <p:cNvSpPr>
            <a:spLocks noGrp="1"/>
          </p:cNvSpPr>
          <p:nvPr>
            <p:ph type="title"/>
          </p:nvPr>
        </p:nvSpPr>
        <p:spPr/>
        <p:txBody>
          <a:bodyPr/>
          <a:lstStyle/>
          <a:p>
            <a:r>
              <a:rPr lang="en-GB" dirty="0"/>
              <a:t>Feedback</a:t>
            </a:r>
          </a:p>
        </p:txBody>
      </p:sp>
      <p:sp>
        <p:nvSpPr>
          <p:cNvPr id="3" name="Content Placeholder 2">
            <a:extLst>
              <a:ext uri="{FF2B5EF4-FFF2-40B4-BE49-F238E27FC236}">
                <a16:creationId xmlns:a16="http://schemas.microsoft.com/office/drawing/2014/main" id="{07BA2F4D-A5CA-F9C6-D55D-E9E93026667F}"/>
              </a:ext>
            </a:extLst>
          </p:cNvPr>
          <p:cNvSpPr>
            <a:spLocks noGrp="1"/>
          </p:cNvSpPr>
          <p:nvPr>
            <p:ph idx="1"/>
          </p:nvPr>
        </p:nvSpPr>
        <p:spPr/>
        <p:txBody>
          <a:bodyPr/>
          <a:lstStyle/>
          <a:p>
            <a:pPr marL="0" indent="0">
              <a:buNone/>
            </a:pPr>
            <a:r>
              <a:rPr lang="en-GB" dirty="0"/>
              <a:t>Alcohol use</a:t>
            </a:r>
          </a:p>
          <a:p>
            <a:pPr marL="0" indent="0">
              <a:buNone/>
            </a:pPr>
            <a:r>
              <a:rPr lang="en-GB" dirty="0"/>
              <a:t>Diet</a:t>
            </a:r>
          </a:p>
          <a:p>
            <a:pPr marL="0" indent="0">
              <a:buNone/>
            </a:pPr>
            <a:r>
              <a:rPr lang="en-GB" dirty="0"/>
              <a:t>Age</a:t>
            </a:r>
          </a:p>
          <a:p>
            <a:pPr marL="0" indent="0">
              <a:buNone/>
            </a:pPr>
            <a:r>
              <a:rPr lang="en-GB" dirty="0"/>
              <a:t>Sex</a:t>
            </a:r>
          </a:p>
          <a:p>
            <a:pPr marL="0" indent="0">
              <a:buNone/>
            </a:pPr>
            <a:r>
              <a:rPr lang="en-GB" dirty="0"/>
              <a:t>Ethnicity</a:t>
            </a:r>
          </a:p>
          <a:p>
            <a:pPr marL="0" indent="0">
              <a:buNone/>
            </a:pPr>
            <a:r>
              <a:rPr lang="en-GB" dirty="0"/>
              <a:t>Genes</a:t>
            </a:r>
          </a:p>
        </p:txBody>
      </p:sp>
    </p:spTree>
    <p:extLst>
      <p:ext uri="{BB962C8B-B14F-4D97-AF65-F5344CB8AC3E}">
        <p14:creationId xmlns:p14="http://schemas.microsoft.com/office/powerpoint/2010/main" val="2658156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429F9-B9E5-528F-85EA-CADFD064352D}"/>
              </a:ext>
            </a:extLst>
          </p:cNvPr>
          <p:cNvSpPr>
            <a:spLocks noGrp="1"/>
          </p:cNvSpPr>
          <p:nvPr>
            <p:ph type="title"/>
          </p:nvPr>
        </p:nvSpPr>
        <p:spPr/>
        <p:txBody>
          <a:bodyPr/>
          <a:lstStyle/>
          <a:p>
            <a:r>
              <a:rPr lang="en-GB" dirty="0"/>
              <a:t>Multiple Long Term Conditions (</a:t>
            </a:r>
            <a:r>
              <a:rPr lang="en-GB" dirty="0" err="1"/>
              <a:t>MLTC</a:t>
            </a:r>
            <a:r>
              <a:rPr lang="en-GB" dirty="0"/>
              <a:t>)</a:t>
            </a:r>
          </a:p>
        </p:txBody>
      </p:sp>
      <p:sp>
        <p:nvSpPr>
          <p:cNvPr id="3" name="Content Placeholder 2">
            <a:extLst>
              <a:ext uri="{FF2B5EF4-FFF2-40B4-BE49-F238E27FC236}">
                <a16:creationId xmlns:a16="http://schemas.microsoft.com/office/drawing/2014/main" id="{9FEC5DB4-A600-17FE-5803-4337422C069C}"/>
              </a:ext>
            </a:extLst>
          </p:cNvPr>
          <p:cNvSpPr>
            <a:spLocks noGrp="1"/>
          </p:cNvSpPr>
          <p:nvPr>
            <p:ph idx="1"/>
          </p:nvPr>
        </p:nvSpPr>
        <p:spPr/>
        <p:txBody>
          <a:bodyPr/>
          <a:lstStyle/>
          <a:p>
            <a:pPr marL="0" indent="0">
              <a:buNone/>
            </a:pPr>
            <a:r>
              <a:rPr lang="en-GB" dirty="0"/>
              <a:t>Definition:</a:t>
            </a:r>
          </a:p>
          <a:p>
            <a:pPr marL="0" indent="0">
              <a:buNone/>
            </a:pPr>
            <a:r>
              <a:rPr lang="en-GB" dirty="0" err="1"/>
              <a:t>MLTC</a:t>
            </a:r>
            <a:r>
              <a:rPr lang="en-GB" dirty="0"/>
              <a:t> refers to the co-existence of two or more chronic conditions (physical or mental) in a person. In medical and research circles, this has often been referred to as 'multimorbidity’ (National Institute for Health and Care Research, n.d.)</a:t>
            </a:r>
          </a:p>
        </p:txBody>
      </p:sp>
    </p:spTree>
    <p:extLst>
      <p:ext uri="{BB962C8B-B14F-4D97-AF65-F5344CB8AC3E}">
        <p14:creationId xmlns:p14="http://schemas.microsoft.com/office/powerpoint/2010/main" val="402593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2E38E-4D73-27CF-F70E-2260F0AECA7D}"/>
              </a:ext>
            </a:extLst>
          </p:cNvPr>
          <p:cNvSpPr>
            <a:spLocks noGrp="1"/>
          </p:cNvSpPr>
          <p:nvPr>
            <p:ph type="title"/>
          </p:nvPr>
        </p:nvSpPr>
        <p:spPr/>
        <p:txBody>
          <a:bodyPr/>
          <a:lstStyle/>
          <a:p>
            <a:r>
              <a:rPr lang="en-GB" dirty="0"/>
              <a:t>Risk Factors for </a:t>
            </a:r>
            <a:r>
              <a:rPr lang="en-GB" dirty="0" err="1"/>
              <a:t>MLTC</a:t>
            </a:r>
            <a:endParaRPr lang="en-GB" dirty="0"/>
          </a:p>
        </p:txBody>
      </p:sp>
      <p:sp>
        <p:nvSpPr>
          <p:cNvPr id="3" name="Content Placeholder 2">
            <a:extLst>
              <a:ext uri="{FF2B5EF4-FFF2-40B4-BE49-F238E27FC236}">
                <a16:creationId xmlns:a16="http://schemas.microsoft.com/office/drawing/2014/main" id="{9AAD3ED5-6498-73EB-B730-5B56479DEFA9}"/>
              </a:ext>
            </a:extLst>
          </p:cNvPr>
          <p:cNvSpPr>
            <a:spLocks noGrp="1"/>
          </p:cNvSpPr>
          <p:nvPr>
            <p:ph idx="1"/>
          </p:nvPr>
        </p:nvSpPr>
        <p:spPr>
          <a:xfrm>
            <a:off x="609600" y="1484851"/>
            <a:ext cx="10972800" cy="4032382"/>
          </a:xfrm>
        </p:spPr>
        <p:txBody>
          <a:bodyPr>
            <a:normAutofit fontScale="92500" lnSpcReduction="10000"/>
          </a:bodyPr>
          <a:lstStyle/>
          <a:p>
            <a:pPr marL="0" indent="0">
              <a:buNone/>
            </a:pPr>
            <a:r>
              <a:rPr lang="en-GB" dirty="0"/>
              <a:t>Deprivation</a:t>
            </a:r>
          </a:p>
          <a:p>
            <a:pPr marL="0" indent="0">
              <a:buNone/>
            </a:pPr>
            <a:r>
              <a:rPr lang="en-GB" dirty="0"/>
              <a:t>Obesity</a:t>
            </a:r>
          </a:p>
          <a:p>
            <a:pPr marL="0" indent="0">
              <a:buNone/>
            </a:pPr>
            <a:r>
              <a:rPr lang="en-GB" dirty="0"/>
              <a:t>Diet</a:t>
            </a:r>
          </a:p>
          <a:p>
            <a:pPr marL="0" indent="0">
              <a:buNone/>
            </a:pPr>
            <a:r>
              <a:rPr lang="en-GB" dirty="0"/>
              <a:t>Smoking</a:t>
            </a:r>
          </a:p>
          <a:p>
            <a:pPr marL="0" indent="0">
              <a:buNone/>
            </a:pPr>
            <a:r>
              <a:rPr lang="en-GB" dirty="0"/>
              <a:t>Pollution</a:t>
            </a:r>
          </a:p>
          <a:p>
            <a:pPr marL="0" indent="0">
              <a:buNone/>
            </a:pPr>
            <a:r>
              <a:rPr lang="en-GB" dirty="0"/>
              <a:t>Alcohol</a:t>
            </a:r>
          </a:p>
          <a:p>
            <a:pPr marL="0" indent="0">
              <a:buNone/>
            </a:pPr>
            <a:r>
              <a:rPr lang="en-GB" dirty="0"/>
              <a:t>What is the common factor? Take five minutes to think about this.</a:t>
            </a:r>
          </a:p>
        </p:txBody>
      </p:sp>
    </p:spTree>
    <p:extLst>
      <p:ext uri="{BB962C8B-B14F-4D97-AF65-F5344CB8AC3E}">
        <p14:creationId xmlns:p14="http://schemas.microsoft.com/office/powerpoint/2010/main" val="290117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B848-0632-1905-2F72-3862E393BDDC}"/>
              </a:ext>
            </a:extLst>
          </p:cNvPr>
          <p:cNvSpPr>
            <a:spLocks noGrp="1"/>
          </p:cNvSpPr>
          <p:nvPr>
            <p:ph type="title"/>
          </p:nvPr>
        </p:nvSpPr>
        <p:spPr/>
        <p:txBody>
          <a:bodyPr/>
          <a:lstStyle/>
          <a:p>
            <a:r>
              <a:rPr lang="en-GB" dirty="0"/>
              <a:t>The Challenge</a:t>
            </a:r>
          </a:p>
        </p:txBody>
      </p:sp>
      <p:sp>
        <p:nvSpPr>
          <p:cNvPr id="3" name="Content Placeholder 2">
            <a:extLst>
              <a:ext uri="{FF2B5EF4-FFF2-40B4-BE49-F238E27FC236}">
                <a16:creationId xmlns:a16="http://schemas.microsoft.com/office/drawing/2014/main" id="{C9C8AA31-E694-9F15-A9E0-48873906AD9B}"/>
              </a:ext>
            </a:extLst>
          </p:cNvPr>
          <p:cNvSpPr>
            <a:spLocks noGrp="1"/>
          </p:cNvSpPr>
          <p:nvPr>
            <p:ph idx="1"/>
          </p:nvPr>
        </p:nvSpPr>
        <p:spPr/>
        <p:txBody>
          <a:bodyPr>
            <a:normAutofit/>
          </a:bodyPr>
          <a:lstStyle/>
          <a:p>
            <a:pPr marL="0" indent="0">
              <a:buNone/>
            </a:pPr>
            <a:r>
              <a:rPr lang="en-GB" dirty="0"/>
              <a:t>There are an estimated 14 million people in England living with </a:t>
            </a:r>
            <a:r>
              <a:rPr lang="en-GB" dirty="0" err="1"/>
              <a:t>MLTC</a:t>
            </a:r>
            <a:r>
              <a:rPr lang="en-GB" dirty="0"/>
              <a:t>. This number is growing, in line with an ageing population.</a:t>
            </a:r>
          </a:p>
          <a:p>
            <a:pPr marL="0" indent="0">
              <a:buNone/>
            </a:pPr>
            <a:r>
              <a:rPr lang="en-GB" dirty="0" err="1"/>
              <a:t>MLTC</a:t>
            </a:r>
            <a:r>
              <a:rPr lang="en-GB" dirty="0"/>
              <a:t> also affects young people, with almost 20% of 25–64 year-olds having more than one condition. Those living in the most deprived areas are more likely to develop </a:t>
            </a:r>
            <a:r>
              <a:rPr lang="en-GB" dirty="0" err="1"/>
              <a:t>MLTC</a:t>
            </a:r>
            <a:r>
              <a:rPr lang="en-GB" dirty="0"/>
              <a:t> earlier in life.</a:t>
            </a:r>
          </a:p>
        </p:txBody>
      </p:sp>
    </p:spTree>
    <p:extLst>
      <p:ext uri="{BB962C8B-B14F-4D97-AF65-F5344CB8AC3E}">
        <p14:creationId xmlns:p14="http://schemas.microsoft.com/office/powerpoint/2010/main" val="64429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088F44-868E-4236-124E-24D41FF9887F}"/>
              </a:ext>
            </a:extLst>
          </p:cNvPr>
          <p:cNvSpPr>
            <a:spLocks noGrp="1"/>
          </p:cNvSpPr>
          <p:nvPr>
            <p:ph idx="1"/>
          </p:nvPr>
        </p:nvSpPr>
        <p:spPr>
          <a:xfrm>
            <a:off x="609600" y="274638"/>
            <a:ext cx="10972800" cy="5242595"/>
          </a:xfrm>
        </p:spPr>
        <p:txBody>
          <a:bodyPr>
            <a:noAutofit/>
          </a:bodyPr>
          <a:lstStyle/>
          <a:p>
            <a:pPr marL="0" indent="0">
              <a:lnSpc>
                <a:spcPct val="120000"/>
              </a:lnSpc>
              <a:buNone/>
            </a:pPr>
            <a:r>
              <a:rPr lang="en-GB" dirty="0"/>
              <a:t>People with </a:t>
            </a:r>
            <a:r>
              <a:rPr lang="en-GB" dirty="0" err="1"/>
              <a:t>MLTC</a:t>
            </a:r>
            <a:r>
              <a:rPr lang="en-GB" dirty="0"/>
              <a:t> account for more than half of NHS primary and secondary care costs. </a:t>
            </a:r>
          </a:p>
          <a:p>
            <a:pPr marL="0" indent="0">
              <a:lnSpc>
                <a:spcPct val="120000"/>
              </a:lnSpc>
              <a:buNone/>
            </a:pPr>
            <a:r>
              <a:rPr lang="en-GB" dirty="0"/>
              <a:t>Clinical services are typically organised around single conditions. This means the health and care system does not work as well for people living with </a:t>
            </a:r>
            <a:r>
              <a:rPr lang="en-GB" dirty="0" err="1"/>
              <a:t>MLTC</a:t>
            </a:r>
            <a:r>
              <a:rPr lang="en-GB" dirty="0"/>
              <a:t>. </a:t>
            </a:r>
          </a:p>
          <a:p>
            <a:pPr marL="0" indent="0">
              <a:lnSpc>
                <a:spcPct val="120000"/>
              </a:lnSpc>
              <a:buNone/>
            </a:pPr>
            <a:r>
              <a:rPr lang="en-GB" dirty="0"/>
              <a:t>People are often passed between specialists, having to repeat their stories and feel the management of their conditions fails to take account of their needs.</a:t>
            </a:r>
          </a:p>
        </p:txBody>
      </p:sp>
    </p:spTree>
    <p:extLst>
      <p:ext uri="{BB962C8B-B14F-4D97-AF65-F5344CB8AC3E}">
        <p14:creationId xmlns:p14="http://schemas.microsoft.com/office/powerpoint/2010/main" val="344607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74C3F-C85B-85FE-B337-A30E1DE6944B}"/>
              </a:ext>
            </a:extLst>
          </p:cNvPr>
          <p:cNvSpPr>
            <a:spLocks noGrp="1"/>
          </p:cNvSpPr>
          <p:nvPr>
            <p:ph type="title"/>
          </p:nvPr>
        </p:nvSpPr>
        <p:spPr/>
        <p:txBody>
          <a:bodyPr/>
          <a:lstStyle/>
          <a:p>
            <a:r>
              <a:rPr lang="en-GB" dirty="0"/>
              <a:t>Levels of Care</a:t>
            </a:r>
          </a:p>
        </p:txBody>
      </p:sp>
      <p:sp>
        <p:nvSpPr>
          <p:cNvPr id="3" name="Content Placeholder 2">
            <a:extLst>
              <a:ext uri="{FF2B5EF4-FFF2-40B4-BE49-F238E27FC236}">
                <a16:creationId xmlns:a16="http://schemas.microsoft.com/office/drawing/2014/main" id="{98D26B4E-AAC2-68E5-5F8E-FBDA03CF1301}"/>
              </a:ext>
            </a:extLst>
          </p:cNvPr>
          <p:cNvSpPr>
            <a:spLocks noGrp="1"/>
          </p:cNvSpPr>
          <p:nvPr>
            <p:ph idx="1"/>
          </p:nvPr>
        </p:nvSpPr>
        <p:spPr/>
        <p:txBody>
          <a:bodyPr/>
          <a:lstStyle/>
          <a:p>
            <a:pPr marL="0" indent="0">
              <a:buNone/>
            </a:pPr>
            <a:r>
              <a:rPr lang="en-GB" dirty="0"/>
              <a:t>Primary- for example?</a:t>
            </a:r>
          </a:p>
          <a:p>
            <a:pPr marL="0" indent="0">
              <a:buNone/>
            </a:pPr>
            <a:r>
              <a:rPr lang="en-GB" dirty="0"/>
              <a:t>Secondary- for example?</a:t>
            </a:r>
          </a:p>
          <a:p>
            <a:pPr marL="0" indent="0">
              <a:buNone/>
            </a:pPr>
            <a:r>
              <a:rPr lang="en-GB" dirty="0"/>
              <a:t>Tertiary- for example?</a:t>
            </a:r>
          </a:p>
          <a:p>
            <a:pPr marL="0" indent="0">
              <a:buNone/>
            </a:pPr>
            <a:r>
              <a:rPr lang="en-GB" dirty="0"/>
              <a:t>Community health- for example?</a:t>
            </a:r>
          </a:p>
        </p:txBody>
      </p:sp>
    </p:spTree>
    <p:extLst>
      <p:ext uri="{BB962C8B-B14F-4D97-AF65-F5344CB8AC3E}">
        <p14:creationId xmlns:p14="http://schemas.microsoft.com/office/powerpoint/2010/main" val="129216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049F7-E6CE-2697-50E5-63F4A7B2782A}"/>
              </a:ext>
            </a:extLst>
          </p:cNvPr>
          <p:cNvSpPr>
            <a:spLocks noGrp="1"/>
          </p:cNvSpPr>
          <p:nvPr>
            <p:ph type="title"/>
          </p:nvPr>
        </p:nvSpPr>
        <p:spPr/>
        <p:txBody>
          <a:bodyPr>
            <a:normAutofit/>
          </a:bodyPr>
          <a:lstStyle/>
          <a:p>
            <a:pPr algn="l"/>
            <a:r>
              <a:rPr lang="en-GB" sz="2000" dirty="0"/>
              <a:t>(NHS Digital, n.d.)</a:t>
            </a:r>
          </a:p>
        </p:txBody>
      </p:sp>
      <p:pic>
        <p:nvPicPr>
          <p:cNvPr id="4" name="Content Placeholder 3">
            <a:extLst>
              <a:ext uri="{FF2B5EF4-FFF2-40B4-BE49-F238E27FC236}">
                <a16:creationId xmlns:a16="http://schemas.microsoft.com/office/drawing/2014/main" id="{34DC0C1B-C2CA-2B22-B860-FA60110B807F}"/>
              </a:ext>
            </a:extLst>
          </p:cNvPr>
          <p:cNvPicPr>
            <a:picLocks noGrp="1" noChangeAspect="1"/>
          </p:cNvPicPr>
          <p:nvPr>
            <p:ph idx="1"/>
          </p:nvPr>
        </p:nvPicPr>
        <p:blipFill>
          <a:blip r:embed="rId2"/>
          <a:stretch>
            <a:fillRect/>
          </a:stretch>
        </p:blipFill>
        <p:spPr>
          <a:xfrm>
            <a:off x="3806387" y="219778"/>
            <a:ext cx="6193290" cy="5296785"/>
          </a:xfrm>
          <a:prstGeom prst="rect">
            <a:avLst/>
          </a:prstGeom>
        </p:spPr>
      </p:pic>
    </p:spTree>
    <p:extLst>
      <p:ext uri="{BB962C8B-B14F-4D97-AF65-F5344CB8AC3E}">
        <p14:creationId xmlns:p14="http://schemas.microsoft.com/office/powerpoint/2010/main" val="2719340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95C37-7616-CD30-C5CD-08258913C77E}"/>
              </a:ext>
            </a:extLst>
          </p:cNvPr>
          <p:cNvSpPr>
            <a:spLocks noGrp="1"/>
          </p:cNvSpPr>
          <p:nvPr>
            <p:ph type="title"/>
          </p:nvPr>
        </p:nvSpPr>
        <p:spPr/>
        <p:txBody>
          <a:bodyPr/>
          <a:lstStyle/>
          <a:p>
            <a:r>
              <a:rPr lang="en-GB" dirty="0"/>
              <a:t>Levels of care</a:t>
            </a:r>
          </a:p>
        </p:txBody>
      </p:sp>
      <p:sp>
        <p:nvSpPr>
          <p:cNvPr id="3" name="Content Placeholder 2">
            <a:extLst>
              <a:ext uri="{FF2B5EF4-FFF2-40B4-BE49-F238E27FC236}">
                <a16:creationId xmlns:a16="http://schemas.microsoft.com/office/drawing/2014/main" id="{6A5202C9-D2D5-D345-63B0-232CC1365A04}"/>
              </a:ext>
            </a:extLst>
          </p:cNvPr>
          <p:cNvSpPr>
            <a:spLocks noGrp="1"/>
          </p:cNvSpPr>
          <p:nvPr>
            <p:ph idx="1"/>
          </p:nvPr>
        </p:nvSpPr>
        <p:spPr>
          <a:xfrm>
            <a:off x="609600" y="1600201"/>
            <a:ext cx="10972800" cy="4146258"/>
          </a:xfrm>
        </p:spPr>
        <p:txBody>
          <a:bodyPr>
            <a:normAutofit fontScale="77500" lnSpcReduction="20000"/>
          </a:bodyPr>
          <a:lstStyle/>
          <a:p>
            <a:pPr marL="0" indent="0">
              <a:lnSpc>
                <a:spcPct val="120000"/>
              </a:lnSpc>
              <a:buNone/>
            </a:pPr>
            <a:r>
              <a:rPr lang="en-GB" sz="3600" dirty="0"/>
              <a:t>Care providers do not operate in isolation. Primary, secondary, tertiary and community care are intended to act as a single, integrated care system. </a:t>
            </a:r>
          </a:p>
          <a:p>
            <a:pPr marL="0" indent="0">
              <a:lnSpc>
                <a:spcPct val="120000"/>
              </a:lnSpc>
              <a:buNone/>
            </a:pPr>
            <a:r>
              <a:rPr lang="en-GB" sz="3600" dirty="0"/>
              <a:t>Patients are passed from one provider to another as appropriate, for example when a General Practitioner refers a patient to a specialist in secondary care.</a:t>
            </a:r>
          </a:p>
          <a:p>
            <a:pPr marL="0" indent="0">
              <a:lnSpc>
                <a:spcPct val="120000"/>
              </a:lnSpc>
              <a:buNone/>
            </a:pPr>
            <a:r>
              <a:rPr lang="en-GB" sz="3600" dirty="0"/>
              <a:t>Ensuring continuity of care when a patient is transferred between providers is an important part of the overall patient experience. </a:t>
            </a:r>
            <a:r>
              <a:rPr lang="en-GB" dirty="0"/>
              <a:t>(NHS Digital n.d.)</a:t>
            </a:r>
          </a:p>
        </p:txBody>
      </p:sp>
    </p:spTree>
    <p:extLst>
      <p:ext uri="{BB962C8B-B14F-4D97-AF65-F5344CB8AC3E}">
        <p14:creationId xmlns:p14="http://schemas.microsoft.com/office/powerpoint/2010/main" val="1897845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2ED81-486A-8C31-AACD-8ED69C99367D}"/>
              </a:ext>
            </a:extLst>
          </p:cNvPr>
          <p:cNvSpPr>
            <a:spLocks noGrp="1"/>
          </p:cNvSpPr>
          <p:nvPr>
            <p:ph type="title"/>
          </p:nvPr>
        </p:nvSpPr>
        <p:spPr>
          <a:xfrm>
            <a:off x="609600" y="274637"/>
            <a:ext cx="10972800" cy="1545773"/>
          </a:xfrm>
        </p:spPr>
        <p:txBody>
          <a:bodyPr>
            <a:normAutofit/>
          </a:bodyPr>
          <a:lstStyle/>
          <a:p>
            <a:r>
              <a:rPr lang="en-GB" dirty="0"/>
              <a:t>Elements of care </a:t>
            </a:r>
            <a:br>
              <a:rPr lang="en-GB" dirty="0"/>
            </a:br>
            <a:r>
              <a:rPr lang="en-GB" sz="2400" dirty="0"/>
              <a:t>(Now referred to as Integrated care)</a:t>
            </a:r>
          </a:p>
        </p:txBody>
      </p:sp>
      <p:pic>
        <p:nvPicPr>
          <p:cNvPr id="4" name="Content Placeholder 3">
            <a:extLst>
              <a:ext uri="{FF2B5EF4-FFF2-40B4-BE49-F238E27FC236}">
                <a16:creationId xmlns:a16="http://schemas.microsoft.com/office/drawing/2014/main" id="{24BC0BDE-22D9-A03D-6C11-AB440CBFA410}"/>
              </a:ext>
            </a:extLst>
          </p:cNvPr>
          <p:cNvPicPr>
            <a:picLocks noGrp="1" noChangeAspect="1"/>
          </p:cNvPicPr>
          <p:nvPr>
            <p:ph idx="1"/>
          </p:nvPr>
        </p:nvPicPr>
        <p:blipFill>
          <a:blip r:embed="rId2"/>
          <a:stretch>
            <a:fillRect/>
          </a:stretch>
        </p:blipFill>
        <p:spPr>
          <a:xfrm>
            <a:off x="2909887" y="1639094"/>
            <a:ext cx="6748799" cy="4065420"/>
          </a:xfrm>
          <a:prstGeom prst="rect">
            <a:avLst/>
          </a:prstGeom>
        </p:spPr>
      </p:pic>
    </p:spTree>
    <p:extLst>
      <p:ext uri="{BB962C8B-B14F-4D97-AF65-F5344CB8AC3E}">
        <p14:creationId xmlns:p14="http://schemas.microsoft.com/office/powerpoint/2010/main" val="1208822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54045-115D-2F53-93FA-F650097CA5D9}"/>
              </a:ext>
            </a:extLst>
          </p:cNvPr>
          <p:cNvSpPr>
            <a:spLocks noGrp="1"/>
          </p:cNvSpPr>
          <p:nvPr>
            <p:ph type="title"/>
          </p:nvPr>
        </p:nvSpPr>
        <p:spPr/>
        <p:txBody>
          <a:bodyPr/>
          <a:lstStyle/>
          <a:p>
            <a:r>
              <a:rPr lang="en-GB" dirty="0"/>
              <a:t>Recent changes</a:t>
            </a:r>
          </a:p>
        </p:txBody>
      </p:sp>
      <p:sp>
        <p:nvSpPr>
          <p:cNvPr id="3" name="Content Placeholder 2">
            <a:extLst>
              <a:ext uri="{FF2B5EF4-FFF2-40B4-BE49-F238E27FC236}">
                <a16:creationId xmlns:a16="http://schemas.microsoft.com/office/drawing/2014/main" id="{7EEEC03D-8B14-1572-63F4-5409F4D776BC}"/>
              </a:ext>
            </a:extLst>
          </p:cNvPr>
          <p:cNvSpPr>
            <a:spLocks noGrp="1"/>
          </p:cNvSpPr>
          <p:nvPr>
            <p:ph idx="1"/>
          </p:nvPr>
        </p:nvSpPr>
        <p:spPr/>
        <p:txBody>
          <a:bodyPr/>
          <a:lstStyle/>
          <a:p>
            <a:pPr marL="0" indent="0">
              <a:buNone/>
            </a:pPr>
            <a:r>
              <a:rPr lang="en-GB" dirty="0"/>
              <a:t>Clinical Commissioning Groups (CCGs) were replaced by Integrated Care Systems (ICSs) in April 2022.</a:t>
            </a:r>
          </a:p>
          <a:p>
            <a:pPr marL="0" indent="0">
              <a:buNone/>
            </a:pPr>
            <a:r>
              <a:rPr lang="en-GB" dirty="0"/>
              <a:t>The ICSs will fund NHS care providers at a local level. This change is intended to bring together healthcare providers, commissioners and local authorities at a local level to improve the level of integrated care</a:t>
            </a:r>
          </a:p>
        </p:txBody>
      </p:sp>
    </p:spTree>
    <p:extLst>
      <p:ext uri="{BB962C8B-B14F-4D97-AF65-F5344CB8AC3E}">
        <p14:creationId xmlns:p14="http://schemas.microsoft.com/office/powerpoint/2010/main" val="169997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91200-9167-70B1-3C44-B35B2D8B07D3}"/>
              </a:ext>
            </a:extLst>
          </p:cNvPr>
          <p:cNvSpPr>
            <a:spLocks noGrp="1"/>
          </p:cNvSpPr>
          <p:nvPr>
            <p:ph type="title"/>
          </p:nvPr>
        </p:nvSpPr>
        <p:spPr/>
        <p:txBody>
          <a:bodyPr/>
          <a:lstStyle/>
          <a:p>
            <a:r>
              <a:rPr lang="en-GB" dirty="0"/>
              <a:t>Other relevant organisations</a:t>
            </a:r>
          </a:p>
        </p:txBody>
      </p:sp>
      <p:sp>
        <p:nvSpPr>
          <p:cNvPr id="3" name="Content Placeholder 2">
            <a:extLst>
              <a:ext uri="{FF2B5EF4-FFF2-40B4-BE49-F238E27FC236}">
                <a16:creationId xmlns:a16="http://schemas.microsoft.com/office/drawing/2014/main" id="{16F50461-E03F-A4B1-B12B-6969F661AC07}"/>
              </a:ext>
            </a:extLst>
          </p:cNvPr>
          <p:cNvSpPr>
            <a:spLocks noGrp="1"/>
          </p:cNvSpPr>
          <p:nvPr>
            <p:ph idx="1"/>
          </p:nvPr>
        </p:nvSpPr>
        <p:spPr/>
        <p:txBody>
          <a:bodyPr>
            <a:normAutofit fontScale="92500" lnSpcReduction="20000"/>
          </a:bodyPr>
          <a:lstStyle/>
          <a:p>
            <a:pPr>
              <a:buFont typeface="Wingdings" panose="05000000000000000000" pitchFamily="2" charset="2"/>
              <a:buChar char="§"/>
            </a:pPr>
            <a:r>
              <a:rPr lang="en-GB" dirty="0"/>
              <a:t>NHS Digital (</a:t>
            </a:r>
            <a:r>
              <a:rPr lang="en-GB" dirty="0" err="1"/>
              <a:t>NHSD</a:t>
            </a:r>
            <a:r>
              <a:rPr lang="en-GB" dirty="0"/>
              <a:t>) provides digital healthcare services at national level.</a:t>
            </a:r>
          </a:p>
          <a:p>
            <a:pPr>
              <a:buFont typeface="Wingdings" panose="05000000000000000000" pitchFamily="2" charset="2"/>
              <a:buChar char="§"/>
            </a:pPr>
            <a:r>
              <a:rPr lang="en-GB" dirty="0"/>
              <a:t>The Department of Health (</a:t>
            </a:r>
            <a:r>
              <a:rPr lang="en-GB" dirty="0" err="1"/>
              <a:t>DoH</a:t>
            </a:r>
            <a:r>
              <a:rPr lang="en-GB" dirty="0"/>
              <a:t>) and NHS England (note devolution of some areas in Wales, Scotland and Northern Ireland)</a:t>
            </a:r>
          </a:p>
          <a:p>
            <a:pPr>
              <a:buFont typeface="Wingdings" panose="05000000000000000000" pitchFamily="2" charset="2"/>
              <a:buChar char="§"/>
            </a:pPr>
            <a:r>
              <a:rPr lang="en-GB" dirty="0"/>
              <a:t>National Institute of Clinical Excellence (NICE) provides national guidance and advice to improve health and social care.  This includes evidence based treatments and quality standards.</a:t>
            </a:r>
          </a:p>
        </p:txBody>
      </p:sp>
    </p:spTree>
    <p:extLst>
      <p:ext uri="{BB962C8B-B14F-4D97-AF65-F5344CB8AC3E}">
        <p14:creationId xmlns:p14="http://schemas.microsoft.com/office/powerpoint/2010/main" val="4101136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0590B-56FE-0600-4C01-B9DCBC02BF37}"/>
              </a:ext>
            </a:extLst>
          </p:cNvPr>
          <p:cNvSpPr>
            <a:spLocks noGrp="1"/>
          </p:cNvSpPr>
          <p:nvPr>
            <p:ph type="title"/>
          </p:nvPr>
        </p:nvSpPr>
        <p:spPr/>
        <p:txBody>
          <a:bodyPr/>
          <a:lstStyle/>
          <a:p>
            <a:r>
              <a:rPr lang="en-GB" dirty="0"/>
              <a:t>Models of Care</a:t>
            </a:r>
          </a:p>
        </p:txBody>
      </p:sp>
      <p:sp>
        <p:nvSpPr>
          <p:cNvPr id="3" name="Content Placeholder 2">
            <a:extLst>
              <a:ext uri="{FF2B5EF4-FFF2-40B4-BE49-F238E27FC236}">
                <a16:creationId xmlns:a16="http://schemas.microsoft.com/office/drawing/2014/main" id="{5444F2DC-2AE0-9B8C-557E-485B3E021D4A}"/>
              </a:ext>
            </a:extLst>
          </p:cNvPr>
          <p:cNvSpPr>
            <a:spLocks noGrp="1"/>
          </p:cNvSpPr>
          <p:nvPr>
            <p:ph idx="1"/>
          </p:nvPr>
        </p:nvSpPr>
        <p:spPr/>
        <p:txBody>
          <a:bodyPr>
            <a:normAutofit lnSpcReduction="10000"/>
          </a:bodyPr>
          <a:lstStyle/>
          <a:p>
            <a:pPr marL="0" indent="0">
              <a:buNone/>
            </a:pPr>
            <a:r>
              <a:rPr lang="en-GB" dirty="0"/>
              <a:t>Many different models of care.  </a:t>
            </a:r>
          </a:p>
          <a:p>
            <a:r>
              <a:rPr lang="en-GB" dirty="0"/>
              <a:t>House of Care model</a:t>
            </a:r>
          </a:p>
          <a:p>
            <a:r>
              <a:rPr lang="en-GB" dirty="0"/>
              <a:t>The Year of Care approach</a:t>
            </a:r>
          </a:p>
          <a:p>
            <a:r>
              <a:rPr lang="en-GB" dirty="0"/>
              <a:t>NHS and Social Care model</a:t>
            </a:r>
          </a:p>
          <a:p>
            <a:r>
              <a:rPr lang="en-GB" dirty="0"/>
              <a:t>Innovative Care for Chronic Conditions model</a:t>
            </a:r>
          </a:p>
          <a:p>
            <a:r>
              <a:rPr lang="en-GB" dirty="0"/>
              <a:t>Public Health model</a:t>
            </a:r>
          </a:p>
          <a:p>
            <a:r>
              <a:rPr lang="en-GB" dirty="0"/>
              <a:t>Continuity of Care model</a:t>
            </a:r>
          </a:p>
        </p:txBody>
      </p:sp>
    </p:spTree>
    <p:extLst>
      <p:ext uri="{BB962C8B-B14F-4D97-AF65-F5344CB8AC3E}">
        <p14:creationId xmlns:p14="http://schemas.microsoft.com/office/powerpoint/2010/main" val="325335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9E7C-1E26-FE8D-163F-2219683DB376}"/>
              </a:ext>
            </a:extLst>
          </p:cNvPr>
          <p:cNvSpPr>
            <a:spLocks noGrp="1"/>
          </p:cNvSpPr>
          <p:nvPr>
            <p:ph type="title"/>
          </p:nvPr>
        </p:nvSpPr>
        <p:spPr/>
        <p:txBody>
          <a:bodyPr/>
          <a:lstStyle/>
          <a:p>
            <a:r>
              <a:rPr lang="en-GB" dirty="0"/>
              <a:t>Group Activity</a:t>
            </a:r>
          </a:p>
        </p:txBody>
      </p:sp>
      <p:sp>
        <p:nvSpPr>
          <p:cNvPr id="3" name="Content Placeholder 2">
            <a:extLst>
              <a:ext uri="{FF2B5EF4-FFF2-40B4-BE49-F238E27FC236}">
                <a16:creationId xmlns:a16="http://schemas.microsoft.com/office/drawing/2014/main" id="{CAB27381-B2C5-7E63-13EE-3DCECED1A59E}"/>
              </a:ext>
            </a:extLst>
          </p:cNvPr>
          <p:cNvSpPr>
            <a:spLocks noGrp="1"/>
          </p:cNvSpPr>
          <p:nvPr>
            <p:ph idx="1"/>
          </p:nvPr>
        </p:nvSpPr>
        <p:spPr/>
        <p:txBody>
          <a:bodyPr/>
          <a:lstStyle/>
          <a:p>
            <a:pPr marL="0" indent="0">
              <a:buNone/>
            </a:pPr>
            <a:r>
              <a:rPr lang="en-GB" dirty="0"/>
              <a:t>Use the VLE or other resources to find the key features of one of the models on the previous slide.</a:t>
            </a:r>
          </a:p>
          <a:p>
            <a:pPr marL="0" indent="0">
              <a:buNone/>
            </a:pPr>
            <a:r>
              <a:rPr lang="en-GB" dirty="0"/>
              <a:t>Feedback key points to other groups</a:t>
            </a:r>
          </a:p>
        </p:txBody>
      </p:sp>
    </p:spTree>
    <p:extLst>
      <p:ext uri="{BB962C8B-B14F-4D97-AF65-F5344CB8AC3E}">
        <p14:creationId xmlns:p14="http://schemas.microsoft.com/office/powerpoint/2010/main" val="571981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95675-C2E7-F4C6-C511-4AAFC9BD172B}"/>
              </a:ext>
            </a:extLst>
          </p:cNvPr>
          <p:cNvSpPr>
            <a:spLocks noGrp="1"/>
          </p:cNvSpPr>
          <p:nvPr>
            <p:ph type="title"/>
          </p:nvPr>
        </p:nvSpPr>
        <p:spPr/>
        <p:txBody>
          <a:bodyPr/>
          <a:lstStyle/>
          <a:p>
            <a:r>
              <a:rPr lang="en-GB" dirty="0"/>
              <a:t>Person Centred Care</a:t>
            </a:r>
          </a:p>
        </p:txBody>
      </p:sp>
      <p:sp>
        <p:nvSpPr>
          <p:cNvPr id="3" name="Content Placeholder 2">
            <a:extLst>
              <a:ext uri="{FF2B5EF4-FFF2-40B4-BE49-F238E27FC236}">
                <a16:creationId xmlns:a16="http://schemas.microsoft.com/office/drawing/2014/main" id="{416EC5BE-E3A4-7D41-1ED7-52736AC4C690}"/>
              </a:ext>
            </a:extLst>
          </p:cNvPr>
          <p:cNvSpPr>
            <a:spLocks noGrp="1"/>
          </p:cNvSpPr>
          <p:nvPr>
            <p:ph idx="1"/>
          </p:nvPr>
        </p:nvSpPr>
        <p:spPr/>
        <p:txBody>
          <a:bodyPr/>
          <a:lstStyle/>
          <a:p>
            <a:pPr marL="0" indent="0">
              <a:buNone/>
            </a:pPr>
            <a:r>
              <a:rPr lang="en-GB" dirty="0"/>
              <a:t>What do we (professionals) mean by this?  How might this differ for people living with </a:t>
            </a:r>
            <a:r>
              <a:rPr lang="en-GB" dirty="0" err="1"/>
              <a:t>MLTC</a:t>
            </a:r>
            <a:r>
              <a:rPr lang="en-GB" dirty="0"/>
              <a:t> think of person centred care?</a:t>
            </a:r>
          </a:p>
          <a:p>
            <a:pPr marL="0" indent="0">
              <a:buNone/>
            </a:pPr>
            <a:r>
              <a:rPr lang="en-GB" dirty="0"/>
              <a:t>Take five minutes to discuss this with someone else in the class.</a:t>
            </a:r>
          </a:p>
          <a:p>
            <a:pPr marL="0" indent="0">
              <a:buNone/>
            </a:pPr>
            <a:r>
              <a:rPr lang="en-GB" dirty="0"/>
              <a:t>NOTE.  Person Centred rather than Patient Centred.</a:t>
            </a:r>
          </a:p>
          <a:p>
            <a:pPr marL="0" indent="0">
              <a:buNone/>
            </a:pPr>
            <a:r>
              <a:rPr lang="en-GB" dirty="0"/>
              <a:t>Extension activity.  Does this matter? Why?</a:t>
            </a:r>
          </a:p>
        </p:txBody>
      </p:sp>
    </p:spTree>
    <p:extLst>
      <p:ext uri="{BB962C8B-B14F-4D97-AF65-F5344CB8AC3E}">
        <p14:creationId xmlns:p14="http://schemas.microsoft.com/office/powerpoint/2010/main" val="3675510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A451D-FBD5-F21B-9527-44C64171B64E}"/>
              </a:ext>
            </a:extLst>
          </p:cNvPr>
          <p:cNvSpPr>
            <a:spLocks noGrp="1"/>
          </p:cNvSpPr>
          <p:nvPr>
            <p:ph type="title"/>
          </p:nvPr>
        </p:nvSpPr>
        <p:spPr/>
        <p:txBody>
          <a:bodyPr/>
          <a:lstStyle/>
          <a:p>
            <a:r>
              <a:rPr lang="en-GB" dirty="0"/>
              <a:t>Sounds simple doesn’t it?</a:t>
            </a:r>
          </a:p>
        </p:txBody>
      </p:sp>
      <p:sp>
        <p:nvSpPr>
          <p:cNvPr id="3" name="Content Placeholder 2">
            <a:extLst>
              <a:ext uri="{FF2B5EF4-FFF2-40B4-BE49-F238E27FC236}">
                <a16:creationId xmlns:a16="http://schemas.microsoft.com/office/drawing/2014/main" id="{7D24E884-15FB-1C69-6C0C-1CDDB4FAA530}"/>
              </a:ext>
            </a:extLst>
          </p:cNvPr>
          <p:cNvSpPr>
            <a:spLocks noGrp="1"/>
          </p:cNvSpPr>
          <p:nvPr>
            <p:ph idx="1"/>
          </p:nvPr>
        </p:nvSpPr>
        <p:spPr/>
        <p:txBody>
          <a:bodyPr/>
          <a:lstStyle/>
          <a:p>
            <a:pPr marL="0" indent="0">
              <a:buNone/>
            </a:pPr>
            <a:r>
              <a:rPr lang="en-GB" dirty="0"/>
              <a:t>Most people working in the health services believe they’re already delivering it. Yet research shows that only half of patients say they are involved as much as they want to be in decisions about their health care. </a:t>
            </a:r>
          </a:p>
          <a:p>
            <a:pPr marL="0" indent="0">
              <a:buNone/>
            </a:pPr>
            <a:r>
              <a:rPr lang="en-GB" dirty="0"/>
              <a:t>Only 3% of people living with a long-term condition report having a care plan – and only three-quarters of them report having helped put it together.  </a:t>
            </a:r>
          </a:p>
        </p:txBody>
      </p:sp>
    </p:spTree>
    <p:extLst>
      <p:ext uri="{BB962C8B-B14F-4D97-AF65-F5344CB8AC3E}">
        <p14:creationId xmlns:p14="http://schemas.microsoft.com/office/powerpoint/2010/main" val="930313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5A2E3-BA50-3D9B-79F2-9C42DAB8D96B}"/>
              </a:ext>
            </a:extLst>
          </p:cNvPr>
          <p:cNvSpPr>
            <a:spLocks noGrp="1"/>
          </p:cNvSpPr>
          <p:nvPr>
            <p:ph type="title"/>
          </p:nvPr>
        </p:nvSpPr>
        <p:spPr/>
        <p:txBody>
          <a:bodyPr/>
          <a:lstStyle/>
          <a:p>
            <a:r>
              <a:rPr lang="en-GB" dirty="0"/>
              <a:t>What do people think</a:t>
            </a:r>
          </a:p>
        </p:txBody>
      </p:sp>
      <p:sp>
        <p:nvSpPr>
          <p:cNvPr id="3" name="Content Placeholder 2">
            <a:extLst>
              <a:ext uri="{FF2B5EF4-FFF2-40B4-BE49-F238E27FC236}">
                <a16:creationId xmlns:a16="http://schemas.microsoft.com/office/drawing/2014/main" id="{0B0C6512-5909-7E2C-737A-EBD0668F38A1}"/>
              </a:ext>
            </a:extLst>
          </p:cNvPr>
          <p:cNvSpPr>
            <a:spLocks noGrp="1"/>
          </p:cNvSpPr>
          <p:nvPr>
            <p:ph idx="1"/>
          </p:nvPr>
        </p:nvSpPr>
        <p:spPr/>
        <p:txBody>
          <a:bodyPr/>
          <a:lstStyle/>
          <a:p>
            <a:pPr marL="0" indent="0">
              <a:buNone/>
            </a:pPr>
            <a:r>
              <a:rPr lang="en-GB" dirty="0">
                <a:hlinkClick r:id="rId2"/>
              </a:rPr>
              <a:t>People living with long-term conditions give their views</a:t>
            </a:r>
            <a:endParaRPr lang="en-GB" dirty="0"/>
          </a:p>
        </p:txBody>
      </p:sp>
    </p:spTree>
    <p:extLst>
      <p:ext uri="{BB962C8B-B14F-4D97-AF65-F5344CB8AC3E}">
        <p14:creationId xmlns:p14="http://schemas.microsoft.com/office/powerpoint/2010/main" val="19525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1DE5962-3CD4-7A08-E8DC-D4011B50A15A}"/>
              </a:ext>
            </a:extLst>
          </p:cNvPr>
          <p:cNvSpPr>
            <a:spLocks noGrp="1"/>
          </p:cNvSpPr>
          <p:nvPr>
            <p:ph type="title"/>
          </p:nvPr>
        </p:nvSpPr>
        <p:spPr>
          <a:xfrm>
            <a:off x="1981200" y="274638"/>
            <a:ext cx="8229600" cy="1143000"/>
          </a:xfrm>
        </p:spPr>
        <p:txBody>
          <a:bodyPr>
            <a:normAutofit fontScale="90000"/>
          </a:bodyPr>
          <a:lstStyle/>
          <a:p>
            <a:r>
              <a:rPr lang="en-US" dirty="0"/>
              <a:t>Collins’s Four principles of PCC (cited in Louw et al., 2017)</a:t>
            </a:r>
          </a:p>
        </p:txBody>
      </p:sp>
      <p:pic>
        <p:nvPicPr>
          <p:cNvPr id="4" name="Content Placeholder 3">
            <a:extLst>
              <a:ext uri="{FF2B5EF4-FFF2-40B4-BE49-F238E27FC236}">
                <a16:creationId xmlns:a16="http://schemas.microsoft.com/office/drawing/2014/main" id="{F2DE97C0-B431-0478-679F-A4A008EA1BC3}"/>
              </a:ext>
            </a:extLst>
          </p:cNvPr>
          <p:cNvPicPr>
            <a:picLocks noGrp="1" noChangeAspect="1"/>
          </p:cNvPicPr>
          <p:nvPr>
            <p:ph idx="1"/>
          </p:nvPr>
        </p:nvPicPr>
        <p:blipFill>
          <a:blip r:embed="rId2"/>
          <a:stretch>
            <a:fillRect/>
          </a:stretch>
        </p:blipFill>
        <p:spPr>
          <a:xfrm>
            <a:off x="4137818" y="1600200"/>
            <a:ext cx="3916363" cy="3916363"/>
          </a:xfrm>
          <a:prstGeom prst="rect">
            <a:avLst/>
          </a:prstGeom>
        </p:spPr>
      </p:pic>
    </p:spTree>
    <p:extLst>
      <p:ext uri="{BB962C8B-B14F-4D97-AF65-F5344CB8AC3E}">
        <p14:creationId xmlns:p14="http://schemas.microsoft.com/office/powerpoint/2010/main" val="3668263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D744-6F7B-DC33-C4DA-92754C09FBB7}"/>
              </a:ext>
            </a:extLst>
          </p:cNvPr>
          <p:cNvSpPr>
            <a:spLocks noGrp="1"/>
          </p:cNvSpPr>
          <p:nvPr>
            <p:ph type="title"/>
          </p:nvPr>
        </p:nvSpPr>
        <p:spPr/>
        <p:txBody>
          <a:bodyPr/>
          <a:lstStyle/>
          <a:p>
            <a:r>
              <a:rPr lang="en-GB" dirty="0"/>
              <a:t>Group Work</a:t>
            </a:r>
          </a:p>
        </p:txBody>
      </p:sp>
      <p:sp>
        <p:nvSpPr>
          <p:cNvPr id="3" name="Content Placeholder 2">
            <a:extLst>
              <a:ext uri="{FF2B5EF4-FFF2-40B4-BE49-F238E27FC236}">
                <a16:creationId xmlns:a16="http://schemas.microsoft.com/office/drawing/2014/main" id="{F896A692-D177-AA01-4C1C-05AC5880BC1D}"/>
              </a:ext>
            </a:extLst>
          </p:cNvPr>
          <p:cNvSpPr>
            <a:spLocks noGrp="1"/>
          </p:cNvSpPr>
          <p:nvPr>
            <p:ph idx="1"/>
          </p:nvPr>
        </p:nvSpPr>
        <p:spPr/>
        <p:txBody>
          <a:bodyPr/>
          <a:lstStyle/>
          <a:p>
            <a:pPr marL="0" indent="0">
              <a:buNone/>
            </a:pPr>
            <a:r>
              <a:rPr lang="en-GB" dirty="0"/>
              <a:t>In groups consider what these principles mean and give examples from practice.</a:t>
            </a:r>
          </a:p>
          <a:p>
            <a:pPr marL="0" indent="0">
              <a:buNone/>
            </a:pPr>
            <a:endParaRPr lang="en-GB" dirty="0"/>
          </a:p>
          <a:p>
            <a:pPr marL="0" indent="0">
              <a:buNone/>
            </a:pPr>
            <a:r>
              <a:rPr lang="en-GB" dirty="0"/>
              <a:t>Extension activity.  Collins’s four principles is one model use the internet to see what other models you can find.  How do they differ? Are there any similarities?</a:t>
            </a:r>
          </a:p>
        </p:txBody>
      </p:sp>
    </p:spTree>
    <p:extLst>
      <p:ext uri="{BB962C8B-B14F-4D97-AF65-F5344CB8AC3E}">
        <p14:creationId xmlns:p14="http://schemas.microsoft.com/office/powerpoint/2010/main" val="12101028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9AAC6-FA21-BBB0-8A48-A15E7243BE8F}"/>
              </a:ext>
            </a:extLst>
          </p:cNvPr>
          <p:cNvSpPr>
            <a:spLocks noGrp="1"/>
          </p:cNvSpPr>
          <p:nvPr>
            <p:ph type="title"/>
          </p:nvPr>
        </p:nvSpPr>
        <p:spPr/>
        <p:txBody>
          <a:bodyPr/>
          <a:lstStyle/>
          <a:p>
            <a:r>
              <a:rPr lang="en-GB" sz="4000" dirty="0">
                <a:solidFill>
                  <a:prstClr val="black"/>
                </a:solidFill>
                <a:latin typeface="Myriad Pro"/>
                <a:hlinkClick r:id="rId2"/>
              </a:rPr>
              <a:t>Principles of Person-centred care</a:t>
            </a:r>
            <a:endParaRPr lang="en-GB" dirty="0"/>
          </a:p>
        </p:txBody>
      </p:sp>
      <p:sp>
        <p:nvSpPr>
          <p:cNvPr id="3" name="Content Placeholder 2">
            <a:extLst>
              <a:ext uri="{FF2B5EF4-FFF2-40B4-BE49-F238E27FC236}">
                <a16:creationId xmlns:a16="http://schemas.microsoft.com/office/drawing/2014/main" id="{49F8C5BC-282C-75C7-B346-483DFF48F39A}"/>
              </a:ext>
            </a:extLst>
          </p:cNvPr>
          <p:cNvSpPr>
            <a:spLocks noGrp="1"/>
          </p:cNvSpPr>
          <p:nvPr>
            <p:ph idx="1"/>
          </p:nvPr>
        </p:nvSpPr>
        <p:spPr>
          <a:xfrm>
            <a:off x="1023457" y="1417639"/>
            <a:ext cx="9187343" cy="4099595"/>
          </a:xfrm>
        </p:spPr>
        <p:txBody>
          <a:bodyPr>
            <a:normAutofit/>
          </a:bodyPr>
          <a:lstStyle/>
          <a:p>
            <a:pPr marL="0" indent="0">
              <a:buNone/>
            </a:pPr>
            <a:r>
              <a:rPr lang="en-GB" dirty="0"/>
              <a:t>“Affording people </a:t>
            </a:r>
            <a:r>
              <a:rPr lang="en-GB" b="1" dirty="0"/>
              <a:t>dignity, compassion and respect. </a:t>
            </a:r>
          </a:p>
          <a:p>
            <a:pPr marL="0" indent="0">
              <a:buNone/>
            </a:pPr>
            <a:r>
              <a:rPr lang="en-GB" dirty="0"/>
              <a:t>Offering </a:t>
            </a:r>
            <a:r>
              <a:rPr lang="en-GB" b="1" dirty="0"/>
              <a:t>coordinated care</a:t>
            </a:r>
            <a:r>
              <a:rPr lang="en-GB" dirty="0"/>
              <a:t>, support or treatment. </a:t>
            </a:r>
          </a:p>
          <a:p>
            <a:pPr marL="0" indent="0">
              <a:buNone/>
            </a:pPr>
            <a:r>
              <a:rPr lang="en-GB" dirty="0"/>
              <a:t>Offering </a:t>
            </a:r>
            <a:r>
              <a:rPr lang="en-GB" b="1" dirty="0"/>
              <a:t>personalised care</a:t>
            </a:r>
            <a:r>
              <a:rPr lang="en-GB" dirty="0"/>
              <a:t>, support or treatment. </a:t>
            </a:r>
          </a:p>
          <a:p>
            <a:pPr marL="0" indent="0">
              <a:buNone/>
            </a:pPr>
            <a:r>
              <a:rPr lang="en-GB" dirty="0"/>
              <a:t>Supporting people to recognise and develop their own strengths and abilities to enable them to live an independent and fulfilling life”.</a:t>
            </a:r>
          </a:p>
        </p:txBody>
      </p:sp>
    </p:spTree>
    <p:extLst>
      <p:ext uri="{BB962C8B-B14F-4D97-AF65-F5344CB8AC3E}">
        <p14:creationId xmlns:p14="http://schemas.microsoft.com/office/powerpoint/2010/main" val="62436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9748F-7568-7A05-EB20-7A3CFFEBED69}"/>
              </a:ext>
            </a:extLst>
          </p:cNvPr>
          <p:cNvSpPr>
            <a:spLocks noGrp="1"/>
          </p:cNvSpPr>
          <p:nvPr>
            <p:ph type="title"/>
          </p:nvPr>
        </p:nvSpPr>
        <p:spPr/>
        <p:txBody>
          <a:bodyPr/>
          <a:lstStyle/>
          <a:p>
            <a:r>
              <a:rPr lang="en-GB" dirty="0"/>
              <a:t>Self management for people with </a:t>
            </a:r>
            <a:r>
              <a:rPr lang="en-GB" dirty="0" err="1"/>
              <a:t>MLTC</a:t>
            </a:r>
            <a:endParaRPr lang="en-GB" dirty="0"/>
          </a:p>
        </p:txBody>
      </p:sp>
      <p:sp>
        <p:nvSpPr>
          <p:cNvPr id="3" name="Content Placeholder 2">
            <a:extLst>
              <a:ext uri="{FF2B5EF4-FFF2-40B4-BE49-F238E27FC236}">
                <a16:creationId xmlns:a16="http://schemas.microsoft.com/office/drawing/2014/main" id="{6691785F-E155-0672-73CA-F419860AFC3B}"/>
              </a:ext>
            </a:extLst>
          </p:cNvPr>
          <p:cNvSpPr>
            <a:spLocks noGrp="1"/>
          </p:cNvSpPr>
          <p:nvPr>
            <p:ph idx="1"/>
          </p:nvPr>
        </p:nvSpPr>
        <p:spPr/>
        <p:txBody>
          <a:bodyPr/>
          <a:lstStyle/>
          <a:p>
            <a:pPr marL="0" indent="0">
              <a:buNone/>
            </a:pPr>
            <a:r>
              <a:rPr lang="en-GB" dirty="0"/>
              <a:t>Spend five minutes thinking about the risk factors for people with </a:t>
            </a:r>
            <a:r>
              <a:rPr lang="en-GB" dirty="0" err="1"/>
              <a:t>MLTC</a:t>
            </a:r>
            <a:r>
              <a:rPr lang="en-GB" dirty="0"/>
              <a:t>.</a:t>
            </a:r>
          </a:p>
          <a:p>
            <a:pPr marL="0" indent="0">
              <a:buNone/>
            </a:pPr>
            <a:r>
              <a:rPr lang="en-GB" dirty="0"/>
              <a:t>Now think about how able they might be to be self managing.</a:t>
            </a:r>
          </a:p>
          <a:p>
            <a:pPr marL="0" indent="0">
              <a:buNone/>
            </a:pPr>
            <a:r>
              <a:rPr lang="en-GB" dirty="0"/>
              <a:t>What issues can you identify?</a:t>
            </a:r>
          </a:p>
        </p:txBody>
      </p:sp>
    </p:spTree>
    <p:extLst>
      <p:ext uri="{BB962C8B-B14F-4D97-AF65-F5344CB8AC3E}">
        <p14:creationId xmlns:p14="http://schemas.microsoft.com/office/powerpoint/2010/main" val="3038798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7EC6C-510E-EF46-87D1-A03E946CA8B6}"/>
              </a:ext>
            </a:extLst>
          </p:cNvPr>
          <p:cNvSpPr>
            <a:spLocks noGrp="1"/>
          </p:cNvSpPr>
          <p:nvPr>
            <p:ph type="title"/>
          </p:nvPr>
        </p:nvSpPr>
        <p:spPr/>
        <p:txBody>
          <a:bodyPr/>
          <a:lstStyle/>
          <a:p>
            <a:r>
              <a:rPr lang="en-GB" dirty="0"/>
              <a:t>End of life care</a:t>
            </a:r>
          </a:p>
        </p:txBody>
      </p:sp>
      <p:sp>
        <p:nvSpPr>
          <p:cNvPr id="3" name="Content Placeholder 2">
            <a:extLst>
              <a:ext uri="{FF2B5EF4-FFF2-40B4-BE49-F238E27FC236}">
                <a16:creationId xmlns:a16="http://schemas.microsoft.com/office/drawing/2014/main" id="{4328FA89-872C-4DAA-071C-75EEC0E9E1D5}"/>
              </a:ext>
            </a:extLst>
          </p:cNvPr>
          <p:cNvSpPr>
            <a:spLocks noGrp="1"/>
          </p:cNvSpPr>
          <p:nvPr>
            <p:ph idx="1"/>
          </p:nvPr>
        </p:nvSpPr>
        <p:spPr/>
        <p:txBody>
          <a:bodyPr/>
          <a:lstStyle/>
          <a:p>
            <a:pPr marL="0" indent="0">
              <a:buNone/>
            </a:pPr>
            <a:r>
              <a:rPr lang="en-GB" dirty="0"/>
              <a:t>What does this mean?</a:t>
            </a:r>
          </a:p>
          <a:p>
            <a:pPr marL="0" indent="0">
              <a:buNone/>
            </a:pPr>
            <a:r>
              <a:rPr lang="en-GB" dirty="0"/>
              <a:t>Definition.  </a:t>
            </a:r>
          </a:p>
          <a:p>
            <a:pPr marL="0" indent="0">
              <a:buNone/>
            </a:pPr>
            <a:r>
              <a:rPr lang="en-GB" dirty="0"/>
              <a:t>End of life care is support for people who are in the last months or years of their life. (NHS, n.d.)</a:t>
            </a:r>
          </a:p>
          <a:p>
            <a:pPr marL="0" indent="0">
              <a:buNone/>
            </a:pPr>
            <a:r>
              <a:rPr lang="en-GB" dirty="0"/>
              <a:t>Sometimes used interchangeably with Palliative Care</a:t>
            </a:r>
          </a:p>
        </p:txBody>
      </p:sp>
    </p:spTree>
    <p:extLst>
      <p:ext uri="{BB962C8B-B14F-4D97-AF65-F5344CB8AC3E}">
        <p14:creationId xmlns:p14="http://schemas.microsoft.com/office/powerpoint/2010/main" val="30148886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6E324-1FE8-7A0F-E6F1-1A567E7F1356}"/>
              </a:ext>
            </a:extLst>
          </p:cNvPr>
          <p:cNvSpPr>
            <a:spLocks noGrp="1"/>
          </p:cNvSpPr>
          <p:nvPr>
            <p:ph type="title"/>
          </p:nvPr>
        </p:nvSpPr>
        <p:spPr/>
        <p:txBody>
          <a:bodyPr/>
          <a:lstStyle/>
          <a:p>
            <a:r>
              <a:rPr lang="en-GB" dirty="0">
                <a:hlinkClick r:id="rId2"/>
              </a:rPr>
              <a:t>Palliative Care</a:t>
            </a:r>
            <a:endParaRPr lang="en-GB" dirty="0"/>
          </a:p>
        </p:txBody>
      </p:sp>
      <p:pic>
        <p:nvPicPr>
          <p:cNvPr id="1026" name="Picture 2" descr="Palliative Care Services WA | What is palliative care?">
            <a:extLst>
              <a:ext uri="{FF2B5EF4-FFF2-40B4-BE49-F238E27FC236}">
                <a16:creationId xmlns:a16="http://schemas.microsoft.com/office/drawing/2014/main" id="{B0799FD8-6040-A250-5DF5-53663FDE89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0510" y="2495550"/>
            <a:ext cx="2447925" cy="1866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troduction to the Principles of Palliative Care - St Christopher's Hospice">
            <a:extLst>
              <a:ext uri="{FF2B5EF4-FFF2-40B4-BE49-F238E27FC236}">
                <a16:creationId xmlns:a16="http://schemas.microsoft.com/office/drawing/2014/main" id="{E4188CCB-A455-988D-C8BE-E9AB00DB9F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3990" y="249555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119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FCF8A-EBC2-93E8-1A65-413327E4B9CA}"/>
              </a:ext>
            </a:extLst>
          </p:cNvPr>
          <p:cNvSpPr>
            <a:spLocks noGrp="1"/>
          </p:cNvSpPr>
          <p:nvPr>
            <p:ph type="title"/>
          </p:nvPr>
        </p:nvSpPr>
        <p:spPr/>
        <p:txBody>
          <a:bodyPr/>
          <a:lstStyle/>
          <a:p>
            <a:r>
              <a:rPr lang="en-GB" dirty="0"/>
              <a:t>Things to consider</a:t>
            </a:r>
          </a:p>
        </p:txBody>
      </p:sp>
      <p:sp>
        <p:nvSpPr>
          <p:cNvPr id="3" name="Content Placeholder 2">
            <a:extLst>
              <a:ext uri="{FF2B5EF4-FFF2-40B4-BE49-F238E27FC236}">
                <a16:creationId xmlns:a16="http://schemas.microsoft.com/office/drawing/2014/main" id="{9C2E862B-9687-DEA8-842D-3FBAAA172B6C}"/>
              </a:ext>
            </a:extLst>
          </p:cNvPr>
          <p:cNvSpPr>
            <a:spLocks noGrp="1"/>
          </p:cNvSpPr>
          <p:nvPr>
            <p:ph idx="1"/>
          </p:nvPr>
        </p:nvSpPr>
        <p:spPr/>
        <p:txBody>
          <a:bodyPr/>
          <a:lstStyle/>
          <a:p>
            <a:pPr marL="0" indent="0">
              <a:buNone/>
            </a:pPr>
            <a:r>
              <a:rPr lang="en-GB" dirty="0">
                <a:hlinkClick r:id="rId2"/>
              </a:rPr>
              <a:t>Liverpool Pathway for the Dying Patient (LCP)</a:t>
            </a:r>
            <a:endParaRPr lang="en-GB" dirty="0"/>
          </a:p>
          <a:p>
            <a:pPr marL="0" indent="0">
              <a:buNone/>
            </a:pPr>
            <a:endParaRPr lang="en-GB" dirty="0"/>
          </a:p>
          <a:p>
            <a:pPr marL="0" indent="0">
              <a:buNone/>
            </a:pPr>
            <a:r>
              <a:rPr lang="en-GB" dirty="0">
                <a:hlinkClick r:id="rId3"/>
              </a:rPr>
              <a:t>The Liverpool Care Pathway for the dying: what went wrong?</a:t>
            </a:r>
            <a:endParaRPr lang="en-GB" dirty="0"/>
          </a:p>
        </p:txBody>
      </p:sp>
    </p:spTree>
    <p:extLst>
      <p:ext uri="{BB962C8B-B14F-4D97-AF65-F5344CB8AC3E}">
        <p14:creationId xmlns:p14="http://schemas.microsoft.com/office/powerpoint/2010/main" val="13715123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756CA-D2CB-925F-D577-B3B89849A7D5}"/>
              </a:ext>
            </a:extLst>
          </p:cNvPr>
          <p:cNvSpPr>
            <a:spLocks noGrp="1"/>
          </p:cNvSpPr>
          <p:nvPr>
            <p:ph type="title"/>
          </p:nvPr>
        </p:nvSpPr>
        <p:spPr/>
        <p:txBody>
          <a:bodyPr/>
          <a:lstStyle/>
          <a:p>
            <a:r>
              <a:rPr lang="en-GB" dirty="0"/>
              <a:t>Support for people</a:t>
            </a:r>
          </a:p>
        </p:txBody>
      </p:sp>
      <p:sp>
        <p:nvSpPr>
          <p:cNvPr id="3" name="Content Placeholder 2">
            <a:extLst>
              <a:ext uri="{FF2B5EF4-FFF2-40B4-BE49-F238E27FC236}">
                <a16:creationId xmlns:a16="http://schemas.microsoft.com/office/drawing/2014/main" id="{AB013F4B-7EBE-2519-0675-C484A5510613}"/>
              </a:ext>
            </a:extLst>
          </p:cNvPr>
          <p:cNvSpPr>
            <a:spLocks noGrp="1"/>
          </p:cNvSpPr>
          <p:nvPr>
            <p:ph idx="1"/>
          </p:nvPr>
        </p:nvSpPr>
        <p:spPr/>
        <p:txBody>
          <a:bodyPr/>
          <a:lstStyle/>
          <a:p>
            <a:pPr marL="0" indent="0">
              <a:buNone/>
            </a:pPr>
            <a:r>
              <a:rPr lang="en-GB" dirty="0">
                <a:hlinkClick r:id="rId2"/>
              </a:rPr>
              <a:t>Lasting Power of Attorney</a:t>
            </a:r>
            <a:endParaRPr lang="en-GB" dirty="0"/>
          </a:p>
          <a:p>
            <a:pPr marL="0" indent="0">
              <a:buNone/>
            </a:pPr>
            <a:r>
              <a:rPr lang="en-GB" dirty="0">
                <a:hlinkClick r:id="rId3"/>
              </a:rPr>
              <a:t>Not for Resuscitation agreement (DNACPR)</a:t>
            </a:r>
            <a:endParaRPr lang="en-GB" dirty="0"/>
          </a:p>
          <a:p>
            <a:pPr marL="0" indent="0">
              <a:buNone/>
            </a:pPr>
            <a:r>
              <a:rPr lang="en-GB" dirty="0">
                <a:hlinkClick r:id="rId4"/>
              </a:rPr>
              <a:t>Respect Agreement</a:t>
            </a:r>
            <a:endParaRPr lang="en-GB" dirty="0"/>
          </a:p>
          <a:p>
            <a:pPr marL="0" indent="0">
              <a:buNone/>
            </a:pPr>
            <a:endParaRPr lang="en-GB" dirty="0"/>
          </a:p>
        </p:txBody>
      </p:sp>
    </p:spTree>
    <p:extLst>
      <p:ext uri="{BB962C8B-B14F-4D97-AF65-F5344CB8AC3E}">
        <p14:creationId xmlns:p14="http://schemas.microsoft.com/office/powerpoint/2010/main" val="30268931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3BD36-B28C-4971-0F2A-2CEEF54EFF09}"/>
              </a:ext>
            </a:extLst>
          </p:cNvPr>
          <p:cNvSpPr>
            <a:spLocks noGrp="1"/>
          </p:cNvSpPr>
          <p:nvPr>
            <p:ph type="title"/>
          </p:nvPr>
        </p:nvSpPr>
        <p:spPr>
          <a:xfrm>
            <a:off x="522194" y="-142221"/>
            <a:ext cx="10972800" cy="1143000"/>
          </a:xfrm>
        </p:spPr>
        <p:txBody>
          <a:bodyPr/>
          <a:lstStyle/>
          <a:p>
            <a:r>
              <a:rPr lang="en-GB" dirty="0"/>
              <a:t>References</a:t>
            </a:r>
          </a:p>
        </p:txBody>
      </p:sp>
      <p:sp>
        <p:nvSpPr>
          <p:cNvPr id="3" name="Content Placeholder 2">
            <a:extLst>
              <a:ext uri="{FF2B5EF4-FFF2-40B4-BE49-F238E27FC236}">
                <a16:creationId xmlns:a16="http://schemas.microsoft.com/office/drawing/2014/main" id="{406C6CC3-6F7D-E16E-E1B7-71C528DE4B83}"/>
              </a:ext>
            </a:extLst>
          </p:cNvPr>
          <p:cNvSpPr>
            <a:spLocks noGrp="1"/>
          </p:cNvSpPr>
          <p:nvPr>
            <p:ph idx="1"/>
          </p:nvPr>
        </p:nvSpPr>
        <p:spPr>
          <a:xfrm>
            <a:off x="609600" y="894230"/>
            <a:ext cx="10972800" cy="4766982"/>
          </a:xfrm>
        </p:spPr>
        <p:txBody>
          <a:bodyPr>
            <a:noAutofit/>
          </a:bodyPr>
          <a:lstStyle/>
          <a:p>
            <a:r>
              <a:rPr lang="en-GB" sz="1300" dirty="0"/>
              <a:t>Cancer Research UK (n.d.) </a:t>
            </a:r>
            <a:r>
              <a:rPr lang="en-GB" sz="1300" i="1" dirty="0"/>
              <a:t>Lung Cancer Statistics </a:t>
            </a:r>
            <a:r>
              <a:rPr lang="en-GB" sz="1300" dirty="0"/>
              <a:t>[https://www.cancerresearchuk.org/health-professional/cancer-statistics/statistics-by-cancer-type/lung-cancer#heading-Zero] accessed 22/3/2023</a:t>
            </a:r>
          </a:p>
          <a:p>
            <a:r>
              <a:rPr lang="en-GB" sz="1300" dirty="0"/>
              <a:t>Knights, D., Wood, D. and Barclay, S. (2013) “The Liverpool Care Pathway for the dying: what went wrong?” British Journal of General Practice. 63(615) 509-510 available at [https://www.ncbi.nlm.nih.gov/pmc/articles/PMC3782767/] accessed on 22/3/2023)</a:t>
            </a:r>
          </a:p>
          <a:p>
            <a:r>
              <a:rPr lang="en-GB" sz="1300" dirty="0"/>
              <a:t>Louw, Jakobus &amp; Marcus, Tessa &amp; Hugo, Jannie. (2017). “Patient- or person-centred practice in medicine? – A review of concepts”. </a:t>
            </a:r>
            <a:r>
              <a:rPr lang="en-GB" sz="1300" i="1" dirty="0"/>
              <a:t>African Journal of Primary Health Care &amp; Family Medicine</a:t>
            </a:r>
            <a:r>
              <a:rPr lang="en-GB" sz="1300" dirty="0"/>
              <a:t>. 9. 10.4102/phcfm.v9i1.1455. </a:t>
            </a:r>
          </a:p>
          <a:p>
            <a:r>
              <a:rPr lang="en-GB" sz="1300" dirty="0"/>
              <a:t>National Institute for Health and Care Research (2021) </a:t>
            </a:r>
            <a:r>
              <a:rPr lang="en-GB" sz="1300" i="1" dirty="0"/>
              <a:t>Multiple long-term conditions (multimorbidity): making sense of the evidence</a:t>
            </a:r>
            <a:r>
              <a:rPr lang="en-GB" sz="1300" dirty="0"/>
              <a:t>. Available at [https://evidence.nihr.ac.uk/collection/making-sense-of-the-evidence-multiple-long-term-conditions-multimorbidity/] accessed on 22/3/2023</a:t>
            </a:r>
          </a:p>
          <a:p>
            <a:r>
              <a:rPr lang="en-GB" sz="1300" dirty="0"/>
              <a:t>National Institute for Health and Care Research (n.d.) </a:t>
            </a:r>
            <a:r>
              <a:rPr lang="en-GB" sz="1300" i="1" dirty="0"/>
              <a:t>Multiple long-term conditions research </a:t>
            </a:r>
            <a:r>
              <a:rPr lang="en-GB" sz="1300" dirty="0"/>
              <a:t>[https://www.nihr.ac.uk/about-us/our-key-priorities/multiple-long-term-conditions.htm#:~:text=What%20are%20multiple%20long%2Dterm,referred%20to%20as%20'multimorbidity’.] accessed 22/3/2023</a:t>
            </a:r>
          </a:p>
          <a:p>
            <a:r>
              <a:rPr lang="en-GB" sz="1300" dirty="0"/>
              <a:t>NHS Digital, (n.d.) The healthcare ecosystem. Available [https://digital.nhs.uk/developer/guides-and-documentation/introduction-to-healthcare-technology/the-healthcare-ecosystem] accessed 22/3/2023</a:t>
            </a:r>
          </a:p>
          <a:p>
            <a:r>
              <a:rPr lang="en-GB" sz="1300" dirty="0"/>
              <a:t>NHS, (n.d.) </a:t>
            </a:r>
            <a:r>
              <a:rPr lang="en-GB" sz="1300" i="1" dirty="0"/>
              <a:t>NHS Data Model and Dictionary </a:t>
            </a:r>
            <a:r>
              <a:rPr lang="en-GB" sz="1300" dirty="0"/>
              <a:t>[https://www.datadictionary.nhs.uk/nhs_business_definitions/long_term_physical_health_condition.html#:~:text=Examples%20of%20Long%20Term%20Physical,Obstructive%20Pulmonary%20Disease%20(COPD))] accessed 22/3/2023</a:t>
            </a:r>
          </a:p>
          <a:p>
            <a:r>
              <a:rPr lang="en-GB" sz="1300" dirty="0"/>
              <a:t>NICE (n.d.) </a:t>
            </a:r>
            <a:r>
              <a:rPr lang="en-GB" sz="1300" i="1" dirty="0"/>
              <a:t>Managing long-term conditions in the community</a:t>
            </a:r>
            <a:r>
              <a:rPr lang="en-GB" sz="1300" dirty="0"/>
              <a:t>. Available at [https://www.nice.org.uk/about/what-we-do/into-practice/measuring-the-use-of-nice-guidance/impact-of-our-guidance/niceimpact-children-and-young-peoples-healthcare/ch2-managing-long-term-conditions-in-children] accessed on 22/03/2023</a:t>
            </a:r>
          </a:p>
          <a:p>
            <a:r>
              <a:rPr lang="en-GB" sz="1300" dirty="0"/>
              <a:t>Social Care Institute of Excellence (SCIE) (2019) </a:t>
            </a:r>
            <a:r>
              <a:rPr lang="en-GB" sz="1300" dirty="0">
                <a:solidFill>
                  <a:srgbClr val="0000FF"/>
                </a:solidFill>
                <a:hlinkClick r:id="rId2">
                  <a:extLst>
                    <a:ext uri="{A12FA001-AC4F-418D-AE19-62706E023703}">
                      <ahyp:hlinkClr xmlns:ahyp="http://schemas.microsoft.com/office/drawing/2018/hyperlinkcolor" val="tx"/>
                    </a:ext>
                  </a:extLst>
                </a:hlinkClick>
              </a:rPr>
              <a:t>Video about achieving dignity in end of life</a:t>
            </a:r>
            <a:r>
              <a:rPr lang="en-GB" sz="1300" dirty="0">
                <a:hlinkClick r:id="rId2">
                  <a:extLst>
                    <a:ext uri="{A12FA001-AC4F-418D-AE19-62706E023703}">
                      <ahyp:hlinkClr xmlns:ahyp="http://schemas.microsoft.com/office/drawing/2018/hyperlinkcolor" val="tx"/>
                    </a:ext>
                  </a:extLst>
                </a:hlinkClick>
              </a:rPr>
              <a:t> care </a:t>
            </a:r>
            <a:endParaRPr lang="en-GB" sz="1300" dirty="0"/>
          </a:p>
          <a:p>
            <a:r>
              <a:rPr lang="en-GB" sz="1300" dirty="0"/>
              <a:t>The Health Foundation, (2014) A quick guide to person-centred care.  </a:t>
            </a:r>
            <a:r>
              <a:rPr lang="en-GB" sz="1300" dirty="0" err="1"/>
              <a:t>Availible</a:t>
            </a:r>
            <a:r>
              <a:rPr lang="en-GB" sz="1300" dirty="0"/>
              <a:t> at [https://www.health.org.uk/newsletter-feature/a-quick-guide-to-person-centred-care] accessed 22/03/2023</a:t>
            </a:r>
          </a:p>
          <a:p>
            <a:endParaRPr lang="en-GB" sz="1300" dirty="0"/>
          </a:p>
          <a:p>
            <a:endParaRPr lang="en-GB" sz="1300" dirty="0"/>
          </a:p>
        </p:txBody>
      </p:sp>
    </p:spTree>
    <p:extLst>
      <p:ext uri="{BB962C8B-B14F-4D97-AF65-F5344CB8AC3E}">
        <p14:creationId xmlns:p14="http://schemas.microsoft.com/office/powerpoint/2010/main" val="108724664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1758</Words>
  <Application>Microsoft Office PowerPoint</Application>
  <PresentationFormat>Widescreen</PresentationFormat>
  <Paragraphs>145</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Myriad Pro</vt:lpstr>
      <vt:lpstr>Arial</vt:lpstr>
      <vt:lpstr>Calibri</vt:lpstr>
      <vt:lpstr>Segoe UI</vt:lpstr>
      <vt:lpstr>Wingdings</vt:lpstr>
      <vt:lpstr>20140311PresentationUWTSDTemplate</vt:lpstr>
      <vt:lpstr>1_Office Theme</vt:lpstr>
      <vt:lpstr>Week 6  </vt:lpstr>
      <vt:lpstr>Module Summary</vt:lpstr>
      <vt:lpstr>Long term conditions</vt:lpstr>
      <vt:lpstr>Examples?</vt:lpstr>
      <vt:lpstr>What are the causes of long term conditions?</vt:lpstr>
      <vt:lpstr>Modifiable risk factors</vt:lpstr>
      <vt:lpstr>Non-modifiable factors</vt:lpstr>
      <vt:lpstr>Examples of Long Term Conditions</vt:lpstr>
      <vt:lpstr>Feedback</vt:lpstr>
      <vt:lpstr>Multiple Long Term Conditions (MLTC)</vt:lpstr>
      <vt:lpstr>Risk Factors for MLTC</vt:lpstr>
      <vt:lpstr>The Challenge</vt:lpstr>
      <vt:lpstr>PowerPoint Presentation</vt:lpstr>
      <vt:lpstr>Levels of Care</vt:lpstr>
      <vt:lpstr>(NHS Digital, n.d.)</vt:lpstr>
      <vt:lpstr>Levels of care</vt:lpstr>
      <vt:lpstr>Elements of care  (Now referred to as Integrated care)</vt:lpstr>
      <vt:lpstr>Recent changes</vt:lpstr>
      <vt:lpstr>Other relevant organisations</vt:lpstr>
      <vt:lpstr>Models of Care</vt:lpstr>
      <vt:lpstr>Group Activity</vt:lpstr>
      <vt:lpstr>Person Centred Care</vt:lpstr>
      <vt:lpstr>Sounds simple doesn’t it?</vt:lpstr>
      <vt:lpstr>What do people think</vt:lpstr>
      <vt:lpstr>Collins’s Four principles of PCC (cited in Louw et al., 2017)</vt:lpstr>
      <vt:lpstr>Group Work</vt:lpstr>
      <vt:lpstr>Principles of Person-centred care</vt:lpstr>
      <vt:lpstr>Self management for people with MLTC</vt:lpstr>
      <vt:lpstr>End of life care</vt:lpstr>
      <vt:lpstr>Palliative Care</vt:lpstr>
      <vt:lpstr>Things to consider</vt:lpstr>
      <vt:lpstr>Support for people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6: Consolidation Annette Helliwell</dc:title>
  <dc:creator>Annette Helliwell</dc:creator>
  <cp:lastModifiedBy>Diola Bijlhout</cp:lastModifiedBy>
  <cp:revision>6</cp:revision>
  <dcterms:created xsi:type="dcterms:W3CDTF">2023-03-22T08:53:29Z</dcterms:created>
  <dcterms:modified xsi:type="dcterms:W3CDTF">2026-01-30T23:05:26Z</dcterms:modified>
</cp:coreProperties>
</file>