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64" r:id="rId3"/>
    <p:sldId id="265" r:id="rId4"/>
    <p:sldId id="266" r:id="rId5"/>
    <p:sldId id="267" r:id="rId6"/>
    <p:sldId id="268" r:id="rId7"/>
    <p:sldId id="269" r:id="rId8"/>
    <p:sldId id="270" r:id="rId9"/>
    <p:sldId id="271" r:id="rId10"/>
    <p:sldId id="27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7" d="100"/>
          <a:sy n="97" d="100"/>
        </p:scale>
        <p:origin x="8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0DE47-953B-48ED-8254-7CB8ECCC77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6D5717-85F2-4AFE-8168-FAA5A90C61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A5A564-398D-406C-8F7C-74F22261C7C6}"/>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5" name="Footer Placeholder 4">
            <a:extLst>
              <a:ext uri="{FF2B5EF4-FFF2-40B4-BE49-F238E27FC236}">
                <a16:creationId xmlns:a16="http://schemas.microsoft.com/office/drawing/2014/main" id="{806B5607-E793-4F10-A1FE-729FB87477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8FE003-6EFC-42E2-BFB9-176233685DEA}"/>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3323665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9F8D2-3A4C-4D62-93FE-FA324FD148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5EDCC1-E662-4FB0-9DD5-0C03755A9A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90043F-80B2-4E26-ADA1-3A581A16CE12}"/>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5" name="Footer Placeholder 4">
            <a:extLst>
              <a:ext uri="{FF2B5EF4-FFF2-40B4-BE49-F238E27FC236}">
                <a16:creationId xmlns:a16="http://schemas.microsoft.com/office/drawing/2014/main" id="{DB1824BA-E1B8-4AB0-A9D3-69B100164B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802FF6-42D5-4435-BFF0-B4687B61EBDD}"/>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1771216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798DA-2D5B-4231-9D4F-955E0DECBE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B19927-DA38-4BCE-85F8-92C20BF95D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CB6D98-0EC5-4BC1-ABE7-CEAC95F93289}"/>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5" name="Footer Placeholder 4">
            <a:extLst>
              <a:ext uri="{FF2B5EF4-FFF2-40B4-BE49-F238E27FC236}">
                <a16:creationId xmlns:a16="http://schemas.microsoft.com/office/drawing/2014/main" id="{AA5E6D1B-FB61-4DD7-8E7D-6E743C1EA9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90AB8D-DE03-440F-A4C8-A8466DEB3496}"/>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3029633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A2F9-D368-4458-AC00-7162B7020B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5AB7C4-7DBE-4094-AA87-850523F259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5D6E90-36C8-4CFD-9954-2D2A6A263E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B7B621-52BF-4DFA-B38C-414E095BB9BD}"/>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6" name="Footer Placeholder 5">
            <a:extLst>
              <a:ext uri="{FF2B5EF4-FFF2-40B4-BE49-F238E27FC236}">
                <a16:creationId xmlns:a16="http://schemas.microsoft.com/office/drawing/2014/main" id="{11C76E37-E0BE-4CEE-B776-7B8EB631B1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9AA13-A580-438B-A1EF-2B36CD007F6B}"/>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2049068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B2E9E-85B4-4054-AA9B-34FBB15555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471959-0443-4A72-9C92-FEDD926B3F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8FDCE6-5CF1-4F1F-96DA-01B6E268EC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A1A191-B549-49C4-8B65-5976BAEDB1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70E2E1-FABB-4024-A704-1371893455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DE7502-1D27-4309-9A84-99EB41A46B9F}"/>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8" name="Footer Placeholder 7">
            <a:extLst>
              <a:ext uri="{FF2B5EF4-FFF2-40B4-BE49-F238E27FC236}">
                <a16:creationId xmlns:a16="http://schemas.microsoft.com/office/drawing/2014/main" id="{188B6AC7-03B5-4BDB-BDB2-3019906051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3E32BB-D707-445D-AC07-6A44DB766AFE}"/>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2400948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B969-7C88-4626-AAB8-314E0958E1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8BA93C-7589-4C59-A115-70640E75530E}"/>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4" name="Footer Placeholder 3">
            <a:extLst>
              <a:ext uri="{FF2B5EF4-FFF2-40B4-BE49-F238E27FC236}">
                <a16:creationId xmlns:a16="http://schemas.microsoft.com/office/drawing/2014/main" id="{08CFBCF3-00AA-42F6-BE02-F8E0F5BED8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AABB73-872F-4E1E-A325-7F507CBF0C67}"/>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2060290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3DC5DB-152D-4152-9F42-3C37C9F84575}"/>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3" name="Footer Placeholder 2">
            <a:extLst>
              <a:ext uri="{FF2B5EF4-FFF2-40B4-BE49-F238E27FC236}">
                <a16:creationId xmlns:a16="http://schemas.microsoft.com/office/drawing/2014/main" id="{42C1B2B3-615F-496A-B8A1-047C899103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3C5E99-4D4D-4362-988A-C1F2D005A9F4}"/>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3531755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5A4D3-547F-48C1-8A46-B3142B7D95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C91897-69D6-4258-B974-1BCEE80C9B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2E276E-A938-403F-B196-6809FBCA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46F21-3DC2-408C-8117-63FE3C6AE7B3}"/>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6" name="Footer Placeholder 5">
            <a:extLst>
              <a:ext uri="{FF2B5EF4-FFF2-40B4-BE49-F238E27FC236}">
                <a16:creationId xmlns:a16="http://schemas.microsoft.com/office/drawing/2014/main" id="{EC8BA211-85BA-4B12-8EF4-98AF1F1487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3BCCC3-0AA3-4A4E-A3AB-4BE83B961303}"/>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2398320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0C13-67E1-4F8E-BE02-D643E4E4C0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33F8F6-E53A-4893-85FE-DFB9F9E7F6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058B13-3E42-4742-AE75-9693759B45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79723A-1799-4147-8D08-1A1F3FF3044E}"/>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6" name="Footer Placeholder 5">
            <a:extLst>
              <a:ext uri="{FF2B5EF4-FFF2-40B4-BE49-F238E27FC236}">
                <a16:creationId xmlns:a16="http://schemas.microsoft.com/office/drawing/2014/main" id="{A7BBB9E2-86CA-4318-A7C7-2DA39712F6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D1A97E-AC1C-49DF-96B7-28DCCA92C8F4}"/>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1056454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EEA88-9332-43D3-A965-BFD039FD38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8C0A81-F8C3-46F9-8801-2501C08E09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D5171E-3279-4665-8F35-44F877619504}"/>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5" name="Footer Placeholder 4">
            <a:extLst>
              <a:ext uri="{FF2B5EF4-FFF2-40B4-BE49-F238E27FC236}">
                <a16:creationId xmlns:a16="http://schemas.microsoft.com/office/drawing/2014/main" id="{84C82E43-4392-483F-8D03-A5AB2CD428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DCC3D-77EA-4222-81B9-D4462894D0E1}"/>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481079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36BAEB-DC70-4E28-B2D5-6574E19E88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992FC3-BC86-4897-81E7-BC4A7B0E1C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C5DE6E-355A-4DA6-9F9A-8ACF3F86647C}"/>
              </a:ext>
            </a:extLst>
          </p:cNvPr>
          <p:cNvSpPr>
            <a:spLocks noGrp="1"/>
          </p:cNvSpPr>
          <p:nvPr>
            <p:ph type="dt" sz="half" idx="10"/>
          </p:nvPr>
        </p:nvSpPr>
        <p:spPr/>
        <p:txBody>
          <a:bodyPr/>
          <a:lstStyle/>
          <a:p>
            <a:fld id="{539299D4-60D8-482A-B8C7-3EB9CBF84F61}" type="datetimeFigureOut">
              <a:rPr lang="en-GB" smtClean="0"/>
              <a:t>04/03/2025</a:t>
            </a:fld>
            <a:endParaRPr lang="en-GB"/>
          </a:p>
        </p:txBody>
      </p:sp>
      <p:sp>
        <p:nvSpPr>
          <p:cNvPr id="5" name="Footer Placeholder 4">
            <a:extLst>
              <a:ext uri="{FF2B5EF4-FFF2-40B4-BE49-F238E27FC236}">
                <a16:creationId xmlns:a16="http://schemas.microsoft.com/office/drawing/2014/main" id="{6025B08B-2E2C-40F4-A0E2-A625F26A77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0D628A-BD97-4E91-BA64-F26FB62D8CC6}"/>
              </a:ext>
            </a:extLst>
          </p:cNvPr>
          <p:cNvSpPr>
            <a:spLocks noGrp="1"/>
          </p:cNvSpPr>
          <p:nvPr>
            <p:ph type="sldNum" sz="quarter" idx="12"/>
          </p:nvPr>
        </p:nvSpPr>
        <p:spPr/>
        <p:txBody>
          <a:bodyPr/>
          <a:lstStyle/>
          <a:p>
            <a:fld id="{98AC7295-D9E3-4935-B031-C7048706EBBC}" type="slidenum">
              <a:rPr lang="en-GB" smtClean="0"/>
              <a:t>‹#›</a:t>
            </a:fld>
            <a:endParaRPr lang="en-GB"/>
          </a:p>
        </p:txBody>
      </p:sp>
    </p:spTree>
    <p:extLst>
      <p:ext uri="{BB962C8B-B14F-4D97-AF65-F5344CB8AC3E}">
        <p14:creationId xmlns:p14="http://schemas.microsoft.com/office/powerpoint/2010/main" val="2502409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698D86-9081-41FD-8115-827D91B862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22DA77-E875-435D-A5C7-3ED23A493D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B8B0E7-ECD5-4D11-99EF-DF20EF1A48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9299D4-60D8-482A-B8C7-3EB9CBF84F61}" type="datetimeFigureOut">
              <a:rPr lang="en-GB" smtClean="0"/>
              <a:t>04/03/2025</a:t>
            </a:fld>
            <a:endParaRPr lang="en-GB"/>
          </a:p>
        </p:txBody>
      </p:sp>
      <p:sp>
        <p:nvSpPr>
          <p:cNvPr id="5" name="Footer Placeholder 4">
            <a:extLst>
              <a:ext uri="{FF2B5EF4-FFF2-40B4-BE49-F238E27FC236}">
                <a16:creationId xmlns:a16="http://schemas.microsoft.com/office/drawing/2014/main" id="{144089D9-A36A-440F-AE93-8E7AAE0B0A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943DC4-341D-4EBC-9748-13EBA5190D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AC7295-D9E3-4935-B031-C7048706EBBC}" type="slidenum">
              <a:rPr lang="en-GB" smtClean="0"/>
              <a:t>‹#›</a:t>
            </a:fld>
            <a:endParaRPr lang="en-GB"/>
          </a:p>
        </p:txBody>
      </p:sp>
    </p:spTree>
    <p:extLst>
      <p:ext uri="{BB962C8B-B14F-4D97-AF65-F5344CB8AC3E}">
        <p14:creationId xmlns:p14="http://schemas.microsoft.com/office/powerpoint/2010/main" val="18194472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09BCD-90ED-463E-AD5D-B9BD2BF56316}"/>
              </a:ext>
            </a:extLst>
          </p:cNvPr>
          <p:cNvSpPr>
            <a:spLocks noGrp="1"/>
          </p:cNvSpPr>
          <p:nvPr>
            <p:ph type="title"/>
          </p:nvPr>
        </p:nvSpPr>
        <p:spPr>
          <a:xfrm>
            <a:off x="645858" y="5110423"/>
            <a:ext cx="10906061" cy="671540"/>
          </a:xfrm>
          <a:noFill/>
        </p:spPr>
        <p:txBody>
          <a:bodyPr vert="horz" lIns="91440" tIns="45720" rIns="91440" bIns="45720" rtlCol="0" anchor="ctr">
            <a:normAutofit/>
          </a:bodyPr>
          <a:lstStyle/>
          <a:p>
            <a:pPr algn="ctr"/>
            <a:r>
              <a:rPr lang="en-US" sz="4100"/>
              <a:t>Measuring Market Performance</a:t>
            </a:r>
          </a:p>
        </p:txBody>
      </p:sp>
      <p:sp>
        <p:nvSpPr>
          <p:cNvPr id="23" name="Rectangle 2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Whiteboard&#10;&#10;Description automatically generated">
            <a:extLst>
              <a:ext uri="{FF2B5EF4-FFF2-40B4-BE49-F238E27FC236}">
                <a16:creationId xmlns:a16="http://schemas.microsoft.com/office/drawing/2014/main" id="{9FC89EE8-83B5-4893-9AC2-A045FC5F320B}"/>
              </a:ext>
            </a:extLst>
          </p:cNvPr>
          <p:cNvPicPr>
            <a:picLocks noChangeAspect="1"/>
          </p:cNvPicPr>
          <p:nvPr/>
        </p:nvPicPr>
        <p:blipFill rotWithShape="1">
          <a:blip r:embed="rId2">
            <a:extLst>
              <a:ext uri="{28A0092B-C50C-407E-A947-70E740481C1C}">
                <a14:useLocalDpi xmlns:a14="http://schemas.microsoft.com/office/drawing/2010/main" val="0"/>
              </a:ext>
            </a:extLst>
          </a:blip>
          <a:srcRect t="6545" r="-2" b="6544"/>
          <a:stretch/>
        </p:blipFill>
        <p:spPr>
          <a:xfrm>
            <a:off x="2170029" y="804672"/>
            <a:ext cx="7851943" cy="3554676"/>
          </a:xfrm>
          <a:prstGeom prst="rect">
            <a:avLst/>
          </a:prstGeom>
          <a:effectLst/>
        </p:spPr>
      </p:pic>
    </p:spTree>
    <p:extLst>
      <p:ext uri="{BB962C8B-B14F-4D97-AF65-F5344CB8AC3E}">
        <p14:creationId xmlns:p14="http://schemas.microsoft.com/office/powerpoint/2010/main" val="1361857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C3E8D2-7B6A-44AF-BCB8-8C1380F8718A}"/>
              </a:ext>
            </a:extLst>
          </p:cNvPr>
          <p:cNvSpPr>
            <a:spLocks noGrp="1"/>
          </p:cNvSpPr>
          <p:nvPr>
            <p:ph type="title"/>
          </p:nvPr>
        </p:nvSpPr>
        <p:spPr>
          <a:xfrm>
            <a:off x="804672" y="640080"/>
            <a:ext cx="3282696" cy="5257800"/>
          </a:xfrm>
        </p:spPr>
        <p:txBody>
          <a:bodyPr>
            <a:normAutofit/>
          </a:bodyPr>
          <a:lstStyle/>
          <a:p>
            <a:r>
              <a:rPr lang="en-GB">
                <a:solidFill>
                  <a:schemeClr val="bg1"/>
                </a:solidFill>
              </a:rPr>
              <a:t>Finances </a:t>
            </a:r>
          </a:p>
        </p:txBody>
      </p:sp>
      <p:sp>
        <p:nvSpPr>
          <p:cNvPr id="3" name="Content Placeholder 2">
            <a:extLst>
              <a:ext uri="{FF2B5EF4-FFF2-40B4-BE49-F238E27FC236}">
                <a16:creationId xmlns:a16="http://schemas.microsoft.com/office/drawing/2014/main" id="{41DD0464-E9C9-4370-81B5-CBD3A3E0B97E}"/>
              </a:ext>
            </a:extLst>
          </p:cNvPr>
          <p:cNvSpPr>
            <a:spLocks noGrp="1"/>
          </p:cNvSpPr>
          <p:nvPr>
            <p:ph idx="1"/>
          </p:nvPr>
        </p:nvSpPr>
        <p:spPr>
          <a:xfrm>
            <a:off x="5358384" y="640081"/>
            <a:ext cx="6024654" cy="5257800"/>
          </a:xfrm>
        </p:spPr>
        <p:txBody>
          <a:bodyPr anchor="ctr">
            <a:normAutofit/>
          </a:bodyPr>
          <a:lstStyle/>
          <a:p>
            <a:pPr marL="0" indent="0">
              <a:buNone/>
            </a:pPr>
            <a:r>
              <a:rPr lang="en-GB" altLang="en-US" sz="2400" dirty="0"/>
              <a:t>Financial resources are a key tangible asset for organisations because they allow it to invest in other resources and capabilities.</a:t>
            </a:r>
          </a:p>
          <a:p>
            <a:pPr marL="0" indent="0">
              <a:buNone/>
            </a:pPr>
            <a:endParaRPr lang="en-GB" altLang="en-US" sz="2400" dirty="0"/>
          </a:p>
          <a:p>
            <a:pPr marL="0" indent="0">
              <a:buNone/>
            </a:pPr>
            <a:r>
              <a:rPr lang="en-GB" altLang="en-US" sz="2400" dirty="0"/>
              <a:t>They are also one of the most widely used indicators for measuring the performance of an organisation’s strategy.</a:t>
            </a:r>
          </a:p>
          <a:p>
            <a:pPr marL="0" indent="0">
              <a:buNone/>
            </a:pPr>
            <a:endParaRPr lang="en-GB" altLang="en-US" sz="2400" dirty="0"/>
          </a:p>
          <a:p>
            <a:pPr marL="0" indent="0">
              <a:buNone/>
            </a:pPr>
            <a:r>
              <a:rPr lang="en-GB" altLang="en-US" sz="2400" dirty="0"/>
              <a:t>When thinking about an organisation’s strengths and weaknesses, marketers can gain useful insights by looking at a range of financial measures over time, and compare with close competitors.</a:t>
            </a:r>
          </a:p>
          <a:p>
            <a:pPr marL="0" indent="0">
              <a:buNone/>
            </a:pPr>
            <a:endParaRPr lang="en-GB" sz="2400" dirty="0"/>
          </a:p>
        </p:txBody>
      </p:sp>
    </p:spTree>
    <p:extLst>
      <p:ext uri="{BB962C8B-B14F-4D97-AF65-F5344CB8AC3E}">
        <p14:creationId xmlns:p14="http://schemas.microsoft.com/office/powerpoint/2010/main" val="2465748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E8CF7-A714-4A4B-9567-75497250AEDF}"/>
              </a:ext>
            </a:extLst>
          </p:cNvPr>
          <p:cNvSpPr>
            <a:spLocks noGrp="1"/>
          </p:cNvSpPr>
          <p:nvPr>
            <p:ph type="title"/>
          </p:nvPr>
        </p:nvSpPr>
        <p:spPr>
          <a:xfrm>
            <a:off x="6053668" y="803325"/>
            <a:ext cx="5314536" cy="1325563"/>
          </a:xfrm>
        </p:spPr>
        <p:txBody>
          <a:bodyPr>
            <a:normAutofit/>
          </a:bodyPr>
          <a:lstStyle/>
          <a:p>
            <a:r>
              <a:rPr lang="en-GB" altLang="en-US" sz="2800" b="1" dirty="0"/>
              <a:t>Common ratios and measures used to assess financial and marketing performance.</a:t>
            </a:r>
            <a:endParaRPr lang="en-GB" sz="2800" b="1" dirty="0"/>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Bar Graph with Upward Trend">
            <a:extLst>
              <a:ext uri="{FF2B5EF4-FFF2-40B4-BE49-F238E27FC236}">
                <a16:creationId xmlns:a16="http://schemas.microsoft.com/office/drawing/2014/main" id="{88454469-E479-4559-BDAB-32C8901F9C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2C1FC2B4-C1DD-4BAA-9871-F3E7A72230DF}"/>
              </a:ext>
            </a:extLst>
          </p:cNvPr>
          <p:cNvSpPr>
            <a:spLocks noGrp="1"/>
          </p:cNvSpPr>
          <p:nvPr>
            <p:ph idx="1"/>
          </p:nvPr>
        </p:nvSpPr>
        <p:spPr>
          <a:xfrm>
            <a:off x="6053667" y="2279017"/>
            <a:ext cx="5930810" cy="4277425"/>
          </a:xfrm>
        </p:spPr>
        <p:txBody>
          <a:bodyPr anchor="t">
            <a:normAutofit fontScale="92500"/>
          </a:bodyPr>
          <a:lstStyle/>
          <a:p>
            <a:r>
              <a:rPr lang="en-GB" altLang="en-US" sz="2200" b="1" dirty="0"/>
              <a:t>Sales</a:t>
            </a:r>
            <a:r>
              <a:rPr lang="en-GB" altLang="en-US" sz="2200" dirty="0"/>
              <a:t> – The turnover of the organisation or the income it generates from producing goods or delivering services. As a raw measure of success, sales trends can be a useful indicator of growth, but marketers should remember the old maxim: turnover is vanity, profit is sanity.</a:t>
            </a:r>
          </a:p>
          <a:p>
            <a:r>
              <a:rPr lang="en-GB" altLang="en-US" sz="2200" b="1" dirty="0"/>
              <a:t>Market share </a:t>
            </a:r>
            <a:r>
              <a:rPr lang="en-GB" altLang="en-US" sz="2200" dirty="0"/>
              <a:t>– In its most basic form is determined by dividing the sales generated by the organisation by the sales of all the organisations supplying the particular market being analysed.</a:t>
            </a:r>
          </a:p>
          <a:p>
            <a:r>
              <a:rPr lang="en-GB" altLang="en-US" sz="2200" b="1" dirty="0"/>
              <a:t>Profits</a:t>
            </a:r>
            <a:r>
              <a:rPr lang="en-GB" altLang="en-US" sz="2200" dirty="0"/>
              <a:t> – The ratios that show the return the organisation has made on the assets it has invested. They are important for shareholders and other investors in the organisation.</a:t>
            </a:r>
          </a:p>
          <a:p>
            <a:pPr marL="0" indent="0">
              <a:buNone/>
            </a:pPr>
            <a:endParaRPr lang="en-GB" sz="1500" dirty="0"/>
          </a:p>
        </p:txBody>
      </p:sp>
    </p:spTree>
    <p:extLst>
      <p:ext uri="{BB962C8B-B14F-4D97-AF65-F5344CB8AC3E}">
        <p14:creationId xmlns:p14="http://schemas.microsoft.com/office/powerpoint/2010/main" val="172196785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B02645-B7D7-40BC-B9AB-9792A6E69E2B}"/>
              </a:ext>
            </a:extLst>
          </p:cNvPr>
          <p:cNvSpPr>
            <a:spLocks noGrp="1"/>
          </p:cNvSpPr>
          <p:nvPr>
            <p:ph type="title"/>
          </p:nvPr>
        </p:nvSpPr>
        <p:spPr>
          <a:xfrm>
            <a:off x="804672" y="640080"/>
            <a:ext cx="3282696" cy="5257800"/>
          </a:xfrm>
        </p:spPr>
        <p:txBody>
          <a:bodyPr>
            <a:normAutofit/>
          </a:bodyPr>
          <a:lstStyle/>
          <a:p>
            <a:r>
              <a:rPr lang="en-GB">
                <a:solidFill>
                  <a:schemeClr val="bg1"/>
                </a:solidFill>
              </a:rPr>
              <a:t>The main ratios used…</a:t>
            </a:r>
          </a:p>
        </p:txBody>
      </p:sp>
      <p:sp>
        <p:nvSpPr>
          <p:cNvPr id="3" name="Content Placeholder 2">
            <a:extLst>
              <a:ext uri="{FF2B5EF4-FFF2-40B4-BE49-F238E27FC236}">
                <a16:creationId xmlns:a16="http://schemas.microsoft.com/office/drawing/2014/main" id="{8C25BB29-CED3-4E21-88AC-098445C016FF}"/>
              </a:ext>
            </a:extLst>
          </p:cNvPr>
          <p:cNvSpPr>
            <a:spLocks noGrp="1"/>
          </p:cNvSpPr>
          <p:nvPr>
            <p:ph idx="1"/>
          </p:nvPr>
        </p:nvSpPr>
        <p:spPr>
          <a:xfrm>
            <a:off x="5358384" y="640080"/>
            <a:ext cx="6703914" cy="6101187"/>
          </a:xfrm>
        </p:spPr>
        <p:txBody>
          <a:bodyPr anchor="ctr">
            <a:normAutofit/>
          </a:bodyPr>
          <a:lstStyle/>
          <a:p>
            <a:pPr marL="0" indent="0">
              <a:buNone/>
            </a:pPr>
            <a:endParaRPr lang="en-GB" altLang="en-US" sz="1300" dirty="0"/>
          </a:p>
          <a:p>
            <a:r>
              <a:rPr lang="en-GB" altLang="en-US" sz="1800" b="1" dirty="0"/>
              <a:t>Net profit margin </a:t>
            </a:r>
            <a:r>
              <a:rPr lang="en-GB" altLang="en-US" sz="1800" dirty="0"/>
              <a:t>shows profits per currency unit of sales. To be a strength this should be higher than the industry average or that of close competitors, and the trend should be upwards.</a:t>
            </a:r>
          </a:p>
          <a:p>
            <a:r>
              <a:rPr lang="en-GB" altLang="en-US" sz="1800" dirty="0"/>
              <a:t>Net Profit (after tax) / Sales (revenues)</a:t>
            </a:r>
          </a:p>
          <a:p>
            <a:endParaRPr lang="en-GB" altLang="en-US" sz="1800" dirty="0"/>
          </a:p>
          <a:p>
            <a:r>
              <a:rPr lang="en-GB" altLang="en-US" sz="1800" b="1" dirty="0"/>
              <a:t>Return on Capital Employed (ROCE) </a:t>
            </a:r>
            <a:r>
              <a:rPr lang="en-GB" altLang="en-US" sz="1800" dirty="0"/>
              <a:t>shows how well the organisation is using the capital invested in its operations. You can compare the rate with the interest the capital might have gained if it had been invested elsewhere (in a bank deposit account or in government bonds, for example). As with the net profit margin, the trend should be upwards and the figure higher than that of alternatives and competitors and industry rivals.</a:t>
            </a:r>
          </a:p>
          <a:p>
            <a:r>
              <a:rPr lang="en-GB" altLang="en-US" sz="1800" dirty="0"/>
              <a:t>Profit before taxation / Capital employed (fixed, non current assets, net current assets)</a:t>
            </a:r>
          </a:p>
          <a:p>
            <a:endParaRPr lang="en-GB" altLang="en-US" sz="1800" dirty="0"/>
          </a:p>
          <a:p>
            <a:pPr marL="0" indent="0">
              <a:buNone/>
            </a:pPr>
            <a:endParaRPr lang="en-GB" sz="1300" dirty="0"/>
          </a:p>
        </p:txBody>
      </p:sp>
    </p:spTree>
    <p:extLst>
      <p:ext uri="{BB962C8B-B14F-4D97-AF65-F5344CB8AC3E}">
        <p14:creationId xmlns:p14="http://schemas.microsoft.com/office/powerpoint/2010/main" val="1721435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FFA72-2DA2-4F36-B439-8F234A7F263A}"/>
              </a:ext>
            </a:extLst>
          </p:cNvPr>
          <p:cNvSpPr>
            <a:spLocks noGrp="1"/>
          </p:cNvSpPr>
          <p:nvPr>
            <p:ph idx="1"/>
          </p:nvPr>
        </p:nvSpPr>
        <p:spPr>
          <a:xfrm>
            <a:off x="838200" y="262647"/>
            <a:ext cx="10515600" cy="5914316"/>
          </a:xfrm>
        </p:spPr>
        <p:txBody>
          <a:bodyPr>
            <a:normAutofit fontScale="92500" lnSpcReduction="10000"/>
          </a:bodyPr>
          <a:lstStyle/>
          <a:p>
            <a:pPr marL="0" indent="0">
              <a:buNone/>
            </a:pPr>
            <a:r>
              <a:rPr lang="en-GB" altLang="en-US" sz="2800" b="1" dirty="0"/>
              <a:t>Liquidity</a:t>
            </a:r>
            <a:r>
              <a:rPr lang="en-GB" altLang="en-US" sz="2800" dirty="0"/>
              <a:t> – ratios that show how solvent the organisation is. In other words, does it have enough cash to meet the payments due for its current liabilities? The most commonly used measure is the current ratio:</a:t>
            </a:r>
          </a:p>
          <a:p>
            <a:pPr marL="0" indent="0">
              <a:buNone/>
            </a:pPr>
            <a:r>
              <a:rPr lang="en-GB" altLang="en-US" sz="2800" dirty="0"/>
              <a:t>Current assets / Current liabilities</a:t>
            </a:r>
          </a:p>
          <a:p>
            <a:pPr marL="0" indent="0">
              <a:buNone/>
            </a:pPr>
            <a:r>
              <a:rPr lang="en-GB" altLang="en-US" sz="2800" dirty="0"/>
              <a:t>This shows an organisation’s ability to pay its current liabilities with current assets (that is, assets that can be converted to cash in the short term). The ratio should be 1.0 or higher and ratios of 2.0 or better indicate a very healthy position. However, this does depend on the industry or sector in which the organisation operates. Industries where organisations hold a lot of stock (or inventory) – such as manufacturing – should have higher current ratios than those with little or no stock – such as a consultancy.</a:t>
            </a:r>
          </a:p>
          <a:p>
            <a:pPr marL="0" indent="0">
              <a:buNone/>
            </a:pPr>
            <a:endParaRPr lang="en-GB" altLang="en-US" sz="2800" dirty="0"/>
          </a:p>
          <a:p>
            <a:pPr marL="0" indent="0">
              <a:buNone/>
            </a:pPr>
            <a:r>
              <a:rPr lang="en-GB" altLang="en-US" sz="2800" dirty="0"/>
              <a:t>Because stock (inventory) can distort the current ratio, some analysts prefer to use a different measure for liquidity – the acid test ratio:</a:t>
            </a:r>
          </a:p>
          <a:p>
            <a:pPr marL="0" indent="0">
              <a:buNone/>
            </a:pPr>
            <a:r>
              <a:rPr lang="en-GB" altLang="en-US" sz="2800" dirty="0"/>
              <a:t>Current assets – stocks / Current liabilities</a:t>
            </a:r>
          </a:p>
          <a:p>
            <a:pPr marL="0" indent="0">
              <a:buNone/>
            </a:pPr>
            <a:endParaRPr lang="en-GB" altLang="en-US" sz="2800" dirty="0"/>
          </a:p>
          <a:p>
            <a:pPr marL="0" indent="0">
              <a:buNone/>
            </a:pPr>
            <a:endParaRPr lang="en-GB" dirty="0"/>
          </a:p>
        </p:txBody>
      </p:sp>
    </p:spTree>
    <p:extLst>
      <p:ext uri="{BB962C8B-B14F-4D97-AF65-F5344CB8AC3E}">
        <p14:creationId xmlns:p14="http://schemas.microsoft.com/office/powerpoint/2010/main" val="1496682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DA34EF-3D0D-4ABA-AA9E-09515226D47F}"/>
              </a:ext>
            </a:extLst>
          </p:cNvPr>
          <p:cNvSpPr>
            <a:spLocks noGrp="1"/>
          </p:cNvSpPr>
          <p:nvPr>
            <p:ph idx="1"/>
          </p:nvPr>
        </p:nvSpPr>
        <p:spPr>
          <a:xfrm>
            <a:off x="838200" y="212436"/>
            <a:ext cx="10515600" cy="5964527"/>
          </a:xfrm>
        </p:spPr>
        <p:txBody>
          <a:bodyPr>
            <a:normAutofit fontScale="92500" lnSpcReduction="20000"/>
          </a:bodyPr>
          <a:lstStyle/>
          <a:p>
            <a:pPr marL="0" indent="0">
              <a:buNone/>
            </a:pPr>
            <a:r>
              <a:rPr lang="en-GB" altLang="en-US" sz="2100" dirty="0"/>
              <a:t>This takes account of the fact that some current assets are hard to convert into cash quickly, especially those with a low stock turnover like construction companies or firms that manufacture capital equipment. For these organisations an acid test ratio of at least 1.0 would indicate acceptable liquidity. Organisations with high stock turnover, such as supermarkets or FMCG manufacturers, might have a ratio of 0.8 and have a healthy cash flow.</a:t>
            </a:r>
          </a:p>
          <a:p>
            <a:endParaRPr lang="en-GB" altLang="en-US" sz="2100" dirty="0"/>
          </a:p>
          <a:p>
            <a:r>
              <a:rPr lang="en-GB" altLang="en-US" sz="2100" b="1" dirty="0"/>
              <a:t>Inventory (stock) turnover </a:t>
            </a:r>
            <a:r>
              <a:rPr lang="en-GB" altLang="en-US" sz="2100" dirty="0"/>
              <a:t>– is a measure of asset utilisation – in other words, how efficiently the organisation is managing different aspects of its business (such as stock or inventory).</a:t>
            </a:r>
          </a:p>
          <a:p>
            <a:r>
              <a:rPr lang="en-GB" altLang="en-US" sz="2100" dirty="0"/>
              <a:t>Cost of sales / Inventory (stock)</a:t>
            </a:r>
          </a:p>
          <a:p>
            <a:r>
              <a:rPr lang="en-GB" altLang="en-US" sz="2100" dirty="0"/>
              <a:t>This ratio gives the number of times stock is completely sold and replaced each year – so the higher the figure the better.</a:t>
            </a:r>
          </a:p>
          <a:p>
            <a:r>
              <a:rPr lang="en-GB" altLang="en-US" sz="2100" dirty="0"/>
              <a:t>Another way of looking at this is through ‘days of inventory’, which measures how efficiently stock is being managed. The formula is as follows:</a:t>
            </a:r>
          </a:p>
          <a:p>
            <a:endParaRPr lang="en-GB" altLang="en-US" sz="2100" dirty="0"/>
          </a:p>
          <a:p>
            <a:r>
              <a:rPr lang="en-GB" altLang="en-US" sz="2100" dirty="0"/>
              <a:t>Inventory / (Cost of sales/365)</a:t>
            </a:r>
          </a:p>
          <a:p>
            <a:endParaRPr lang="en-GB" altLang="en-US" sz="2100" dirty="0"/>
          </a:p>
          <a:p>
            <a:r>
              <a:rPr lang="en-GB" altLang="en-US" sz="2100" dirty="0"/>
              <a:t>In this case the lower the number of days, the more efficiently the stock is being managed. However, this will vary depending on the type of business the organisation is engaged in. For example, a company making perishable products would need to have a much lower figure for days of inventory than a firm making consumer durables or capital equipment. As stated above, many of these figures yield more information about an organisation if they are compared over time so that trends can be determined, or if they are compared with competitors’ performance or industry averages.</a:t>
            </a:r>
          </a:p>
          <a:p>
            <a:endParaRPr lang="en-GB" dirty="0"/>
          </a:p>
        </p:txBody>
      </p:sp>
    </p:spTree>
    <p:extLst>
      <p:ext uri="{BB962C8B-B14F-4D97-AF65-F5344CB8AC3E}">
        <p14:creationId xmlns:p14="http://schemas.microsoft.com/office/powerpoint/2010/main" val="2056242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B43D9-25CA-4FF9-A965-6505FDB668D2}"/>
              </a:ext>
            </a:extLst>
          </p:cNvPr>
          <p:cNvSpPr>
            <a:spLocks noGrp="1"/>
          </p:cNvSpPr>
          <p:nvPr>
            <p:ph type="title"/>
          </p:nvPr>
        </p:nvSpPr>
        <p:spPr>
          <a:xfrm>
            <a:off x="648929" y="365125"/>
            <a:ext cx="10704871" cy="696759"/>
          </a:xfrm>
        </p:spPr>
        <p:txBody>
          <a:bodyPr/>
          <a:lstStyle/>
          <a:p>
            <a:r>
              <a:rPr lang="en-GB" dirty="0"/>
              <a:t>Activity</a:t>
            </a:r>
          </a:p>
        </p:txBody>
      </p:sp>
      <p:sp>
        <p:nvSpPr>
          <p:cNvPr id="3" name="Content Placeholder 2">
            <a:extLst>
              <a:ext uri="{FF2B5EF4-FFF2-40B4-BE49-F238E27FC236}">
                <a16:creationId xmlns:a16="http://schemas.microsoft.com/office/drawing/2014/main" id="{45945845-ED30-4A85-93C1-AFC819FCB81E}"/>
              </a:ext>
            </a:extLst>
          </p:cNvPr>
          <p:cNvSpPr>
            <a:spLocks noGrp="1"/>
          </p:cNvSpPr>
          <p:nvPr>
            <p:ph idx="1"/>
          </p:nvPr>
        </p:nvSpPr>
        <p:spPr>
          <a:xfrm>
            <a:off x="560439" y="1248697"/>
            <a:ext cx="10793361" cy="4928266"/>
          </a:xfrm>
        </p:spPr>
        <p:txBody>
          <a:bodyPr>
            <a:normAutofit/>
          </a:bodyPr>
          <a:lstStyle/>
          <a:p>
            <a:pPr marL="0" indent="0">
              <a:buNone/>
            </a:pPr>
            <a:r>
              <a:rPr lang="en-GB" altLang="en-US" sz="2800" dirty="0"/>
              <a:t>Using the formulas </a:t>
            </a:r>
            <a:r>
              <a:rPr lang="en-GB" altLang="en-US" dirty="0"/>
              <a:t>shown</a:t>
            </a:r>
            <a:r>
              <a:rPr lang="en-GB" altLang="en-US" sz="2800" dirty="0"/>
              <a:t>, calculate the profit, liquidity and stock turnover figures for 2013. What do they tell you about the company? Calculate the net profit margin for 2012. How does this compare with the figure for 2013?</a:t>
            </a:r>
          </a:p>
          <a:p>
            <a:pPr marL="0" indent="0">
              <a:buNone/>
            </a:pPr>
            <a:r>
              <a:rPr lang="en-GB" altLang="en-US" sz="1800" dirty="0"/>
              <a:t>Profit ratio = Net profit after tax / sales</a:t>
            </a:r>
          </a:p>
          <a:p>
            <a:pPr marL="0" indent="0">
              <a:buNone/>
            </a:pPr>
            <a:r>
              <a:rPr lang="en-GB" altLang="en-US" sz="1800" dirty="0"/>
              <a:t>ROCE = Profit before tax / </a:t>
            </a:r>
          </a:p>
          <a:p>
            <a:pPr marL="0" indent="0">
              <a:buNone/>
            </a:pPr>
            <a:r>
              <a:rPr lang="en-GB" altLang="en-US" sz="1800" dirty="0"/>
              <a:t>Liquidity = current assets / current liabilities   OR current assets – stocks / liabilities</a:t>
            </a:r>
          </a:p>
          <a:p>
            <a:pPr marL="0" indent="0">
              <a:buNone/>
            </a:pPr>
            <a:r>
              <a:rPr lang="en-GB" altLang="en-US" sz="1800" dirty="0"/>
              <a:t>Inventory turnover = cost of sales / stock</a:t>
            </a:r>
          </a:p>
          <a:p>
            <a:pPr marL="0" indent="0">
              <a:buNone/>
            </a:pPr>
            <a:r>
              <a:rPr lang="en-GB" altLang="en-US" sz="1800" dirty="0"/>
              <a:t>Days of Inventory = cost of sales / 365</a:t>
            </a:r>
          </a:p>
          <a:p>
            <a:pPr marL="0" indent="0">
              <a:buNone/>
            </a:pPr>
            <a:r>
              <a:rPr lang="en-GB" sz="1900" b="0" dirty="0">
                <a:solidFill>
                  <a:srgbClr val="1F1F1F"/>
                </a:solidFill>
                <a:effectLst/>
              </a:rPr>
              <a:t>Net Profit Margin = </a:t>
            </a:r>
            <a:r>
              <a:rPr lang="en-GB" sz="1900" b="0" dirty="0">
                <a:solidFill>
                  <a:srgbClr val="040C28"/>
                </a:solidFill>
                <a:effectLst/>
              </a:rPr>
              <a:t>Net Profit ⁄ Total Revenue x 100 </a:t>
            </a:r>
          </a:p>
          <a:p>
            <a:pPr marL="0" indent="0">
              <a:buNone/>
            </a:pPr>
            <a:r>
              <a:rPr lang="en-GB" sz="1800" b="0" i="1" dirty="0">
                <a:solidFill>
                  <a:srgbClr val="1F1F1F"/>
                </a:solidFill>
                <a:effectLst/>
              </a:rPr>
              <a:t>The result of the profit margin calculation is a percentage – for example, a 10% profit margin means for each £1 of revenue the company earns £0.10 in net profit. Revenue represents the total sales of the company in a period</a:t>
            </a:r>
            <a:r>
              <a:rPr lang="en-GB" sz="1900" b="0" i="1" dirty="0">
                <a:solidFill>
                  <a:srgbClr val="1F1F1F"/>
                </a:solidFill>
                <a:effectLst/>
              </a:rPr>
              <a:t>.</a:t>
            </a:r>
            <a:endParaRPr lang="en-GB" sz="1900" i="1" dirty="0"/>
          </a:p>
        </p:txBody>
      </p:sp>
    </p:spTree>
    <p:extLst>
      <p:ext uri="{BB962C8B-B14F-4D97-AF65-F5344CB8AC3E}">
        <p14:creationId xmlns:p14="http://schemas.microsoft.com/office/powerpoint/2010/main" val="2555842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A825486-9D60-4EBD-AD6D-B32AFE1CAD1A}"/>
              </a:ext>
            </a:extLst>
          </p:cNvPr>
          <p:cNvPicPr>
            <a:picLocks noGrp="1" noChangeAspect="1"/>
          </p:cNvPicPr>
          <p:nvPr>
            <p:ph idx="1"/>
          </p:nvPr>
        </p:nvPicPr>
        <p:blipFill>
          <a:blip r:embed="rId2"/>
          <a:stretch>
            <a:fillRect/>
          </a:stretch>
        </p:blipFill>
        <p:spPr>
          <a:xfrm>
            <a:off x="2186482" y="643467"/>
            <a:ext cx="7819035"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3820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EC5568C-E7A8-4C98-8567-5287820A8C48}"/>
              </a:ext>
            </a:extLst>
          </p:cNvPr>
          <p:cNvPicPr>
            <a:picLocks noGrp="1" noChangeAspect="1"/>
          </p:cNvPicPr>
          <p:nvPr>
            <p:ph idx="1"/>
          </p:nvPr>
        </p:nvPicPr>
        <p:blipFill>
          <a:blip r:embed="rId2"/>
          <a:stretch>
            <a:fillRect/>
          </a:stretch>
        </p:blipFill>
        <p:spPr>
          <a:xfrm>
            <a:off x="1165853" y="643467"/>
            <a:ext cx="9860293"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0661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A5215-DEA0-4850-8AE7-0F35C25564F0}"/>
              </a:ext>
            </a:extLst>
          </p:cNvPr>
          <p:cNvSpPr>
            <a:spLocks noGrp="1"/>
          </p:cNvSpPr>
          <p:nvPr>
            <p:ph type="title"/>
          </p:nvPr>
        </p:nvSpPr>
        <p:spPr>
          <a:xfrm>
            <a:off x="838200" y="365125"/>
            <a:ext cx="10515600" cy="1325563"/>
          </a:xfrm>
        </p:spPr>
        <p:txBody>
          <a:bodyPr>
            <a:normAutofit/>
          </a:bodyPr>
          <a:lstStyle/>
          <a:p>
            <a:r>
              <a:rPr lang="en-GB" sz="5400" dirty="0"/>
              <a:t>Results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71DD5-1006-4D29-9291-C2A40F511900}"/>
              </a:ext>
            </a:extLst>
          </p:cNvPr>
          <p:cNvSpPr>
            <a:spLocks noGrp="1"/>
          </p:cNvSpPr>
          <p:nvPr>
            <p:ph idx="1"/>
          </p:nvPr>
        </p:nvSpPr>
        <p:spPr>
          <a:xfrm>
            <a:off x="838200" y="1929384"/>
            <a:ext cx="10515600" cy="4251960"/>
          </a:xfrm>
        </p:spPr>
        <p:txBody>
          <a:bodyPr>
            <a:normAutofit/>
          </a:bodyPr>
          <a:lstStyle/>
          <a:p>
            <a:r>
              <a:rPr lang="en-GB" altLang="en-US" sz="1400" b="1" dirty="0"/>
              <a:t>Profit</a:t>
            </a:r>
          </a:p>
          <a:p>
            <a:r>
              <a:rPr lang="en-GB" altLang="en-US" sz="1400" dirty="0"/>
              <a:t>Net Profit Margin for 2013 = 12/1020 or 0.0117 or just over 1%. Investors would be well advised to put their money in other shares or a deposit account at a bank – it would pay better. However, the Net Profit Margin for 2012 was even worse – 8/960 or 0.0083 – so less than 1%.</a:t>
            </a:r>
          </a:p>
          <a:p>
            <a:r>
              <a:rPr lang="en-GB" altLang="en-US" sz="1400" dirty="0"/>
              <a:t>ROCE = 15/(780+125) or 0.016 – a 1.6% return on capital employed. The company is underperforming substantially. Many businesses would look at 10-14% as an acceptable return. Even though Lion sells commodities rather than capital equipment this is still a very low return.</a:t>
            </a:r>
          </a:p>
          <a:p>
            <a:r>
              <a:rPr lang="en-GB" altLang="en-US" sz="1400" b="1" dirty="0"/>
              <a:t>Liquidity</a:t>
            </a:r>
          </a:p>
          <a:p>
            <a:r>
              <a:rPr lang="en-GB" altLang="en-US" sz="1400" dirty="0"/>
              <a:t>Current Ratio = 610/485 or 1.26. The company appears to be in a fair position from the point of view of being able to service its debts and manage its cash flow, as this ratio is above 1.0.</a:t>
            </a:r>
          </a:p>
          <a:p>
            <a:r>
              <a:rPr lang="en-GB" altLang="en-US" sz="1400" dirty="0"/>
              <a:t>Acid Test = 610-230/485 – or 0.78. Once the stock is taken out of the equation the liquidity position does not look as good – below 0.8. Even for a company that sells consumables this is on the low side.</a:t>
            </a:r>
          </a:p>
          <a:p>
            <a:r>
              <a:rPr lang="en-GB" altLang="en-US" sz="1400" b="1" dirty="0"/>
              <a:t>Inventory/Asset utilisation measures</a:t>
            </a:r>
          </a:p>
          <a:p>
            <a:r>
              <a:rPr lang="en-GB" altLang="en-US" sz="1400" dirty="0"/>
              <a:t>Inventory Turnover = 915/230 or 3.97 – so the stock is completely sold about four times over the year. Coupled with the profit figures above it is clear the company needs to grow its sales substantially.</a:t>
            </a:r>
          </a:p>
          <a:p>
            <a:r>
              <a:rPr lang="en-GB" altLang="en-US" sz="1400" dirty="0"/>
              <a:t>Days of Inventory = (230/915) x 365 or 91.7 days. This seems high for a manufacturer of consumables, and suggests scope for more efficient outbound logistics and sales and marketing.</a:t>
            </a:r>
          </a:p>
          <a:p>
            <a:endParaRPr lang="en-GB" sz="1400" dirty="0"/>
          </a:p>
        </p:txBody>
      </p:sp>
    </p:spTree>
    <p:extLst>
      <p:ext uri="{BB962C8B-B14F-4D97-AF65-F5344CB8AC3E}">
        <p14:creationId xmlns:p14="http://schemas.microsoft.com/office/powerpoint/2010/main" val="4190041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1242</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Measuring Market Performance</vt:lpstr>
      <vt:lpstr>Finances </vt:lpstr>
      <vt:lpstr>Common ratios and measures used to assess financial and marketing performance.</vt:lpstr>
      <vt:lpstr>The main ratios used…</vt:lpstr>
      <vt:lpstr>PowerPoint Presentation</vt:lpstr>
      <vt:lpstr>PowerPoint Presentation</vt:lpstr>
      <vt:lpstr>Activity</vt:lpstr>
      <vt:lpstr>PowerPoint Presentation</vt:lpstr>
      <vt:lpstr>PowerPoint Presentation</vt:lpstr>
      <vt:lpstr>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Market Performance</dc:title>
  <dc:creator>Lisa Knight</dc:creator>
  <cp:lastModifiedBy>Gwyneth Jones</cp:lastModifiedBy>
  <cp:revision>7</cp:revision>
  <dcterms:created xsi:type="dcterms:W3CDTF">2022-02-19T13:27:27Z</dcterms:created>
  <dcterms:modified xsi:type="dcterms:W3CDTF">2025-03-04T10:43:16Z</dcterms:modified>
</cp:coreProperties>
</file>