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1" autoAdjust="0"/>
    <p:restoredTop sz="94660"/>
  </p:normalViewPr>
  <p:slideViewPr>
    <p:cSldViewPr snapToGrid="0">
      <p:cViewPr varScale="1">
        <p:scale>
          <a:sx n="91" d="100"/>
          <a:sy n="91" d="100"/>
        </p:scale>
        <p:origin x="6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Cociuba" userId="c2a6bf23dfe78a66" providerId="LiveId" clId="{01DE676F-FBC3-4538-B3E0-5F4D95E6583C}"/>
    <pc:docChg chg="custSel modSld">
      <pc:chgData name="Mihaela Cociuba" userId="c2a6bf23dfe78a66" providerId="LiveId" clId="{01DE676F-FBC3-4538-B3E0-5F4D95E6583C}" dt="2025-05-17T16:57:34.219" v="3" actId="313"/>
      <pc:docMkLst>
        <pc:docMk/>
      </pc:docMkLst>
      <pc:sldChg chg="modSp mod">
        <pc:chgData name="Mihaela Cociuba" userId="c2a6bf23dfe78a66" providerId="LiveId" clId="{01DE676F-FBC3-4538-B3E0-5F4D95E6583C}" dt="2025-05-17T16:57:34.219" v="3" actId="313"/>
        <pc:sldMkLst>
          <pc:docMk/>
          <pc:sldMk cId="3992518726" sldId="257"/>
        </pc:sldMkLst>
        <pc:spChg chg="mod">
          <ac:chgData name="Mihaela Cociuba" userId="c2a6bf23dfe78a66" providerId="LiveId" clId="{01DE676F-FBC3-4538-B3E0-5F4D95E6583C}" dt="2025-05-17T16:57:34.219" v="3" actId="313"/>
          <ac:spMkLst>
            <pc:docMk/>
            <pc:sldMk cId="3992518726" sldId="257"/>
            <ac:spMk id="3" creationId="{283865A0-E11B-62A0-E2A1-9DFD1B39E9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5/22/25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uk.linkedin.com/company/iccwales" TargetMode="External"/><Relationship Id="rId13" Type="http://schemas.openxmlformats.org/officeDocument/2006/relationships/hyperlink" Target="https://www.visitbritain.org/sites/ind/files/2023-08/The%20economic%20contribution%20of%20the%20tourism%20economy%20in%20the%20UK.pdf" TargetMode="External"/><Relationship Id="rId3" Type="http://schemas.openxmlformats.org/officeDocument/2006/relationships/hyperlink" Target="https://www.eubusinessnews.com/the-growth-of-the-uk-events-industry/" TargetMode="External"/><Relationship Id="rId7" Type="http://schemas.openxmlformats.org/officeDocument/2006/relationships/hyperlink" Target="https://www.iccwales.com/" TargetMode="External"/><Relationship Id="rId12" Type="http://schemas.openxmlformats.org/officeDocument/2006/relationships/hyperlink" Target="https://committees.parliament.uk/publications/40824/documents/198909/default/" TargetMode="External"/><Relationship Id="rId2" Type="http://schemas.openxmlformats.org/officeDocument/2006/relationships/hyperlink" Target="https://www.condorferries.co.uk/uk-tourism-statistics" TargetMode="External"/><Relationship Id="rId16" Type="http://schemas.openxmlformats.org/officeDocument/2006/relationships/hyperlink" Target="https://business.yougov.com/content/51067-what-drives-uk-holiday-bookings-in-early-2025" TargetMode="External"/><Relationship Id="rId1" Type="http://schemas.openxmlformats.org/officeDocument/2006/relationships/slideLayout" Target="../slideLayouts/slideLayout2.xml"/><Relationship Id="rId6" Type="http://schemas.openxmlformats.org/officeDocument/2006/relationships/hyperlink" Target="https://www.gov.wales/wales-visitor-economy-profile-2021-html" TargetMode="External"/><Relationship Id="rId11" Type="http://schemas.openxmlformats.org/officeDocument/2006/relationships/hyperlink" Target="https://www.parliament.uk/globalassets/documents/commons-committees/Exiting-the-European-Union/17-19/Sectoral-Analyses/38-Tourism-Report.pdf" TargetMode="External"/><Relationship Id="rId5" Type="http://schemas.openxmlformats.org/officeDocument/2006/relationships/hyperlink" Target="https://assets.publishing.service.gov.uk/media/5f69e3d9e90e073fda9bbf9b/DCMS_Sponsored_Museum_Visit_Trends_Main_Report.pdf" TargetMode="External"/><Relationship Id="rId15" Type="http://schemas.openxmlformats.org/officeDocument/2006/relationships/hyperlink" Target="https://www.visitbritain.org/media/2896/download?attachment" TargetMode="External"/><Relationship Id="rId10" Type="http://schemas.openxmlformats.org/officeDocument/2006/relationships/hyperlink" Target="https://www.mckinsey.com/~/media/mckinsey/business%20functions/marketing%20and%20sales/our%20insights/future%20of%20b2b%20sales%20the%20big%20reframe/future-of-b2b-sales-the-big-reframe.pdf" TargetMode="External"/><Relationship Id="rId4" Type="http://schemas.openxmlformats.org/officeDocument/2006/relationships/hyperlink" Target="https://www.fortunebusinessinsights.com/mice-market-108653" TargetMode="External"/><Relationship Id="rId9" Type="http://schemas.openxmlformats.org/officeDocument/2006/relationships/hyperlink" Target="https://www.london.gov.uk/media/65482/download" TargetMode="External"/><Relationship Id="rId14" Type="http://schemas.openxmlformats.org/officeDocument/2006/relationships/hyperlink" Target="https://www.visitbritain.org/media/4413/download?attach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 a spacious conference room, a speaker stands confidently at the podium, addressing a diverse and attentive audience. The room is adorned with a multitude of national flags, symbolizing the international nature of the event. Delegates and attendees, some equipped with translation headsets, listen intently to the speaker's discourse. The atmosphere is one of serious engagement, as the event appears to address significant global topics that require collective attention and cooperation.">
            <a:extLst>
              <a:ext uri="{FF2B5EF4-FFF2-40B4-BE49-F238E27FC236}">
                <a16:creationId xmlns:a16="http://schemas.microsoft.com/office/drawing/2014/main" id="{4E0152FB-99D4-8796-6AA9-6579F229CECB}"/>
              </a:ext>
            </a:extLst>
          </p:cNvPr>
          <p:cNvPicPr>
            <a:picLocks noChangeAspect="1"/>
          </p:cNvPicPr>
          <p:nvPr/>
        </p:nvPicPr>
        <p:blipFill>
          <a:blip r:embed="rId2"/>
          <a:srcRect l="17504" r="16038" b="1"/>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534473" y="2715065"/>
            <a:ext cx="3052293" cy="3766725"/>
          </a:xfrm>
        </p:spPr>
        <p:txBody>
          <a:bodyPr anchor="t">
            <a:normAutofit fontScale="90000"/>
          </a:bodyPr>
          <a:lstStyle/>
          <a:p>
            <a:pPr algn="r"/>
            <a:r>
              <a:rPr lang="en-US" sz="3400" b="1" dirty="0">
                <a:solidFill>
                  <a:srgbClr val="FFFFFF"/>
                </a:solidFill>
                <a:latin typeface="Arial"/>
                <a:cs typeface="Times New Roman"/>
              </a:rPr>
              <a:t>Feasibility Plan for an International Meeting / Event. </a:t>
            </a:r>
            <a:endParaRPr lang="en-US" sz="3400" dirty="0">
              <a:solidFill>
                <a:srgbClr val="FFFFFF"/>
              </a:solidFill>
              <a:latin typeface="Arial"/>
              <a:cs typeface="Arial"/>
            </a:endParaRPr>
          </a:p>
          <a:p>
            <a:pPr algn="r"/>
            <a:r>
              <a:rPr lang="en-US" sz="3400" b="1" dirty="0">
                <a:solidFill>
                  <a:srgbClr val="FFFFFF"/>
                </a:solidFill>
                <a:latin typeface="Arial"/>
                <a:cs typeface="Times New Roman"/>
              </a:rPr>
              <a:t>Individual Presentation</a:t>
            </a:r>
            <a:br>
              <a:rPr lang="en-US" sz="3400" b="1" dirty="0">
                <a:solidFill>
                  <a:srgbClr val="FFFFFF"/>
                </a:solidFill>
                <a:latin typeface="Arial"/>
                <a:cs typeface="Times New Roman"/>
              </a:rPr>
            </a:br>
            <a:r>
              <a:rPr lang="en-US" sz="2000" b="1" dirty="0" err="1">
                <a:solidFill>
                  <a:srgbClr val="FFFFFF"/>
                </a:solidFill>
                <a:latin typeface="Arial"/>
                <a:cs typeface="Times New Roman"/>
              </a:rPr>
              <a:t>Aneliya</a:t>
            </a:r>
            <a:r>
              <a:rPr lang="en-US" sz="2000" b="1" dirty="0">
                <a:solidFill>
                  <a:srgbClr val="FFFFFF"/>
                </a:solidFill>
                <a:latin typeface="Arial"/>
                <a:cs typeface="Times New Roman"/>
              </a:rPr>
              <a:t> </a:t>
            </a:r>
            <a:r>
              <a:rPr lang="en-US" sz="2000" b="1" dirty="0" err="1">
                <a:solidFill>
                  <a:srgbClr val="FFFFFF"/>
                </a:solidFill>
                <a:latin typeface="Arial"/>
                <a:cs typeface="Times New Roman"/>
              </a:rPr>
              <a:t>Karamanova</a:t>
            </a:r>
            <a:br>
              <a:rPr lang="en-US" sz="2000" b="1" dirty="0">
                <a:solidFill>
                  <a:srgbClr val="FFFFFF"/>
                </a:solidFill>
                <a:latin typeface="Arial"/>
                <a:cs typeface="Times New Roman"/>
              </a:rPr>
            </a:br>
            <a:r>
              <a:rPr lang="en-US" sz="2000" b="1" dirty="0">
                <a:solidFill>
                  <a:srgbClr val="FFFFFF"/>
                </a:solidFill>
                <a:latin typeface="Arial"/>
                <a:cs typeface="Times New Roman"/>
              </a:rPr>
              <a:t>(2235641)</a:t>
            </a:r>
            <a:endParaRPr lang="en-US" sz="3400" dirty="0">
              <a:solidFill>
                <a:srgbClr val="FFFFFF"/>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D9D854A-5916-1BB3-FD5D-52325C152D54}"/>
              </a:ext>
            </a:extLst>
          </p:cNvPr>
          <p:cNvSpPr>
            <a:spLocks noGrp="1"/>
          </p:cNvSpPr>
          <p:nvPr>
            <p:ph type="title"/>
          </p:nvPr>
        </p:nvSpPr>
        <p:spPr>
          <a:xfrm>
            <a:off x="838200" y="365125"/>
            <a:ext cx="5393361" cy="1325563"/>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283865A0-E11B-62A0-E2A1-9DFD1B39E9AC}"/>
              </a:ext>
            </a:extLst>
          </p:cNvPr>
          <p:cNvSpPr>
            <a:spLocks noGrp="1"/>
          </p:cNvSpPr>
          <p:nvPr>
            <p:ph idx="1"/>
          </p:nvPr>
        </p:nvSpPr>
        <p:spPr>
          <a:xfrm>
            <a:off x="561911" y="1411821"/>
            <a:ext cx="5393361" cy="4351338"/>
          </a:xfrm>
        </p:spPr>
        <p:txBody>
          <a:bodyPr vert="horz" lIns="91440" tIns="45720" rIns="91440" bIns="45720" rtlCol="0">
            <a:noAutofit/>
          </a:bodyPr>
          <a:lstStyle/>
          <a:p>
            <a:pPr marL="342900" lvl="0" indent="-342900" algn="just">
              <a:lnSpc>
                <a:spcPct val="150000"/>
              </a:lnSpc>
              <a:spcBef>
                <a:spcPts val="1200"/>
              </a:spcBef>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This feasibility presentation will offer an innovative MICE industry event named “</a:t>
            </a:r>
            <a:r>
              <a:rPr lang="en-GB" sz="1200" kern="100" dirty="0">
                <a:effectLst/>
                <a:latin typeface="Arial" panose="020B0604020202020204" pitchFamily="34" charset="0"/>
                <a:ea typeface="Calibri" panose="020F0502020204030204" pitchFamily="34" charset="0"/>
              </a:rPr>
              <a:t>Celtic Culture Festival”</a:t>
            </a:r>
            <a:r>
              <a:rPr lang="en-US" sz="1200" kern="100" dirty="0">
                <a:effectLst/>
                <a:latin typeface="Arial" panose="020B0604020202020204" pitchFamily="34" charset="0"/>
                <a:ea typeface="Calibri" panose="020F0502020204030204" pitchFamily="34" charset="0"/>
              </a:rPr>
              <a:t>.</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This event will match Visit </a:t>
            </a:r>
            <a:r>
              <a:rPr lang="en-US" sz="1200" kern="100" dirty="0" err="1">
                <a:effectLst/>
                <a:latin typeface="Arial" panose="020B0604020202020204" pitchFamily="34" charset="0"/>
                <a:ea typeface="Calibri" panose="020F0502020204030204" pitchFamily="34" charset="0"/>
              </a:rPr>
              <a:t>Wales'</a:t>
            </a:r>
            <a:r>
              <a:rPr lang="en-US" sz="1200" kern="100" dirty="0">
                <a:effectLst/>
                <a:latin typeface="Arial" panose="020B0604020202020204" pitchFamily="34" charset="0"/>
                <a:ea typeface="Calibri" panose="020F0502020204030204" pitchFamily="34" charset="0"/>
              </a:rPr>
              <a:t> official year theme, which will underscore Celtic's culture. </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Considering this, the event will assert that message across to various groups of audiences. </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The event proposed is a national B2B conference and cultural exhibition targeting professionals in the tourism, hospitality, and events industries throughout the UK.</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Held in Newport at ICC Wales, the event will include experiential cultural activities, Celtic food, and networking. </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This presentation will critically evaluate the viability of the event through strategic background research and situational analysis, considering the competition and viability. </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The forum is set up to enhance international tourism and promote awareness of Wales’s unique and rich sense of place.</a:t>
            </a:r>
            <a:endParaRPr lang="en-IN" sz="1200" kern="100" dirty="0">
              <a:effectLst/>
              <a:latin typeface="Arial" panose="020B0604020202020204" pitchFamily="34" charset="0"/>
              <a:ea typeface="Calibri" panose="020F0502020204030204" pitchFamily="34" charset="0"/>
            </a:endParaRPr>
          </a:p>
        </p:txBody>
      </p:sp>
      <p:pic>
        <p:nvPicPr>
          <p:cNvPr id="5" name="Picture 4" descr="Welsh Government launches £1.5m fund to promote and celebrate Wales in the  World Cup - Swansea Bay News">
            <a:extLst>
              <a:ext uri="{FF2B5EF4-FFF2-40B4-BE49-F238E27FC236}">
                <a16:creationId xmlns:a16="http://schemas.microsoft.com/office/drawing/2014/main" id="{4A686BDB-21F3-8491-BC04-3393B70F21D8}"/>
              </a:ext>
            </a:extLst>
          </p:cNvPr>
          <p:cNvPicPr>
            <a:picLocks noChangeAspect="1"/>
          </p:cNvPicPr>
          <p:nvPr/>
        </p:nvPicPr>
        <p:blipFill>
          <a:blip r:embed="rId2"/>
          <a:srcRect r="33502" b="2"/>
          <a:stretch/>
        </p:blipFill>
        <p:spPr>
          <a:xfrm>
            <a:off x="6780628" y="1294228"/>
            <a:ext cx="4716530" cy="458652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518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E6EB03-7791-3782-6E26-FF14CDDFC0FB}"/>
              </a:ext>
            </a:extLst>
          </p:cNvPr>
          <p:cNvSpPr>
            <a:spLocks noGrp="1"/>
          </p:cNvSpPr>
          <p:nvPr>
            <p:ph type="title"/>
          </p:nvPr>
        </p:nvSpPr>
        <p:spPr>
          <a:xfrm>
            <a:off x="572493" y="238539"/>
            <a:ext cx="11018520" cy="1434415"/>
          </a:xfrm>
        </p:spPr>
        <p:txBody>
          <a:bodyPr anchor="b">
            <a:normAutofit/>
          </a:bodyPr>
          <a:lstStyle/>
          <a:p>
            <a:r>
              <a:rPr lang="en-GB" sz="5400"/>
              <a:t>Event Concept and Theme</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8B46EF-05AC-816B-0848-978B9F323F81}"/>
              </a:ext>
            </a:extLst>
          </p:cNvPr>
          <p:cNvSpPr>
            <a:spLocks noGrp="1"/>
          </p:cNvSpPr>
          <p:nvPr>
            <p:ph idx="1"/>
          </p:nvPr>
        </p:nvSpPr>
        <p:spPr>
          <a:xfrm>
            <a:off x="572493" y="2071316"/>
            <a:ext cx="6713552" cy="4119172"/>
          </a:xfrm>
        </p:spPr>
        <p:txBody>
          <a:bodyPr vert="horz" lIns="91440" tIns="45720" rIns="91440" bIns="45720" rtlCol="0" anchor="t">
            <a:normAutofit fontScale="70000" lnSpcReduction="2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event is a MICE event with a UK focus that will bring a professional conference together with an experiential celebration of Celtic culture. </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This event will celebrate </a:t>
            </a:r>
            <a:r>
              <a:rPr lang="en-GB" sz="1800" kern="100" dirty="0" err="1">
                <a:effectLst/>
                <a:latin typeface="Arial" panose="020B0604020202020204" pitchFamily="34" charset="0"/>
                <a:ea typeface="Calibri" panose="020F0502020204030204" pitchFamily="34" charset="0"/>
              </a:rPr>
              <a:t>Wales'</a:t>
            </a:r>
            <a:r>
              <a:rPr lang="en-GB" sz="1800" kern="100" dirty="0">
                <a:effectLst/>
                <a:latin typeface="Arial" panose="020B0604020202020204" pitchFamily="34" charset="0"/>
                <a:ea typeface="Calibri" panose="020F0502020204030204" pitchFamily="34" charset="0"/>
              </a:rPr>
              <a:t> distinctive warm welcome by bringing international tour operators, event planners and hospitality professionals in contact with the best of what Wales has to offer. </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idea caters to business and culture in one place, with the aim of providing a platform for knowledge sharing and local area promotion. </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overall theme will be offered through curated experiences that resonate with the Celtic language, heritage, landscapes, and food identity.</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delegates will be treated to keynote presentations, local exhibitions, cultural performances, and local product displays. </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event will encourage Wales tourism and enhance internal trade in the UK's events and travel industry, making Wales a prime tourist destination.</a:t>
            </a:r>
            <a:endParaRPr lang="en-IN" sz="1800" kern="100" dirty="0">
              <a:effectLst/>
              <a:latin typeface="Arial" panose="020B0604020202020204" pitchFamily="34" charset="0"/>
              <a:ea typeface="Calibri" panose="020F0502020204030204" pitchFamily="34" charset="0"/>
            </a:endParaRPr>
          </a:p>
        </p:txBody>
      </p:sp>
      <p:pic>
        <p:nvPicPr>
          <p:cNvPr id="4" name="Picture 3" descr="MIS: The biggest live MICE event of the year in Europe">
            <a:extLst>
              <a:ext uri="{FF2B5EF4-FFF2-40B4-BE49-F238E27FC236}">
                <a16:creationId xmlns:a16="http://schemas.microsoft.com/office/drawing/2014/main" id="{72B7BA9F-3D65-B7D7-864B-087BCC686604}"/>
              </a:ext>
            </a:extLst>
          </p:cNvPr>
          <p:cNvPicPr>
            <a:picLocks noChangeAspect="1"/>
          </p:cNvPicPr>
          <p:nvPr/>
        </p:nvPicPr>
        <p:blipFill>
          <a:blip r:embed="rId2"/>
          <a:srcRect l="12540" r="23482" b="-3"/>
          <a:stretch/>
        </p:blipFill>
        <p:spPr>
          <a:xfrm>
            <a:off x="7675658" y="2093976"/>
            <a:ext cx="3941064" cy="4096512"/>
          </a:xfrm>
          <a:prstGeom prst="rect">
            <a:avLst/>
          </a:prstGeom>
        </p:spPr>
      </p:pic>
    </p:spTree>
    <p:extLst>
      <p:ext uri="{BB962C8B-B14F-4D97-AF65-F5344CB8AC3E}">
        <p14:creationId xmlns:p14="http://schemas.microsoft.com/office/powerpoint/2010/main" val="579915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A2462-BBB2-F17E-6E04-9B9D096CF768}"/>
              </a:ext>
            </a:extLst>
          </p:cNvPr>
          <p:cNvSpPr>
            <a:spLocks noGrp="1"/>
          </p:cNvSpPr>
          <p:nvPr>
            <p:ph type="title"/>
          </p:nvPr>
        </p:nvSpPr>
        <p:spPr>
          <a:xfrm>
            <a:off x="640080" y="325369"/>
            <a:ext cx="4368602" cy="1148925"/>
          </a:xfrm>
        </p:spPr>
        <p:txBody>
          <a:bodyPr anchor="b">
            <a:normAutofit fontScale="90000"/>
          </a:bodyPr>
          <a:lstStyle/>
          <a:p>
            <a:r>
              <a:rPr lang="en-GB" sz="4000" dirty="0"/>
              <a:t>Strategic Purpose and Goals</a:t>
            </a:r>
            <a:endParaRPr lang="en-US" sz="4000" dirty="0"/>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E76EE2-D4E2-271B-38FA-022BF5531881}"/>
              </a:ext>
            </a:extLst>
          </p:cNvPr>
          <p:cNvSpPr>
            <a:spLocks noGrp="1"/>
          </p:cNvSpPr>
          <p:nvPr>
            <p:ph idx="1"/>
          </p:nvPr>
        </p:nvSpPr>
        <p:spPr>
          <a:xfrm>
            <a:off x="6527410" y="899830"/>
            <a:ext cx="4899500" cy="5697405"/>
          </a:xfrm>
        </p:spPr>
        <p:txBody>
          <a:bodyPr vert="horz" lIns="91440" tIns="45720" rIns="91440" bIns="45720" rtlCol="0">
            <a:normAutofit fontScale="62500" lnSpcReduction="20000"/>
          </a:bodyPr>
          <a:lstStyle/>
          <a:p>
            <a:pPr marL="342900" lvl="0" indent="-342900" algn="just">
              <a:lnSpc>
                <a:spcPct val="150000"/>
              </a:lnSpc>
              <a:spcBef>
                <a:spcPts val="1200"/>
              </a:spcBef>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The event will help market Wales as a leading international and domestic destination, with more than 80% of people visiting Wales from the UK (UK Parliament, 2023).</a:t>
            </a:r>
            <a:endParaRPr lang="en-IN" sz="19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It has been observed that the tourism and event industry exceed over £5 billion each year to the Welsh economy (GOV Wales, 2022).</a:t>
            </a:r>
            <a:endParaRPr lang="en-IN" sz="19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The forum will highlight Wales's rich cultural heritage, supporting ambition of Visit Wales's to promote Celtic customs in tourism.</a:t>
            </a:r>
            <a:endParaRPr lang="en-IN" sz="19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Strengthening partnerships is a main objective by assisting in connecting international operators and venues for long-term event opportunities in Wales.</a:t>
            </a:r>
            <a:endParaRPr lang="en-IN" sz="19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The event contributes to MICE sector recovery constituting of £31.2 billion, by placing Wales as a sustainable option (Visit Britain, 2025). </a:t>
            </a:r>
            <a:endParaRPr lang="en-IN" sz="19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It will provide professional development opportunities through guided workshops focused on UK travel professionals and tourism educators.</a:t>
            </a:r>
            <a:endParaRPr lang="en-IN" sz="19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900" kern="100" dirty="0">
                <a:effectLst/>
                <a:latin typeface="Arial" panose="020B0604020202020204" pitchFamily="34" charset="0"/>
                <a:ea typeface="Calibri" panose="020F0502020204030204" pitchFamily="34" charset="0"/>
              </a:rPr>
              <a:t>The forum will support the national Celtic Culture Festival, which encourages </a:t>
            </a:r>
            <a:r>
              <a:rPr lang="en-GB" sz="1900" kern="100" dirty="0" err="1">
                <a:effectLst/>
                <a:latin typeface="Arial" panose="020B0604020202020204" pitchFamily="34" charset="0"/>
                <a:ea typeface="Calibri" panose="020F0502020204030204" pitchFamily="34" charset="0"/>
              </a:rPr>
              <a:t>Wales'</a:t>
            </a:r>
            <a:r>
              <a:rPr lang="en-GB" sz="1900" kern="100" dirty="0">
                <a:effectLst/>
                <a:latin typeface="Arial" panose="020B0604020202020204" pitchFamily="34" charset="0"/>
                <a:ea typeface="Calibri" panose="020F0502020204030204" pitchFamily="34" charset="0"/>
              </a:rPr>
              <a:t> hospitality and welcome through all the global tourism routes</a:t>
            </a:r>
            <a:r>
              <a:rPr lang="en-GB" sz="1800" kern="100" dirty="0">
                <a:effectLst/>
                <a:latin typeface="Arial" panose="020B0604020202020204" pitchFamily="34" charset="0"/>
                <a:ea typeface="Calibri" panose="020F0502020204030204" pitchFamily="34" charset="0"/>
              </a:rPr>
              <a:t>.</a:t>
            </a:r>
            <a:endParaRPr lang="en-IN" sz="1800" kern="100" dirty="0">
              <a:effectLst/>
              <a:latin typeface="Arial" panose="020B0604020202020204" pitchFamily="34" charset="0"/>
              <a:ea typeface="Calibri" panose="020F0502020204030204" pitchFamily="34" charset="0"/>
            </a:endParaRPr>
          </a:p>
        </p:txBody>
      </p:sp>
      <p:pic>
        <p:nvPicPr>
          <p:cNvPr id="5" name="Picture 4" descr="The Slate Landscape of Northwest Wales World Heritage Site (Wales Slate) |  LLECHI CYMRU - WALES SLATE">
            <a:extLst>
              <a:ext uri="{FF2B5EF4-FFF2-40B4-BE49-F238E27FC236}">
                <a16:creationId xmlns:a16="http://schemas.microsoft.com/office/drawing/2014/main" id="{32647F21-736B-9E80-1BF5-A3F342AA532A}"/>
              </a:ext>
            </a:extLst>
          </p:cNvPr>
          <p:cNvPicPr>
            <a:picLocks noChangeAspect="1"/>
          </p:cNvPicPr>
          <p:nvPr/>
        </p:nvPicPr>
        <p:blipFill>
          <a:blip r:embed="rId2"/>
          <a:srcRect l="23482" r="9564" b="-1"/>
          <a:stretch/>
        </p:blipFill>
        <p:spPr>
          <a:xfrm>
            <a:off x="182761" y="1843762"/>
            <a:ext cx="5283240" cy="475347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8959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14BFC-A1B0-73FE-79C3-BCC1CD976972}"/>
              </a:ext>
            </a:extLst>
          </p:cNvPr>
          <p:cNvSpPr>
            <a:spLocks noGrp="1"/>
          </p:cNvSpPr>
          <p:nvPr>
            <p:ph type="title"/>
          </p:nvPr>
        </p:nvSpPr>
        <p:spPr>
          <a:xfrm>
            <a:off x="793662" y="386930"/>
            <a:ext cx="10066122" cy="1298448"/>
          </a:xfrm>
        </p:spPr>
        <p:txBody>
          <a:bodyPr anchor="b">
            <a:normAutofit/>
          </a:bodyPr>
          <a:lstStyle/>
          <a:p>
            <a:r>
              <a:rPr lang="en-GB" sz="4800"/>
              <a:t>Background Research</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C1D07E-10D5-FCC1-E783-1B2409FB3296}"/>
              </a:ext>
            </a:extLst>
          </p:cNvPr>
          <p:cNvSpPr>
            <a:spLocks noGrp="1"/>
          </p:cNvSpPr>
          <p:nvPr>
            <p:ph idx="1"/>
          </p:nvPr>
        </p:nvSpPr>
        <p:spPr>
          <a:xfrm>
            <a:off x="174282" y="2475913"/>
            <a:ext cx="5150277" cy="3587261"/>
          </a:xfrm>
        </p:spPr>
        <p:txBody>
          <a:bodyPr vert="horz" lIns="91440" tIns="45720" rIns="91440" bIns="45720" rtlCol="0" anchor="ctr">
            <a:noAutofit/>
          </a:bodyPr>
          <a:lstStyle/>
          <a:p>
            <a:pPr marL="342900" lvl="0" indent="-342900" algn="just">
              <a:lnSpc>
                <a:spcPct val="150000"/>
              </a:lnSpc>
              <a:spcBef>
                <a:spcPts val="1200"/>
              </a:spcBef>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International tourism within Wales continues to be robust, with international tourists responsible for all overnight visits to Wales.</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Travel habits post-pandemic has changed, with majority of adults now choosing to stay at home for holidays rather than going abroad.</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Experiences based in nature are highly sought after, with the majority of the visitors looking for outdoor-oriented destinations.</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Heritage and cultural tourism are a significant economic driver, contributing £18.6 billion each year (Visit Britain, 2024).</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Wales is perceived as authentic and distinctive, with most of the tourists labelling their visit as genuinely representative of local culture.</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The UK events industry is continuing to recover, with a 15% growth in business events in 2024 (EU Business, 2025).</a:t>
            </a:r>
            <a:endParaRPr lang="en-IN" sz="1200" kern="100" dirty="0">
              <a:effectLst/>
              <a:latin typeface="Arial" panose="020B0604020202020204" pitchFamily="34" charset="0"/>
              <a:ea typeface="Calibri" panose="020F0502020204030204" pitchFamily="34" charset="0"/>
            </a:endParaRPr>
          </a:p>
        </p:txBody>
      </p:sp>
      <p:pic>
        <p:nvPicPr>
          <p:cNvPr id="4" name="Picture 3" descr="Career in Cultural Tourism: Courses, Universities &amp; Scope - Leverage Edu">
            <a:extLst>
              <a:ext uri="{FF2B5EF4-FFF2-40B4-BE49-F238E27FC236}">
                <a16:creationId xmlns:a16="http://schemas.microsoft.com/office/drawing/2014/main" id="{91A7D880-2419-D32A-E5DB-B867AF884F1A}"/>
              </a:ext>
            </a:extLst>
          </p:cNvPr>
          <p:cNvPicPr>
            <a:picLocks noChangeAspect="1"/>
          </p:cNvPicPr>
          <p:nvPr/>
        </p:nvPicPr>
        <p:blipFill>
          <a:blip r:embed="rId2"/>
          <a:stretch>
            <a:fillRect/>
          </a:stretch>
        </p:blipFill>
        <p:spPr>
          <a:xfrm>
            <a:off x="5911532" y="2731915"/>
            <a:ext cx="5150277" cy="3218923"/>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5846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C3A16-0593-995F-E188-E93B75C6316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Target Market and Demand</a:t>
            </a:r>
          </a:p>
        </p:txBody>
      </p:sp>
      <p:graphicFrame>
        <p:nvGraphicFramePr>
          <p:cNvPr id="5" name="Table 4">
            <a:extLst>
              <a:ext uri="{FF2B5EF4-FFF2-40B4-BE49-F238E27FC236}">
                <a16:creationId xmlns:a16="http://schemas.microsoft.com/office/drawing/2014/main" id="{2EB72184-1012-9B7D-D4BB-81E09241C1B2}"/>
              </a:ext>
            </a:extLst>
          </p:cNvPr>
          <p:cNvGraphicFramePr>
            <a:graphicFrameLocks noGrp="1"/>
          </p:cNvGraphicFramePr>
          <p:nvPr>
            <p:extLst>
              <p:ext uri="{D42A27DB-BD31-4B8C-83A1-F6EECF244321}">
                <p14:modId xmlns:p14="http://schemas.microsoft.com/office/powerpoint/2010/main" val="1430753874"/>
              </p:ext>
            </p:extLst>
          </p:nvPr>
        </p:nvGraphicFramePr>
        <p:xfrm>
          <a:off x="3713872" y="156448"/>
          <a:ext cx="7838048" cy="6545104"/>
        </p:xfrm>
        <a:graphic>
          <a:graphicData uri="http://schemas.openxmlformats.org/drawingml/2006/table">
            <a:tbl>
              <a:tblPr firstRow="1" firstCol="1" bandRow="1">
                <a:solidFill>
                  <a:srgbClr val="F7F7F7"/>
                </a:solidFill>
                <a:tableStyleId>{5C22544A-7EE6-4342-B048-85BDC9FD1C3A}</a:tableStyleId>
              </a:tblPr>
              <a:tblGrid>
                <a:gridCol w="1232006">
                  <a:extLst>
                    <a:ext uri="{9D8B030D-6E8A-4147-A177-3AD203B41FA5}">
                      <a16:colId xmlns:a16="http://schemas.microsoft.com/office/drawing/2014/main" val="2761889790"/>
                    </a:ext>
                  </a:extLst>
                </a:gridCol>
                <a:gridCol w="2664201">
                  <a:extLst>
                    <a:ext uri="{9D8B030D-6E8A-4147-A177-3AD203B41FA5}">
                      <a16:colId xmlns:a16="http://schemas.microsoft.com/office/drawing/2014/main" val="4131926809"/>
                    </a:ext>
                  </a:extLst>
                </a:gridCol>
                <a:gridCol w="3941841">
                  <a:extLst>
                    <a:ext uri="{9D8B030D-6E8A-4147-A177-3AD203B41FA5}">
                      <a16:colId xmlns:a16="http://schemas.microsoft.com/office/drawing/2014/main" val="3500465861"/>
                    </a:ext>
                  </a:extLst>
                </a:gridCol>
              </a:tblGrid>
              <a:tr h="268760">
                <a:tc>
                  <a:txBody>
                    <a:bodyPr/>
                    <a:lstStyle/>
                    <a:p>
                      <a:pPr algn="ctr">
                        <a:lnSpc>
                          <a:spcPct val="150000"/>
                        </a:lnSpc>
                        <a:spcBef>
                          <a:spcPts val="1200"/>
                        </a:spcBef>
                        <a:spcAft>
                          <a:spcPts val="800"/>
                        </a:spcAft>
                        <a:buNone/>
                      </a:pPr>
                      <a:r>
                        <a:rPr lang="en-GB" sz="1000" b="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STP Element</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38100" cmpd="sng">
                      <a:noFill/>
                    </a:lnB>
                    <a:noFill/>
                  </a:tcPr>
                </a:tc>
                <a:tc>
                  <a:txBody>
                    <a:bodyPr/>
                    <a:lstStyle/>
                    <a:p>
                      <a:pPr algn="ctr">
                        <a:lnSpc>
                          <a:spcPct val="150000"/>
                        </a:lnSpc>
                        <a:spcBef>
                          <a:spcPts val="1200"/>
                        </a:spcBef>
                        <a:spcAft>
                          <a:spcPts val="800"/>
                        </a:spcAft>
                        <a:buNone/>
                      </a:pPr>
                      <a:r>
                        <a:rPr lang="en-GB" sz="1000" b="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Component</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38100" cmpd="sng">
                      <a:noFill/>
                    </a:lnB>
                    <a:noFill/>
                  </a:tcPr>
                </a:tc>
                <a:tc>
                  <a:txBody>
                    <a:bodyPr/>
                    <a:lstStyle/>
                    <a:p>
                      <a:pPr algn="ctr">
                        <a:lnSpc>
                          <a:spcPct val="150000"/>
                        </a:lnSpc>
                        <a:spcBef>
                          <a:spcPts val="1200"/>
                        </a:spcBef>
                        <a:spcAft>
                          <a:spcPts val="800"/>
                        </a:spcAft>
                        <a:buNone/>
                      </a:pPr>
                      <a:r>
                        <a:rPr lang="en-GB" sz="1000" b="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Details</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38100" cmpd="sng">
                      <a:noFill/>
                    </a:lnB>
                    <a:noFill/>
                  </a:tcPr>
                </a:tc>
                <a:extLst>
                  <a:ext uri="{0D108BD9-81ED-4DB2-BD59-A6C34878D82A}">
                    <a16:rowId xmlns:a16="http://schemas.microsoft.com/office/drawing/2014/main" val="3749425584"/>
                  </a:ext>
                </a:extLst>
              </a:tr>
              <a:tr h="917156">
                <a:tc rowSpan="4">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Segmentation</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Demographic</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UK-based professionals aged 25 to 60 working in tourism, hospitality, events, or education.  </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has been observed that tourism employs over 3.1 million people in the UK (UK Parliament, 2020)</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3940361564"/>
                  </a:ext>
                </a:extLst>
              </a:tr>
              <a:tr h="733265">
                <a:tc vMerge="1">
                  <a:txBody>
                    <a:bodyPr/>
                    <a:lstStyle/>
                    <a:p>
                      <a:endParaRPr lang="en-IN"/>
                    </a:p>
                  </a:txBody>
                  <a:tcPr/>
                </a:tc>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Geographic</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Focus on international and domestic tourists as source markets. </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has been observed that over 78% of the UK’s visitors come from Europe and Asia (Condor Ferries, 2025)</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224603891"/>
                  </a:ext>
                </a:extLst>
              </a:tr>
              <a:tr h="733265">
                <a:tc vMerge="1">
                  <a:txBody>
                    <a:bodyPr/>
                    <a:lstStyle/>
                    <a:p>
                      <a:endParaRPr lang="en-IN"/>
                    </a:p>
                  </a:txBody>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Psychographic</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Professionals who value cultural tourism and sustainable travel. </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has been observed that over 64% of UK travellers prefer destinations with a local and authentic experience (You GOV, 2025)</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902586863"/>
                  </a:ext>
                </a:extLst>
              </a:tr>
              <a:tr h="917156">
                <a:tc vMerge="1">
                  <a:txBody>
                    <a:bodyPr/>
                    <a:lstStyle/>
                    <a:p>
                      <a:endParaRPr lang="en-IN"/>
                    </a:p>
                  </a:txBody>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Behavioural</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Frequent attendees of conferences and trade shows. </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has been observed that over 72 per cent of UK travel professionals participate in B2B networking annually (McKinsey, 2025)</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881642659"/>
                  </a:ext>
                </a:extLst>
              </a:tr>
              <a:tr h="528942">
                <a:tc rowSpan="2">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Targeting</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Primary Target Market</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International tour operators, event planners, destination marketers and travel lecturers who influence booking decisions and promote regional tourism</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579967631"/>
                  </a:ext>
                </a:extLst>
              </a:tr>
              <a:tr h="345051">
                <a:tc vMerge="1">
                  <a:txBody>
                    <a:bodyPr/>
                    <a:lstStyle/>
                    <a:p>
                      <a:endParaRPr lang="en-IN"/>
                    </a:p>
                  </a:txBody>
                  <a:tcPr/>
                </a:tc>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Secondary Target Market</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Travel media, local tourism officers, sustainable tourism advocates and students in tourism and hospitality education programs globally.</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018863589"/>
                  </a:ext>
                </a:extLst>
              </a:tr>
              <a:tr h="345051">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Positioning</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Brand Positioning</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Positioned as the leading UK B2B event dedicated to showcasing Celtic culture and event potential during the Celtic Culture Festival.</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832132889"/>
                  </a:ext>
                </a:extLst>
              </a:tr>
              <a:tr h="528942">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200"/>
                        </a:spcBef>
                        <a:spcAft>
                          <a:spcPts val="800"/>
                        </a:spcAft>
                        <a:buNone/>
                      </a:pPr>
                      <a:r>
                        <a:rPr lang="en-GB"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Value Proposition</a:t>
                      </a:r>
                      <a:endParaRPr lang="en-IN" sz="100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Bef>
                          <a:spcPts val="1200"/>
                        </a:spcBef>
                        <a:spcAft>
                          <a:spcPts val="800"/>
                        </a:spcAft>
                        <a:buNone/>
                      </a:pPr>
                      <a:r>
                        <a:rPr lang="en-GB"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Offers direct access to the rich identity of the Celtic people, professional networking and business opportunities in an inspiring and immersive environment</a:t>
                      </a:r>
                      <a:endParaRPr lang="en-IN" sz="1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369437175"/>
                  </a:ext>
                </a:extLst>
              </a:tr>
            </a:tbl>
          </a:graphicData>
        </a:graphic>
      </p:graphicFrame>
    </p:spTree>
    <p:extLst>
      <p:ext uri="{BB962C8B-B14F-4D97-AF65-F5344CB8AC3E}">
        <p14:creationId xmlns:p14="http://schemas.microsoft.com/office/powerpoint/2010/main" val="3203161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8AB9B-3715-4485-BBCC-2D1D510F140F}"/>
              </a:ext>
            </a:extLst>
          </p:cNvPr>
          <p:cNvSpPr>
            <a:spLocks noGrp="1"/>
          </p:cNvSpPr>
          <p:nvPr>
            <p:ph type="title"/>
          </p:nvPr>
        </p:nvSpPr>
        <p:spPr>
          <a:xfrm>
            <a:off x="793662" y="386930"/>
            <a:ext cx="10066122" cy="1298448"/>
          </a:xfrm>
        </p:spPr>
        <p:txBody>
          <a:bodyPr anchor="b">
            <a:normAutofit/>
          </a:bodyPr>
          <a:lstStyle/>
          <a:p>
            <a:r>
              <a:rPr lang="en-US" sz="4800"/>
              <a:t>Key Competitor Events</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D8A4E3-5460-F452-402E-22DA6AEFE4E4}"/>
              </a:ext>
            </a:extLst>
          </p:cNvPr>
          <p:cNvSpPr>
            <a:spLocks noGrp="1"/>
          </p:cNvSpPr>
          <p:nvPr>
            <p:ph idx="1"/>
          </p:nvPr>
        </p:nvSpPr>
        <p:spPr>
          <a:xfrm>
            <a:off x="281354" y="2599509"/>
            <a:ext cx="5470841" cy="3224516"/>
          </a:xfrm>
        </p:spPr>
        <p:txBody>
          <a:bodyPr vert="horz" lIns="91440" tIns="45720" rIns="91440" bIns="45720" rtlCol="0" anchor="ctr">
            <a:noAutofit/>
          </a:bodyPr>
          <a:lstStyle/>
          <a:p>
            <a:pPr marL="342900" lvl="0" indent="-342900" algn="just">
              <a:lnSpc>
                <a:spcPct val="100000"/>
              </a:lnSpc>
              <a:spcBef>
                <a:spcPts val="1200"/>
              </a:spcBef>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The UK MICE market is worth £31.2 billion, and it is a significant business tourism contributor (Fortune Business, 2025).</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Wales welcomed more than 10.2 million tourists in 2023, reflecting increasing interest in regional UK destinations (Visit Britain, 2025).</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Competing events in the UK are World Travel Market London and </a:t>
            </a:r>
            <a:r>
              <a:rPr lang="en-GB" sz="1200" kern="100" dirty="0" err="1">
                <a:effectLst/>
                <a:latin typeface="Arial" panose="020B0604020202020204" pitchFamily="34" charset="0"/>
                <a:ea typeface="Calibri" panose="020F0502020204030204" pitchFamily="34" charset="0"/>
              </a:rPr>
              <a:t>Confex</a:t>
            </a:r>
            <a:r>
              <a:rPr lang="en-GB" sz="1200" kern="100" dirty="0">
                <a:effectLst/>
                <a:latin typeface="Arial" panose="020B0604020202020204" pitchFamily="34" charset="0"/>
                <a:ea typeface="Calibri" panose="020F0502020204030204" pitchFamily="34" charset="0"/>
              </a:rPr>
              <a:t> Birmingham, although few are dedicated to Wales and cultural immersion.</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Over 86% of the tourists desire more culturally immersive experiences, placing Wales uniquely in international competition (GOV UK, 2025).</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Wales's image for authenticity provides it with a competitive advantage over urban-led event venues.</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spcAft>
                <a:spcPts val="800"/>
              </a:spcAft>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The majority of event organisers look for affordable, accessible destinations, placing ICC Wales in Newport as the perfect alternative to London.</a:t>
            </a:r>
            <a:endParaRPr lang="en-IN" sz="1200" kern="100" dirty="0">
              <a:effectLst/>
              <a:latin typeface="Arial" panose="020B0604020202020204" pitchFamily="34" charset="0"/>
              <a:ea typeface="Calibri" panose="020F0502020204030204" pitchFamily="34" charset="0"/>
            </a:endParaRPr>
          </a:p>
        </p:txBody>
      </p:sp>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0B3A02C2-E511-FFCF-B14E-EC8D7FBA04FC}"/>
              </a:ext>
            </a:extLst>
          </p:cNvPr>
          <p:cNvGraphicFramePr>
            <a:graphicFrameLocks noGrp="1"/>
          </p:cNvGraphicFramePr>
          <p:nvPr>
            <p:extLst>
              <p:ext uri="{D42A27DB-BD31-4B8C-83A1-F6EECF244321}">
                <p14:modId xmlns:p14="http://schemas.microsoft.com/office/powerpoint/2010/main" val="2906337156"/>
              </p:ext>
            </p:extLst>
          </p:nvPr>
        </p:nvGraphicFramePr>
        <p:xfrm>
          <a:off x="5911532" y="2656924"/>
          <a:ext cx="5150278" cy="3368909"/>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1314378">
                  <a:extLst>
                    <a:ext uri="{9D8B030D-6E8A-4147-A177-3AD203B41FA5}">
                      <a16:colId xmlns:a16="http://schemas.microsoft.com/office/drawing/2014/main" val="4292747767"/>
                    </a:ext>
                  </a:extLst>
                </a:gridCol>
                <a:gridCol w="1109230">
                  <a:extLst>
                    <a:ext uri="{9D8B030D-6E8A-4147-A177-3AD203B41FA5}">
                      <a16:colId xmlns:a16="http://schemas.microsoft.com/office/drawing/2014/main" val="2279906442"/>
                    </a:ext>
                  </a:extLst>
                </a:gridCol>
                <a:gridCol w="1287958">
                  <a:extLst>
                    <a:ext uri="{9D8B030D-6E8A-4147-A177-3AD203B41FA5}">
                      <a16:colId xmlns:a16="http://schemas.microsoft.com/office/drawing/2014/main" val="1310274835"/>
                    </a:ext>
                  </a:extLst>
                </a:gridCol>
                <a:gridCol w="1438712">
                  <a:extLst>
                    <a:ext uri="{9D8B030D-6E8A-4147-A177-3AD203B41FA5}">
                      <a16:colId xmlns:a16="http://schemas.microsoft.com/office/drawing/2014/main" val="154142407"/>
                    </a:ext>
                  </a:extLst>
                </a:gridCol>
              </a:tblGrid>
              <a:tr h="665427">
                <a:tc>
                  <a:txBody>
                    <a:bodyPr/>
                    <a:lstStyle/>
                    <a:p>
                      <a:pPr algn="ctr">
                        <a:lnSpc>
                          <a:spcPct val="150000"/>
                        </a:lnSpc>
                        <a:spcBef>
                          <a:spcPts val="1200"/>
                        </a:spcBef>
                        <a:spcAft>
                          <a:spcPts val="800"/>
                        </a:spcAft>
                        <a:buNone/>
                      </a:pPr>
                      <a:r>
                        <a:rPr lang="en-GB" sz="1050" b="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Competitor Event</a:t>
                      </a:r>
                      <a:endParaRPr lang="en-IN" sz="105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ctr">
                        <a:lnSpc>
                          <a:spcPct val="150000"/>
                        </a:lnSpc>
                        <a:spcBef>
                          <a:spcPts val="1200"/>
                        </a:spcBef>
                        <a:spcAft>
                          <a:spcPts val="800"/>
                        </a:spcAft>
                        <a:buNone/>
                      </a:pPr>
                      <a:r>
                        <a:rPr lang="en-GB" sz="1050" b="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Location</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ctr">
                        <a:lnSpc>
                          <a:spcPct val="150000"/>
                        </a:lnSpc>
                        <a:spcBef>
                          <a:spcPts val="1200"/>
                        </a:spcBef>
                        <a:spcAft>
                          <a:spcPts val="800"/>
                        </a:spcAft>
                        <a:buNone/>
                      </a:pPr>
                      <a:r>
                        <a:rPr lang="en-GB" sz="1050" b="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Focus</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ctr">
                        <a:lnSpc>
                          <a:spcPct val="150000"/>
                        </a:lnSpc>
                        <a:spcBef>
                          <a:spcPts val="1200"/>
                        </a:spcBef>
                        <a:spcAft>
                          <a:spcPts val="800"/>
                        </a:spcAft>
                        <a:buNone/>
                      </a:pPr>
                      <a:r>
                        <a:rPr lang="en-GB" sz="1050" b="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Why It’s a competitor</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3365057893"/>
                  </a:ext>
                </a:extLst>
              </a:tr>
              <a:tr h="1441260">
                <a:tc>
                  <a:txBody>
                    <a:bodyPr/>
                    <a:lstStyle/>
                    <a:p>
                      <a:pPr algn="ctr">
                        <a:lnSpc>
                          <a:spcPct val="150000"/>
                        </a:lnSpc>
                        <a:spcBef>
                          <a:spcPts val="1200"/>
                        </a:spcBef>
                        <a:spcAft>
                          <a:spcPts val="800"/>
                        </a:spcAft>
                        <a:buNone/>
                      </a:pPr>
                      <a:r>
                        <a:rPr lang="en-GB" sz="1050" b="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Confex 2025</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solid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algn="ctr">
                        <a:lnSpc>
                          <a:spcPct val="150000"/>
                        </a:lnSpc>
                        <a:spcBef>
                          <a:spcPts val="1200"/>
                        </a:spcBef>
                        <a:spcAft>
                          <a:spcPts val="800"/>
                        </a:spcAft>
                        <a:buNone/>
                      </a:pPr>
                      <a:r>
                        <a:rPr lang="en-GB" sz="1050" b="1"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Birmingham NEC</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algn="just">
                        <a:lnSpc>
                          <a:spcPct val="150000"/>
                        </a:lnSpc>
                        <a:spcBef>
                          <a:spcPts val="1200"/>
                        </a:spcBef>
                        <a:spcAft>
                          <a:spcPts val="800"/>
                        </a:spcAft>
                        <a:buNone/>
                      </a:pPr>
                      <a:r>
                        <a:rPr lang="en-GB"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National trade show for MICE and event professionals across the UK</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algn="just">
                        <a:lnSpc>
                          <a:spcPct val="150000"/>
                        </a:lnSpc>
                        <a:spcBef>
                          <a:spcPts val="1200"/>
                        </a:spcBef>
                        <a:spcAft>
                          <a:spcPts val="800"/>
                        </a:spcAft>
                        <a:buNone/>
                      </a:pPr>
                      <a:r>
                        <a:rPr lang="en-GB"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Attracts a wide range of UK event planners and buyers, offering extensive networking and exposure</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400430467"/>
                  </a:ext>
                </a:extLst>
              </a:tr>
              <a:tr h="1262222">
                <a:tc>
                  <a:txBody>
                    <a:bodyPr/>
                    <a:lstStyle/>
                    <a:p>
                      <a:pPr algn="ctr">
                        <a:lnSpc>
                          <a:spcPct val="150000"/>
                        </a:lnSpc>
                        <a:spcBef>
                          <a:spcPts val="1200"/>
                        </a:spcBef>
                        <a:spcAft>
                          <a:spcPts val="800"/>
                        </a:spcAft>
                        <a:buNone/>
                      </a:pPr>
                      <a:r>
                        <a:rPr lang="en-GB" sz="1050" b="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World Travel Market (WTM)</a:t>
                      </a:r>
                      <a:endParaRPr lang="en-IN" sz="105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ctr">
                        <a:lnSpc>
                          <a:spcPct val="150000"/>
                        </a:lnSpc>
                        <a:spcBef>
                          <a:spcPts val="1200"/>
                        </a:spcBef>
                        <a:spcAft>
                          <a:spcPts val="800"/>
                        </a:spcAft>
                        <a:buNone/>
                      </a:pPr>
                      <a:r>
                        <a:rPr lang="en-GB" sz="1050" b="1"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London ExCeL</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just">
                        <a:lnSpc>
                          <a:spcPct val="150000"/>
                        </a:lnSpc>
                        <a:spcBef>
                          <a:spcPts val="1200"/>
                        </a:spcBef>
                        <a:spcAft>
                          <a:spcPts val="800"/>
                        </a:spcAft>
                        <a:buNone/>
                      </a:pPr>
                      <a:r>
                        <a:rPr lang="en-GB"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An international event focused on global travel, including UK tourism</a:t>
                      </a:r>
                      <a:endParaRPr lang="en-IN" sz="1050"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just">
                        <a:lnSpc>
                          <a:spcPct val="150000"/>
                        </a:lnSpc>
                        <a:spcBef>
                          <a:spcPts val="1200"/>
                        </a:spcBef>
                        <a:spcAft>
                          <a:spcPts val="800"/>
                        </a:spcAft>
                        <a:buNone/>
                      </a:pPr>
                      <a:r>
                        <a:rPr lang="en-GB" sz="105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Draws global tourism stakeholders, with UK regions like Wales underrepresented</a:t>
                      </a:r>
                      <a:endParaRPr lang="en-IN" sz="105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2102687437"/>
                  </a:ext>
                </a:extLst>
              </a:tr>
            </a:tbl>
          </a:graphicData>
        </a:graphic>
      </p:graphicFrame>
    </p:spTree>
    <p:extLst>
      <p:ext uri="{BB962C8B-B14F-4D97-AF65-F5344CB8AC3E}">
        <p14:creationId xmlns:p14="http://schemas.microsoft.com/office/powerpoint/2010/main" val="3422874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15AE-DE7A-A67F-4806-95558CBA53C7}"/>
              </a:ext>
            </a:extLst>
          </p:cNvPr>
          <p:cNvSpPr>
            <a:spLocks noGrp="1"/>
          </p:cNvSpPr>
          <p:nvPr>
            <p:ph type="title"/>
          </p:nvPr>
        </p:nvSpPr>
        <p:spPr>
          <a:xfrm>
            <a:off x="876693" y="741391"/>
            <a:ext cx="5219307" cy="1616203"/>
          </a:xfrm>
        </p:spPr>
        <p:txBody>
          <a:bodyPr anchor="b">
            <a:normAutofit/>
          </a:bodyPr>
          <a:lstStyle/>
          <a:p>
            <a:r>
              <a:rPr lang="en-GB" sz="3200"/>
              <a:t>Operational Feasibility</a:t>
            </a:r>
            <a:endParaRPr lang="en-US" sz="3200"/>
          </a:p>
        </p:txBody>
      </p:sp>
      <p:sp>
        <p:nvSpPr>
          <p:cNvPr id="3" name="Content Placeholder 2">
            <a:extLst>
              <a:ext uri="{FF2B5EF4-FFF2-40B4-BE49-F238E27FC236}">
                <a16:creationId xmlns:a16="http://schemas.microsoft.com/office/drawing/2014/main" id="{530CC5C1-0FC9-B5CF-961B-DF69C54C5FA4}"/>
              </a:ext>
            </a:extLst>
          </p:cNvPr>
          <p:cNvSpPr>
            <a:spLocks noGrp="1"/>
          </p:cNvSpPr>
          <p:nvPr>
            <p:ph idx="1"/>
          </p:nvPr>
        </p:nvSpPr>
        <p:spPr>
          <a:xfrm>
            <a:off x="876692" y="2533476"/>
            <a:ext cx="5219307" cy="3537410"/>
          </a:xfrm>
        </p:spPr>
        <p:txBody>
          <a:bodyPr vert="horz" lIns="91440" tIns="45720" rIns="91440" bIns="45720" rtlCol="0" anchor="t">
            <a:noAutofit/>
          </a:bodyPr>
          <a:lstStyle/>
          <a:p>
            <a:pPr marL="342900" lvl="0" indent="-342900" algn="just">
              <a:lnSpc>
                <a:spcPct val="150000"/>
              </a:lnSpc>
              <a:spcBef>
                <a:spcPts val="1200"/>
              </a:spcBef>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ICC Wales in Newport provides 26,000m sq. of event space that is suited to conferences and exhibitions (ICC Wales, 2025).</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Robust transport connectivity through direct train links from London, Birmingham and Manchester boosts convenience for UK delegates.</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Local alliances with Visit Wales and cultural groups will deliver authentic content and destination marketing.</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The event will involve expert local logistics, AV, hospitality and security personnel to promote employment and regional participation.</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Facilities offer over 2,000 car parking spaces, on-site hotels and eco-certified infrastructure that meet the contemporary event standards (LinkedIn, 2025).</a:t>
            </a:r>
            <a:endParaRPr lang="en-IN" sz="1200" kern="100" dirty="0">
              <a:effectLst/>
              <a:latin typeface="Arial" panose="020B0604020202020204" pitchFamily="34" charset="0"/>
              <a:ea typeface="Calibri" panose="020F0502020204030204" pitchFamily="34" charset="0"/>
            </a:endParaRPr>
          </a:p>
        </p:txBody>
      </p:sp>
      <p:pic>
        <p:nvPicPr>
          <p:cNvPr id="4" name="Picture 3" descr="A large red dragon statue on top of a building&#10;&#10;AI-generated content may be incorrect.">
            <a:extLst>
              <a:ext uri="{FF2B5EF4-FFF2-40B4-BE49-F238E27FC236}">
                <a16:creationId xmlns:a16="http://schemas.microsoft.com/office/drawing/2014/main" id="{0B1F2AA2-AB28-E578-DFDB-F36748AA701F}"/>
              </a:ext>
            </a:extLst>
          </p:cNvPr>
          <p:cNvPicPr>
            <a:picLocks noChangeAspect="1"/>
          </p:cNvPicPr>
          <p:nvPr/>
        </p:nvPicPr>
        <p:blipFill>
          <a:blip r:embed="rId2"/>
          <a:stretch>
            <a:fillRect/>
          </a:stretch>
        </p:blipFill>
        <p:spPr>
          <a:xfrm>
            <a:off x="7008019" y="1826451"/>
            <a:ext cx="4273463" cy="3205097"/>
          </a:xfrm>
          <a:prstGeom prst="rect">
            <a:avLst/>
          </a:prstGeom>
        </p:spPr>
      </p:pic>
      <p:grpSp>
        <p:nvGrpSpPr>
          <p:cNvPr id="13" name="Group 12">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2126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FDC04-68AA-D1A4-0149-F50FA311BB39}"/>
              </a:ext>
            </a:extLst>
          </p:cNvPr>
          <p:cNvSpPr>
            <a:spLocks noGrp="1"/>
          </p:cNvSpPr>
          <p:nvPr>
            <p:ph type="title"/>
          </p:nvPr>
        </p:nvSpPr>
        <p:spPr>
          <a:xfrm>
            <a:off x="781212" y="279270"/>
            <a:ext cx="4597747" cy="1616203"/>
          </a:xfrm>
        </p:spPr>
        <p:txBody>
          <a:bodyPr anchor="b">
            <a:normAutofit/>
          </a:bodyPr>
          <a:lstStyle/>
          <a:p>
            <a:r>
              <a:rPr lang="en-GB" sz="3200" dirty="0"/>
              <a:t>Marketing and Promotion Strategy</a:t>
            </a:r>
            <a:endParaRPr lang="en-US" sz="3200" dirty="0"/>
          </a:p>
        </p:txBody>
      </p:sp>
      <p:sp>
        <p:nvSpPr>
          <p:cNvPr id="3" name="Content Placeholder 2">
            <a:extLst>
              <a:ext uri="{FF2B5EF4-FFF2-40B4-BE49-F238E27FC236}">
                <a16:creationId xmlns:a16="http://schemas.microsoft.com/office/drawing/2014/main" id="{5555DE34-2B18-D112-5197-D08B896066FA}"/>
              </a:ext>
            </a:extLst>
          </p:cNvPr>
          <p:cNvSpPr>
            <a:spLocks noGrp="1"/>
          </p:cNvSpPr>
          <p:nvPr>
            <p:ph idx="1"/>
          </p:nvPr>
        </p:nvSpPr>
        <p:spPr>
          <a:xfrm>
            <a:off x="418419" y="2021830"/>
            <a:ext cx="5319061" cy="3447832"/>
          </a:xfrm>
        </p:spPr>
        <p:txBody>
          <a:bodyPr vert="horz" lIns="91440" tIns="45720" rIns="91440" bIns="45720" rtlCol="0" anchor="t">
            <a:noAutofit/>
          </a:bodyPr>
          <a:lstStyle/>
          <a:p>
            <a:pPr marL="342900" lvl="0" indent="-342900" algn="just">
              <a:lnSpc>
                <a:spcPct val="150000"/>
              </a:lnSpc>
              <a:spcBef>
                <a:spcPts val="1200"/>
              </a:spcBef>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The event will be marketed through Visit Wales through official tourism websites and newsletters.</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LinkedIn can be utilised for professional outreach which are targeted through paid promotions (Disney, 2021).</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The travel and hospitality media can be approached for PR and editorial coverage (Wright </a:t>
            </a:r>
            <a:r>
              <a:rPr lang="en-GB" sz="1200" i="1" kern="100" dirty="0">
                <a:effectLst/>
                <a:latin typeface="Arial" panose="020B0604020202020204" pitchFamily="34" charset="0"/>
                <a:ea typeface="Calibri" panose="020F0502020204030204" pitchFamily="34" charset="0"/>
              </a:rPr>
              <a:t>et al. </a:t>
            </a:r>
            <a:r>
              <a:rPr lang="en-GB" sz="1200" kern="100" dirty="0">
                <a:effectLst/>
                <a:latin typeface="Arial" panose="020B0604020202020204" pitchFamily="34" charset="0"/>
                <a:ea typeface="Calibri" panose="020F0502020204030204" pitchFamily="34" charset="0"/>
              </a:rPr>
              <a:t>2024).</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A digital content campaign helps in promoting venues through the use of channels such as Instagram and YouTube (Ibrahim, 2022).</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Pre-booking packages will be available to agencies and associations to stimulate early booking.</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200" kern="100" dirty="0">
                <a:effectLst/>
                <a:latin typeface="Arial" panose="020B0604020202020204" pitchFamily="34" charset="0"/>
                <a:ea typeface="Calibri" panose="020F0502020204030204" pitchFamily="34" charset="0"/>
              </a:rPr>
              <a:t>Promotional activity will include visiting trade shows where event literature will be handed out to target audiences.</a:t>
            </a:r>
            <a:endParaRPr lang="en-IN" sz="1200" kern="100" dirty="0">
              <a:effectLst/>
              <a:latin typeface="Arial" panose="020B0604020202020204" pitchFamily="34" charset="0"/>
              <a:ea typeface="Calibri" panose="020F0502020204030204" pitchFamily="34" charset="0"/>
            </a:endParaRPr>
          </a:p>
        </p:txBody>
      </p:sp>
      <p:pic>
        <p:nvPicPr>
          <p:cNvPr id="4" name="Picture 3" descr="Hands holding a phone and a cellphone&#10;&#10;AI-generated content may be incorrect.">
            <a:extLst>
              <a:ext uri="{FF2B5EF4-FFF2-40B4-BE49-F238E27FC236}">
                <a16:creationId xmlns:a16="http://schemas.microsoft.com/office/drawing/2014/main" id="{B25671CD-605B-3559-5A81-11250FA34DC7}"/>
              </a:ext>
            </a:extLst>
          </p:cNvPr>
          <p:cNvPicPr>
            <a:picLocks noChangeAspect="1"/>
          </p:cNvPicPr>
          <p:nvPr/>
        </p:nvPicPr>
        <p:blipFill>
          <a:blip r:embed="rId2"/>
          <a:stretch>
            <a:fillRect/>
          </a:stretch>
        </p:blipFill>
        <p:spPr>
          <a:xfrm>
            <a:off x="6096001" y="1895473"/>
            <a:ext cx="5319062" cy="2991972"/>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29830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BB80-B01E-C356-CB1D-237C6EEBDABF}"/>
              </a:ext>
            </a:extLst>
          </p:cNvPr>
          <p:cNvSpPr>
            <a:spLocks noGrp="1"/>
          </p:cNvSpPr>
          <p:nvPr>
            <p:ph type="title"/>
          </p:nvPr>
        </p:nvSpPr>
        <p:spPr>
          <a:xfrm>
            <a:off x="6096000" y="421989"/>
            <a:ext cx="5219307" cy="908622"/>
          </a:xfrm>
        </p:spPr>
        <p:txBody>
          <a:bodyPr anchor="b">
            <a:normAutofit/>
          </a:bodyPr>
          <a:lstStyle/>
          <a:p>
            <a:r>
              <a:rPr lang="en-GB" sz="3200" dirty="0"/>
              <a:t>Operational Factors</a:t>
            </a:r>
            <a:endParaRPr lang="en-US" sz="3200" dirty="0"/>
          </a:p>
        </p:txBody>
      </p:sp>
      <p:pic>
        <p:nvPicPr>
          <p:cNvPr id="4" name="Picture 3" descr="Servqual">
            <a:extLst>
              <a:ext uri="{FF2B5EF4-FFF2-40B4-BE49-F238E27FC236}">
                <a16:creationId xmlns:a16="http://schemas.microsoft.com/office/drawing/2014/main" id="{B2704533-272D-D72A-2946-E8BE7A5545D9}"/>
              </a:ext>
            </a:extLst>
          </p:cNvPr>
          <p:cNvPicPr>
            <a:picLocks noChangeAspect="1"/>
          </p:cNvPicPr>
          <p:nvPr/>
        </p:nvPicPr>
        <p:blipFill>
          <a:blip r:embed="rId2"/>
          <a:stretch>
            <a:fillRect/>
          </a:stretch>
        </p:blipFill>
        <p:spPr>
          <a:xfrm>
            <a:off x="787114" y="960346"/>
            <a:ext cx="4408730" cy="4829215"/>
          </a:xfrm>
          <a:prstGeom prst="rect">
            <a:avLst/>
          </a:prstGeom>
        </p:spPr>
      </p:pic>
      <p:sp>
        <p:nvSpPr>
          <p:cNvPr id="3" name="Content Placeholder 2">
            <a:extLst>
              <a:ext uri="{FF2B5EF4-FFF2-40B4-BE49-F238E27FC236}">
                <a16:creationId xmlns:a16="http://schemas.microsoft.com/office/drawing/2014/main" id="{72811833-1BE1-83C5-93F2-A9A190FEBB1B}"/>
              </a:ext>
            </a:extLst>
          </p:cNvPr>
          <p:cNvSpPr>
            <a:spLocks noGrp="1"/>
          </p:cNvSpPr>
          <p:nvPr>
            <p:ph idx="1"/>
          </p:nvPr>
        </p:nvSpPr>
        <p:spPr>
          <a:xfrm>
            <a:off x="5738134" y="1830091"/>
            <a:ext cx="5935038" cy="3448225"/>
          </a:xfrm>
        </p:spPr>
        <p:txBody>
          <a:bodyPr vert="horz" lIns="91440" tIns="45720" rIns="91440" bIns="45720" rtlCol="0" anchor="t">
            <a:noAutofit/>
          </a:bodyPr>
          <a:lstStyle/>
          <a:p>
            <a:pPr marL="342900" lvl="0" indent="-342900" algn="just">
              <a:lnSpc>
                <a:spcPct val="100000"/>
              </a:lnSpc>
              <a:spcBef>
                <a:spcPts val="1200"/>
              </a:spcBef>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Event agencies are operational stakeholders of primary importance by facilitating responsive service delivery.</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Considering this, the stakeholder theory focuses on the importance of engaging the stakeholders for the success of the event (Mahajan </a:t>
            </a:r>
            <a:r>
              <a:rPr lang="en-US" sz="1200" i="1" kern="100" dirty="0">
                <a:effectLst/>
                <a:latin typeface="Arial" panose="020B0604020202020204" pitchFamily="34" charset="0"/>
                <a:ea typeface="Calibri" panose="020F0502020204030204" pitchFamily="34" charset="0"/>
              </a:rPr>
              <a:t>et al. </a:t>
            </a:r>
            <a:r>
              <a:rPr lang="en-US" sz="1200" kern="100" dirty="0">
                <a:effectLst/>
                <a:latin typeface="Arial" panose="020B0604020202020204" pitchFamily="34" charset="0"/>
                <a:ea typeface="Calibri" panose="020F0502020204030204" pitchFamily="34" charset="0"/>
              </a:rPr>
              <a:t>2023).</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Local performers and chefs will assert to the cultural stakeholders by adding guest experience through Celtic representation.</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Technical staff and accessibility coordinators will facilitate inclusive access that significantly supports the SERVQUAL model.</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The SERVQUAL model focuses on the dimensions of service quality based on responsiveness and empathy (Sumi and Kabir, 2021).</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Celtic food stalls involve local suppliers as stakeholders and </a:t>
            </a:r>
            <a:r>
              <a:rPr lang="en-US" sz="1200" kern="100" dirty="0" err="1">
                <a:effectLst/>
                <a:latin typeface="Arial" panose="020B0604020202020204" pitchFamily="34" charset="0"/>
                <a:ea typeface="Calibri" panose="020F0502020204030204" pitchFamily="34" charset="0"/>
              </a:rPr>
              <a:t>maximise</a:t>
            </a:r>
            <a:r>
              <a:rPr lang="en-US" sz="1200" kern="100" dirty="0">
                <a:effectLst/>
                <a:latin typeface="Arial" panose="020B0604020202020204" pitchFamily="34" charset="0"/>
                <a:ea typeface="Calibri" panose="020F0502020204030204" pitchFamily="34" charset="0"/>
              </a:rPr>
              <a:t> guest satisfaction by offering culturally appropriate experiences.</a:t>
            </a:r>
            <a:endParaRPr lang="en-IN" sz="1200" kern="100" dirty="0">
              <a:effectLst/>
              <a:latin typeface="Arial" panose="020B0604020202020204" pitchFamily="34" charset="0"/>
              <a:ea typeface="Calibri" panose="020F0502020204030204" pitchFamily="34" charset="0"/>
            </a:endParaRPr>
          </a:p>
          <a:p>
            <a:pPr marL="342900" lvl="0" indent="-342900" algn="just">
              <a:lnSpc>
                <a:spcPct val="100000"/>
              </a:lnSpc>
              <a:spcAft>
                <a:spcPts val="800"/>
              </a:spcAft>
              <a:buFont typeface="Symbol" panose="05050102010706020507" pitchFamily="18" charset="2"/>
              <a:buChar char=""/>
            </a:pPr>
            <a:r>
              <a:rPr lang="en-US" sz="1200" kern="100" dirty="0">
                <a:effectLst/>
                <a:latin typeface="Arial" panose="020B0604020202020204" pitchFamily="34" charset="0"/>
                <a:ea typeface="Calibri" panose="020F0502020204030204" pitchFamily="34" charset="0"/>
              </a:rPr>
              <a:t>Exhibitor booths will link regional tourism operators by facilitating stakeholder collaboration and encouraging cross-sector engagement.</a:t>
            </a:r>
            <a:endParaRPr lang="en-IN" sz="1200" kern="100" dirty="0">
              <a:effectLst/>
              <a:latin typeface="Arial" panose="020B0604020202020204" pitchFamily="34" charset="0"/>
              <a:ea typeface="Calibri" panose="020F0502020204030204" pitchFamily="34" charset="0"/>
            </a:endParaRPr>
          </a:p>
        </p:txBody>
      </p:sp>
      <p:grpSp>
        <p:nvGrpSpPr>
          <p:cNvPr id="17" name="Group 16">
            <a:extLst>
              <a:ext uri="{FF2B5EF4-FFF2-40B4-BE49-F238E27FC236}">
                <a16:creationId xmlns:a16="http://schemas.microsoft.com/office/drawing/2014/main" id="{16C73AF9-0D33-5C66-5D79-0D0129904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ED96FD6F-5EE9-36C7-C200-3111EF6D0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2A39BB2-02C1-8A8B-8021-68446E0474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57875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071289-DD2B-D848-B222-15B675734A73}"/>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Financial Forecast</a:t>
            </a:r>
          </a:p>
        </p:txBody>
      </p:sp>
      <p:sp>
        <p:nvSpPr>
          <p:cNvPr id="6" name="TextBox 5">
            <a:extLst>
              <a:ext uri="{FF2B5EF4-FFF2-40B4-BE49-F238E27FC236}">
                <a16:creationId xmlns:a16="http://schemas.microsoft.com/office/drawing/2014/main" id="{1BEE70EE-134C-5EE7-F4CB-1BE115CB0BEF}"/>
              </a:ext>
            </a:extLst>
          </p:cNvPr>
          <p:cNvSpPr txBox="1"/>
          <p:nvPr/>
        </p:nvSpPr>
        <p:spPr>
          <a:xfrm>
            <a:off x="638881" y="1809541"/>
            <a:ext cx="10909643" cy="68740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ts val="1000"/>
              </a:spcBef>
            </a:pPr>
            <a:r>
              <a:rPr lang="en-US" sz="2400" b="1" kern="1200">
                <a:solidFill>
                  <a:schemeClr val="tx1"/>
                </a:solidFill>
                <a:latin typeface="+mn-lt"/>
                <a:ea typeface="+mn-ea"/>
                <a:cs typeface="+mn-cs"/>
              </a:rPr>
              <a:t>Expenditure:</a:t>
            </a:r>
          </a:p>
        </p:txBody>
      </p:sp>
      <p:sp>
        <p:nvSpPr>
          <p:cNvPr id="13"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6A25E26A-BAD2-E187-6063-87E966F081C0}"/>
              </a:ext>
            </a:extLst>
          </p:cNvPr>
          <p:cNvGraphicFramePr>
            <a:graphicFrameLocks noGrp="1"/>
          </p:cNvGraphicFramePr>
          <p:nvPr>
            <p:ph idx="1"/>
            <p:extLst>
              <p:ext uri="{D42A27DB-BD31-4B8C-83A1-F6EECF244321}">
                <p14:modId xmlns:p14="http://schemas.microsoft.com/office/powerpoint/2010/main" val="266035388"/>
              </p:ext>
            </p:extLst>
          </p:nvPr>
        </p:nvGraphicFramePr>
        <p:xfrm>
          <a:off x="1275554" y="2633472"/>
          <a:ext cx="9637844" cy="3586360"/>
        </p:xfrm>
        <a:graphic>
          <a:graphicData uri="http://schemas.openxmlformats.org/drawingml/2006/table">
            <a:tbl>
              <a:tblPr firstRow="1" firstCol="1" bandRow="1">
                <a:noFill/>
                <a:tableStyleId>{5C22544A-7EE6-4342-B048-85BDC9FD1C3A}</a:tableStyleId>
              </a:tblPr>
              <a:tblGrid>
                <a:gridCol w="6461211">
                  <a:extLst>
                    <a:ext uri="{9D8B030D-6E8A-4147-A177-3AD203B41FA5}">
                      <a16:colId xmlns:a16="http://schemas.microsoft.com/office/drawing/2014/main" val="1056773731"/>
                    </a:ext>
                  </a:extLst>
                </a:gridCol>
                <a:gridCol w="3176633">
                  <a:extLst>
                    <a:ext uri="{9D8B030D-6E8A-4147-A177-3AD203B41FA5}">
                      <a16:colId xmlns:a16="http://schemas.microsoft.com/office/drawing/2014/main" val="1055522724"/>
                    </a:ext>
                  </a:extLst>
                </a:gridCol>
              </a:tblGrid>
              <a:tr h="482931">
                <a:tc>
                  <a:txBody>
                    <a:bodyPr/>
                    <a:lstStyle/>
                    <a:p>
                      <a:pPr algn="ctr">
                        <a:buNone/>
                      </a:pPr>
                      <a:r>
                        <a:rPr lang="en-GB" sz="2100" b="0" cap="none" spc="60">
                          <a:solidFill>
                            <a:schemeClr val="bg1"/>
                          </a:solidFill>
                          <a:effectLst/>
                        </a:rPr>
                        <a:t>Expenditure</a:t>
                      </a:r>
                    </a:p>
                  </a:txBody>
                  <a:tcPr marL="89065" marR="89065" marT="118753"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buNone/>
                      </a:pPr>
                      <a:r>
                        <a:rPr lang="en-GB" sz="2100" b="0" cap="none" spc="60">
                          <a:solidFill>
                            <a:schemeClr val="bg1"/>
                          </a:solidFill>
                          <a:effectLst/>
                        </a:rPr>
                        <a:t>Estimated (£)</a:t>
                      </a:r>
                    </a:p>
                  </a:txBody>
                  <a:tcPr marL="89065" marR="89065" marT="118753"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56300272"/>
                  </a:ext>
                </a:extLst>
              </a:tr>
              <a:tr h="443347">
                <a:tc>
                  <a:txBody>
                    <a:bodyPr/>
                    <a:lstStyle/>
                    <a:p>
                      <a:pPr>
                        <a:buNone/>
                      </a:pPr>
                      <a:r>
                        <a:rPr lang="en-GB" sz="1800" b="1" cap="none" spc="0">
                          <a:solidFill>
                            <a:schemeClr val="tx1"/>
                          </a:solidFill>
                          <a:effectLst/>
                        </a:rPr>
                        <a:t>Venue hire (ICC Wales)</a:t>
                      </a:r>
                    </a:p>
                  </a:txBody>
                  <a:tcPr marL="89065" marR="89065" marT="118753" marB="0">
                    <a:lnL w="12700" cmpd="sng">
                      <a:noFill/>
                      <a:prstDash val="solid"/>
                    </a:lnL>
                    <a:lnR w="12700" cmpd="sng">
                      <a:noFill/>
                      <a:prstDash val="solid"/>
                    </a:lnR>
                    <a:lnT w="38100" cmpd="sng">
                      <a:noFill/>
                    </a:lnT>
                    <a:lnB w="12700" cap="flat" cmpd="sng" algn="ctr">
                      <a:noFill/>
                      <a:prstDash val="solid"/>
                    </a:lnB>
                    <a:noFill/>
                  </a:tcPr>
                </a:tc>
                <a:tc>
                  <a:txBody>
                    <a:bodyPr/>
                    <a:lstStyle/>
                    <a:p>
                      <a:pPr>
                        <a:buNone/>
                      </a:pPr>
                      <a:r>
                        <a:rPr lang="en-GB" sz="1800" cap="none" spc="0">
                          <a:solidFill>
                            <a:schemeClr val="tx1"/>
                          </a:solidFill>
                          <a:effectLst/>
                        </a:rPr>
                        <a:t>35,000</a:t>
                      </a:r>
                    </a:p>
                  </a:txBody>
                  <a:tcPr marL="89065" marR="89065" marT="118753"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7815365"/>
                  </a:ext>
                </a:extLst>
              </a:tr>
              <a:tr h="443347">
                <a:tc>
                  <a:txBody>
                    <a:bodyPr/>
                    <a:lstStyle/>
                    <a:p>
                      <a:pPr>
                        <a:buNone/>
                      </a:pPr>
                      <a:r>
                        <a:rPr lang="en-GB" sz="1800" b="1" cap="none" spc="0">
                          <a:solidFill>
                            <a:schemeClr val="tx1"/>
                          </a:solidFill>
                          <a:effectLst/>
                        </a:rPr>
                        <a:t>Catering &amp; hospitality</a:t>
                      </a:r>
                    </a:p>
                  </a:txBody>
                  <a:tcPr marL="89065" marR="89065" marT="118753"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effectLst/>
                        </a:rPr>
                        <a:t>20,000</a:t>
                      </a:r>
                    </a:p>
                  </a:txBody>
                  <a:tcPr marL="89065" marR="89065" marT="118753"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290709580"/>
                  </a:ext>
                </a:extLst>
              </a:tr>
              <a:tr h="443347">
                <a:tc>
                  <a:txBody>
                    <a:bodyPr/>
                    <a:lstStyle/>
                    <a:p>
                      <a:pPr>
                        <a:buNone/>
                      </a:pPr>
                      <a:r>
                        <a:rPr lang="en-GB" sz="1800" b="1" cap="none" spc="0">
                          <a:solidFill>
                            <a:schemeClr val="tx1"/>
                          </a:solidFill>
                          <a:effectLst/>
                        </a:rPr>
                        <a:t>AV, lighting, staging</a:t>
                      </a:r>
                    </a:p>
                  </a:txBody>
                  <a:tcPr marL="89065" marR="89065" marT="118753"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1800" cap="none" spc="0">
                          <a:solidFill>
                            <a:schemeClr val="tx1"/>
                          </a:solidFill>
                          <a:effectLst/>
                        </a:rPr>
                        <a:t>12,000</a:t>
                      </a:r>
                    </a:p>
                  </a:txBody>
                  <a:tcPr marL="89065" marR="89065" marT="118753"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177410746"/>
                  </a:ext>
                </a:extLst>
              </a:tr>
              <a:tr h="443347">
                <a:tc>
                  <a:txBody>
                    <a:bodyPr/>
                    <a:lstStyle/>
                    <a:p>
                      <a:pPr>
                        <a:buNone/>
                      </a:pPr>
                      <a:r>
                        <a:rPr lang="en-GB" sz="1800" b="1" cap="none" spc="0">
                          <a:solidFill>
                            <a:schemeClr val="tx1"/>
                          </a:solidFill>
                          <a:effectLst/>
                        </a:rPr>
                        <a:t>Marketing &amp; promotional costs</a:t>
                      </a:r>
                    </a:p>
                  </a:txBody>
                  <a:tcPr marL="89065" marR="89065" marT="118753"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effectLst/>
                        </a:rPr>
                        <a:t>10,000</a:t>
                      </a:r>
                    </a:p>
                  </a:txBody>
                  <a:tcPr marL="89065" marR="89065" marT="118753"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561625817"/>
                  </a:ext>
                </a:extLst>
              </a:tr>
              <a:tr h="443347">
                <a:tc>
                  <a:txBody>
                    <a:bodyPr/>
                    <a:lstStyle/>
                    <a:p>
                      <a:pPr>
                        <a:buNone/>
                      </a:pPr>
                      <a:r>
                        <a:rPr lang="en-GB" sz="1800" b="1" cap="none" spc="0">
                          <a:solidFill>
                            <a:schemeClr val="tx1"/>
                          </a:solidFill>
                          <a:effectLst/>
                        </a:rPr>
                        <a:t>Staff &amp; logistics</a:t>
                      </a:r>
                    </a:p>
                  </a:txBody>
                  <a:tcPr marL="89065" marR="89065" marT="118753"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1800" cap="none" spc="0">
                          <a:solidFill>
                            <a:schemeClr val="tx1"/>
                          </a:solidFill>
                          <a:effectLst/>
                        </a:rPr>
                        <a:t>13,000</a:t>
                      </a:r>
                    </a:p>
                  </a:txBody>
                  <a:tcPr marL="89065" marR="89065" marT="118753"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253527346"/>
                  </a:ext>
                </a:extLst>
              </a:tr>
              <a:tr h="443347">
                <a:tc>
                  <a:txBody>
                    <a:bodyPr/>
                    <a:lstStyle/>
                    <a:p>
                      <a:pPr>
                        <a:buNone/>
                      </a:pPr>
                      <a:r>
                        <a:rPr lang="en-GB" sz="1800" b="1" cap="none" spc="0">
                          <a:solidFill>
                            <a:schemeClr val="tx1"/>
                          </a:solidFill>
                          <a:effectLst/>
                        </a:rPr>
                        <a:t>Cultural entertainment/performers</a:t>
                      </a:r>
                    </a:p>
                  </a:txBody>
                  <a:tcPr marL="89065" marR="89065" marT="118753"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effectLst/>
                        </a:rPr>
                        <a:t>5,000</a:t>
                      </a:r>
                    </a:p>
                  </a:txBody>
                  <a:tcPr marL="89065" marR="89065" marT="118753"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464771810"/>
                  </a:ext>
                </a:extLst>
              </a:tr>
              <a:tr h="443347">
                <a:tc>
                  <a:txBody>
                    <a:bodyPr/>
                    <a:lstStyle/>
                    <a:p>
                      <a:pPr>
                        <a:buNone/>
                      </a:pPr>
                      <a:r>
                        <a:rPr lang="en-GB" sz="1800" b="1" cap="none" spc="0">
                          <a:solidFill>
                            <a:schemeClr val="tx1"/>
                          </a:solidFill>
                          <a:effectLst/>
                        </a:rPr>
                        <a:t>Total Estimated Costs</a:t>
                      </a:r>
                    </a:p>
                  </a:txBody>
                  <a:tcPr marL="89065" marR="89065" marT="118753" marB="0">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800" cap="none" spc="0">
                          <a:solidFill>
                            <a:schemeClr val="tx1"/>
                          </a:solidFill>
                          <a:effectLst/>
                        </a:rPr>
                        <a:t>£95,000</a:t>
                      </a:r>
                    </a:p>
                  </a:txBody>
                  <a:tcPr marL="89065" marR="89065" marT="118753" marB="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47292013"/>
                  </a:ext>
                </a:extLst>
              </a:tr>
            </a:tbl>
          </a:graphicData>
        </a:graphic>
      </p:graphicFrame>
    </p:spTree>
    <p:extLst>
      <p:ext uri="{BB962C8B-B14F-4D97-AF65-F5344CB8AC3E}">
        <p14:creationId xmlns:p14="http://schemas.microsoft.com/office/powerpoint/2010/main" val="3120360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9F952-BE54-9110-956E-F42751E4AF75}"/>
              </a:ext>
            </a:extLst>
          </p:cNvPr>
          <p:cNvSpPr>
            <a:spLocks noGrp="1"/>
          </p:cNvSpPr>
          <p:nvPr>
            <p:ph type="title"/>
          </p:nvPr>
        </p:nvSpPr>
        <p:spPr>
          <a:xfrm>
            <a:off x="572493" y="238539"/>
            <a:ext cx="11018520" cy="1434415"/>
          </a:xfrm>
        </p:spPr>
        <p:txBody>
          <a:bodyPr anchor="b">
            <a:normAutofit/>
          </a:bodyPr>
          <a:lstStyle/>
          <a:p>
            <a:r>
              <a:rPr lang="en-US" sz="5400" dirty="0"/>
              <a:t>Feasibility Evaluation</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A0D42D-413D-A42B-BFAF-248A3D9A8342}"/>
              </a:ext>
            </a:extLst>
          </p:cNvPr>
          <p:cNvSpPr>
            <a:spLocks noGrp="1"/>
          </p:cNvSpPr>
          <p:nvPr>
            <p:ph idx="1"/>
          </p:nvPr>
        </p:nvSpPr>
        <p:spPr>
          <a:xfrm>
            <a:off x="572493" y="2071316"/>
            <a:ext cx="6713552" cy="4119172"/>
          </a:xfrm>
        </p:spPr>
        <p:txBody>
          <a:bodyPr vert="horz" lIns="91440" tIns="45720" rIns="91440" bIns="45720" rtlCol="0" anchor="t">
            <a:normAutofit fontScale="70000" lnSpcReduction="20000"/>
          </a:bodyPr>
          <a:lstStyle/>
          <a:p>
            <a:pPr marL="342900" lvl="0" indent="-342900" algn="just">
              <a:lnSpc>
                <a:spcPct val="150000"/>
              </a:lnSpc>
              <a:spcBef>
                <a:spcPts val="1200"/>
              </a:spcBef>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The event lends strong support to the </a:t>
            </a:r>
            <a:r>
              <a:rPr lang="en-GB" sz="1800" kern="100" dirty="0">
                <a:effectLst/>
                <a:latin typeface="Arial" panose="020B0604020202020204" pitchFamily="34" charset="0"/>
                <a:ea typeface="Calibri" panose="020F0502020204030204" pitchFamily="34" charset="0"/>
              </a:rPr>
              <a:t>Celtic Culture Festival </a:t>
            </a:r>
            <a:r>
              <a:rPr lang="en-US" sz="1800" kern="100" dirty="0">
                <a:effectLst/>
                <a:latin typeface="Arial" panose="020B0604020202020204" pitchFamily="34" charset="0"/>
                <a:ea typeface="Calibri" panose="020F0502020204030204" pitchFamily="34" charset="0"/>
              </a:rPr>
              <a:t>by complementing national tourism objectives.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Heritage and cultural tourism is worth over £17 billion in the UK per annum, suggesting high demand for culture-focused, international events (London GOV, 2025).</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ICC Wales provides accessible facilities, making the venue well-suited to meet the operational requirements of the event.</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Collaboration with regional businesses will </a:t>
            </a:r>
            <a:r>
              <a:rPr lang="en-US" sz="1800" kern="100" dirty="0" err="1">
                <a:effectLst/>
                <a:latin typeface="Arial" panose="020B0604020202020204" pitchFamily="34" charset="0"/>
                <a:ea typeface="Calibri" panose="020F0502020204030204" pitchFamily="34" charset="0"/>
              </a:rPr>
              <a:t>minimise</a:t>
            </a:r>
            <a:r>
              <a:rPr lang="en-US" sz="1800" kern="100" dirty="0">
                <a:effectLst/>
                <a:latin typeface="Arial" panose="020B0604020202020204" pitchFamily="34" charset="0"/>
                <a:ea typeface="Calibri" panose="020F0502020204030204" pitchFamily="34" charset="0"/>
              </a:rPr>
              <a:t> costs while </a:t>
            </a:r>
            <a:r>
              <a:rPr lang="en-US" sz="1800" kern="100" dirty="0" err="1">
                <a:effectLst/>
                <a:latin typeface="Arial" panose="020B0604020202020204" pitchFamily="34" charset="0"/>
                <a:ea typeface="Calibri" panose="020F0502020204030204" pitchFamily="34" charset="0"/>
              </a:rPr>
              <a:t>maximising</a:t>
            </a:r>
            <a:r>
              <a:rPr lang="en-US" sz="1800" kern="100" dirty="0">
                <a:effectLst/>
                <a:latin typeface="Arial" panose="020B0604020202020204" pitchFamily="34" charset="0"/>
                <a:ea typeface="Calibri" panose="020F0502020204030204" pitchFamily="34" charset="0"/>
              </a:rPr>
              <a:t> community value.</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Multichannel marketing to MICE professionals throughout the UK will </a:t>
            </a:r>
            <a:r>
              <a:rPr lang="en-US" sz="1800" kern="100" dirty="0" err="1">
                <a:effectLst/>
                <a:latin typeface="Arial" panose="020B0604020202020204" pitchFamily="34" charset="0"/>
                <a:ea typeface="Calibri" panose="020F0502020204030204" pitchFamily="34" charset="0"/>
              </a:rPr>
              <a:t>maximise</a:t>
            </a:r>
            <a:r>
              <a:rPr lang="en-US" sz="1800" kern="100" dirty="0">
                <a:effectLst/>
                <a:latin typeface="Arial" panose="020B0604020202020204" pitchFamily="34" charset="0"/>
                <a:ea typeface="Calibri" panose="020F0502020204030204" pitchFamily="34" charset="0"/>
              </a:rPr>
              <a:t> delegate attendance and national brand exposure.</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Revenue from sponsors and ticket sales is expected to cater to the costs by affirming the financial viability of the event.</a:t>
            </a:r>
            <a:endParaRPr lang="en-IN" sz="1800" kern="100" dirty="0">
              <a:effectLst/>
              <a:latin typeface="Arial" panose="020B0604020202020204" pitchFamily="34" charset="0"/>
              <a:ea typeface="Calibri" panose="020F0502020204030204" pitchFamily="34" charset="0"/>
            </a:endParaRPr>
          </a:p>
        </p:txBody>
      </p:sp>
      <p:pic>
        <p:nvPicPr>
          <p:cNvPr id="6" name="Picture 5" descr="The top 10 UK cultural tourism locations, shared by Dr Ruth Adams –  including Abbey Road">
            <a:extLst>
              <a:ext uri="{FF2B5EF4-FFF2-40B4-BE49-F238E27FC236}">
                <a16:creationId xmlns:a16="http://schemas.microsoft.com/office/drawing/2014/main" id="{C4FA1030-6047-96C0-BF20-088058BB66E2}"/>
              </a:ext>
            </a:extLst>
          </p:cNvPr>
          <p:cNvPicPr>
            <a:picLocks noChangeAspect="1"/>
          </p:cNvPicPr>
          <p:nvPr/>
        </p:nvPicPr>
        <p:blipFill>
          <a:blip r:embed="rId2"/>
          <a:srcRect l="15506" r="20515" b="-3"/>
          <a:stretch/>
        </p:blipFill>
        <p:spPr>
          <a:xfrm>
            <a:off x="7675658" y="2093976"/>
            <a:ext cx="3941064" cy="4096512"/>
          </a:xfrm>
          <a:prstGeom prst="rect">
            <a:avLst/>
          </a:prstGeom>
        </p:spPr>
      </p:pic>
    </p:spTree>
    <p:extLst>
      <p:ext uri="{BB962C8B-B14F-4D97-AF65-F5344CB8AC3E}">
        <p14:creationId xmlns:p14="http://schemas.microsoft.com/office/powerpoint/2010/main" val="2675617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928EBC-B93E-B3BE-01FC-700BB44D2E4E}"/>
              </a:ext>
            </a:extLst>
          </p:cNvPr>
          <p:cNvSpPr>
            <a:spLocks noGrp="1"/>
          </p:cNvSpPr>
          <p:nvPr>
            <p:ph type="title"/>
          </p:nvPr>
        </p:nvSpPr>
        <p:spPr>
          <a:xfrm>
            <a:off x="1137034" y="609597"/>
            <a:ext cx="9392421" cy="1330841"/>
          </a:xfrm>
        </p:spPr>
        <p:txBody>
          <a:bodyPr>
            <a:normAutofit/>
          </a:bodyPr>
          <a:lstStyle/>
          <a:p>
            <a:r>
              <a:rPr lang="en-US"/>
              <a:t>Conclusion</a:t>
            </a:r>
          </a:p>
        </p:txBody>
      </p:sp>
      <p:sp>
        <p:nvSpPr>
          <p:cNvPr id="3" name="Content Placeholder 2">
            <a:extLst>
              <a:ext uri="{FF2B5EF4-FFF2-40B4-BE49-F238E27FC236}">
                <a16:creationId xmlns:a16="http://schemas.microsoft.com/office/drawing/2014/main" id="{B384D115-5991-6680-0AA2-566842F4AA0B}"/>
              </a:ext>
            </a:extLst>
          </p:cNvPr>
          <p:cNvSpPr>
            <a:spLocks noGrp="1"/>
          </p:cNvSpPr>
          <p:nvPr>
            <p:ph idx="1"/>
          </p:nvPr>
        </p:nvSpPr>
        <p:spPr>
          <a:xfrm>
            <a:off x="1137034" y="2198362"/>
            <a:ext cx="4958966" cy="3917773"/>
          </a:xfrm>
        </p:spPr>
        <p:txBody>
          <a:bodyPr vert="horz" lIns="91440" tIns="45720" rIns="91440" bIns="45720" rtlCol="0">
            <a:normAutofit fontScale="85000" lnSpcReduction="10000"/>
          </a:bodyPr>
          <a:lstStyle/>
          <a:p>
            <a:pPr marL="342900" lvl="0" indent="-342900" algn="just">
              <a:lnSpc>
                <a:spcPct val="150000"/>
              </a:lnSpc>
              <a:spcBef>
                <a:spcPts val="1200"/>
              </a:spcBef>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The event proudly showcases Celtic hospitality, culture, and identity and aligns with the </a:t>
            </a:r>
            <a:r>
              <a:rPr lang="en-GB" sz="1800" kern="100" dirty="0">
                <a:effectLst/>
                <a:latin typeface="Arial" panose="020B0604020202020204" pitchFamily="34" charset="0"/>
                <a:ea typeface="Calibri" panose="020F0502020204030204" pitchFamily="34" charset="0"/>
              </a:rPr>
              <a:t>Celtic Culture Festival </a:t>
            </a:r>
            <a:r>
              <a:rPr lang="en-US" sz="1800" kern="100" dirty="0">
                <a:effectLst/>
                <a:latin typeface="Arial" panose="020B0604020202020204" pitchFamily="34" charset="0"/>
                <a:ea typeface="Calibri" panose="020F0502020204030204" pitchFamily="34" charset="0"/>
              </a:rPr>
              <a:t>tourism campaign.</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Strategic planning and operational viability ensure a high-quality event with robust professional attractiveness.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rPr>
              <a:t>Financial projections and marketing strategy confirm long-term viability, with robust demand from MICE professionals and cultural tourism markets.</a:t>
            </a:r>
            <a:endParaRPr lang="en-IN" sz="1800" kern="100" dirty="0">
              <a:effectLst/>
              <a:latin typeface="Arial" panose="020B0604020202020204" pitchFamily="34" charset="0"/>
              <a:ea typeface="Calibri" panose="020F0502020204030204" pitchFamily="34" charset="0"/>
            </a:endParaRPr>
          </a:p>
        </p:txBody>
      </p:sp>
      <p:pic>
        <p:nvPicPr>
          <p:cNvPr id="5" name="Picture 4" descr="University of South Wales | Hotel and Hospitality Management - YouTube">
            <a:extLst>
              <a:ext uri="{FF2B5EF4-FFF2-40B4-BE49-F238E27FC236}">
                <a16:creationId xmlns:a16="http://schemas.microsoft.com/office/drawing/2014/main" id="{C917B4FC-34FC-ACC0-2263-1D4EAD74D3CE}"/>
              </a:ext>
            </a:extLst>
          </p:cNvPr>
          <p:cNvPicPr>
            <a:picLocks noChangeAspect="1"/>
          </p:cNvPicPr>
          <p:nvPr/>
        </p:nvPicPr>
        <p:blipFill>
          <a:blip r:embed="rId2"/>
          <a:stretch>
            <a:fillRect/>
          </a:stretch>
        </p:blipFill>
        <p:spPr>
          <a:xfrm>
            <a:off x="6719367" y="2716104"/>
            <a:ext cx="4788505" cy="2693534"/>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91496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8784B-3FB0-9E66-D4A4-4561047E6923}"/>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References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8C8589-B26F-D3BE-B2E8-360B4299CC08}"/>
              </a:ext>
            </a:extLst>
          </p:cNvPr>
          <p:cNvSpPr>
            <a:spLocks noGrp="1"/>
          </p:cNvSpPr>
          <p:nvPr>
            <p:ph idx="1"/>
          </p:nvPr>
        </p:nvSpPr>
        <p:spPr>
          <a:xfrm>
            <a:off x="4167272" y="182880"/>
            <a:ext cx="8024728" cy="6356032"/>
          </a:xfrm>
        </p:spPr>
        <p:txBody>
          <a:bodyPr vert="horz" lIns="91440" tIns="45720" rIns="91440" bIns="45720" rtlCol="0" anchor="ctr">
            <a:normAutofit fontScale="55000" lnSpcReduction="20000"/>
          </a:bodyPr>
          <a:lstStyle/>
          <a:p>
            <a:r>
              <a:rPr lang="en-GB" sz="1400" dirty="0">
                <a:ea typeface="+mn-lt"/>
                <a:cs typeface="+mn-lt"/>
              </a:rPr>
              <a:t>Condor Ferries, 2025. </a:t>
            </a:r>
            <a:r>
              <a:rPr lang="en-GB" sz="1400" i="1" dirty="0">
                <a:ea typeface="+mn-lt"/>
                <a:cs typeface="+mn-lt"/>
              </a:rPr>
              <a:t>UK Tourism Statistics 2025 - Latest Data.</a:t>
            </a:r>
            <a:r>
              <a:rPr lang="en-GB" sz="1400" dirty="0">
                <a:ea typeface="+mn-lt"/>
                <a:cs typeface="+mn-lt"/>
              </a:rPr>
              <a:t> Available at: </a:t>
            </a:r>
            <a:r>
              <a:rPr lang="en-GB" sz="1400" dirty="0">
                <a:ea typeface="+mn-lt"/>
                <a:cs typeface="+mn-lt"/>
                <a:hlinkClick r:id="rId2"/>
              </a:rPr>
              <a:t>https://www.condorferries.co.uk/uk-tourism-statistics</a:t>
            </a:r>
            <a:r>
              <a:rPr lang="en-GB" sz="1400" dirty="0">
                <a:ea typeface="+mn-lt"/>
                <a:cs typeface="+mn-lt"/>
              </a:rPr>
              <a:t> (Accessed On: 12 May 2025)</a:t>
            </a:r>
            <a:endParaRPr lang="en-US" sz="1400" dirty="0"/>
          </a:p>
          <a:p>
            <a:r>
              <a:rPr lang="en-GB" sz="1400" dirty="0">
                <a:ea typeface="+mn-lt"/>
                <a:cs typeface="+mn-lt"/>
              </a:rPr>
              <a:t>Disney, D., 2021. </a:t>
            </a:r>
            <a:r>
              <a:rPr lang="en-GB" sz="1400" i="1" dirty="0">
                <a:ea typeface="+mn-lt"/>
                <a:cs typeface="+mn-lt"/>
              </a:rPr>
              <a:t>The Ultimate LinkedIn Sales Guide: How to Use Digital and Social Selling to Turn LinkedIn Into a Lead, Sales and Revenue Generating Machine</a:t>
            </a:r>
            <a:r>
              <a:rPr lang="en-GB" sz="1400" dirty="0">
                <a:ea typeface="+mn-lt"/>
                <a:cs typeface="+mn-lt"/>
              </a:rPr>
              <a:t>. John Wiley &amp; Sons.</a:t>
            </a:r>
            <a:endParaRPr lang="en-US" sz="1400" dirty="0"/>
          </a:p>
          <a:p>
            <a:r>
              <a:rPr lang="en-GB" sz="1400" dirty="0">
                <a:ea typeface="+mn-lt"/>
                <a:cs typeface="+mn-lt"/>
              </a:rPr>
              <a:t>EU Business, 2025. </a:t>
            </a:r>
            <a:r>
              <a:rPr lang="en-GB" sz="1400" i="1" dirty="0">
                <a:ea typeface="+mn-lt"/>
                <a:cs typeface="+mn-lt"/>
              </a:rPr>
              <a:t>The Growth of the UK Events Industry.</a:t>
            </a:r>
            <a:r>
              <a:rPr lang="en-GB" sz="1400" dirty="0">
                <a:ea typeface="+mn-lt"/>
                <a:cs typeface="+mn-lt"/>
              </a:rPr>
              <a:t> Available at: </a:t>
            </a:r>
            <a:r>
              <a:rPr lang="en-GB" sz="1400" dirty="0">
                <a:ea typeface="+mn-lt"/>
                <a:cs typeface="+mn-lt"/>
                <a:hlinkClick r:id="rId3"/>
              </a:rPr>
              <a:t>https://www.eubusinessnews.com/the-growth-of-the-uk-events-industry/</a:t>
            </a:r>
            <a:r>
              <a:rPr lang="en-GB" sz="1400" dirty="0">
                <a:ea typeface="+mn-lt"/>
                <a:cs typeface="+mn-lt"/>
              </a:rPr>
              <a:t> (Accessed On: 12 May 2025)</a:t>
            </a:r>
            <a:endParaRPr lang="en-US" sz="1400" dirty="0"/>
          </a:p>
          <a:p>
            <a:r>
              <a:rPr lang="en-GB" sz="1400" dirty="0">
                <a:ea typeface="+mn-lt"/>
                <a:cs typeface="+mn-lt"/>
              </a:rPr>
              <a:t>Fortune Business, 2025. </a:t>
            </a:r>
            <a:r>
              <a:rPr lang="en-GB" sz="1400" i="1" dirty="0">
                <a:ea typeface="+mn-lt"/>
                <a:cs typeface="+mn-lt"/>
              </a:rPr>
              <a:t>MICE Market Size, Share, Trends | Global Growth Report</a:t>
            </a:r>
            <a:r>
              <a:rPr lang="en-GB" sz="1400" dirty="0">
                <a:ea typeface="+mn-lt"/>
                <a:cs typeface="+mn-lt"/>
              </a:rPr>
              <a:t>. Available at: </a:t>
            </a:r>
            <a:r>
              <a:rPr lang="en-GB" sz="1400" dirty="0">
                <a:ea typeface="+mn-lt"/>
                <a:cs typeface="+mn-lt"/>
                <a:hlinkClick r:id="rId4"/>
              </a:rPr>
              <a:t>https://www.fortunebusinessinsights.com/mice-market-108653</a:t>
            </a:r>
            <a:r>
              <a:rPr lang="en-GB" sz="1400" dirty="0">
                <a:ea typeface="+mn-lt"/>
                <a:cs typeface="+mn-lt"/>
              </a:rPr>
              <a:t> (Accessed On: 12 May 2025)</a:t>
            </a:r>
            <a:endParaRPr lang="en-US" sz="1400" dirty="0"/>
          </a:p>
          <a:p>
            <a:r>
              <a:rPr lang="en-GB" sz="1400" dirty="0">
                <a:ea typeface="+mn-lt"/>
                <a:cs typeface="+mn-lt"/>
              </a:rPr>
              <a:t>GOV UK, 2025. </a:t>
            </a:r>
            <a:r>
              <a:rPr lang="en-GB" sz="1400" i="1" dirty="0">
                <a:ea typeface="+mn-lt"/>
                <a:cs typeface="+mn-lt"/>
              </a:rPr>
              <a:t>DCMS-sponsored museum visit trends.</a:t>
            </a:r>
            <a:r>
              <a:rPr lang="en-GB" sz="1400" dirty="0">
                <a:ea typeface="+mn-lt"/>
                <a:cs typeface="+mn-lt"/>
              </a:rPr>
              <a:t> Available at: </a:t>
            </a:r>
            <a:r>
              <a:rPr lang="en-GB" sz="1400" dirty="0">
                <a:ea typeface="+mn-lt"/>
                <a:cs typeface="+mn-lt"/>
                <a:hlinkClick r:id="rId5"/>
              </a:rPr>
              <a:t>https://assets.publishing.service.gov.uk/media/5f69e3d9e90e073fda9bbf9b/DCMS_Sponsored_Museum_Visit_Trends_Main_Report.pdf</a:t>
            </a:r>
            <a:r>
              <a:rPr lang="en-GB" sz="1400" dirty="0">
                <a:ea typeface="+mn-lt"/>
                <a:cs typeface="+mn-lt"/>
              </a:rPr>
              <a:t> (Accessed On: 12 May 2025)</a:t>
            </a:r>
            <a:endParaRPr lang="en-US" sz="1400" dirty="0"/>
          </a:p>
          <a:p>
            <a:r>
              <a:rPr lang="en-GB" sz="1400" dirty="0">
                <a:ea typeface="+mn-lt"/>
                <a:cs typeface="+mn-lt"/>
              </a:rPr>
              <a:t>GOV Wales, 2022. </a:t>
            </a:r>
            <a:r>
              <a:rPr lang="en-GB" sz="1400" i="1" dirty="0">
                <a:ea typeface="+mn-lt"/>
                <a:cs typeface="+mn-lt"/>
              </a:rPr>
              <a:t>Wales Visitor Economy Profile: 2021</a:t>
            </a:r>
            <a:r>
              <a:rPr lang="en-GB" sz="1400" dirty="0">
                <a:ea typeface="+mn-lt"/>
                <a:cs typeface="+mn-lt"/>
              </a:rPr>
              <a:t>. Available at: </a:t>
            </a:r>
            <a:r>
              <a:rPr lang="en-GB" sz="1400" dirty="0">
                <a:ea typeface="+mn-lt"/>
                <a:cs typeface="+mn-lt"/>
                <a:hlinkClick r:id="rId6"/>
              </a:rPr>
              <a:t>https://www.gov.wales/wales-visitor-economy-profile-2021-html</a:t>
            </a:r>
            <a:r>
              <a:rPr lang="en-GB" sz="1400" dirty="0">
                <a:ea typeface="+mn-lt"/>
                <a:cs typeface="+mn-lt"/>
              </a:rPr>
              <a:t> (Accessed On: 12 May 2025)</a:t>
            </a:r>
            <a:endParaRPr lang="en-US" sz="1400" dirty="0"/>
          </a:p>
          <a:p>
            <a:r>
              <a:rPr lang="en-GB" sz="1400" dirty="0">
                <a:ea typeface="+mn-lt"/>
                <a:cs typeface="+mn-lt"/>
              </a:rPr>
              <a:t>Ibrahim, S., 2022. Promoting Cultural Heritage through Diverse Digital Marketing Channels. </a:t>
            </a:r>
            <a:r>
              <a:rPr lang="en-GB" sz="1400" i="1" dirty="0">
                <a:ea typeface="+mn-lt"/>
                <a:cs typeface="+mn-lt"/>
              </a:rPr>
              <a:t>History Research</a:t>
            </a:r>
            <a:r>
              <a:rPr lang="en-GB" sz="1400" dirty="0">
                <a:ea typeface="+mn-lt"/>
                <a:cs typeface="+mn-lt"/>
              </a:rPr>
              <a:t>, </a:t>
            </a:r>
            <a:r>
              <a:rPr lang="en-GB" sz="1400" i="1" dirty="0">
                <a:ea typeface="+mn-lt"/>
                <a:cs typeface="+mn-lt"/>
              </a:rPr>
              <a:t>10</a:t>
            </a:r>
            <a:r>
              <a:rPr lang="en-GB" sz="1400" dirty="0">
                <a:ea typeface="+mn-lt"/>
                <a:cs typeface="+mn-lt"/>
              </a:rPr>
              <a:t>(1), pp.54-58.</a:t>
            </a:r>
            <a:endParaRPr lang="en-US" sz="1400" dirty="0"/>
          </a:p>
          <a:p>
            <a:r>
              <a:rPr lang="en-GB" sz="1400" dirty="0">
                <a:ea typeface="+mn-lt"/>
                <a:cs typeface="+mn-lt"/>
              </a:rPr>
              <a:t>ICC Wales, 2025. </a:t>
            </a:r>
            <a:r>
              <a:rPr lang="en-GB" sz="1400" i="1" dirty="0">
                <a:ea typeface="+mn-lt"/>
                <a:cs typeface="+mn-lt"/>
              </a:rPr>
              <a:t>ICC Wales Newport | ICC Wales | Events</a:t>
            </a:r>
            <a:r>
              <a:rPr lang="en-GB" sz="1400" dirty="0">
                <a:ea typeface="+mn-lt"/>
                <a:cs typeface="+mn-lt"/>
              </a:rPr>
              <a:t>. Available at: </a:t>
            </a:r>
            <a:r>
              <a:rPr lang="en-GB" sz="1400" dirty="0">
                <a:ea typeface="+mn-lt"/>
                <a:cs typeface="+mn-lt"/>
                <a:hlinkClick r:id="rId7"/>
              </a:rPr>
              <a:t>https://www.iccwales.com/</a:t>
            </a:r>
            <a:r>
              <a:rPr lang="en-GB" sz="1400" dirty="0">
                <a:ea typeface="+mn-lt"/>
                <a:cs typeface="+mn-lt"/>
              </a:rPr>
              <a:t> (Accessed On: 12 May 2025)</a:t>
            </a:r>
            <a:endParaRPr lang="en-US" sz="1400" dirty="0"/>
          </a:p>
          <a:p>
            <a:r>
              <a:rPr lang="en-GB" sz="1400" dirty="0">
                <a:ea typeface="+mn-lt"/>
                <a:cs typeface="+mn-lt"/>
              </a:rPr>
              <a:t>LinkedIn, 2025. </a:t>
            </a:r>
            <a:r>
              <a:rPr lang="en-GB" sz="1400" i="1" dirty="0">
                <a:ea typeface="+mn-lt"/>
                <a:cs typeface="+mn-lt"/>
              </a:rPr>
              <a:t>ICC Wales</a:t>
            </a:r>
            <a:r>
              <a:rPr lang="en-GB" sz="1400" dirty="0">
                <a:ea typeface="+mn-lt"/>
                <a:cs typeface="+mn-lt"/>
              </a:rPr>
              <a:t>. Available at: </a:t>
            </a:r>
            <a:r>
              <a:rPr lang="en-GB" sz="1400" dirty="0">
                <a:ea typeface="+mn-lt"/>
                <a:cs typeface="+mn-lt"/>
                <a:hlinkClick r:id="rId8"/>
              </a:rPr>
              <a:t>https://uk.linkedin.com/company/iccwales</a:t>
            </a:r>
            <a:r>
              <a:rPr lang="en-GB" sz="1400" dirty="0">
                <a:ea typeface="+mn-lt"/>
                <a:cs typeface="+mn-lt"/>
              </a:rPr>
              <a:t> (Accessed On: 12 May 2025)</a:t>
            </a:r>
            <a:endParaRPr lang="en-US" sz="1400" dirty="0"/>
          </a:p>
          <a:p>
            <a:r>
              <a:rPr lang="en-GB" sz="1400" dirty="0">
                <a:ea typeface="+mn-lt"/>
                <a:cs typeface="+mn-lt"/>
              </a:rPr>
              <a:t>London, 2025. </a:t>
            </a:r>
            <a:r>
              <a:rPr lang="en-GB" sz="1400" i="1" dirty="0">
                <a:ea typeface="+mn-lt"/>
                <a:cs typeface="+mn-lt"/>
              </a:rPr>
              <a:t>The value of cultural tourism to London.</a:t>
            </a:r>
            <a:r>
              <a:rPr lang="en-GB" sz="1400" dirty="0">
                <a:ea typeface="+mn-lt"/>
                <a:cs typeface="+mn-lt"/>
              </a:rPr>
              <a:t> Available at: </a:t>
            </a:r>
            <a:r>
              <a:rPr lang="en-GB" sz="1400" dirty="0">
                <a:ea typeface="+mn-lt"/>
                <a:cs typeface="+mn-lt"/>
                <a:hlinkClick r:id="rId9"/>
              </a:rPr>
              <a:t>https://www.london.gov.uk/media/65482/download</a:t>
            </a:r>
            <a:r>
              <a:rPr lang="en-GB" sz="1400" dirty="0">
                <a:ea typeface="+mn-lt"/>
                <a:cs typeface="+mn-lt"/>
              </a:rPr>
              <a:t> (Accessed On: 12 May 2025)</a:t>
            </a:r>
            <a:endParaRPr lang="en-US" sz="1400" dirty="0"/>
          </a:p>
          <a:p>
            <a:r>
              <a:rPr lang="en-GB" sz="1400" dirty="0">
                <a:ea typeface="+mn-lt"/>
                <a:cs typeface="+mn-lt"/>
              </a:rPr>
              <a:t>Mahajan, R., Lim, W.M., Sareen, M., Kumar, S. and Panwar, R., 2023. Stakeholder theory. </a:t>
            </a:r>
            <a:r>
              <a:rPr lang="en-GB" sz="1400" i="1" dirty="0">
                <a:ea typeface="+mn-lt"/>
                <a:cs typeface="+mn-lt"/>
              </a:rPr>
              <a:t>Journal of Business Research</a:t>
            </a:r>
            <a:r>
              <a:rPr lang="en-GB" sz="1400" dirty="0">
                <a:ea typeface="+mn-lt"/>
                <a:cs typeface="+mn-lt"/>
              </a:rPr>
              <a:t>, </a:t>
            </a:r>
            <a:r>
              <a:rPr lang="en-GB" sz="1400" i="1" dirty="0">
                <a:ea typeface="+mn-lt"/>
                <a:cs typeface="+mn-lt"/>
              </a:rPr>
              <a:t>166</a:t>
            </a:r>
            <a:r>
              <a:rPr lang="en-GB" sz="1400" dirty="0">
                <a:ea typeface="+mn-lt"/>
                <a:cs typeface="+mn-lt"/>
              </a:rPr>
              <a:t>, p.114104.</a:t>
            </a:r>
            <a:endParaRPr lang="en-US" sz="1400" dirty="0"/>
          </a:p>
          <a:p>
            <a:r>
              <a:rPr lang="en-GB" sz="1400" dirty="0">
                <a:ea typeface="+mn-lt"/>
                <a:cs typeface="+mn-lt"/>
              </a:rPr>
              <a:t>McKinsey, 2025. </a:t>
            </a:r>
            <a:r>
              <a:rPr lang="en-GB" sz="1400" i="1" dirty="0">
                <a:ea typeface="+mn-lt"/>
                <a:cs typeface="+mn-lt"/>
              </a:rPr>
              <a:t>Future of B2B sales: The big reframe</a:t>
            </a:r>
            <a:r>
              <a:rPr lang="en-GB" sz="1400" dirty="0">
                <a:ea typeface="+mn-lt"/>
                <a:cs typeface="+mn-lt"/>
              </a:rPr>
              <a:t>. Available at: </a:t>
            </a:r>
            <a:r>
              <a:rPr lang="en-GB" sz="1400" dirty="0">
                <a:ea typeface="+mn-lt"/>
                <a:cs typeface="+mn-lt"/>
                <a:hlinkClick r:id="rId10"/>
              </a:rPr>
              <a:t>https://www.mckinsey.com/~/media/mckinsey/business%20functions/marketing%20and%20sales/our%20insights/future%20of%20b2b%20sales%20the%20big%20reframe/future-of-b2b-sales-the-big-reframe.pdf</a:t>
            </a:r>
            <a:r>
              <a:rPr lang="en-GB" sz="1400" dirty="0">
                <a:ea typeface="+mn-lt"/>
                <a:cs typeface="+mn-lt"/>
              </a:rPr>
              <a:t> (Accessed On: 12 May 2025)</a:t>
            </a:r>
            <a:endParaRPr lang="en-US" sz="1400" dirty="0"/>
          </a:p>
          <a:p>
            <a:r>
              <a:rPr lang="en-GB" sz="1400" dirty="0">
                <a:ea typeface="+mn-lt"/>
                <a:cs typeface="+mn-lt"/>
              </a:rPr>
              <a:t>Sumi, R.S. and Kabir, G., 2021. Satisfaction of e-learners with electronic learning service quality using the </a:t>
            </a:r>
            <a:r>
              <a:rPr lang="en-GB" sz="1400" dirty="0" err="1">
                <a:ea typeface="+mn-lt"/>
                <a:cs typeface="+mn-lt"/>
              </a:rPr>
              <a:t>servqual</a:t>
            </a:r>
            <a:r>
              <a:rPr lang="en-GB" sz="1400" dirty="0">
                <a:ea typeface="+mn-lt"/>
                <a:cs typeface="+mn-lt"/>
              </a:rPr>
              <a:t> model. </a:t>
            </a:r>
            <a:r>
              <a:rPr lang="en-GB" sz="1400" i="1" dirty="0">
                <a:ea typeface="+mn-lt"/>
                <a:cs typeface="+mn-lt"/>
              </a:rPr>
              <a:t>Journal of Open Innovation: Technology, Market, and Complexity</a:t>
            </a:r>
            <a:r>
              <a:rPr lang="en-GB" sz="1400" dirty="0">
                <a:ea typeface="+mn-lt"/>
                <a:cs typeface="+mn-lt"/>
              </a:rPr>
              <a:t>, </a:t>
            </a:r>
            <a:r>
              <a:rPr lang="en-GB" sz="1400" i="1" dirty="0">
                <a:ea typeface="+mn-lt"/>
                <a:cs typeface="+mn-lt"/>
              </a:rPr>
              <a:t>7</a:t>
            </a:r>
            <a:r>
              <a:rPr lang="en-GB" sz="1400" dirty="0">
                <a:ea typeface="+mn-lt"/>
                <a:cs typeface="+mn-lt"/>
              </a:rPr>
              <a:t>(4), p.227.</a:t>
            </a:r>
            <a:endParaRPr lang="en-US" sz="1400" dirty="0"/>
          </a:p>
          <a:p>
            <a:r>
              <a:rPr lang="en-GB" sz="1400" dirty="0">
                <a:ea typeface="+mn-lt"/>
                <a:cs typeface="+mn-lt"/>
              </a:rPr>
              <a:t>UK Parliament, 2020. </a:t>
            </a:r>
            <a:r>
              <a:rPr lang="en-GB" sz="1400" i="1" dirty="0">
                <a:ea typeface="+mn-lt"/>
                <a:cs typeface="+mn-lt"/>
              </a:rPr>
              <a:t>Tourism Sector Report.</a:t>
            </a:r>
            <a:r>
              <a:rPr lang="en-GB" sz="1400" dirty="0">
                <a:ea typeface="+mn-lt"/>
                <a:cs typeface="+mn-lt"/>
              </a:rPr>
              <a:t> Available at: </a:t>
            </a:r>
            <a:r>
              <a:rPr lang="en-GB" sz="1400" dirty="0">
                <a:ea typeface="+mn-lt"/>
                <a:cs typeface="+mn-lt"/>
                <a:hlinkClick r:id="rId11"/>
              </a:rPr>
              <a:t>https://www.parliament.uk/globalassets/documents/commons-committees/Exiting-the-European-Union/17-19/Sectoral-Analyses/38-Tourism-Report.pdf</a:t>
            </a:r>
            <a:r>
              <a:rPr lang="en-GB" sz="1400" dirty="0">
                <a:ea typeface="+mn-lt"/>
                <a:cs typeface="+mn-lt"/>
              </a:rPr>
              <a:t> (Accessed On: 12 May 2025)</a:t>
            </a:r>
            <a:endParaRPr lang="en-US" sz="1400" dirty="0"/>
          </a:p>
          <a:p>
            <a:r>
              <a:rPr lang="en-GB" sz="1400" dirty="0">
                <a:ea typeface="+mn-lt"/>
                <a:cs typeface="+mn-lt"/>
              </a:rPr>
              <a:t>UK Parliament, 2023. </a:t>
            </a:r>
            <a:r>
              <a:rPr lang="en-GB" sz="1400" i="1" dirty="0">
                <a:ea typeface="+mn-lt"/>
                <a:cs typeface="+mn-lt"/>
              </a:rPr>
              <a:t>Wales as a global tourist destination</a:t>
            </a:r>
            <a:r>
              <a:rPr lang="en-GB" sz="1400" dirty="0">
                <a:ea typeface="+mn-lt"/>
                <a:cs typeface="+mn-lt"/>
              </a:rPr>
              <a:t>. Available at: </a:t>
            </a:r>
            <a:r>
              <a:rPr lang="en-GB" sz="1400" dirty="0">
                <a:ea typeface="+mn-lt"/>
                <a:cs typeface="+mn-lt"/>
                <a:hlinkClick r:id="rId12"/>
              </a:rPr>
              <a:t>https://committees.parliament.uk/publications/40824/documents/198909/default/</a:t>
            </a:r>
            <a:r>
              <a:rPr lang="en-GB" sz="1400" dirty="0">
                <a:ea typeface="+mn-lt"/>
                <a:cs typeface="+mn-lt"/>
              </a:rPr>
              <a:t> (Accessed On: 12 May 2025)</a:t>
            </a:r>
            <a:endParaRPr lang="en-US" sz="1400" dirty="0"/>
          </a:p>
          <a:p>
            <a:r>
              <a:rPr lang="en-GB" sz="1400" dirty="0">
                <a:ea typeface="+mn-lt"/>
                <a:cs typeface="+mn-lt"/>
              </a:rPr>
              <a:t>Visit Britain, 2024. </a:t>
            </a:r>
            <a:r>
              <a:rPr lang="en-GB" sz="1400" i="1" dirty="0">
                <a:ea typeface="+mn-lt"/>
                <a:cs typeface="+mn-lt"/>
              </a:rPr>
              <a:t>The economic contribution of the tourism economy in the UK.</a:t>
            </a:r>
            <a:r>
              <a:rPr lang="en-GB" sz="1400" dirty="0">
                <a:ea typeface="+mn-lt"/>
                <a:cs typeface="+mn-lt"/>
              </a:rPr>
              <a:t> Available at: </a:t>
            </a:r>
            <a:r>
              <a:rPr lang="en-GB" sz="1400" dirty="0">
                <a:ea typeface="+mn-lt"/>
                <a:cs typeface="+mn-lt"/>
                <a:hlinkClick r:id="rId13"/>
              </a:rPr>
              <a:t>https://www.visitbritain.org/sites/ind/files/2023-08/The%20economic%20contribution%20of%20the%20tourism%20economy%20in%20the%20UK.pdf</a:t>
            </a:r>
            <a:r>
              <a:rPr lang="en-GB" sz="1400" dirty="0">
                <a:ea typeface="+mn-lt"/>
                <a:cs typeface="+mn-lt"/>
              </a:rPr>
              <a:t> (Accessed On: 12 May 2025)</a:t>
            </a:r>
            <a:endParaRPr lang="en-US" sz="1400" dirty="0"/>
          </a:p>
          <a:p>
            <a:r>
              <a:rPr lang="en-GB" sz="1400" dirty="0">
                <a:ea typeface="+mn-lt"/>
                <a:cs typeface="+mn-lt"/>
              </a:rPr>
              <a:t>Visit Britain, 2025. </a:t>
            </a:r>
            <a:r>
              <a:rPr lang="en-GB" sz="1400" i="1" dirty="0">
                <a:ea typeface="+mn-lt"/>
                <a:cs typeface="+mn-lt"/>
              </a:rPr>
              <a:t>GB Day Visitor Annual Report</a:t>
            </a:r>
            <a:r>
              <a:rPr lang="en-GB" sz="1400" dirty="0">
                <a:ea typeface="+mn-lt"/>
                <a:cs typeface="+mn-lt"/>
              </a:rPr>
              <a:t>. Available at: </a:t>
            </a:r>
            <a:r>
              <a:rPr lang="en-GB" sz="1400" dirty="0">
                <a:ea typeface="+mn-lt"/>
                <a:cs typeface="+mn-lt"/>
                <a:hlinkClick r:id="rId14"/>
              </a:rPr>
              <a:t>https://www.visitbritain.org/media/4413/download?attachment</a:t>
            </a:r>
            <a:r>
              <a:rPr lang="en-GB" sz="1400" dirty="0">
                <a:ea typeface="+mn-lt"/>
                <a:cs typeface="+mn-lt"/>
              </a:rPr>
              <a:t> (Accessed On: 12 May 2025)</a:t>
            </a:r>
            <a:endParaRPr lang="en-US" sz="1400" dirty="0"/>
          </a:p>
          <a:p>
            <a:r>
              <a:rPr lang="en-GB" sz="1400" dirty="0">
                <a:ea typeface="+mn-lt"/>
                <a:cs typeface="+mn-lt"/>
              </a:rPr>
              <a:t>Visit Britain, 2025. </a:t>
            </a:r>
            <a:r>
              <a:rPr lang="en-GB" sz="1400" i="1" dirty="0">
                <a:ea typeface="+mn-lt"/>
                <a:cs typeface="+mn-lt"/>
              </a:rPr>
              <a:t>Understanding Business Visits to the UK</a:t>
            </a:r>
            <a:r>
              <a:rPr lang="en-GB" sz="1400" dirty="0">
                <a:ea typeface="+mn-lt"/>
                <a:cs typeface="+mn-lt"/>
              </a:rPr>
              <a:t>. Available at: </a:t>
            </a:r>
            <a:r>
              <a:rPr lang="en-GB" sz="1400" dirty="0">
                <a:ea typeface="+mn-lt"/>
                <a:cs typeface="+mn-lt"/>
                <a:hlinkClick r:id="rId15"/>
              </a:rPr>
              <a:t>https://www.visitbritain.org/media/2896/download?attachment</a:t>
            </a:r>
            <a:r>
              <a:rPr lang="en-GB" sz="1400" dirty="0">
                <a:ea typeface="+mn-lt"/>
                <a:cs typeface="+mn-lt"/>
              </a:rPr>
              <a:t> (Accessed On: 12 May 2025)</a:t>
            </a:r>
            <a:endParaRPr lang="en-US" sz="1400" dirty="0"/>
          </a:p>
          <a:p>
            <a:r>
              <a:rPr lang="en-GB" sz="1400" dirty="0">
                <a:ea typeface="+mn-lt"/>
                <a:cs typeface="+mn-lt"/>
              </a:rPr>
              <a:t>Wright, K.A., Rutty, M. and Scott, D., 2024. News media coverage of hurricane events and Caribbean tourism: a critical analysis of the last 40 years. </a:t>
            </a:r>
            <a:r>
              <a:rPr lang="en-GB" sz="1400" i="1" dirty="0">
                <a:ea typeface="+mn-lt"/>
                <a:cs typeface="+mn-lt"/>
              </a:rPr>
              <a:t>Current Issues in Tourism</a:t>
            </a:r>
            <a:r>
              <a:rPr lang="en-GB" sz="1400" dirty="0">
                <a:ea typeface="+mn-lt"/>
                <a:cs typeface="+mn-lt"/>
              </a:rPr>
              <a:t>, </a:t>
            </a:r>
            <a:r>
              <a:rPr lang="en-GB" sz="1400" i="1" dirty="0">
                <a:ea typeface="+mn-lt"/>
                <a:cs typeface="+mn-lt"/>
              </a:rPr>
              <a:t>27</a:t>
            </a:r>
            <a:r>
              <a:rPr lang="en-GB" sz="1400" dirty="0">
                <a:ea typeface="+mn-lt"/>
                <a:cs typeface="+mn-lt"/>
              </a:rPr>
              <a:t>(24), pp.4625-4641.</a:t>
            </a:r>
            <a:endParaRPr lang="en-US" sz="1400" dirty="0"/>
          </a:p>
          <a:p>
            <a:r>
              <a:rPr lang="en-GB" sz="1400" dirty="0">
                <a:ea typeface="+mn-lt"/>
                <a:cs typeface="+mn-lt"/>
              </a:rPr>
              <a:t>You GOV, 2025. </a:t>
            </a:r>
            <a:r>
              <a:rPr lang="en-GB" sz="1400" i="1" dirty="0">
                <a:ea typeface="+mn-lt"/>
                <a:cs typeface="+mn-lt"/>
              </a:rPr>
              <a:t>What drives UK holiday bookings in early 2025? </a:t>
            </a:r>
            <a:r>
              <a:rPr lang="en-GB" sz="1400" dirty="0">
                <a:ea typeface="+mn-lt"/>
                <a:cs typeface="+mn-lt"/>
              </a:rPr>
              <a:t>Available at: </a:t>
            </a:r>
            <a:r>
              <a:rPr lang="en-GB" sz="1400" dirty="0">
                <a:ea typeface="+mn-lt"/>
                <a:cs typeface="+mn-lt"/>
                <a:hlinkClick r:id="rId16"/>
              </a:rPr>
              <a:t>https://business.yougov.com/content/51067-what-drives-uk-holiday-bookings-in-early-2025</a:t>
            </a:r>
            <a:r>
              <a:rPr lang="en-GB" sz="1400" dirty="0">
                <a:ea typeface="+mn-lt"/>
                <a:cs typeface="+mn-lt"/>
              </a:rPr>
              <a:t> (Accessed On: 12 May 2025)</a:t>
            </a:r>
          </a:p>
          <a:p>
            <a:pPr marL="0" indent="0" algn="just" hangingPunct="0">
              <a:lnSpc>
                <a:spcPct val="150000"/>
              </a:lnSpc>
              <a:buNone/>
            </a:pPr>
            <a:r>
              <a:rPr lang="en-GB" sz="1800" b="1" dirty="0">
                <a:effectLst/>
                <a:latin typeface="Times New Roman" panose="02020603050405020304" pitchFamily="18" charset="0"/>
                <a:ea typeface="Times New Roman" panose="02020603050405020304" pitchFamily="18" charset="0"/>
              </a:rPr>
              <a:t>AI Declaration:</a:t>
            </a:r>
            <a:endParaRPr lang="en-GB" sz="1800" dirty="0">
              <a:effectLst/>
              <a:latin typeface="Times New Roman" panose="02020603050405020304" pitchFamily="18" charset="0"/>
              <a:ea typeface="Times New Roman" panose="02020603050405020304" pitchFamily="18" charset="0"/>
            </a:endParaRPr>
          </a:p>
          <a:p>
            <a:pPr marL="0" indent="0" algn="just" hangingPunct="0">
              <a:lnSpc>
                <a:spcPct val="150000"/>
              </a:lnSpc>
              <a:buNone/>
            </a:pPr>
            <a:r>
              <a:rPr lang="en-GB" sz="18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sz="700" dirty="0">
              <a:ea typeface="+mn-lt"/>
              <a:cs typeface="+mn-lt"/>
            </a:endParaRPr>
          </a:p>
        </p:txBody>
      </p:sp>
    </p:spTree>
    <p:extLst>
      <p:ext uri="{BB962C8B-B14F-4D97-AF65-F5344CB8AC3E}">
        <p14:creationId xmlns:p14="http://schemas.microsoft.com/office/powerpoint/2010/main" val="317023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93</TotalTime>
  <Words>2517</Words>
  <Application>Microsoft Macintosh PowerPoint</Application>
  <PresentationFormat>Widescreen</PresentationFormat>
  <Paragraphs>152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vt:lpstr>
      <vt:lpstr>Symbol</vt:lpstr>
      <vt:lpstr>Times New Roman</vt:lpstr>
      <vt:lpstr>office theme</vt:lpstr>
      <vt:lpstr>Feasibility Plan for an International Meeting / Event.  Individual Presentation Aneliya Karamanova (2235641)</vt:lpstr>
      <vt:lpstr>Introduction</vt:lpstr>
      <vt:lpstr>Event Concept and Theme</vt:lpstr>
      <vt:lpstr>Strategic Purpose and Goals</vt:lpstr>
      <vt:lpstr>Background Research</vt:lpstr>
      <vt:lpstr>Target Market and Demand</vt:lpstr>
      <vt:lpstr>Key Competitor Events</vt:lpstr>
      <vt:lpstr>Operational Feasibility</vt:lpstr>
      <vt:lpstr>Marketing and Promotion Strategy</vt:lpstr>
      <vt:lpstr>Operational Factors</vt:lpstr>
      <vt:lpstr>Financial Forecast</vt:lpstr>
      <vt:lpstr>Feasibility 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Plan for an International Meeting / Event.  Individual Presentation Aneliya Karamanova (2235641)</dc:title>
  <dc:creator/>
  <cp:lastModifiedBy>Dimitar Karamanov</cp:lastModifiedBy>
  <cp:revision>107</cp:revision>
  <dcterms:created xsi:type="dcterms:W3CDTF">2025-05-12T10:17:38Z</dcterms:created>
  <dcterms:modified xsi:type="dcterms:W3CDTF">2025-05-22T11:31:52Z</dcterms:modified>
</cp:coreProperties>
</file>