
<file path=[Content_Types].xml><?xml version="1.0" encoding="utf-8"?>
<Types xmlns="http://schemas.openxmlformats.org/package/2006/content-types">
  <Default Extension="png" ContentType="image/png"/>
  <Default Extension="m4a" ContentType="audio/mp4"/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6"/>
  </p:notesMasterIdLst>
  <p:sldIdLst>
    <p:sldId id="256" r:id="rId2"/>
    <p:sldId id="1317" r:id="rId3"/>
    <p:sldId id="1319" r:id="rId4"/>
    <p:sldId id="1320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1375"/>
    <p:restoredTop sz="94618"/>
  </p:normalViewPr>
  <p:slideViewPr>
    <p:cSldViewPr snapToGrid="0" snapToObjects="1">
      <p:cViewPr varScale="1">
        <p:scale>
          <a:sx n="93" d="100"/>
          <a:sy n="93" d="100"/>
        </p:scale>
        <p:origin x="656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C4E96A-0A29-B24E-8E94-EEDC273A521D}" type="datetimeFigureOut">
              <a:rPr lang="en-US" smtClean="0"/>
              <a:t>10/7/21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9148544-77DF-2E4C-B4D0-E335CF4CA6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65462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5E24C4-56FA-BE4C-91B5-DDF185ED00C9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96848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5E24C4-56FA-BE4C-91B5-DDF185ED00C9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140605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5E24C4-56FA-BE4C-91B5-DDF185ED00C9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90089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6D8E29-B89A-1145-8B4B-5AAABB3D68F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5213F6-8139-1440-9EAD-164951E48FE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E884B2-4030-DF44-A420-587613A4D1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2AD570-8280-594C-ACA6-4504E5BEA536}" type="datetimeFigureOut">
              <a:rPr lang="en-US" smtClean="0"/>
              <a:t>10/7/21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80A8B1-B59C-EE44-B9EF-DBBC101C14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E0910D-FB3A-D44A-8113-FC6794399A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ECBA0-3BED-9747-BD4C-2F1D2F8139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12751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E6ED7D-0EC4-734F-8E71-708BD29266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64C53B-6718-A944-AF4A-77E0F03004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3557F1-8224-F444-B808-D944AB3931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2AD570-8280-594C-ACA6-4504E5BEA536}" type="datetimeFigureOut">
              <a:rPr lang="en-US" smtClean="0"/>
              <a:t>10/7/21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2CA711-8362-CC4E-A2F9-FD69DBC652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A3BE26-2C2B-C940-B3DD-9DD7A54FC1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ECBA0-3BED-9747-BD4C-2F1D2F8139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53878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BFA74D-B03D-2947-B08E-E26F28657A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256153-71B9-AE4F-8943-3810F7F84B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29C1BC-F105-F948-A495-089D686AB1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2AD570-8280-594C-ACA6-4504E5BEA536}" type="datetimeFigureOut">
              <a:rPr lang="en-US" smtClean="0"/>
              <a:t>10/7/21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7F307A-FD0C-8244-8C71-4517C23325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B17490-59EC-1745-B4F0-15EA4DF844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ECBA0-3BED-9747-BD4C-2F1D2F8139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11545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02A410-46F1-924B-B7E7-B1B2B41CA3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B147DB-A29A-254A-9E33-6499C31B3B9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F891D6-F350-4B4A-900C-5BCAB65F4C2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D60B47F-7AAE-0F4A-A8A7-1521EA8E72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2AD570-8280-594C-ACA6-4504E5BEA536}" type="datetimeFigureOut">
              <a:rPr lang="en-US" smtClean="0"/>
              <a:t>10/7/21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3EAA95-B305-484B-AD93-C1420CD194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BDDEAD3-1D1E-A349-8E2F-44085E86F5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ECBA0-3BED-9747-BD4C-2F1D2F8139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71506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105683-476E-714D-AA3B-CE0C10255A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09A52E9-6EB0-1A40-981C-C1B27E9A4BB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3D6C66-0A00-1846-961C-A73F73331ED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B4A4733-3C06-0346-B97C-247935A72A0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984AE08-D593-EA40-A1DB-F7A3BEC724B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B3FF52A-DDEF-8046-AFAC-7F1A6F9416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2AD570-8280-594C-ACA6-4504E5BEA536}" type="datetimeFigureOut">
              <a:rPr lang="en-US" smtClean="0"/>
              <a:t>10/7/21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C64A7EB-5501-1640-B55D-38A417F308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EF59333-3037-9142-B5F6-453352F575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ECBA0-3BED-9747-BD4C-2F1D2F8139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63687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31D933-4F88-FB40-87CA-A276AEEF8D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803E6F5-04C7-1B43-AB8E-13BC1B83EA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2AD570-8280-594C-ACA6-4504E5BEA536}" type="datetimeFigureOut">
              <a:rPr lang="en-US" smtClean="0"/>
              <a:t>10/7/21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AF6BFF-0315-084B-9475-C778296D68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6BAB87-9DC2-664F-8C6D-A7617751E4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ECBA0-3BED-9747-BD4C-2F1D2F8139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15285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F392F29-E8CA-654D-8586-110B939019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2AD570-8280-594C-ACA6-4504E5BEA536}" type="datetimeFigureOut">
              <a:rPr lang="en-US" smtClean="0"/>
              <a:t>10/7/21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2702F3E-6D67-9447-BF78-8EE9523A81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20E35D6-4BF3-FB42-901C-851AA812B9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ECBA0-3BED-9747-BD4C-2F1D2F8139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35611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D851CC-3DFF-ED45-97B5-D48B27490D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95FF9B-EF62-EA44-B715-C39992BBFE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0488490-F515-0D41-B088-530B60BAD6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40AACCF-8123-C14A-99E0-9868B22EA3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2AD570-8280-594C-ACA6-4504E5BEA536}" type="datetimeFigureOut">
              <a:rPr lang="en-US" smtClean="0"/>
              <a:t>10/7/21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7D9FE95-6B67-6348-898B-1B03AC7323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26289C-9957-7241-88F6-DEA3A56720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ECBA0-3BED-9747-BD4C-2F1D2F8139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1263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A9945B-13C9-D24F-8524-F7C469EC4C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1AFDF7F-9972-4343-B48D-D325CF699B3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040FEEE-B5DD-0640-8FE5-433CDD6B8E1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7FC96F3-BC87-3842-A55F-23337FE5B4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2AD570-8280-594C-ACA6-4504E5BEA536}" type="datetimeFigureOut">
              <a:rPr lang="en-US" smtClean="0"/>
              <a:t>10/7/21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DD12A0-B77D-5944-858C-BAF97FFA72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26A34A-41D2-384D-B73F-D7DF6B761A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ECBA0-3BED-9747-BD4C-2F1D2F8139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06455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42D71D-D68E-ED4B-84AC-D9197E8D3E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3E50D22-B783-2942-A050-50624A4558D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7E0F12-11F3-4E46-A3C3-E786D730C9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2AD570-8280-594C-ACA6-4504E5BEA536}" type="datetimeFigureOut">
              <a:rPr lang="en-US" smtClean="0"/>
              <a:t>10/7/21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62F4A5-22C7-0043-A155-93D40240C9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4950D4-32A1-D244-9832-62047F0ED3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ECBA0-3BED-9747-BD4C-2F1D2F8139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98898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D1589FB-CA79-5E45-8D5F-6DBBD21EE2C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73E15B-AAF9-EA4A-83BD-3C5249269AE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9A13FE-344C-C044-93CD-F2F7192B17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2AD570-8280-594C-ACA6-4504E5BEA536}" type="datetimeFigureOut">
              <a:rPr lang="en-US" smtClean="0"/>
              <a:t>10/7/21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062391-FEFB-3F4C-A336-21AF6D7ED0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E83C20-AEA2-CD4F-AF14-A39ED0F337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ECBA0-3BED-9747-BD4C-2F1D2F8139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09056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ABE5914-B3B5-4043-94A1-C229CC5BD1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72E39C-2B60-E640-B06D-531993DEA4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576D4C-5AA2-F543-AFCB-51A9B4EEF7E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2AD570-8280-594C-ACA6-4504E5BEA536}" type="datetimeFigureOut">
              <a:rPr lang="en-US" smtClean="0"/>
              <a:t>10/7/21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9143CB-8F94-A843-A80F-5583E3A0080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340ECB-15B5-6E46-9D05-2B0DDC136B1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5ECBA0-3BED-9747-BD4C-2F1D2F8139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48516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png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3.tiff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4.tiff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E3B69C-4896-9541-90BE-F8AD72861A1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3718578"/>
          </a:xfrm>
        </p:spPr>
        <p:txBody>
          <a:bodyPr>
            <a:normAutofit fontScale="90000"/>
          </a:bodyPr>
          <a:lstStyle/>
          <a:p>
            <a:r>
              <a:rPr lang="en-US" b="1" dirty="0" err="1"/>
              <a:t>Dyma</a:t>
            </a:r>
            <a:r>
              <a:rPr lang="en-US" b="1" dirty="0"/>
              <a:t> fi! </a:t>
            </a:r>
            <a:r>
              <a:rPr lang="en-US" sz="4900" b="1" i="1" dirty="0"/>
              <a:t>(me)</a:t>
            </a:r>
            <a:br>
              <a:rPr lang="en-US" sz="4900" b="1" i="1" dirty="0"/>
            </a:br>
            <a:br>
              <a:rPr lang="en-US" sz="4900" b="1" i="1" dirty="0"/>
            </a:br>
            <a:r>
              <a:rPr lang="en-US" b="1" dirty="0" err="1"/>
              <a:t>Dyma</a:t>
            </a:r>
            <a:r>
              <a:rPr lang="en-US" b="1" dirty="0"/>
              <a:t> </a:t>
            </a:r>
            <a:r>
              <a:rPr lang="en-US" b="1" dirty="0" err="1"/>
              <a:t>fe</a:t>
            </a:r>
            <a:r>
              <a:rPr lang="en-US" b="1" dirty="0"/>
              <a:t>! </a:t>
            </a:r>
            <a:r>
              <a:rPr lang="en-US" sz="4400" b="1" i="1" dirty="0"/>
              <a:t>(him)</a:t>
            </a:r>
            <a:br>
              <a:rPr lang="en-US" sz="4400" b="1" i="1" dirty="0"/>
            </a:br>
            <a:br>
              <a:rPr lang="en-US" b="1" dirty="0"/>
            </a:br>
            <a:r>
              <a:rPr lang="en-US" b="1" dirty="0" err="1"/>
              <a:t>Dyma</a:t>
            </a:r>
            <a:r>
              <a:rPr lang="en-US" b="1" dirty="0"/>
              <a:t> hi! </a:t>
            </a:r>
            <a:r>
              <a:rPr lang="en-US" sz="4400" b="1" i="1" dirty="0"/>
              <a:t>(her)</a:t>
            </a:r>
            <a:endParaRPr lang="en-US" b="1" i="1" dirty="0"/>
          </a:p>
        </p:txBody>
      </p:sp>
    </p:spTree>
    <p:extLst>
      <p:ext uri="{BB962C8B-B14F-4D97-AF65-F5344CB8AC3E}">
        <p14:creationId xmlns:p14="http://schemas.microsoft.com/office/powerpoint/2010/main" val="75650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5EAC1105-CFB1-5344-9B24-33FDDF9F679A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2798064" y="287790"/>
          <a:ext cx="9096358" cy="54165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548179">
                  <a:extLst>
                    <a:ext uri="{9D8B030D-6E8A-4147-A177-3AD203B41FA5}">
                      <a16:colId xmlns:a16="http://schemas.microsoft.com/office/drawing/2014/main" val="484468437"/>
                    </a:ext>
                  </a:extLst>
                </a:gridCol>
                <a:gridCol w="4548179">
                  <a:extLst>
                    <a:ext uri="{9D8B030D-6E8A-4147-A177-3AD203B41FA5}">
                      <a16:colId xmlns:a16="http://schemas.microsoft.com/office/drawing/2014/main" val="372054263"/>
                    </a:ext>
                  </a:extLst>
                </a:gridCol>
              </a:tblGrid>
              <a:tr h="610462">
                <a:tc>
                  <a:txBody>
                    <a:bodyPr/>
                    <a:lstStyle/>
                    <a:p>
                      <a:pPr algn="ctr"/>
                      <a:r>
                        <a:rPr lang="en-US" sz="3600" b="1" dirty="0" err="1">
                          <a:latin typeface="Noteworthy Light" panose="02000400000000000000" pitchFamily="2" charset="77"/>
                          <a:ea typeface="Noteworthy Light" panose="02000400000000000000" pitchFamily="2" charset="77"/>
                        </a:rPr>
                        <a:t>Cwestiwn</a:t>
                      </a:r>
                      <a:r>
                        <a:rPr lang="en-US" sz="3600" b="1" dirty="0">
                          <a:latin typeface="Noteworthy Light" panose="02000400000000000000" pitchFamily="2" charset="77"/>
                          <a:ea typeface="Noteworthy Light" panose="02000400000000000000" pitchFamily="2" charset="77"/>
                        </a:rPr>
                        <a:t> 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600" b="1" dirty="0" err="1">
                          <a:latin typeface="Noteworthy Light" panose="02000400000000000000" pitchFamily="2" charset="77"/>
                          <a:ea typeface="Noteworthy Light" panose="02000400000000000000" pitchFamily="2" charset="77"/>
                        </a:rPr>
                        <a:t>Ateb</a:t>
                      </a:r>
                      <a:endParaRPr lang="en-US" sz="3600" b="1" dirty="0">
                        <a:latin typeface="Noteworthy Light" panose="02000400000000000000" pitchFamily="2" charset="77"/>
                        <a:ea typeface="Noteworthy Light" panose="02000400000000000000" pitchFamily="2" charset="77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75930893"/>
                  </a:ext>
                </a:extLst>
              </a:tr>
              <a:tr h="494184">
                <a:tc>
                  <a:txBody>
                    <a:bodyPr/>
                    <a:lstStyle/>
                    <a:p>
                      <a:r>
                        <a:rPr lang="en-US" sz="2400" b="1" dirty="0"/>
                        <a:t>Beth </a:t>
                      </a:r>
                      <a:r>
                        <a:rPr lang="en-US" sz="2400" b="1" dirty="0" err="1"/>
                        <a:t>ydy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dy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enw</a:t>
                      </a:r>
                      <a:r>
                        <a:rPr lang="en-US" sz="24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Fy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enw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ydy</a:t>
                      </a:r>
                      <a:r>
                        <a:rPr lang="en-US" sz="2400" b="1" dirty="0"/>
                        <a:t> … .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909143844"/>
                  </a:ext>
                </a:extLst>
              </a:tr>
              <a:tr h="494184">
                <a:tc>
                  <a:txBody>
                    <a:bodyPr/>
                    <a:lstStyle/>
                    <a:p>
                      <a:r>
                        <a:rPr lang="en-US" sz="2400" b="1" dirty="0" err="1"/>
                        <a:t>Pryd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mae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dy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400" b="1" dirty="0"/>
                        <a:t>ben-</a:t>
                      </a:r>
                      <a:r>
                        <a:rPr lang="en-US" sz="2400" b="1" dirty="0" err="1"/>
                        <a:t>blwydd</a:t>
                      </a:r>
                      <a:r>
                        <a:rPr lang="en-US" sz="24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/>
                        <a:t>Mae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fy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mhen-blwydd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ar</a:t>
                      </a:r>
                      <a:r>
                        <a:rPr lang="en-US" sz="2400" b="1" dirty="0"/>
                        <a:t> …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47765444"/>
                  </a:ext>
                </a:extLst>
              </a:tr>
              <a:tr h="494184">
                <a:tc>
                  <a:txBody>
                    <a:bodyPr/>
                    <a:lstStyle/>
                    <a:p>
                      <a:r>
                        <a:rPr lang="en-US" sz="2400" b="1" dirty="0" err="1"/>
                        <a:t>Pwy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wyt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ti</a:t>
                      </a:r>
                      <a:r>
                        <a:rPr lang="en-US" sz="24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/>
                        <a:t>… </a:t>
                      </a:r>
                      <a:r>
                        <a:rPr lang="en-US" sz="2400" b="1" dirty="0" err="1"/>
                        <a:t>ydw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i</a:t>
                      </a:r>
                      <a:r>
                        <a:rPr lang="en-US" sz="2400" b="1" dirty="0"/>
                        <a:t>.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24482825"/>
                  </a:ext>
                </a:extLst>
              </a:tr>
              <a:tr h="494184">
                <a:tc>
                  <a:txBody>
                    <a:bodyPr/>
                    <a:lstStyle/>
                    <a:p>
                      <a:r>
                        <a:rPr lang="en-US" sz="2400" b="1" dirty="0" err="1"/>
                        <a:t>Ble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rwyt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ti’n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400" b="1" dirty="0" err="1"/>
                        <a:t>byw</a:t>
                      </a:r>
                      <a:r>
                        <a:rPr lang="en-US" sz="24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Dw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i’n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400" b="1" dirty="0" err="1"/>
                        <a:t>byw</a:t>
                      </a:r>
                      <a:r>
                        <a:rPr lang="en-US" sz="2400" b="1" dirty="0"/>
                        <a:t> …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729122490"/>
                  </a:ext>
                </a:extLst>
              </a:tr>
              <a:tr h="494184">
                <a:tc>
                  <a:txBody>
                    <a:bodyPr/>
                    <a:lstStyle/>
                    <a:p>
                      <a:r>
                        <a:rPr lang="en-US" sz="2400" b="1" dirty="0"/>
                        <a:t>Faint </a:t>
                      </a:r>
                      <a:r>
                        <a:rPr lang="en-US" sz="2400" b="1" dirty="0" err="1"/>
                        <a:t>ydy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dy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oed</a:t>
                      </a:r>
                      <a:r>
                        <a:rPr lang="en-US" sz="24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Dw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i’n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400" b="1" dirty="0"/>
                        <a:t>…. </a:t>
                      </a:r>
                      <a:r>
                        <a:rPr lang="en-US" sz="2400" b="1" dirty="0" err="1"/>
                        <a:t>oed</a:t>
                      </a:r>
                      <a:r>
                        <a:rPr lang="en-US" sz="2400" b="1" dirty="0"/>
                        <a:t>.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421148610"/>
                  </a:ext>
                </a:extLst>
              </a:tr>
              <a:tr h="494184">
                <a:tc>
                  <a:txBody>
                    <a:bodyPr/>
                    <a:lstStyle/>
                    <a:p>
                      <a:r>
                        <a:rPr lang="en-US" sz="2400" b="1" dirty="0"/>
                        <a:t>Beth </a:t>
                      </a:r>
                      <a:r>
                        <a:rPr lang="en-US" sz="2400" b="1" dirty="0" err="1"/>
                        <a:t>ydy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dy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hobi</a:t>
                      </a:r>
                      <a:r>
                        <a:rPr lang="en-US" sz="24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Fy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hobi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ydy</a:t>
                      </a:r>
                      <a:r>
                        <a:rPr lang="en-US" sz="2400" b="1" dirty="0"/>
                        <a:t> …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728998020"/>
                  </a:ext>
                </a:extLst>
              </a:tr>
              <a:tr h="494184">
                <a:tc>
                  <a:txBody>
                    <a:bodyPr/>
                    <a:lstStyle/>
                    <a:p>
                      <a:r>
                        <a:rPr lang="en-US" sz="2400" b="1" dirty="0"/>
                        <a:t>Beth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rwyt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ti’n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400" b="1" dirty="0" err="1"/>
                        <a:t>hoffi</a:t>
                      </a:r>
                      <a:r>
                        <a:rPr lang="en-US" sz="2400" b="1" dirty="0"/>
                        <a:t> …?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Dw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i’n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400" b="1" dirty="0" err="1"/>
                        <a:t>hoffi</a:t>
                      </a:r>
                      <a:r>
                        <a:rPr lang="en-US" sz="2400" b="1" dirty="0"/>
                        <a:t> …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577482813"/>
                  </a:ext>
                </a:extLst>
              </a:tr>
              <a:tr h="494184">
                <a:tc>
                  <a:txBody>
                    <a:bodyPr/>
                    <a:lstStyle/>
                    <a:p>
                      <a:r>
                        <a:rPr lang="en-US" sz="2400" b="1" dirty="0"/>
                        <a:t>Beth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dwyt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ti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ddim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yn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hoffi</a:t>
                      </a:r>
                      <a:r>
                        <a:rPr lang="en-US" sz="24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Dw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i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ddim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400" b="1" dirty="0" err="1"/>
                        <a:t>yn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hoffi</a:t>
                      </a:r>
                      <a:r>
                        <a:rPr lang="en-US" sz="2400" b="1" dirty="0"/>
                        <a:t> …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573987398"/>
                  </a:ext>
                </a:extLst>
              </a:tr>
              <a:tr h="494184">
                <a:tc>
                  <a:txBody>
                    <a:bodyPr/>
                    <a:lstStyle/>
                    <a:p>
                      <a:r>
                        <a:rPr lang="en-US" sz="2400" b="1" dirty="0" err="1"/>
                        <a:t>Oes</a:t>
                      </a:r>
                      <a:r>
                        <a:rPr lang="en-US" sz="2400" b="1" dirty="0"/>
                        <a:t> …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gyda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ti</a:t>
                      </a:r>
                      <a:r>
                        <a:rPr lang="en-US" sz="24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/>
                        <a:t>Oes</a:t>
                      </a:r>
                      <a:r>
                        <a:rPr lang="en-US" sz="2400" b="1" dirty="0"/>
                        <a:t>, </a:t>
                      </a:r>
                      <a:r>
                        <a:rPr lang="en-US" sz="2400" b="1" dirty="0" err="1"/>
                        <a:t>mae</a:t>
                      </a:r>
                      <a:r>
                        <a:rPr lang="en-US" sz="2400" b="1" dirty="0"/>
                        <a:t> ......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gyda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 fi</a:t>
                      </a:r>
                      <a:r>
                        <a:rPr lang="en-US" sz="2400" b="1" dirty="0"/>
                        <a:t>. </a:t>
                      </a:r>
                    </a:p>
                    <a:p>
                      <a:r>
                        <a:rPr lang="en-US" sz="2400" b="1" dirty="0" err="1"/>
                        <a:t>Nac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oes</a:t>
                      </a:r>
                      <a:r>
                        <a:rPr lang="en-US" sz="2400" b="1" dirty="0"/>
                        <a:t>, 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does dim ……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gyda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 fi</a:t>
                      </a:r>
                      <a:r>
                        <a:rPr lang="en-US" sz="2400" b="1" dirty="0"/>
                        <a:t>.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764477818"/>
                  </a:ext>
                </a:extLst>
              </a:tr>
            </a:tbl>
          </a:graphicData>
        </a:graphic>
      </p:graphicFrame>
      <p:sp>
        <p:nvSpPr>
          <p:cNvPr id="4" name="12-Point Star 3">
            <a:extLst>
              <a:ext uri="{FF2B5EF4-FFF2-40B4-BE49-F238E27FC236}">
                <a16:creationId xmlns:a16="http://schemas.microsoft.com/office/drawing/2014/main" id="{3A31FCE2-3851-FA49-B80E-CCE42FF8D3E9}"/>
              </a:ext>
            </a:extLst>
          </p:cNvPr>
          <p:cNvSpPr/>
          <p:nvPr/>
        </p:nvSpPr>
        <p:spPr>
          <a:xfrm rot="21078122">
            <a:off x="141973" y="487588"/>
            <a:ext cx="2801370" cy="2090674"/>
          </a:xfrm>
          <a:prstGeom prst="star12">
            <a:avLst/>
          </a:prstGeom>
          <a:solidFill>
            <a:srgbClr val="FFC000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>
                <a:solidFill>
                  <a:schemeClr val="tx2"/>
                </a:solidFill>
              </a:rPr>
              <a:t>Dyma</a:t>
            </a:r>
            <a:r>
              <a:rPr lang="en-US" sz="2800" b="1" dirty="0">
                <a:solidFill>
                  <a:schemeClr val="tx2"/>
                </a:solidFill>
              </a:rPr>
              <a:t> fi!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85C01FD-FE1F-E74A-8C51-4DEB2ACBA95C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8013A4C-01C1-7349-8B3A-731E5FE1B1D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67512" y="3077496"/>
            <a:ext cx="1750291" cy="17502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3395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075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5EAC1105-CFB1-5344-9B24-33FDDF9F679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77822136"/>
              </p:ext>
            </p:extLst>
          </p:nvPr>
        </p:nvGraphicFramePr>
        <p:xfrm>
          <a:off x="3012141" y="837648"/>
          <a:ext cx="8223896" cy="51493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1948">
                  <a:extLst>
                    <a:ext uri="{9D8B030D-6E8A-4147-A177-3AD203B41FA5}">
                      <a16:colId xmlns:a16="http://schemas.microsoft.com/office/drawing/2014/main" val="484468437"/>
                    </a:ext>
                  </a:extLst>
                </a:gridCol>
                <a:gridCol w="4111948">
                  <a:extLst>
                    <a:ext uri="{9D8B030D-6E8A-4147-A177-3AD203B41FA5}">
                      <a16:colId xmlns:a16="http://schemas.microsoft.com/office/drawing/2014/main" val="372054263"/>
                    </a:ext>
                  </a:extLst>
                </a:gridCol>
              </a:tblGrid>
              <a:tr h="596832">
                <a:tc>
                  <a:txBody>
                    <a:bodyPr/>
                    <a:lstStyle/>
                    <a:p>
                      <a:pPr algn="ctr"/>
                      <a:r>
                        <a:rPr lang="en-US" sz="3600" b="1" dirty="0" err="1">
                          <a:latin typeface="Noteworthy Light" panose="02000400000000000000" pitchFamily="2" charset="77"/>
                          <a:ea typeface="Noteworthy Light" panose="02000400000000000000" pitchFamily="2" charset="77"/>
                        </a:rPr>
                        <a:t>Cwestiwn</a:t>
                      </a:r>
                      <a:r>
                        <a:rPr lang="en-US" sz="3600" b="1" dirty="0">
                          <a:latin typeface="Noteworthy Light" panose="02000400000000000000" pitchFamily="2" charset="77"/>
                          <a:ea typeface="Noteworthy Light" panose="02000400000000000000" pitchFamily="2" charset="77"/>
                        </a:rPr>
                        <a:t> 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600" b="1" dirty="0" err="1">
                          <a:latin typeface="Noteworthy Light" panose="02000400000000000000" pitchFamily="2" charset="77"/>
                          <a:ea typeface="Noteworthy Light" panose="02000400000000000000" pitchFamily="2" charset="77"/>
                        </a:rPr>
                        <a:t>Ateb</a:t>
                      </a:r>
                      <a:endParaRPr lang="en-US" sz="3600" b="1" dirty="0">
                        <a:latin typeface="Noteworthy Light" panose="02000400000000000000" pitchFamily="2" charset="77"/>
                        <a:ea typeface="Noteworthy Light" panose="02000400000000000000" pitchFamily="2" charset="77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75930893"/>
                  </a:ext>
                </a:extLst>
              </a:tr>
              <a:tr h="460793">
                <a:tc>
                  <a:txBody>
                    <a:bodyPr/>
                    <a:lstStyle/>
                    <a:p>
                      <a:r>
                        <a:rPr lang="en-US" sz="2400" b="1" dirty="0"/>
                        <a:t>Beth </a:t>
                      </a:r>
                      <a:r>
                        <a:rPr lang="en-US" sz="2400" b="1" dirty="0" err="1"/>
                        <a:t>ydy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ei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enw</a:t>
                      </a:r>
                      <a:r>
                        <a:rPr lang="en-US" sz="24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Ei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enw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ydy</a:t>
                      </a:r>
                      <a:r>
                        <a:rPr lang="en-US" sz="2400" b="1" dirty="0"/>
                        <a:t> … .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909143844"/>
                  </a:ext>
                </a:extLst>
              </a:tr>
              <a:tr h="460793">
                <a:tc>
                  <a:txBody>
                    <a:bodyPr/>
                    <a:lstStyle/>
                    <a:p>
                      <a:r>
                        <a:rPr lang="en-US" sz="2400" b="1" dirty="0" err="1"/>
                        <a:t>Pryd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mae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ei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400" b="1" dirty="0"/>
                        <a:t>ben-</a:t>
                      </a:r>
                      <a:r>
                        <a:rPr lang="en-US" sz="2400" b="1" dirty="0" err="1"/>
                        <a:t>blwydd</a:t>
                      </a:r>
                      <a:r>
                        <a:rPr lang="en-US" sz="24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/>
                        <a:t>Mae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ei</a:t>
                      </a:r>
                      <a:r>
                        <a:rPr lang="en-US" sz="2400" b="1" dirty="0"/>
                        <a:t> ben-</a:t>
                      </a:r>
                      <a:r>
                        <a:rPr lang="en-US" sz="2400" b="1" dirty="0" err="1"/>
                        <a:t>blwydd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ar</a:t>
                      </a:r>
                      <a:r>
                        <a:rPr lang="en-US" sz="2400" b="1" dirty="0"/>
                        <a:t> …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47765444"/>
                  </a:ext>
                </a:extLst>
              </a:tr>
              <a:tr h="460793">
                <a:tc>
                  <a:txBody>
                    <a:bodyPr/>
                    <a:lstStyle/>
                    <a:p>
                      <a:r>
                        <a:rPr lang="en-US" sz="2400" b="1" dirty="0" err="1"/>
                        <a:t>Pwy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ydy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e</a:t>
                      </a:r>
                      <a:r>
                        <a:rPr lang="en-US" sz="24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/>
                        <a:t>… </a:t>
                      </a:r>
                      <a:r>
                        <a:rPr lang="en-US" sz="2400" b="1" dirty="0" err="1"/>
                        <a:t>ydy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e</a:t>
                      </a:r>
                      <a:r>
                        <a:rPr lang="en-US" sz="2400" b="1" dirty="0"/>
                        <a:t>.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24482825"/>
                  </a:ext>
                </a:extLst>
              </a:tr>
              <a:tr h="460793">
                <a:tc>
                  <a:txBody>
                    <a:bodyPr/>
                    <a:lstStyle/>
                    <a:p>
                      <a:r>
                        <a:rPr lang="en-US" sz="2400" b="1" dirty="0" err="1"/>
                        <a:t>Ble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mae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e’n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400" b="1" dirty="0" err="1"/>
                        <a:t>byw</a:t>
                      </a:r>
                      <a:r>
                        <a:rPr lang="en-US" sz="24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Mae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e’n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400" b="1" dirty="0" err="1"/>
                        <a:t>byw</a:t>
                      </a:r>
                      <a:r>
                        <a:rPr lang="en-US" sz="2400" b="1" dirty="0"/>
                        <a:t> …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729122490"/>
                  </a:ext>
                </a:extLst>
              </a:tr>
              <a:tr h="460793">
                <a:tc>
                  <a:txBody>
                    <a:bodyPr/>
                    <a:lstStyle/>
                    <a:p>
                      <a:r>
                        <a:rPr lang="en-US" sz="2400" b="1" dirty="0"/>
                        <a:t>Faint </a:t>
                      </a:r>
                      <a:r>
                        <a:rPr lang="en-US" sz="2400" b="1" dirty="0" err="1"/>
                        <a:t>ydy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ei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oed</a:t>
                      </a:r>
                      <a:r>
                        <a:rPr lang="en-US" sz="24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Mae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e’n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400" b="1" dirty="0"/>
                        <a:t>…. </a:t>
                      </a:r>
                      <a:r>
                        <a:rPr lang="en-US" sz="2400" b="1" dirty="0" err="1"/>
                        <a:t>oed</a:t>
                      </a:r>
                      <a:r>
                        <a:rPr lang="en-US" sz="2400" b="1" dirty="0"/>
                        <a:t>.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421148610"/>
                  </a:ext>
                </a:extLst>
              </a:tr>
              <a:tr h="460793">
                <a:tc>
                  <a:txBody>
                    <a:bodyPr/>
                    <a:lstStyle/>
                    <a:p>
                      <a:r>
                        <a:rPr lang="en-US" sz="2400" b="1" dirty="0"/>
                        <a:t>Beth </a:t>
                      </a:r>
                      <a:r>
                        <a:rPr lang="en-US" sz="2400" b="1" dirty="0" err="1"/>
                        <a:t>ydy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ei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hobi</a:t>
                      </a:r>
                      <a:r>
                        <a:rPr lang="en-US" sz="24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Ei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hobi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ydy</a:t>
                      </a:r>
                      <a:r>
                        <a:rPr lang="en-US" sz="2400" b="1" dirty="0"/>
                        <a:t> …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728998020"/>
                  </a:ext>
                </a:extLst>
              </a:tr>
              <a:tr h="460793">
                <a:tc>
                  <a:txBody>
                    <a:bodyPr/>
                    <a:lstStyle/>
                    <a:p>
                      <a:r>
                        <a:rPr lang="en-US" sz="2400" b="1" dirty="0"/>
                        <a:t>Beth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mae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e’n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400" b="1" dirty="0" err="1"/>
                        <a:t>hoffi</a:t>
                      </a:r>
                      <a:r>
                        <a:rPr lang="en-US" sz="2400" b="1" dirty="0"/>
                        <a:t> …?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Mae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e’n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400" b="1" dirty="0" err="1"/>
                        <a:t>hoffi</a:t>
                      </a:r>
                      <a:r>
                        <a:rPr lang="en-US" sz="2400" b="1" dirty="0"/>
                        <a:t> …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577482813"/>
                  </a:ext>
                </a:extLst>
              </a:tr>
              <a:tr h="460793">
                <a:tc>
                  <a:txBody>
                    <a:bodyPr/>
                    <a:lstStyle/>
                    <a:p>
                      <a:r>
                        <a:rPr lang="en-US" sz="2400" b="1" dirty="0"/>
                        <a:t>Beth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dydy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 e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ddim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yn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hoffi</a:t>
                      </a:r>
                      <a:r>
                        <a:rPr lang="en-US" sz="24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Dydy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 e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ddim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400" b="1" dirty="0" err="1"/>
                        <a:t>yn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hoffi</a:t>
                      </a:r>
                      <a:r>
                        <a:rPr lang="en-US" sz="2400" b="1" dirty="0"/>
                        <a:t> …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573987398"/>
                  </a:ext>
                </a:extLst>
              </a:tr>
              <a:tr h="767355">
                <a:tc>
                  <a:txBody>
                    <a:bodyPr/>
                    <a:lstStyle/>
                    <a:p>
                      <a:r>
                        <a:rPr lang="en-US" sz="2400" b="1" dirty="0" err="1"/>
                        <a:t>Oes</a:t>
                      </a:r>
                      <a:r>
                        <a:rPr lang="en-US" sz="2400" b="1" dirty="0"/>
                        <a:t> …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gyda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fe</a:t>
                      </a:r>
                      <a:r>
                        <a:rPr lang="en-US" sz="24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/>
                        <a:t>Oes</a:t>
                      </a:r>
                      <a:r>
                        <a:rPr lang="en-US" sz="2400" b="1" dirty="0"/>
                        <a:t>, </a:t>
                      </a:r>
                      <a:r>
                        <a:rPr lang="en-US" sz="2400" b="1" dirty="0" err="1"/>
                        <a:t>mae</a:t>
                      </a:r>
                      <a:r>
                        <a:rPr lang="en-US" sz="2400" b="1" dirty="0"/>
                        <a:t> ......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gyda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fe</a:t>
                      </a:r>
                      <a:r>
                        <a:rPr lang="en-US" sz="2400" b="1" dirty="0"/>
                        <a:t>. </a:t>
                      </a:r>
                    </a:p>
                    <a:p>
                      <a:r>
                        <a:rPr lang="en-US" sz="2400" b="1" dirty="0" err="1"/>
                        <a:t>Nac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oes</a:t>
                      </a:r>
                      <a:r>
                        <a:rPr lang="en-US" sz="2400" b="1" dirty="0"/>
                        <a:t>, 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does dim ……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gyda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fe</a:t>
                      </a:r>
                      <a:r>
                        <a:rPr lang="en-US" sz="2400" b="1" dirty="0"/>
                        <a:t>.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764477818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1B8D19B2-AFAF-264A-8FBF-92579E3C7AC0}"/>
              </a:ext>
            </a:extLst>
          </p:cNvPr>
          <p:cNvSpPr txBox="1"/>
          <p:nvPr/>
        </p:nvSpPr>
        <p:spPr>
          <a:xfrm>
            <a:off x="138023" y="165819"/>
            <a:ext cx="11904451" cy="523220"/>
          </a:xfrm>
          <a:prstGeom prst="rect">
            <a:avLst/>
          </a:prstGeom>
          <a:solidFill>
            <a:schemeClr val="bg1"/>
          </a:solidFill>
          <a:ln w="5715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>
                <a:solidFill>
                  <a:srgbClr val="0070C0"/>
                </a:solidFill>
              </a:rPr>
              <a:t>Gofyn</a:t>
            </a:r>
            <a:r>
              <a:rPr lang="en-US" sz="2800" b="1" dirty="0">
                <a:solidFill>
                  <a:srgbClr val="0070C0"/>
                </a:solidFill>
              </a:rPr>
              <a:t> ac </a:t>
            </a:r>
            <a:r>
              <a:rPr lang="en-US" sz="2800" b="1" dirty="0" err="1">
                <a:solidFill>
                  <a:srgbClr val="0070C0"/>
                </a:solidFill>
              </a:rPr>
              <a:t>ateb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70C0"/>
                </a:solidFill>
              </a:rPr>
              <a:t>cwestiynau</a:t>
            </a:r>
            <a:r>
              <a:rPr lang="en-US" sz="2800" b="1" dirty="0">
                <a:solidFill>
                  <a:srgbClr val="0070C0"/>
                </a:solidFill>
              </a:rPr>
              <a:t> …             Asking and answering questions …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C55C7F6-55D3-A049-8AD7-8E3702580B6D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0A28EFA-41C2-9F49-B897-625BC70837C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6871" y="837648"/>
            <a:ext cx="1673213" cy="3346425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EDFFE64-A15A-554E-B1E0-333FCAC920B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30520" y="4175821"/>
            <a:ext cx="1819564" cy="18195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92533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808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5EAC1105-CFB1-5344-9B24-33FDDF9F679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37031823"/>
              </p:ext>
            </p:extLst>
          </p:nvPr>
        </p:nvGraphicFramePr>
        <p:xfrm>
          <a:off x="2976282" y="836890"/>
          <a:ext cx="8163934" cy="51668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81967">
                  <a:extLst>
                    <a:ext uri="{9D8B030D-6E8A-4147-A177-3AD203B41FA5}">
                      <a16:colId xmlns:a16="http://schemas.microsoft.com/office/drawing/2014/main" val="484468437"/>
                    </a:ext>
                  </a:extLst>
                </a:gridCol>
                <a:gridCol w="4081967">
                  <a:extLst>
                    <a:ext uri="{9D8B030D-6E8A-4147-A177-3AD203B41FA5}">
                      <a16:colId xmlns:a16="http://schemas.microsoft.com/office/drawing/2014/main" val="372054263"/>
                    </a:ext>
                  </a:extLst>
                </a:gridCol>
              </a:tblGrid>
              <a:tr h="599658">
                <a:tc>
                  <a:txBody>
                    <a:bodyPr/>
                    <a:lstStyle/>
                    <a:p>
                      <a:pPr algn="ctr"/>
                      <a:r>
                        <a:rPr lang="en-US" sz="3600" b="1" dirty="0" err="1">
                          <a:latin typeface="Noteworthy Light" panose="02000400000000000000" pitchFamily="2" charset="77"/>
                          <a:ea typeface="Noteworthy Light" panose="02000400000000000000" pitchFamily="2" charset="77"/>
                        </a:rPr>
                        <a:t>Cwestiwn</a:t>
                      </a:r>
                      <a:r>
                        <a:rPr lang="en-US" sz="3600" b="1" dirty="0">
                          <a:latin typeface="Noteworthy Light" panose="02000400000000000000" pitchFamily="2" charset="77"/>
                          <a:ea typeface="Noteworthy Light" panose="02000400000000000000" pitchFamily="2" charset="77"/>
                        </a:rPr>
                        <a:t> 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600" b="1" dirty="0" err="1">
                          <a:latin typeface="Noteworthy Light" panose="02000400000000000000" pitchFamily="2" charset="77"/>
                          <a:ea typeface="Noteworthy Light" panose="02000400000000000000" pitchFamily="2" charset="77"/>
                        </a:rPr>
                        <a:t>Ateb</a:t>
                      </a:r>
                      <a:endParaRPr lang="en-US" sz="3600" b="1" dirty="0">
                        <a:latin typeface="Noteworthy Light" panose="02000400000000000000" pitchFamily="2" charset="77"/>
                        <a:ea typeface="Noteworthy Light" panose="02000400000000000000" pitchFamily="2" charset="77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75930893"/>
                  </a:ext>
                </a:extLst>
              </a:tr>
              <a:tr h="462976">
                <a:tc>
                  <a:txBody>
                    <a:bodyPr/>
                    <a:lstStyle/>
                    <a:p>
                      <a:r>
                        <a:rPr lang="en-US" sz="2400" b="1" dirty="0"/>
                        <a:t>Beth </a:t>
                      </a:r>
                      <a:r>
                        <a:rPr lang="en-US" sz="2400" b="1" dirty="0" err="1"/>
                        <a:t>ydy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ei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h</a:t>
                      </a:r>
                      <a:r>
                        <a:rPr lang="en-US" sz="2400" b="1" dirty="0" err="1"/>
                        <a:t>enw</a:t>
                      </a:r>
                      <a:r>
                        <a:rPr lang="en-US" sz="24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Ei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h</a:t>
                      </a:r>
                      <a:r>
                        <a:rPr lang="en-US" sz="2400" b="1" dirty="0" err="1"/>
                        <a:t>enw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ydy</a:t>
                      </a:r>
                      <a:r>
                        <a:rPr lang="en-US" sz="2400" b="1" dirty="0"/>
                        <a:t> … .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909143844"/>
                  </a:ext>
                </a:extLst>
              </a:tr>
              <a:tr h="462976">
                <a:tc>
                  <a:txBody>
                    <a:bodyPr/>
                    <a:lstStyle/>
                    <a:p>
                      <a:r>
                        <a:rPr lang="en-US" sz="2400" b="1" dirty="0" err="1"/>
                        <a:t>Pryd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mae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ei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ph</a:t>
                      </a:r>
                      <a:r>
                        <a:rPr lang="en-US" sz="2400" b="1" dirty="0" err="1"/>
                        <a:t>en-blwydd</a:t>
                      </a:r>
                      <a:r>
                        <a:rPr lang="en-US" sz="24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/>
                        <a:t>Mae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ei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ph</a:t>
                      </a:r>
                      <a:r>
                        <a:rPr lang="en-US" sz="2400" b="1" dirty="0" err="1"/>
                        <a:t>en-blwydd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ar</a:t>
                      </a:r>
                      <a:r>
                        <a:rPr lang="en-US" sz="2400" b="1" dirty="0"/>
                        <a:t> …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47765444"/>
                  </a:ext>
                </a:extLst>
              </a:tr>
              <a:tr h="462976">
                <a:tc>
                  <a:txBody>
                    <a:bodyPr/>
                    <a:lstStyle/>
                    <a:p>
                      <a:r>
                        <a:rPr lang="en-US" sz="2400" b="1" dirty="0" err="1"/>
                        <a:t>Pwy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ydy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hi</a:t>
                      </a:r>
                      <a:r>
                        <a:rPr lang="en-US" sz="24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/>
                        <a:t>… </a:t>
                      </a:r>
                      <a:r>
                        <a:rPr lang="en-US" sz="2400" b="1" dirty="0" err="1"/>
                        <a:t>ydy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hi</a:t>
                      </a:r>
                      <a:r>
                        <a:rPr lang="en-US" sz="2400" b="1" dirty="0"/>
                        <a:t>.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24482825"/>
                  </a:ext>
                </a:extLst>
              </a:tr>
              <a:tr h="462976">
                <a:tc>
                  <a:txBody>
                    <a:bodyPr/>
                    <a:lstStyle/>
                    <a:p>
                      <a:r>
                        <a:rPr lang="en-US" sz="2400" b="1" dirty="0" err="1"/>
                        <a:t>Ble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mae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hi’n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400" b="1" dirty="0" err="1"/>
                        <a:t>byw</a:t>
                      </a:r>
                      <a:r>
                        <a:rPr lang="en-US" sz="24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Mae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hi’n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400" b="1" dirty="0" err="1"/>
                        <a:t>byw</a:t>
                      </a:r>
                      <a:r>
                        <a:rPr lang="en-US" sz="2400" b="1" dirty="0"/>
                        <a:t> …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729122490"/>
                  </a:ext>
                </a:extLst>
              </a:tr>
              <a:tr h="462976">
                <a:tc>
                  <a:txBody>
                    <a:bodyPr/>
                    <a:lstStyle/>
                    <a:p>
                      <a:r>
                        <a:rPr lang="en-US" sz="2400" b="1" dirty="0"/>
                        <a:t>Faint </a:t>
                      </a:r>
                      <a:r>
                        <a:rPr lang="en-US" sz="2400" b="1" dirty="0" err="1"/>
                        <a:t>ydy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ei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h</a:t>
                      </a:r>
                      <a:r>
                        <a:rPr lang="en-US" sz="2400" b="1" dirty="0"/>
                        <a:t>oed?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Mae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hi’n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400" b="1" dirty="0"/>
                        <a:t>…. </a:t>
                      </a:r>
                      <a:r>
                        <a:rPr lang="en-US" sz="2400" b="1" dirty="0" err="1"/>
                        <a:t>oed</a:t>
                      </a:r>
                      <a:r>
                        <a:rPr lang="en-US" sz="2400" b="1" dirty="0"/>
                        <a:t>.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421148610"/>
                  </a:ext>
                </a:extLst>
              </a:tr>
              <a:tr h="462976">
                <a:tc>
                  <a:txBody>
                    <a:bodyPr/>
                    <a:lstStyle/>
                    <a:p>
                      <a:r>
                        <a:rPr lang="en-US" sz="2400" b="1" dirty="0"/>
                        <a:t>Beth </a:t>
                      </a:r>
                      <a:r>
                        <a:rPr lang="en-US" sz="2400" b="1" dirty="0" err="1"/>
                        <a:t>ydy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ei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hobi</a:t>
                      </a:r>
                      <a:r>
                        <a:rPr lang="en-US" sz="24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Ei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hobi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ydy</a:t>
                      </a:r>
                      <a:r>
                        <a:rPr lang="en-US" sz="2400" b="1" dirty="0"/>
                        <a:t> …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728998020"/>
                  </a:ext>
                </a:extLst>
              </a:tr>
              <a:tr h="462976">
                <a:tc>
                  <a:txBody>
                    <a:bodyPr/>
                    <a:lstStyle/>
                    <a:p>
                      <a:r>
                        <a:rPr lang="en-US" sz="2400" b="1" dirty="0"/>
                        <a:t>Beth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mae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hi’n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400" b="1" dirty="0" err="1"/>
                        <a:t>hoffi</a:t>
                      </a:r>
                      <a:r>
                        <a:rPr lang="en-US" sz="2400" b="1" dirty="0"/>
                        <a:t> …?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Mae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hi’n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400" b="1" dirty="0" err="1"/>
                        <a:t>hoffi</a:t>
                      </a:r>
                      <a:r>
                        <a:rPr lang="en-US" sz="2400" b="1" dirty="0"/>
                        <a:t> …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577482813"/>
                  </a:ext>
                </a:extLst>
              </a:tr>
              <a:tr h="462976">
                <a:tc>
                  <a:txBody>
                    <a:bodyPr/>
                    <a:lstStyle/>
                    <a:p>
                      <a:r>
                        <a:rPr lang="en-US" sz="2400" b="1" dirty="0"/>
                        <a:t>Beth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dydy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 hi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ddim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yn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hoffi</a:t>
                      </a:r>
                      <a:r>
                        <a:rPr lang="en-US" sz="24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Dydy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 hi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ddim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400" b="1" dirty="0" err="1"/>
                        <a:t>yn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hoffi</a:t>
                      </a:r>
                      <a:r>
                        <a:rPr lang="en-US" sz="2400" b="1" dirty="0"/>
                        <a:t> …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573987398"/>
                  </a:ext>
                </a:extLst>
              </a:tr>
              <a:tr h="770989">
                <a:tc>
                  <a:txBody>
                    <a:bodyPr/>
                    <a:lstStyle/>
                    <a:p>
                      <a:r>
                        <a:rPr lang="en-US" sz="2400" b="1" dirty="0" err="1"/>
                        <a:t>Oes</a:t>
                      </a:r>
                      <a:r>
                        <a:rPr lang="en-US" sz="2400" b="1" dirty="0"/>
                        <a:t> …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gyda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 hi</a:t>
                      </a:r>
                      <a:r>
                        <a:rPr lang="en-US" sz="24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/>
                        <a:t>Oes</a:t>
                      </a:r>
                      <a:r>
                        <a:rPr lang="en-US" sz="2400" b="1" dirty="0"/>
                        <a:t>, </a:t>
                      </a:r>
                      <a:r>
                        <a:rPr lang="en-US" sz="2400" b="1" dirty="0" err="1"/>
                        <a:t>mae</a:t>
                      </a:r>
                      <a:r>
                        <a:rPr lang="en-US" sz="2400" b="1" dirty="0"/>
                        <a:t> ......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gyda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 hi</a:t>
                      </a:r>
                      <a:r>
                        <a:rPr lang="en-US" sz="2400" b="1" dirty="0"/>
                        <a:t>. </a:t>
                      </a:r>
                    </a:p>
                    <a:p>
                      <a:r>
                        <a:rPr lang="en-US" sz="2400" b="1" dirty="0" err="1"/>
                        <a:t>Nac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oes</a:t>
                      </a:r>
                      <a:r>
                        <a:rPr lang="en-US" sz="2400" b="1" dirty="0"/>
                        <a:t>, 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does dim ……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gyda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 hi</a:t>
                      </a:r>
                      <a:r>
                        <a:rPr lang="en-US" sz="2400" b="1" dirty="0"/>
                        <a:t>.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764477818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1B8D19B2-AFAF-264A-8FBF-92579E3C7AC0}"/>
              </a:ext>
            </a:extLst>
          </p:cNvPr>
          <p:cNvSpPr txBox="1"/>
          <p:nvPr/>
        </p:nvSpPr>
        <p:spPr>
          <a:xfrm>
            <a:off x="138023" y="165819"/>
            <a:ext cx="11904451" cy="523220"/>
          </a:xfrm>
          <a:prstGeom prst="rect">
            <a:avLst/>
          </a:prstGeom>
          <a:solidFill>
            <a:schemeClr val="bg1"/>
          </a:solidFill>
          <a:ln w="5715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>
                <a:solidFill>
                  <a:srgbClr val="0070C0"/>
                </a:solidFill>
              </a:rPr>
              <a:t>Gofyn</a:t>
            </a:r>
            <a:r>
              <a:rPr lang="en-US" sz="2800" b="1" dirty="0">
                <a:solidFill>
                  <a:srgbClr val="0070C0"/>
                </a:solidFill>
              </a:rPr>
              <a:t> ac </a:t>
            </a:r>
            <a:r>
              <a:rPr lang="en-US" sz="2800" b="1" dirty="0" err="1">
                <a:solidFill>
                  <a:srgbClr val="0070C0"/>
                </a:solidFill>
              </a:rPr>
              <a:t>ateb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70C0"/>
                </a:solidFill>
              </a:rPr>
              <a:t>cwestiynau</a:t>
            </a:r>
            <a:r>
              <a:rPr lang="en-US" sz="2800" b="1" dirty="0">
                <a:solidFill>
                  <a:srgbClr val="0070C0"/>
                </a:solidFill>
              </a:rPr>
              <a:t> …          Asking and answering questions …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1F7DD3D-AD8D-BD4E-9E3A-578CCECC1DFB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48A7F5D-D1B8-FE4B-8831-21C9DA98BFD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6284" y="1086672"/>
            <a:ext cx="2163715" cy="2259716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4D8B791-5804-6046-82F9-19E638CD073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675341" y="3681676"/>
            <a:ext cx="1894658" cy="18946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84489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9939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</TotalTime>
  <Words>351</Words>
  <Application>Microsoft Macintosh PowerPoint</Application>
  <PresentationFormat>Widescreen</PresentationFormat>
  <Paragraphs>70</Paragraphs>
  <Slides>4</Slides>
  <Notes>3</Notes>
  <HiddenSlides>0</HiddenSlides>
  <MMClips>3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Arial</vt:lpstr>
      <vt:lpstr>Calibri</vt:lpstr>
      <vt:lpstr>Calibri Light</vt:lpstr>
      <vt:lpstr>Noteworthy Light</vt:lpstr>
      <vt:lpstr>Office Theme</vt:lpstr>
      <vt:lpstr>Dyma fi! (me)  Dyma fe! (him)  Dyma hi! (her)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Dyma fi! (me)  Dyma fe! (him)  Dyma hi! (her)</dc:title>
  <dc:creator>Nia Evans</dc:creator>
  <cp:lastModifiedBy>Nia Evans</cp:lastModifiedBy>
  <cp:revision>3</cp:revision>
  <dcterms:created xsi:type="dcterms:W3CDTF">2021-10-07T11:19:31Z</dcterms:created>
  <dcterms:modified xsi:type="dcterms:W3CDTF">2021-10-07T11:39:33Z</dcterms:modified>
</cp:coreProperties>
</file>