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830B2-2FF4-4DCD-896B-D935ED80FA86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A56A7-4F49-4FAC-B70C-6C767B98DD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216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4FDBB-8799-4247-A825-3BB7454CC506}" type="datetime1">
              <a:rPr lang="en-GB" smtClean="0"/>
              <a:t>11/10/2017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60BB-49FB-4BA6-8A20-F495175AAA79}" type="datetime1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8F0D-4095-4482-A4EA-95936F7FB4EA}" type="datetime1">
              <a:rPr lang="en-GB" smtClean="0"/>
              <a:t>11/10/2017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5C940D7-46EA-4D69-80C3-A1D1A4AD4714}" type="datetime1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D535-ABA6-4290-922D-8ACBC556C5BF}" type="datetime1">
              <a:rPr lang="en-GB" smtClean="0"/>
              <a:t>11/10/2017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13DF8-E9B4-4DB4-BE2C-10C31F26C369}" type="datetime1">
              <a:rPr lang="en-GB" smtClean="0"/>
              <a:t>11/10/2017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A7702-FC3E-49D1-9CC8-478BAA5B8D97}" type="datetime1">
              <a:rPr lang="en-GB" smtClean="0"/>
              <a:t>11/10/2017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FBD8-0242-4C0B-B055-E8C045EDF0C2}" type="datetime1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60A4DCF-0D98-4D38-9220-C3437F1A255A}" type="datetime1">
              <a:rPr lang="en-GB" smtClean="0"/>
              <a:t>11/10/2017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17D2-3003-4BCD-B807-3C2C84E92732}" type="datetime1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CFAE-D6D5-4A7B-AD15-198029785BAD}" type="datetime1">
              <a:rPr lang="en-GB" smtClean="0"/>
              <a:t>11/10/2017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018AAAE-77E0-4587-84F2-B11239942674}" type="datetime1">
              <a:rPr lang="en-GB" smtClean="0"/>
              <a:t>11/10/2017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44C33A-1B8A-4F7B-A8D7-856D3D64CA48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1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Causation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892029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Aristotle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2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Four causes:</a:t>
            </a:r>
          </a:p>
          <a:p>
            <a:endParaRPr lang="en-GB" dirty="0"/>
          </a:p>
          <a:p>
            <a:r>
              <a:rPr lang="en-GB" dirty="0" smtClean="0"/>
              <a:t>Efficient</a:t>
            </a:r>
          </a:p>
          <a:p>
            <a:r>
              <a:rPr lang="en-GB" dirty="0" smtClean="0"/>
              <a:t>Material</a:t>
            </a:r>
          </a:p>
          <a:p>
            <a:r>
              <a:rPr lang="en-GB" dirty="0" smtClean="0"/>
              <a:t>Formal</a:t>
            </a:r>
          </a:p>
          <a:p>
            <a:r>
              <a:rPr lang="en-GB" dirty="0" smtClean="0"/>
              <a:t>Final</a:t>
            </a:r>
            <a:endParaRPr lang="en-GB" dirty="0"/>
          </a:p>
        </p:txBody>
      </p:sp>
      <p:pic>
        <p:nvPicPr>
          <p:cNvPr id="1026" name="Picture 2" descr="U:\16125883914 aristot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0"/>
            <a:ext cx="377032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440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3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smtClean="0"/>
              <a:t>Universality</a:t>
            </a:r>
          </a:p>
          <a:p>
            <a:pPr algn="ctr"/>
            <a:r>
              <a:rPr lang="en-GB" sz="4000" dirty="0" smtClean="0"/>
              <a:t>Uniformity</a:t>
            </a:r>
          </a:p>
          <a:p>
            <a:pPr algn="ctr"/>
            <a:r>
              <a:rPr lang="en-GB" sz="4000" dirty="0" smtClean="0"/>
              <a:t>Power</a:t>
            </a:r>
          </a:p>
          <a:p>
            <a:pPr algn="ctr"/>
            <a:r>
              <a:rPr lang="en-GB" sz="4000" dirty="0" smtClean="0"/>
              <a:t>Necessity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72612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4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Impressions</a:t>
            </a:r>
          </a:p>
          <a:p>
            <a:r>
              <a:rPr lang="en-GB" dirty="0" smtClean="0"/>
              <a:t>Ideas</a:t>
            </a:r>
          </a:p>
          <a:p>
            <a:r>
              <a:rPr lang="en-GB" dirty="0" smtClean="0"/>
              <a:t>Difference between impressions and ideas</a:t>
            </a:r>
          </a:p>
          <a:p>
            <a:r>
              <a:rPr lang="en-GB" dirty="0" smtClean="0"/>
              <a:t>Importance of source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5445224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Source of necessary connection? </a:t>
            </a:r>
            <a:endParaRPr lang="en-GB" sz="3600" dirty="0"/>
          </a:p>
        </p:txBody>
      </p:sp>
      <p:pic>
        <p:nvPicPr>
          <p:cNvPr id="1026" name="Picture 2" descr="U:\4372677669_cffc35ffb0hum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259228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035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5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Seeks the impression of necessary connection in single cases of objects.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06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6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Seeks the impression of necessary connection in the mind’s control of bodily movements.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880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7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endParaRPr lang="en-GB" sz="3200" dirty="0" smtClean="0"/>
          </a:p>
          <a:p>
            <a:r>
              <a:rPr lang="en-GB" sz="3200" dirty="0" smtClean="0"/>
              <a:t>Experienced </a:t>
            </a:r>
            <a:r>
              <a:rPr lang="en-GB" sz="3200" dirty="0" smtClean="0"/>
              <a:t>regularities </a:t>
            </a:r>
            <a:endParaRPr lang="en-GB" sz="3200" dirty="0" smtClean="0"/>
          </a:p>
          <a:p>
            <a:r>
              <a:rPr lang="en-GB" sz="3200" dirty="0" smtClean="0"/>
              <a:t>Constant conjunction </a:t>
            </a:r>
            <a:endParaRPr lang="en-GB" sz="3200" dirty="0"/>
          </a:p>
        </p:txBody>
      </p:sp>
      <p:pic>
        <p:nvPicPr>
          <p:cNvPr id="2050" name="Picture 2" descr="U:\445994337_a25205473bsun ris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4"/>
            <a:ext cx="5040560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67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8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(a)	Each thing of the first kind is spatially contiguous with a thing of the </a:t>
            </a:r>
            <a:r>
              <a:rPr lang="en-GB" dirty="0" smtClean="0"/>
              <a:t>second. </a:t>
            </a:r>
            <a:r>
              <a:rPr lang="en-GB" dirty="0" smtClean="0"/>
              <a:t>(Bk 1, part III, sec 2, p.75) </a:t>
            </a:r>
          </a:p>
          <a:p>
            <a:r>
              <a:rPr lang="en-GB" dirty="0" smtClean="0"/>
              <a:t>(b)	Things of the first kind are temporally prior to things of the second. (Bk1, part III, Sec 2, p.76)</a:t>
            </a:r>
          </a:p>
          <a:p>
            <a:r>
              <a:rPr lang="en-GB" dirty="0" smtClean="0"/>
              <a:t>(c)	We have a habit (or disposition) when presented with things of the first kind to expect things of the second. (Bk 1, part III, Sec 14, p.165).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66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Imperfect definitions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9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‘an object, followed by another, where all the objects similar to the first are followed by objects similar to the second’. </a:t>
            </a:r>
          </a:p>
          <a:p>
            <a:r>
              <a:rPr lang="en-GB" dirty="0" smtClean="0"/>
              <a:t>‘an object followed by another, and whose appearance always conveys the thought to that other.’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218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10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988840"/>
            <a:ext cx="8503920" cy="4110208"/>
          </a:xfrm>
        </p:spPr>
        <p:txBody>
          <a:bodyPr>
            <a:normAutofit/>
          </a:bodyPr>
          <a:lstStyle/>
          <a:p>
            <a:r>
              <a:rPr lang="en-GB" sz="3600" dirty="0" smtClean="0"/>
              <a:t>Concluding Analysis </a:t>
            </a:r>
            <a:endParaRPr lang="en-GB" sz="3600" dirty="0" smtClean="0"/>
          </a:p>
          <a:p>
            <a:pPr marL="0" indent="0">
              <a:buNone/>
            </a:pPr>
            <a:endParaRPr lang="en-GB" sz="3600" dirty="0" smtClean="0"/>
          </a:p>
          <a:p>
            <a:r>
              <a:rPr lang="en-GB" sz="3600" dirty="0" smtClean="0"/>
              <a:t>Two interpretations?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181456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11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1. What do you think of Hume’s theory of causation? Do you get the impression that he believes in causation or not? </a:t>
            </a:r>
          </a:p>
          <a:p>
            <a:endParaRPr lang="en-GB" dirty="0" smtClean="0"/>
          </a:p>
          <a:p>
            <a:r>
              <a:rPr lang="en-GB" dirty="0" smtClean="0"/>
              <a:t>2. Has Hume succeeded in clarifying the metaphysical idea of causation? Or should he, in all consistency, admit that there is no such idea? Is what we have here a word with no real meaning, and a theory about how we delude ourselves into thinking it has one?</a:t>
            </a:r>
          </a:p>
          <a:p>
            <a:endParaRPr lang="en-GB" dirty="0" smtClean="0"/>
          </a:p>
          <a:p>
            <a:r>
              <a:rPr lang="en-GB" dirty="0" smtClean="0"/>
              <a:t>3. Do you think he is being too sceptical about the nature of causation or do you think he has good grounds to reconsider our usual ideas about causation?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177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C33A-1B8A-4F7B-A8D7-856D3D64CA48}" type="slidenum">
              <a:rPr lang="en-GB" smtClean="0"/>
              <a:t>12</a:t>
            </a:fld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See further questions on the exercise sheet handed out in class, including questions to do with being aware of the distinction between a correlation or reciprocal relation and a cause and effect relation.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2959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31</TotalTime>
  <Words>270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Civic</vt:lpstr>
      <vt:lpstr>Causation</vt:lpstr>
      <vt:lpstr>Aristotle</vt:lpstr>
      <vt:lpstr>PowerPoint Presentation</vt:lpstr>
      <vt:lpstr>Hume</vt:lpstr>
      <vt:lpstr>PowerPoint Presentation</vt:lpstr>
      <vt:lpstr>PowerPoint Presentation</vt:lpstr>
      <vt:lpstr>PowerPoint Presentation</vt:lpstr>
      <vt:lpstr>PowerPoint Presentation</vt:lpstr>
      <vt:lpstr>Imperfect definitions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Causation</dc:title>
  <dc:creator>Rebekah Humphreys</dc:creator>
  <cp:lastModifiedBy>Rebekah Humphreys</cp:lastModifiedBy>
  <cp:revision>4</cp:revision>
  <dcterms:created xsi:type="dcterms:W3CDTF">2017-10-11T11:22:19Z</dcterms:created>
  <dcterms:modified xsi:type="dcterms:W3CDTF">2017-10-11T13:05:40Z</dcterms:modified>
</cp:coreProperties>
</file>