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9" Type="http://schemas.openxmlformats.org/officeDocument/2006/relationships/slide" Target="slides/slide3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g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3" name="Picture 2" descr="image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0176" y="0"/>
            <a:ext cx="6858000" cy="68580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629400" y="0"/>
            <a:ext cx="5559552" cy="6858000"/>
          </a:xfrm>
          <a:prstGeom prst="rect">
            <a:avLst/>
          </a:prstGeom>
          <a:noFill/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6903720" cy="685800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640080" y="1234440"/>
            <a:ext cx="5577840" cy="2194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800" b="1">
                <a:solidFill>
                  <a:srgbClr val="FFFFFF"/>
                </a:solidFill>
              </a:defRPr>
            </a:pPr>
            <a:r>
              <a:t>MoveOS</a:t>
            </a:r>
          </a:p>
          <a:p>
            <a:pPr>
              <a:spcBef>
                <a:spcPts val="1000"/>
              </a:spcBef>
              <a:defRPr sz="2200">
                <a:solidFill>
                  <a:srgbClr val="FFFFFF"/>
                </a:solidFill>
              </a:defRPr>
            </a:pPr>
            <a:r>
              <a:t>Logistics Management Platform for Small Courier and Removal Businesses</a:t>
            </a:r>
          </a:p>
          <a:p>
            <a:pPr>
              <a:spcBef>
                <a:spcPts val="2400"/>
              </a:spcBef>
              <a:defRPr sz="1500">
                <a:solidFill>
                  <a:srgbClr val="BEDCFA"/>
                </a:solidFill>
              </a:defRPr>
            </a:pPr>
            <a:r>
              <a:t>Final Project Viva - August 2026</a:t>
            </a:r>
          </a:p>
          <a:p>
            <a:pPr>
              <a:spcBef>
                <a:spcPts val="1200"/>
              </a:spcBef>
              <a:defRPr sz="1700" b="1">
                <a:solidFill>
                  <a:srgbClr val="FFFFFF"/>
                </a:solidFill>
              </a:defRPr>
            </a:pPr>
            <a:r>
              <a:t>Stefan-Leonard Bitu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1. Project Background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Why I developed MoveOS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0" y="1463040"/>
            <a:ext cx="5486400" cy="4297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700">
                <a:solidFill>
                  <a:srgbClr val="142337"/>
                </a:solidFill>
              </a:defRPr>
            </a:pPr>
            <a:r>
              <a:t>• Small removal and courier businesses often manage enquiries, quotes, bookings, drivers and jobs across different systems.</a:t>
            </a:r>
          </a:p>
          <a:p>
            <a:pPr>
              <a:spcAft>
                <a:spcPts val="1000"/>
              </a:spcAft>
              <a:defRPr sz="1700">
                <a:solidFill>
                  <a:srgbClr val="142337"/>
                </a:solidFill>
              </a:defRPr>
            </a:pPr>
            <a:r>
              <a:t>• This can mean extra subscriptions, repeated data entry and more chance of information being missed.</a:t>
            </a:r>
          </a:p>
          <a:p>
            <a:pPr>
              <a:spcAft>
                <a:spcPts val="1000"/>
              </a:spcAft>
              <a:defRPr sz="1700">
                <a:solidFill>
                  <a:srgbClr val="142337"/>
                </a:solidFill>
              </a:defRPr>
            </a:pPr>
            <a:r>
              <a:t>• MoveOS was designed from practical experience in removals to bring the main workflow into one simple system.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92240" y="1508760"/>
            <a:ext cx="4892040" cy="109728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ectangle 8"/>
          <p:cNvSpPr/>
          <p:nvPr/>
        </p:nvSpPr>
        <p:spPr>
          <a:xfrm>
            <a:off x="6492240" y="1508760"/>
            <a:ext cx="64008" cy="1097280"/>
          </a:xfrm>
          <a:prstGeom prst="rect">
            <a:avLst/>
          </a:prstGeom>
          <a:solidFill>
            <a:srgbClr val="D237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TextBox 9"/>
          <p:cNvSpPr txBox="1"/>
          <p:nvPr/>
        </p:nvSpPr>
        <p:spPr>
          <a:xfrm>
            <a:off x="6693407" y="1655063"/>
            <a:ext cx="4544568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Main problem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Too many separate tools for a small business.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492240" y="2788920"/>
            <a:ext cx="4892040" cy="109728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Rectangle 11"/>
          <p:cNvSpPr/>
          <p:nvPr/>
        </p:nvSpPr>
        <p:spPr>
          <a:xfrm>
            <a:off x="6492240" y="2788920"/>
            <a:ext cx="64008" cy="109728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6693407" y="2935224"/>
            <a:ext cx="4544568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My approach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One platform for customers, administrators and drivers.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492240" y="4069080"/>
            <a:ext cx="4892040" cy="109728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Rectangle 14"/>
          <p:cNvSpPr/>
          <p:nvPr/>
        </p:nvSpPr>
        <p:spPr>
          <a:xfrm>
            <a:off x="6492240" y="4069080"/>
            <a:ext cx="64008" cy="1097280"/>
          </a:xfrm>
          <a:prstGeom prst="rect">
            <a:avLst/>
          </a:prstGeom>
          <a:solidFill>
            <a:srgbClr val="1891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6693407" y="4215384"/>
            <a:ext cx="4544568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Target users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SMEs - small and medium-sized enterprises.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2. Aim and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The project has moved from design into a working localhost prototype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3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417320"/>
            <a:ext cx="10972800" cy="91440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640080" y="1417320"/>
            <a:ext cx="64008" cy="91440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41247" y="1563624"/>
            <a:ext cx="10625328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Aim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Develop a practical logistics management platform that supports the full process from customer enquiry to completed job.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40080" y="2606040"/>
            <a:ext cx="342900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640080" y="2606040"/>
            <a:ext cx="64008" cy="114300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841247" y="2752344"/>
            <a:ext cx="3081528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Customer access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Registration, login, quote requests and quote/payment journey.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389120" y="2606040"/>
            <a:ext cx="342900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4389120" y="2606040"/>
            <a:ext cx="64008" cy="1143000"/>
          </a:xfrm>
          <a:prstGeom prst="rect">
            <a:avLst/>
          </a:prstGeom>
          <a:solidFill>
            <a:srgbClr val="1891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4590288" y="2752344"/>
            <a:ext cx="3081528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Admin control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Dashboard, customers, quotes, bookings, calendar, jobs and driver management.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138159" y="2606040"/>
            <a:ext cx="342900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8138159" y="2606040"/>
            <a:ext cx="64008" cy="1143000"/>
          </a:xfrm>
          <a:prstGeom prst="rect">
            <a:avLst/>
          </a:prstGeom>
          <a:solidFill>
            <a:srgbClr val="D991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8339327" y="2752344"/>
            <a:ext cx="3081528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Driver workflow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Driver registration, admin approval, suspension/reactivation and assigned jobs.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40080" y="4023360"/>
            <a:ext cx="342900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640080" y="4023360"/>
            <a:ext cx="64008" cy="114300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841247" y="4169664"/>
            <a:ext cx="3081528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Operational control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Job allocation, status tracking, notifications, archive and restore.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389120" y="4023360"/>
            <a:ext cx="342900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Rectangle 22"/>
          <p:cNvSpPr/>
          <p:nvPr/>
        </p:nvSpPr>
        <p:spPr>
          <a:xfrm>
            <a:off x="4389120" y="4023360"/>
            <a:ext cx="64008" cy="114300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TextBox 23"/>
          <p:cNvSpPr txBox="1"/>
          <p:nvPr/>
        </p:nvSpPr>
        <p:spPr>
          <a:xfrm>
            <a:off x="4590288" y="4169664"/>
            <a:ext cx="3081528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Future-ready design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Prototype uses local storage now with Firebase/cloud migration planned.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3. Current Prototype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Real screenshots from the MoveOS system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4</a:t>
            </a:r>
          </a:p>
        </p:txBody>
      </p:sp>
      <p:pic>
        <p:nvPicPr>
          <p:cNvPr id="7" name="Picture 6" descr="admin dashboard 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1245279"/>
            <a:ext cx="5486400" cy="258436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48640" y="1371600"/>
            <a:ext cx="5486400" cy="2331720"/>
          </a:xfrm>
          <a:prstGeom prst="rect">
            <a:avLst/>
          </a:prstGeom>
          <a:noFill/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9" name="Picture 8" descr="calendar bookin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72200" y="637030"/>
            <a:ext cx="5440680" cy="3800858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6172200" y="1371600"/>
            <a:ext cx="5440680" cy="2331720"/>
          </a:xfrm>
          <a:prstGeom prst="rect">
            <a:avLst/>
          </a:prstGeom>
          <a:noFill/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11" name="Picture 10" descr="quote request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40" y="-230678"/>
            <a:ext cx="5486400" cy="10474036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548640" y="3886200"/>
            <a:ext cx="5486400" cy="2240280"/>
          </a:xfrm>
          <a:prstGeom prst="rect">
            <a:avLst/>
          </a:prstGeom>
          <a:noFill/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pic>
        <p:nvPicPr>
          <p:cNvPr id="13" name="Picture 12" descr="driver approval 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200" y="3669608"/>
            <a:ext cx="5440680" cy="2673462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6172200" y="3886200"/>
            <a:ext cx="5440680" cy="2240280"/>
          </a:xfrm>
          <a:prstGeom prst="rect">
            <a:avLst/>
          </a:prstGeom>
          <a:noFill/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4. Three User Roles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Separate access and responsibilities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5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508760"/>
            <a:ext cx="3474720" cy="429768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640080" y="1508760"/>
            <a:ext cx="64008" cy="429768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41247" y="1655063"/>
            <a:ext cx="3127248" cy="4069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CUSTOMER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• Creates an account</a:t>
            </a:r>
            <a:br/>
            <a:r>
              <a:t>• Submits a detailed removal quotation request</a:t>
            </a:r>
            <a:br/>
            <a:r>
              <a:t>• Provides addresses, access details and inventory</a:t>
            </a:r>
            <a:br/>
            <a:r>
              <a:t>• Reviews quotation</a:t>
            </a:r>
            <a:br/>
            <a:r>
              <a:t>• Continues through deposit and booking flow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70832" y="1508760"/>
            <a:ext cx="3474720" cy="429768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4370832" y="1508760"/>
            <a:ext cx="64008" cy="429768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4572000" y="1655063"/>
            <a:ext cx="3127248" cy="4069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ADMINISTRATOR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• Reviews new customers and quotes</a:t>
            </a:r>
            <a:br/>
            <a:r>
              <a:t>• Prepares prices and booking details</a:t>
            </a:r>
            <a:br/>
            <a:r>
              <a:t>• Manages calendar and jobs</a:t>
            </a:r>
            <a:br/>
            <a:r>
              <a:t>• Approves, suspends and archives drivers</a:t>
            </a:r>
            <a:br/>
            <a:r>
              <a:t>• Tracks operational status and estimated revenue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101583" y="1508760"/>
            <a:ext cx="3474720" cy="429768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8101583" y="1508760"/>
            <a:ext cx="64008" cy="4297680"/>
          </a:xfrm>
          <a:prstGeom prst="rect">
            <a:avLst/>
          </a:prstGeom>
          <a:solidFill>
            <a:srgbClr val="1891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8302752" y="1655063"/>
            <a:ext cx="3127248" cy="4069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DRIVER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• Registers for an account</a:t>
            </a:r>
            <a:br/>
            <a:r>
              <a:t>• Waits for administrator approval</a:t>
            </a:r>
            <a:br/>
            <a:r>
              <a:t>• Receives assigned work</a:t>
            </a:r>
            <a:br/>
            <a:r>
              <a:t>• Can be suspended/reactivated</a:t>
            </a:r>
            <a:br/>
            <a:r>
              <a:t>• Job status can progress through the operational workflow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5. End-to-End Workflow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How a customer request becomes an operational job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594360" y="1508760"/>
            <a:ext cx="24231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0E69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731520" y="1673351"/>
            <a:ext cx="21488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142337"/>
                </a:solidFill>
              </a:defRPr>
            </a:pPr>
            <a:r>
              <a:t>1. Customer registers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63240" y="1856231"/>
            <a:ext cx="3200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>
                <a:solidFill>
                  <a:srgbClr val="5A697D"/>
                </a:solidFill>
              </a:defRPr>
            </a:pPr>
            <a:r>
              <a:t>→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3474720" y="1508760"/>
            <a:ext cx="24231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0E69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3611879" y="1673351"/>
            <a:ext cx="21488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142337"/>
                </a:solidFill>
              </a:defRPr>
            </a:pPr>
            <a:r>
              <a:t>2. Quote request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943600" y="1856231"/>
            <a:ext cx="3200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>
                <a:solidFill>
                  <a:srgbClr val="5A697D"/>
                </a:solidFill>
              </a:defRPr>
            </a:pPr>
            <a:r>
              <a:t>→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355080" y="1508760"/>
            <a:ext cx="24231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083F7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6492240" y="1673351"/>
            <a:ext cx="21488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142337"/>
                </a:solidFill>
              </a:defRPr>
            </a:pPr>
            <a:r>
              <a:t>3. Admin quotation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823960" y="1856231"/>
            <a:ext cx="3200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>
                <a:solidFill>
                  <a:srgbClr val="5A697D"/>
                </a:solidFill>
              </a:defRPr>
            </a:pPr>
            <a:r>
              <a:t>→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9235440" y="1508760"/>
            <a:ext cx="24231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1891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9372600" y="1673351"/>
            <a:ext cx="21488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142337"/>
                </a:solidFill>
              </a:defRPr>
            </a:pPr>
            <a:r>
              <a:t>4. Deposit / confirmation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94360" y="3383279"/>
            <a:ext cx="24231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991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731520" y="3547872"/>
            <a:ext cx="21488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142337"/>
                </a:solidFill>
              </a:defRPr>
            </a:pPr>
            <a:r>
              <a:t>5. Calendar booking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3063240" y="3730752"/>
            <a:ext cx="3200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>
                <a:solidFill>
                  <a:srgbClr val="5A697D"/>
                </a:solidFill>
              </a:defRPr>
            </a:pPr>
            <a:r>
              <a:t>→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3474720" y="3383279"/>
            <a:ext cx="24231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083F7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2" name="TextBox 21"/>
          <p:cNvSpPr txBox="1"/>
          <p:nvPr/>
        </p:nvSpPr>
        <p:spPr>
          <a:xfrm>
            <a:off x="3611879" y="3547872"/>
            <a:ext cx="21488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142337"/>
                </a:solidFill>
              </a:defRPr>
            </a:pPr>
            <a:r>
              <a:t>6. Job created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943600" y="3730752"/>
            <a:ext cx="3200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>
                <a:solidFill>
                  <a:srgbClr val="5A697D"/>
                </a:solidFill>
              </a:defRPr>
            </a:pPr>
            <a:r>
              <a:t>→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6355080" y="3383279"/>
            <a:ext cx="24231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0E69B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6492240" y="3547872"/>
            <a:ext cx="21488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142337"/>
                </a:solidFill>
              </a:defRPr>
            </a:pPr>
            <a:r>
              <a:t>7. Driver assigned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823960" y="3730752"/>
            <a:ext cx="32004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200">
                <a:solidFill>
                  <a:srgbClr val="5A697D"/>
                </a:solidFill>
              </a:defRPr>
            </a:pPr>
            <a:r>
              <a:t>→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9235440" y="3383279"/>
            <a:ext cx="24231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18915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8" name="TextBox 27"/>
          <p:cNvSpPr txBox="1"/>
          <p:nvPr/>
        </p:nvSpPr>
        <p:spPr>
          <a:xfrm>
            <a:off x="9372600" y="3547872"/>
            <a:ext cx="214884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400" b="1">
                <a:solidFill>
                  <a:srgbClr val="142337"/>
                </a:solidFill>
              </a:defRPr>
            </a:pPr>
            <a:r>
              <a:t>8. Status updated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40080" y="5440680"/>
            <a:ext cx="10972800" cy="68580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0" name="Rectangle 29"/>
          <p:cNvSpPr/>
          <p:nvPr/>
        </p:nvSpPr>
        <p:spPr>
          <a:xfrm>
            <a:off x="640080" y="5440680"/>
            <a:ext cx="64008" cy="68580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1" name="TextBox 30"/>
          <p:cNvSpPr txBox="1"/>
          <p:nvPr/>
        </p:nvSpPr>
        <p:spPr>
          <a:xfrm>
            <a:off x="841247" y="5586984"/>
            <a:ext cx="10625328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Result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The workflow keeps customer, booking, job and driver information connected instead of managing each stage separately.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6. Notifications and Driver Management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Recent development work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7</a:t>
            </a:r>
          </a:p>
        </p:txBody>
      </p:sp>
      <p:pic>
        <p:nvPicPr>
          <p:cNvPr id="7" name="Picture 6" descr="Driver registration awaiting aproval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" y="712334"/>
            <a:ext cx="5303520" cy="570765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40080" y="1417320"/>
            <a:ext cx="5303520" cy="4297680"/>
          </a:xfrm>
          <a:prstGeom prst="rect">
            <a:avLst/>
          </a:prstGeom>
          <a:noFill/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Rounded Rectangle 8"/>
          <p:cNvSpPr/>
          <p:nvPr/>
        </p:nvSpPr>
        <p:spPr>
          <a:xfrm>
            <a:off x="6263640" y="1417320"/>
            <a:ext cx="525780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ectangle 9"/>
          <p:cNvSpPr/>
          <p:nvPr/>
        </p:nvSpPr>
        <p:spPr>
          <a:xfrm>
            <a:off x="6263640" y="1417320"/>
            <a:ext cx="64008" cy="1051560"/>
          </a:xfrm>
          <a:prstGeom prst="rect">
            <a:avLst/>
          </a:prstGeom>
          <a:solidFill>
            <a:srgbClr val="D991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6464807" y="1563624"/>
            <a:ext cx="4910328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Registration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New driver registrations enter a Pending state and require administrator approval.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263640" y="2651760"/>
            <a:ext cx="525780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Rectangle 12"/>
          <p:cNvSpPr/>
          <p:nvPr/>
        </p:nvSpPr>
        <p:spPr>
          <a:xfrm>
            <a:off x="6263640" y="2651760"/>
            <a:ext cx="64008" cy="105156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6464807" y="2798064"/>
            <a:ext cx="4910328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Approval and suspension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Approved drivers can work. Suspended drivers are blocked from logging in.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263640" y="3886200"/>
            <a:ext cx="525780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Rectangle 15"/>
          <p:cNvSpPr/>
          <p:nvPr/>
        </p:nvSpPr>
        <p:spPr>
          <a:xfrm>
            <a:off x="6263640" y="3886200"/>
            <a:ext cx="64008" cy="1051560"/>
          </a:xfrm>
          <a:prstGeom prst="rect">
            <a:avLst/>
          </a:prstGeom>
          <a:solidFill>
            <a:srgbClr val="1891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6464807" y="4032504"/>
            <a:ext cx="4910328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Archive and restore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Delete is implemented as a soft delete so records can be restored rather than lost.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6263640" y="5120640"/>
            <a:ext cx="5257800" cy="9601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Rectangle 18"/>
          <p:cNvSpPr/>
          <p:nvPr/>
        </p:nvSpPr>
        <p:spPr>
          <a:xfrm>
            <a:off x="6263640" y="5120640"/>
            <a:ext cx="64008" cy="96012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TextBox 19"/>
          <p:cNvSpPr txBox="1"/>
          <p:nvPr/>
        </p:nvSpPr>
        <p:spPr>
          <a:xfrm>
            <a:off x="6464807" y="5266944"/>
            <a:ext cx="491032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Notifications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The notification service is being used for important new activity such as registrations and quote enquiries.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7. Technology and Data Storage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What the prototype is actually using now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8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417320"/>
            <a:ext cx="347472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640080" y="1417320"/>
            <a:ext cx="64008" cy="123444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41247" y="1563624"/>
            <a:ext cx="3127248" cy="1005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React + JavaScript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Component-based frontend and application logic.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70832" y="1417320"/>
            <a:ext cx="347472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4370832" y="1417320"/>
            <a:ext cx="64008" cy="1234440"/>
          </a:xfrm>
          <a:prstGeom prst="rect">
            <a:avLst/>
          </a:prstGeom>
          <a:solidFill>
            <a:srgbClr val="D991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4572000" y="1563624"/>
            <a:ext cx="3127248" cy="1005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Vite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Local development server and fast build environment.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101583" y="1417320"/>
            <a:ext cx="347472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8101583" y="1417320"/>
            <a:ext cx="64008" cy="123444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8302752" y="1563624"/>
            <a:ext cx="3127248" cy="1005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CSS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Custom responsive styling for the three portals.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40080" y="2971800"/>
            <a:ext cx="534924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640080" y="2971800"/>
            <a:ext cx="64008" cy="1417320"/>
          </a:xfrm>
          <a:prstGeom prst="rect">
            <a:avLst/>
          </a:prstGeom>
          <a:solidFill>
            <a:srgbClr val="1891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841247" y="3118104"/>
            <a:ext cx="5001768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Local Storage - current prototype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Customers, quotes, bookings, jobs, notifications and related details are stored in the browser on the local machine.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217920" y="2971800"/>
            <a:ext cx="534924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6217920" y="2971800"/>
            <a:ext cx="64008" cy="141732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6419088" y="3118104"/>
            <a:ext cx="5001768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Firebase - planned migration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Authentication and Firestore remain part of the planned cloud version. This is not yet the live storage layer.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40080" y="4754880"/>
            <a:ext cx="10972800" cy="9601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Rectangle 22"/>
          <p:cNvSpPr/>
          <p:nvPr/>
        </p:nvSpPr>
        <p:spPr>
          <a:xfrm>
            <a:off x="640080" y="4754880"/>
            <a:ext cx="64008" cy="960120"/>
          </a:xfrm>
          <a:prstGeom prst="rect">
            <a:avLst/>
          </a:prstGeom>
          <a:solidFill>
            <a:srgbClr val="D237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TextBox 23"/>
          <p:cNvSpPr txBox="1"/>
          <p:nvPr/>
        </p:nvSpPr>
        <p:spPr>
          <a:xfrm>
            <a:off x="841247" y="4901184"/>
            <a:ext cx="1062532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Why this matters for the viva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The current artefact demonstrates the workflow locally. Cloud deployment is a future development rather than something I claim is already complete.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8. Existing Systems and the Gap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MoveOS is aimed at a smaller and simpler operational setup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9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417320"/>
            <a:ext cx="347472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640080" y="1417320"/>
            <a:ext cx="64008" cy="105156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41247" y="1563624"/>
            <a:ext cx="3127248" cy="8229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Examples reviewed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AnyVan, Jobber, SmartMoving and Courier Exchange.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40080" y="2697480"/>
            <a:ext cx="347472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640080" y="2697480"/>
            <a:ext cx="64008" cy="1417320"/>
          </a:xfrm>
          <a:prstGeom prst="rect">
            <a:avLst/>
          </a:prstGeom>
          <a:solidFill>
            <a:srgbClr val="1891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841247" y="2843784"/>
            <a:ext cx="3127248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Strengths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Booking management, scheduling, customer records and established workflows.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40080" y="4343400"/>
            <a:ext cx="3474720" cy="14173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640080" y="4343400"/>
            <a:ext cx="64008" cy="1417320"/>
          </a:xfrm>
          <a:prstGeom prst="rect">
            <a:avLst/>
          </a:prstGeom>
          <a:solidFill>
            <a:srgbClr val="D237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841247" y="4489704"/>
            <a:ext cx="3127248" cy="1188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Weaknesses for some SMEs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Subscription costs, unnecessary complexity and limited flexibility for a small operation.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434840" y="1417320"/>
            <a:ext cx="7132320" cy="434340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4434840" y="1417320"/>
            <a:ext cx="64008" cy="434340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4636007" y="1563624"/>
            <a:ext cx="6784848" cy="4114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How MoveOS addresses this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MoveOS combines customer registration, quote requests, quotation processing, booking/calendar management, job allocation, driver management, notifications and archive functions in one prototype.</a:t>
            </a:r>
            <a:br/>
            <a:br/>
            <a:r>
              <a:t>The idea is not that every commercial system is expensive or unsuitable. The gap I am addressing is the need for a lightweight system that can be adapted around the workflow of a small courier or removal business.</a:t>
            </a:r>
            <a:br/>
            <a:br/>
            <a:r>
              <a:t>A single platform may also reduce the need to pay for separate CRM, booking, scheduling and basic job-management tools.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9. Development Approach and Challenges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Agile development allowed the prototype to change as problems were found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10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417320"/>
            <a:ext cx="347472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640080" y="1417320"/>
            <a:ext cx="64008" cy="118872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41247" y="1563624"/>
            <a:ext cx="3127248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Agile iterations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Build a feature - test it - identify problems - correct it - test again.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40080" y="2788920"/>
            <a:ext cx="347472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640080" y="2788920"/>
            <a:ext cx="64008" cy="1188720"/>
          </a:xfrm>
          <a:prstGeom prst="rect">
            <a:avLst/>
          </a:prstGeom>
          <a:solidFill>
            <a:srgbClr val="1891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841247" y="2935224"/>
            <a:ext cx="3127248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Examples of iteration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Calendar layout, job visibility, driver status, archive behaviour and notifications were revised during development.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40080" y="4160520"/>
            <a:ext cx="3474720" cy="11887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640080" y="4160520"/>
            <a:ext cx="64008" cy="1188720"/>
          </a:xfrm>
          <a:prstGeom prst="rect">
            <a:avLst/>
          </a:prstGeom>
          <a:solidFill>
            <a:srgbClr val="D991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841247" y="4306824"/>
            <a:ext cx="3127248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Cost and scope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Keeping the prototype on localhost avoided hosting and cloud-service costs during development while the core workflow was still changing.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434840" y="1417320"/>
            <a:ext cx="7132320" cy="39319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4434840" y="1417320"/>
            <a:ext cx="64008" cy="393192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4636007" y="1563624"/>
            <a:ext cx="6784848" cy="3703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Main challenges encountered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• Keeping data connected across customers, quotes, bookings and jobs</a:t>
            </a:r>
            <a:br/>
            <a:r>
              <a:t>• Preventing suspended or archived users from accessing the system</a:t>
            </a:r>
            <a:br/>
            <a:r>
              <a:t>• Making delete actions safe through archive/restore</a:t>
            </a:r>
            <a:br/>
            <a:r>
              <a:t>• Ensuring new registrations and quote requests appear for the administrator</a:t>
            </a:r>
            <a:br/>
            <a:r>
              <a:t>• Avoiding regressions when services were changed</a:t>
            </a:r>
            <a:br/>
            <a:r>
              <a:t>• Balancing the dissertation, testing and software development</a:t>
            </a:r>
            <a:br/>
            <a:r>
              <a:t>• Controlling scope so the project could be completed within the available time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10. Testing and Evaluation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Testing focused on real user journeys rather than isolated screens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11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371600"/>
            <a:ext cx="5212080" cy="9601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640080" y="1371600"/>
            <a:ext cx="64008" cy="96012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41247" y="1517904"/>
            <a:ext cx="486460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Registration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Customer and driver account creation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172200" y="1371600"/>
            <a:ext cx="5212080" cy="9601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6172200" y="1371600"/>
            <a:ext cx="64008" cy="960120"/>
          </a:xfrm>
          <a:prstGeom prst="rect">
            <a:avLst/>
          </a:prstGeom>
          <a:solidFill>
            <a:srgbClr val="1891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6373368" y="1517904"/>
            <a:ext cx="486460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Access control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Pending/suspended/archived driver login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40080" y="2606040"/>
            <a:ext cx="5212080" cy="9601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Rectangle 13"/>
          <p:cNvSpPr/>
          <p:nvPr/>
        </p:nvSpPr>
        <p:spPr>
          <a:xfrm>
            <a:off x="640080" y="2606040"/>
            <a:ext cx="64008" cy="960120"/>
          </a:xfrm>
          <a:prstGeom prst="rect">
            <a:avLst/>
          </a:prstGeom>
          <a:solidFill>
            <a:srgbClr val="D991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841247" y="2752344"/>
            <a:ext cx="486460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Quote workflow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Customer request to admin review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172200" y="2606040"/>
            <a:ext cx="5212080" cy="9601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Rectangle 16"/>
          <p:cNvSpPr/>
          <p:nvPr/>
        </p:nvSpPr>
        <p:spPr>
          <a:xfrm>
            <a:off x="6172200" y="2606040"/>
            <a:ext cx="64008" cy="96012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8" name="TextBox 17"/>
          <p:cNvSpPr txBox="1"/>
          <p:nvPr/>
        </p:nvSpPr>
        <p:spPr>
          <a:xfrm>
            <a:off x="6373368" y="2752344"/>
            <a:ext cx="486460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Booking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Confirmed booking appears on calendar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40080" y="3840480"/>
            <a:ext cx="5212080" cy="9601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0" name="Rectangle 19"/>
          <p:cNvSpPr/>
          <p:nvPr/>
        </p:nvSpPr>
        <p:spPr>
          <a:xfrm>
            <a:off x="640080" y="3840480"/>
            <a:ext cx="64008" cy="96012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841247" y="3986784"/>
            <a:ext cx="486460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Jobs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Driver assignment and job status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6172200" y="3840480"/>
            <a:ext cx="5212080" cy="9601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3" name="Rectangle 22"/>
          <p:cNvSpPr/>
          <p:nvPr/>
        </p:nvSpPr>
        <p:spPr>
          <a:xfrm>
            <a:off x="6172200" y="3840480"/>
            <a:ext cx="64008" cy="960120"/>
          </a:xfrm>
          <a:prstGeom prst="rect">
            <a:avLst/>
          </a:prstGeom>
          <a:solidFill>
            <a:srgbClr val="1891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4" name="TextBox 23"/>
          <p:cNvSpPr txBox="1"/>
          <p:nvPr/>
        </p:nvSpPr>
        <p:spPr>
          <a:xfrm>
            <a:off x="6373368" y="3986784"/>
            <a:ext cx="486460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Data safety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Archive, restore and soft deletion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640080" y="5074920"/>
            <a:ext cx="5212080" cy="9601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6" name="Rectangle 25"/>
          <p:cNvSpPr/>
          <p:nvPr/>
        </p:nvSpPr>
        <p:spPr>
          <a:xfrm>
            <a:off x="640080" y="5074920"/>
            <a:ext cx="64008" cy="960120"/>
          </a:xfrm>
          <a:prstGeom prst="rect">
            <a:avLst/>
          </a:prstGeom>
          <a:solidFill>
            <a:srgbClr val="D9910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7" name="TextBox 26"/>
          <p:cNvSpPr txBox="1"/>
          <p:nvPr/>
        </p:nvSpPr>
        <p:spPr>
          <a:xfrm>
            <a:off x="841247" y="5221224"/>
            <a:ext cx="486460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Notifications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New operational activity shown to admin</a:t>
            </a:r>
          </a:p>
        </p:txBody>
      </p:sp>
      <p:sp>
        <p:nvSpPr>
          <p:cNvPr id="28" name="Rounded Rectangle 27"/>
          <p:cNvSpPr/>
          <p:nvPr/>
        </p:nvSpPr>
        <p:spPr>
          <a:xfrm>
            <a:off x="6172200" y="5074920"/>
            <a:ext cx="5212080" cy="96012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9" name="Rectangle 28"/>
          <p:cNvSpPr/>
          <p:nvPr/>
        </p:nvSpPr>
        <p:spPr>
          <a:xfrm>
            <a:off x="6172200" y="5074920"/>
            <a:ext cx="64008" cy="96012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0" name="TextBox 29"/>
          <p:cNvSpPr txBox="1"/>
          <p:nvPr/>
        </p:nvSpPr>
        <p:spPr>
          <a:xfrm>
            <a:off x="6373368" y="5221224"/>
            <a:ext cx="486460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Regression testing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Re-test after service and UI changes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4F7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11. Current Status and Next Steps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What is complete and what remains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12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417320"/>
            <a:ext cx="5303520" cy="448056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640080" y="1417320"/>
            <a:ext cx="64008" cy="4480560"/>
          </a:xfrm>
          <a:prstGeom prst="rect">
            <a:avLst/>
          </a:prstGeom>
          <a:solidFill>
            <a:srgbClr val="18915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41247" y="1563624"/>
            <a:ext cx="4956048" cy="4251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WORKING IN THE PROTOTYPE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✓ Customer and driver registration</a:t>
            </a:r>
            <a:br/>
            <a:r>
              <a:t>✓ Role-based login behaviour</a:t>
            </a:r>
            <a:br/>
            <a:r>
              <a:t>✓ Admin dashboard</a:t>
            </a:r>
            <a:br/>
            <a:r>
              <a:t>✓ Quote request and quotation workflow</a:t>
            </a:r>
            <a:br/>
            <a:r>
              <a:t>✓ Deposit/booking flow</a:t>
            </a:r>
            <a:br/>
            <a:r>
              <a:t>✓ Booking calendar</a:t>
            </a:r>
            <a:br/>
            <a:r>
              <a:t>✓ Job management and driver assignment</a:t>
            </a:r>
            <a:br/>
            <a:r>
              <a:t>✓ Driver approval, suspension and reactivation</a:t>
            </a:r>
            <a:br/>
            <a:r>
              <a:t>✓ Notifications</a:t>
            </a:r>
            <a:br/>
            <a:r>
              <a:t>✓ Archive and restore</a:t>
            </a:r>
            <a:br/>
            <a:r>
              <a:t>✓ Local browser data persistence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17920" y="1417320"/>
            <a:ext cx="5303520" cy="448056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Rectangle 10"/>
          <p:cNvSpPr/>
          <p:nvPr/>
        </p:nvSpPr>
        <p:spPr>
          <a:xfrm>
            <a:off x="6217920" y="1417320"/>
            <a:ext cx="64008" cy="4480560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2" name="TextBox 11"/>
          <p:cNvSpPr txBox="1"/>
          <p:nvPr/>
        </p:nvSpPr>
        <p:spPr>
          <a:xfrm>
            <a:off x="6419088" y="1563624"/>
            <a:ext cx="4956048" cy="4251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NEXT DEVELOPMENT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• Complete regression testing</a:t>
            </a:r>
            <a:br/>
            <a:r>
              <a:t>• Strengthen validation and error handling</a:t>
            </a:r>
            <a:br/>
            <a:r>
              <a:t>• Finalise notification behaviour across all new activity</a:t>
            </a:r>
            <a:br/>
            <a:r>
              <a:t>• Migrate authentication and data to Firebase</a:t>
            </a:r>
            <a:br/>
            <a:r>
              <a:t>• Add secure online payment integration</a:t>
            </a:r>
            <a:br/>
            <a:r>
              <a:t>• Deploy to a production cloud environment</a:t>
            </a:r>
            <a:br/>
            <a:r>
              <a:t>• Add reporting and more advanced operational features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02920" y="292608"/>
            <a:ext cx="111556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500" b="1">
                <a:solidFill>
                  <a:srgbClr val="142337"/>
                </a:solidFill>
              </a:defRPr>
            </a:pPr>
            <a:r>
              <a:t>12. 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0352" y="804672"/>
            <a:ext cx="109728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50">
                <a:solidFill>
                  <a:srgbClr val="5A697D"/>
                </a:solidFill>
              </a:defRPr>
            </a:pPr>
            <a:r>
              <a:t>MoveOS now demonstrates the main business workflow as a working prototype</a:t>
            </a:r>
          </a:p>
        </p:txBody>
      </p:sp>
      <p:sp>
        <p:nvSpPr>
          <p:cNvPr id="5" name="Rectangle 4"/>
          <p:cNvSpPr/>
          <p:nvPr/>
        </p:nvSpPr>
        <p:spPr>
          <a:xfrm>
            <a:off x="502920" y="1115568"/>
            <a:ext cx="11155680" cy="32004"/>
          </a:xfrm>
          <a:prstGeom prst="rect">
            <a:avLst/>
          </a:prstGeom>
          <a:solidFill>
            <a:srgbClr val="0E69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10698480" y="6510528"/>
            <a:ext cx="91440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800">
                <a:solidFill>
                  <a:srgbClr val="5A697D"/>
                </a:solidFill>
              </a:defRPr>
            </a:pPr>
            <a:r>
              <a:t>MoveOS  |  13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40080" y="1417320"/>
            <a:ext cx="7406640" cy="3566160"/>
          </a:xfrm>
          <a:prstGeom prst="roundRect">
            <a:avLst/>
          </a:prstGeom>
          <a:solidFill>
            <a:srgbClr val="FFFFFF"/>
          </a:solidFill>
          <a:ln>
            <a:solidFill>
              <a:srgbClr val="DCE6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Rectangle 7"/>
          <p:cNvSpPr/>
          <p:nvPr/>
        </p:nvSpPr>
        <p:spPr>
          <a:xfrm>
            <a:off x="640080" y="1417320"/>
            <a:ext cx="64008" cy="3566160"/>
          </a:xfrm>
          <a:prstGeom prst="rect">
            <a:avLst/>
          </a:prstGeom>
          <a:solidFill>
            <a:srgbClr val="083F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41247" y="1563624"/>
            <a:ext cx="7059168" cy="33375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 b="1">
                <a:solidFill>
                  <a:srgbClr val="142337"/>
                </a:solidFill>
              </a:defRPr>
            </a:pPr>
            <a:r>
              <a:t>What the project demonstrates</a:t>
            </a:r>
          </a:p>
          <a:p>
            <a:pPr>
              <a:spcBef>
                <a:spcPts val="500"/>
              </a:spcBef>
              <a:defRPr sz="1100">
                <a:solidFill>
                  <a:srgbClr val="5A697D"/>
                </a:solidFill>
              </a:defRPr>
            </a:pPr>
            <a:r>
              <a:t>MoveOS brings together customer enquiries, quotations, bookings, jobs and driver management in one interface.</a:t>
            </a:r>
            <a:br/>
            <a:br/>
            <a:r>
              <a:t>The project has progressed beyond the original concept into a working localhost artefact with three user roles and connected operational workflows.</a:t>
            </a:r>
            <a:br/>
            <a:br/>
            <a:r>
              <a:t>The next stage is to move the same structure from browser storage to a secure cloud backend and production deployment.</a:t>
            </a:r>
          </a:p>
        </p:txBody>
      </p:sp>
      <p:pic>
        <p:nvPicPr>
          <p:cNvPr id="10" name="Picture 9" descr="MoveOS_QR_Co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1080" y="1508760"/>
            <a:ext cx="2331720" cy="233172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8366760" y="3977639"/>
            <a:ext cx="29260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 b="1">
                <a:solidFill>
                  <a:srgbClr val="142337"/>
                </a:solidFill>
              </a:defRPr>
            </a:pPr>
            <a:r>
              <a:t>MoveOS project QR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" y="5303520"/>
            <a:ext cx="7498079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0E69BE"/>
                </a:solidFill>
              </a:defRPr>
            </a:pPr>
            <a:r>
              <a:t>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