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355" r:id="rId3"/>
    <p:sldId id="356" r:id="rId4"/>
    <p:sldId id="276" r:id="rId5"/>
    <p:sldId id="277" r:id="rId6"/>
    <p:sldId id="280" r:id="rId7"/>
    <p:sldId id="323" r:id="rId8"/>
    <p:sldId id="354" r:id="rId9"/>
    <p:sldId id="330" r:id="rId10"/>
    <p:sldId id="332" r:id="rId11"/>
    <p:sldId id="333" r:id="rId12"/>
    <p:sldId id="334" r:id="rId13"/>
    <p:sldId id="335" r:id="rId14"/>
    <p:sldId id="348" r:id="rId15"/>
    <p:sldId id="350" r:id="rId16"/>
    <p:sldId id="357" r:id="rId17"/>
    <p:sldId id="358" r:id="rId18"/>
    <p:sldId id="359" r:id="rId19"/>
    <p:sldId id="351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75" autoAdjust="0"/>
    <p:restoredTop sz="94660"/>
  </p:normalViewPr>
  <p:slideViewPr>
    <p:cSldViewPr>
      <p:cViewPr varScale="1">
        <p:scale>
          <a:sx n="110" d="100"/>
          <a:sy n="110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3161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665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98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37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095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974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373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92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859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5014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9A6C2-38B2-4F10-A0C0-548CA8F30A60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763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19A6C2-38B2-4F10-A0C0-548CA8F30A60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350F4-F1C1-40A7-97C4-A429D4592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841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Methodology and Methods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 Overview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87066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Focus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session is for anyone struggling with: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000" b="1" dirty="0" smtClean="0"/>
              <a:t>Chapter Three: Literature </a:t>
            </a:r>
            <a:r>
              <a:rPr lang="en-GB" sz="4000" b="1" dirty="0"/>
              <a:t>review and </a:t>
            </a:r>
            <a:r>
              <a:rPr lang="en-GB" sz="4000" b="1" dirty="0" smtClean="0"/>
              <a:t>analysis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1747818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Chapter Three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This </a:t>
            </a:r>
            <a:r>
              <a:rPr lang="en-GB" dirty="0"/>
              <a:t>section reviews the </a:t>
            </a:r>
            <a:r>
              <a:rPr lang="en-GB" dirty="0" smtClean="0"/>
              <a:t>literature into themes of data that will answer your title question or area of focus</a:t>
            </a:r>
          </a:p>
          <a:p>
            <a:r>
              <a:rPr lang="en-GB" dirty="0" smtClean="0"/>
              <a:t>Ensure you use as much primary research as possible here </a:t>
            </a:r>
          </a:p>
          <a:p>
            <a:r>
              <a:rPr lang="en-GB" dirty="0" smtClean="0"/>
              <a:t>You </a:t>
            </a:r>
            <a:r>
              <a:rPr lang="en-GB" dirty="0"/>
              <a:t>would </a:t>
            </a:r>
            <a:r>
              <a:rPr lang="en-GB" dirty="0" smtClean="0"/>
              <a:t>subhead and detail each theme in turn</a:t>
            </a:r>
          </a:p>
          <a:p>
            <a:r>
              <a:rPr lang="en-GB" dirty="0" smtClean="0"/>
              <a:t>Summarise them briefly at the end of the chapter before signposting to chapter four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8765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Analysing Data Using 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Thematic analysis </a:t>
            </a:r>
            <a:r>
              <a:rPr lang="en-GB" dirty="0" smtClean="0"/>
              <a:t>involves </a:t>
            </a:r>
            <a:r>
              <a:rPr lang="en-GB" dirty="0"/>
              <a:t>searching through data to identify any recurrent </a:t>
            </a:r>
            <a:r>
              <a:rPr lang="en-GB" dirty="0" smtClean="0"/>
              <a:t>patterns</a:t>
            </a:r>
          </a:p>
          <a:p>
            <a:r>
              <a:rPr lang="en-GB" dirty="0" smtClean="0"/>
              <a:t>‘Themes’ are linked </a:t>
            </a:r>
            <a:r>
              <a:rPr lang="en-GB" dirty="0"/>
              <a:t>categories </a:t>
            </a:r>
            <a:r>
              <a:rPr lang="en-GB" dirty="0" smtClean="0"/>
              <a:t>of meaning </a:t>
            </a:r>
          </a:p>
          <a:p>
            <a:r>
              <a:rPr lang="en-GB" dirty="0" smtClean="0"/>
              <a:t>You do not have to be an expert in your topic to be able to use this methodology</a:t>
            </a:r>
            <a:endParaRPr lang="en-GB" dirty="0"/>
          </a:p>
          <a:p>
            <a:r>
              <a:rPr lang="en-GB" dirty="0" smtClean="0"/>
              <a:t>The best way of uncovering themes is to make notes as you read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2210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Theme?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A </a:t>
            </a:r>
            <a:r>
              <a:rPr lang="en-GB" dirty="0"/>
              <a:t>theme represents a level of patterned response or meaning from the data that is related to the </a:t>
            </a:r>
            <a:r>
              <a:rPr lang="en-GB" dirty="0" smtClean="0"/>
              <a:t>research aim and objectives</a:t>
            </a:r>
          </a:p>
          <a:p>
            <a:r>
              <a:rPr lang="en-GB" dirty="0" smtClean="0"/>
              <a:t>They could be measured by determining how often the word, feeling, response, professional, act, theory or behaviour can be spotted during your reading</a:t>
            </a:r>
          </a:p>
          <a:p>
            <a:r>
              <a:rPr lang="en-GB" dirty="0" smtClean="0"/>
              <a:t>Or it could be that themes are simply (as with Grounded Theory) specific perspectives of the people you are researching </a:t>
            </a:r>
          </a:p>
          <a:p>
            <a:r>
              <a:rPr lang="en-GB" dirty="0" smtClean="0"/>
              <a:t>YOU decide the themes</a:t>
            </a:r>
          </a:p>
          <a:p>
            <a:r>
              <a:rPr lang="en-GB" dirty="0" smtClean="0"/>
              <a:t>Think of it as you deciding what the most important aspects of your reading are when you think of the ‘big picture’</a:t>
            </a:r>
          </a:p>
          <a:p>
            <a:r>
              <a:rPr lang="en-GB" dirty="0" smtClean="0"/>
              <a:t>Look at your objectives if possible – or even the themes in your lit review</a:t>
            </a:r>
            <a:endParaRPr lang="en-GB" dirty="0"/>
          </a:p>
          <a:p>
            <a:r>
              <a:rPr lang="en-GB" dirty="0" smtClean="0"/>
              <a:t>Try not to ADD or TAKE AWAY anything from your reading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5031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Flexibility for researchers </a:t>
            </a:r>
          </a:p>
          <a:p>
            <a:r>
              <a:rPr lang="en-GB" dirty="0" smtClean="0"/>
              <a:t>Well </a:t>
            </a:r>
            <a:r>
              <a:rPr lang="en-GB" dirty="0"/>
              <a:t>suited to large </a:t>
            </a:r>
            <a:r>
              <a:rPr lang="en-GB" dirty="0" smtClean="0"/>
              <a:t>areas of reading</a:t>
            </a:r>
            <a:endParaRPr lang="en-GB" dirty="0"/>
          </a:p>
          <a:p>
            <a:r>
              <a:rPr lang="en-GB" dirty="0"/>
              <a:t>Allows researchers to expand </a:t>
            </a:r>
            <a:r>
              <a:rPr lang="en-GB" dirty="0" smtClean="0"/>
              <a:t>knowledge base</a:t>
            </a:r>
          </a:p>
          <a:p>
            <a:r>
              <a:rPr lang="en-GB" dirty="0" smtClean="0"/>
              <a:t>Great </a:t>
            </a:r>
            <a:r>
              <a:rPr lang="en-GB" dirty="0"/>
              <a:t>for multiple </a:t>
            </a:r>
            <a:r>
              <a:rPr lang="en-GB" dirty="0" smtClean="0"/>
              <a:t>researchers</a:t>
            </a:r>
            <a:endParaRPr lang="en-GB" dirty="0"/>
          </a:p>
          <a:p>
            <a:r>
              <a:rPr lang="en-GB" dirty="0" smtClean="0"/>
              <a:t>Own interpretation </a:t>
            </a:r>
            <a:r>
              <a:rPr lang="en-GB" dirty="0"/>
              <a:t>of themes </a:t>
            </a:r>
            <a:r>
              <a:rPr lang="en-GB" dirty="0" smtClean="0"/>
              <a:t>supported</a:t>
            </a:r>
            <a:endParaRPr lang="en-GB" dirty="0"/>
          </a:p>
          <a:p>
            <a:r>
              <a:rPr lang="en-GB" dirty="0"/>
              <a:t>Applicable to research questions that go beyond an individual's </a:t>
            </a:r>
            <a:r>
              <a:rPr lang="en-GB" dirty="0" smtClean="0"/>
              <a:t>experience</a:t>
            </a:r>
            <a:endParaRPr lang="en-GB" dirty="0"/>
          </a:p>
          <a:p>
            <a:r>
              <a:rPr lang="en-GB" dirty="0"/>
              <a:t>Allows for categories to emerge from </a:t>
            </a:r>
            <a:r>
              <a:rPr lang="en-GB" dirty="0" smtClean="0"/>
              <a:t>data</a:t>
            </a:r>
            <a:r>
              <a:rPr lang="en-GB" dirty="0"/>
              <a:t> </a:t>
            </a:r>
            <a:r>
              <a:rPr lang="en-GB" dirty="0" smtClean="0"/>
              <a:t>rather than be thought of first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52873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Reliability </a:t>
            </a:r>
            <a:r>
              <a:rPr lang="en-GB" dirty="0"/>
              <a:t>is a concern due to </a:t>
            </a:r>
            <a:r>
              <a:rPr lang="en-GB" dirty="0" smtClean="0"/>
              <a:t>subjectivity of analysis  </a:t>
            </a:r>
          </a:p>
          <a:p>
            <a:r>
              <a:rPr lang="en-GB" dirty="0" smtClean="0"/>
              <a:t>Thematic </a:t>
            </a:r>
            <a:r>
              <a:rPr lang="en-GB" dirty="0"/>
              <a:t>analysis may miss </a:t>
            </a:r>
            <a:r>
              <a:rPr lang="en-GB" dirty="0" smtClean="0"/>
              <a:t>something quite subtle in the reading</a:t>
            </a:r>
            <a:endParaRPr lang="en-GB" dirty="0"/>
          </a:p>
          <a:p>
            <a:r>
              <a:rPr lang="en-GB" dirty="0"/>
              <a:t>Flexibility makes it difficult to concentrate on what aspect of the data to focus </a:t>
            </a:r>
            <a:r>
              <a:rPr lang="en-GB" dirty="0" smtClean="0"/>
              <a:t>on</a:t>
            </a:r>
          </a:p>
          <a:p>
            <a:r>
              <a:rPr lang="en-GB" dirty="0" smtClean="0"/>
              <a:t>Difficult process in some </a:t>
            </a:r>
            <a:r>
              <a:rPr lang="en-GB" dirty="0" smtClean="0"/>
              <a:t>ways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425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Use CASP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</a:t>
            </a:r>
            <a:r>
              <a:rPr lang="en-GB" dirty="0"/>
              <a:t>ritical </a:t>
            </a:r>
            <a:r>
              <a:rPr lang="en-GB" b="1" dirty="0"/>
              <a:t>A</a:t>
            </a:r>
            <a:r>
              <a:rPr lang="en-GB" dirty="0"/>
              <a:t>ppraisal </a:t>
            </a:r>
            <a:r>
              <a:rPr lang="en-GB" b="1" dirty="0"/>
              <a:t>S</a:t>
            </a:r>
            <a:r>
              <a:rPr lang="en-GB" dirty="0"/>
              <a:t>kills </a:t>
            </a:r>
            <a:r>
              <a:rPr lang="en-GB" b="1" dirty="0" smtClean="0"/>
              <a:t>P</a:t>
            </a:r>
            <a:r>
              <a:rPr lang="en-GB" dirty="0" smtClean="0"/>
              <a:t>rogramme</a:t>
            </a:r>
          </a:p>
          <a:p>
            <a:r>
              <a:rPr lang="en-GB" dirty="0" smtClean="0"/>
              <a:t>Can be used for a range of different types of research and research analysis </a:t>
            </a:r>
          </a:p>
          <a:p>
            <a:r>
              <a:rPr lang="en-GB" dirty="0" smtClean="0"/>
              <a:t>Aim to help you assess </a:t>
            </a:r>
            <a:r>
              <a:rPr lang="en-GB" dirty="0"/>
              <a:t>the trustworthiness, relevance and results of published </a:t>
            </a:r>
            <a:r>
              <a:rPr lang="en-GB" dirty="0" smtClean="0"/>
              <a:t>papers</a:t>
            </a:r>
          </a:p>
          <a:p>
            <a:r>
              <a:rPr lang="en-GB" dirty="0" smtClean="0"/>
              <a:t>Basically help you decide </a:t>
            </a:r>
            <a:r>
              <a:rPr lang="en-GB" dirty="0"/>
              <a:t>if </a:t>
            </a:r>
            <a:r>
              <a:rPr lang="en-GB" dirty="0" smtClean="0"/>
              <a:t>what you are reading is believable </a:t>
            </a:r>
            <a:r>
              <a:rPr lang="en-GB" dirty="0"/>
              <a:t>and </a:t>
            </a:r>
            <a:r>
              <a:rPr lang="en-GB" dirty="0" smtClean="0"/>
              <a:t>useful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53934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908" y="-9516"/>
            <a:ext cx="8229600" cy="1143000"/>
          </a:xfrm>
        </p:spPr>
        <p:txBody>
          <a:bodyPr/>
          <a:lstStyle/>
          <a:p>
            <a:r>
              <a:rPr lang="en-GB" dirty="0" smtClean="0"/>
              <a:t>CASP Checklists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/>
          </a:bodyPr>
          <a:lstStyle/>
          <a:p>
            <a:r>
              <a:rPr lang="en-GB" dirty="0" smtClean="0"/>
              <a:t>CASP </a:t>
            </a:r>
            <a:r>
              <a:rPr lang="en-GB" dirty="0"/>
              <a:t>Systematic Review Checklist</a:t>
            </a:r>
          </a:p>
          <a:p>
            <a:r>
              <a:rPr lang="en-GB" dirty="0"/>
              <a:t>CASP Qualitative Checklist</a:t>
            </a:r>
          </a:p>
          <a:p>
            <a:r>
              <a:rPr lang="en-GB" dirty="0"/>
              <a:t>CASP Randomised Controlled Trial Checklist</a:t>
            </a:r>
          </a:p>
          <a:p>
            <a:r>
              <a:rPr lang="en-GB" dirty="0"/>
              <a:t>CASP Case Control Checklist</a:t>
            </a:r>
          </a:p>
          <a:p>
            <a:r>
              <a:rPr lang="en-GB" dirty="0"/>
              <a:t>CASP Cohort Study Checklist</a:t>
            </a:r>
          </a:p>
          <a:p>
            <a:r>
              <a:rPr lang="en-GB" dirty="0"/>
              <a:t>CASP Clinical Prediction Rule </a:t>
            </a:r>
            <a:r>
              <a:rPr lang="en-GB" dirty="0" smtClean="0"/>
              <a:t>Checklist</a:t>
            </a:r>
          </a:p>
          <a:p>
            <a:r>
              <a:rPr lang="en-GB" dirty="0" smtClean="0"/>
              <a:t>CASP Diagnostic Checklist</a:t>
            </a:r>
          </a:p>
          <a:p>
            <a:r>
              <a:rPr lang="en-GB" dirty="0" smtClean="0"/>
              <a:t>CASP Economic Evaluation Checklist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61119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Use CASP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Then you simply check </a:t>
            </a:r>
            <a:r>
              <a:rPr lang="en-GB" dirty="0" smtClean="0"/>
              <a:t>your data </a:t>
            </a:r>
            <a:r>
              <a:rPr lang="en-GB" dirty="0" smtClean="0"/>
              <a:t>against the 10 questions in the correct checklist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0316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EXAMPLE: CASP Checklist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dirty="0" smtClean="0"/>
              <a:t>Was </a:t>
            </a:r>
            <a:r>
              <a:rPr lang="en-GB" dirty="0"/>
              <a:t>there a clear statement of the aims </a:t>
            </a:r>
            <a:r>
              <a:rPr lang="en-GB" dirty="0" smtClean="0"/>
              <a:t>of the research?       </a:t>
            </a:r>
            <a:r>
              <a:rPr lang="en-GB" dirty="0"/>
              <a:t>Yes Can’t tell </a:t>
            </a:r>
            <a:r>
              <a:rPr lang="en-GB" dirty="0" smtClean="0"/>
              <a:t>No</a:t>
            </a:r>
          </a:p>
          <a:p>
            <a:pPr marL="514350" indent="-514350">
              <a:buAutoNum type="arabicPeriod"/>
            </a:pPr>
            <a:r>
              <a:rPr lang="en-GB" dirty="0" smtClean="0"/>
              <a:t>Is </a:t>
            </a:r>
            <a:r>
              <a:rPr lang="en-GB" dirty="0"/>
              <a:t>a qualitative methodology appropriate? Yes Can’t tell </a:t>
            </a:r>
            <a:r>
              <a:rPr lang="en-GB" dirty="0" smtClean="0"/>
              <a:t></a:t>
            </a:r>
          </a:p>
          <a:p>
            <a:pPr marL="514350" indent="-514350">
              <a:buAutoNum type="arabicPeriod"/>
            </a:pPr>
            <a:r>
              <a:rPr lang="en-GB" dirty="0"/>
              <a:t>Was the research design appropriate </a:t>
            </a:r>
            <a:r>
              <a:rPr lang="en-GB" dirty="0" smtClean="0"/>
              <a:t>to address the aims of the research?  </a:t>
            </a:r>
            <a:r>
              <a:rPr lang="en-GB" dirty="0"/>
              <a:t>Yes Can’t tell </a:t>
            </a:r>
            <a:r>
              <a:rPr lang="en-GB" dirty="0" smtClean="0"/>
              <a:t>No</a:t>
            </a:r>
          </a:p>
          <a:p>
            <a:pPr marL="514350" indent="-51435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And so 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89827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Then ….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Devise a document which makes clear how your codes or themes look after you have used the CASP checklist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8566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0338406"/>
              </p:ext>
            </p:extLst>
          </p:nvPr>
        </p:nvGraphicFramePr>
        <p:xfrm>
          <a:off x="457200" y="1600200"/>
          <a:ext cx="8229600" cy="2620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655222">
                <a:tc>
                  <a:txBody>
                    <a:bodyPr/>
                    <a:lstStyle/>
                    <a:p>
                      <a:r>
                        <a:rPr lang="en-GB" dirty="0" smtClean="0"/>
                        <a:t>THEME</a:t>
                      </a:r>
                      <a:r>
                        <a:rPr lang="en-GB" baseline="0" dirty="0" smtClean="0"/>
                        <a:t> OR CODE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Q10</a:t>
                      </a:r>
                      <a:endParaRPr lang="en-GB" dirty="0"/>
                    </a:p>
                  </a:txBody>
                  <a:tcPr/>
                </a:tc>
              </a:tr>
              <a:tr h="655222">
                <a:tc>
                  <a:txBody>
                    <a:bodyPr/>
                    <a:lstStyle/>
                    <a:p>
                      <a:r>
                        <a:rPr lang="en-GB" dirty="0" smtClean="0"/>
                        <a:t>Conformity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D K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</a:t>
                      </a:r>
                      <a:r>
                        <a:rPr lang="en-GB" baseline="0" dirty="0" smtClean="0"/>
                        <a:t> 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DK</a:t>
                      </a:r>
                      <a:endParaRPr lang="en-GB" dirty="0"/>
                    </a:p>
                  </a:txBody>
                  <a:tcPr/>
                </a:tc>
              </a:tr>
              <a:tr h="655222">
                <a:tc>
                  <a:txBody>
                    <a:bodyPr/>
                    <a:lstStyle/>
                    <a:p>
                      <a:r>
                        <a:rPr lang="en-GB" dirty="0" smtClean="0"/>
                        <a:t>Authority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DK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D K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</a:t>
                      </a:r>
                      <a:r>
                        <a:rPr lang="en-GB" baseline="0" dirty="0" smtClean="0"/>
                        <a:t> 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</a:t>
                      </a:r>
                      <a:r>
                        <a:rPr lang="en-GB" baseline="0" dirty="0" smtClean="0"/>
                        <a:t> 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/>
                </a:tc>
              </a:tr>
              <a:tr h="655222">
                <a:tc>
                  <a:txBody>
                    <a:bodyPr/>
                    <a:lstStyle/>
                    <a:p>
                      <a:r>
                        <a:rPr lang="en-GB" dirty="0" smtClean="0"/>
                        <a:t>Social norms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</a:t>
                      </a:r>
                      <a:r>
                        <a:rPr lang="en-GB" baseline="0" dirty="0" smtClean="0"/>
                        <a:t> 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 smtClean="0"/>
                        <a:t>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X 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DK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dirty="0" smtClean="0"/>
                        <a:t>DK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07689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MOST IMPORTANTLY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Remember that someone should be able to read your dissertation and </a:t>
            </a:r>
            <a:r>
              <a:rPr lang="en-GB" b="1" dirty="0"/>
              <a:t>repeat the research EXACTLY</a:t>
            </a:r>
          </a:p>
          <a:p>
            <a:r>
              <a:rPr lang="en-GB" dirty="0" smtClean="0"/>
              <a:t>This means </a:t>
            </a:r>
            <a:r>
              <a:rPr lang="en-GB" dirty="0" smtClean="0"/>
              <a:t>you should ensure each theme is supported by data of the right kind</a:t>
            </a:r>
          </a:p>
        </p:txBody>
      </p:sp>
    </p:spTree>
    <p:extLst>
      <p:ext uri="{BB962C8B-B14F-4D97-AF65-F5344CB8AC3E}">
        <p14:creationId xmlns:p14="http://schemas.microsoft.com/office/powerpoint/2010/main" val="4555197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are my instincts in regards to themes that have emerged?</a:t>
            </a:r>
          </a:p>
          <a:p>
            <a:r>
              <a:rPr lang="en-GB" dirty="0" smtClean="0"/>
              <a:t>Can they be backed up by data that has passed (for example) the CASP questioning</a:t>
            </a:r>
          </a:p>
          <a:p>
            <a:r>
              <a:rPr lang="en-GB" dirty="0" smtClean="0"/>
              <a:t>Do each of my themes link clearly to the title, my aim or any objective? </a:t>
            </a:r>
          </a:p>
          <a:p>
            <a:r>
              <a:rPr lang="en-GB" dirty="0" smtClean="0"/>
              <a:t>Have I decided on obvious and logical themes that would make sense to anyone who has read the same data as me?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28380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Are there difficulties in Adoption </a:t>
            </a:r>
            <a:r>
              <a:rPr lang="en-GB" smtClean="0"/>
              <a:t>within Wales?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Themes:</a:t>
            </a:r>
          </a:p>
          <a:p>
            <a:pPr marL="0" indent="0">
              <a:buNone/>
            </a:pPr>
            <a:r>
              <a:rPr lang="en-GB" u="sng" dirty="0" smtClean="0"/>
              <a:t>Age of adoptee child</a:t>
            </a:r>
          </a:p>
          <a:p>
            <a:pPr marL="0" indent="0">
              <a:buNone/>
            </a:pPr>
            <a:r>
              <a:rPr lang="en-GB" u="sng" dirty="0" smtClean="0"/>
              <a:t>Social Worker Involvement </a:t>
            </a:r>
          </a:p>
          <a:p>
            <a:pPr marL="0" indent="0">
              <a:buNone/>
            </a:pPr>
            <a:r>
              <a:rPr lang="en-GB" u="sng" dirty="0" smtClean="0"/>
              <a:t>Class and Impact on the Family</a:t>
            </a:r>
          </a:p>
          <a:p>
            <a:pPr marL="0" indent="0">
              <a:buNone/>
            </a:pPr>
            <a:r>
              <a:rPr lang="en-GB" u="sng" dirty="0" smtClean="0"/>
              <a:t>Country of Birth</a:t>
            </a:r>
          </a:p>
        </p:txBody>
      </p:sp>
    </p:spTree>
    <p:extLst>
      <p:ext uri="{BB962C8B-B14F-4D97-AF65-F5344CB8AC3E}">
        <p14:creationId xmlns:p14="http://schemas.microsoft.com/office/powerpoint/2010/main" val="2757421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What is the biggest impact upon mortality rates in Healthcare and The Older Person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 smtClean="0"/>
              <a:t>Postcode Lottery</a:t>
            </a:r>
          </a:p>
          <a:p>
            <a:pPr marL="0" indent="0">
              <a:buNone/>
            </a:pPr>
            <a:r>
              <a:rPr lang="en-GB" u="sng" dirty="0" smtClean="0"/>
              <a:t>Access to Services</a:t>
            </a:r>
          </a:p>
          <a:p>
            <a:pPr marL="0" indent="0">
              <a:buNone/>
            </a:pPr>
            <a:r>
              <a:rPr lang="en-GB" u="sng" dirty="0" smtClean="0"/>
              <a:t>Third Sector Involvement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0473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What role does the education system play in safeguarding against Child Abuse?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 smtClean="0"/>
              <a:t>Media Impact</a:t>
            </a:r>
          </a:p>
          <a:p>
            <a:pPr marL="0" indent="0">
              <a:buNone/>
            </a:pPr>
            <a:r>
              <a:rPr lang="en-GB" u="sng" dirty="0" smtClean="0"/>
              <a:t>Power and Identity </a:t>
            </a:r>
          </a:p>
          <a:p>
            <a:pPr marL="0" indent="0">
              <a:buNone/>
            </a:pPr>
            <a:r>
              <a:rPr lang="en-GB" u="sng" dirty="0" smtClean="0"/>
              <a:t>Protection Training and Policy </a:t>
            </a:r>
          </a:p>
          <a:p>
            <a:pPr marL="0" indent="0">
              <a:buNone/>
            </a:pPr>
            <a:r>
              <a:rPr lang="en-GB" u="sng" dirty="0" smtClean="0"/>
              <a:t>Reporting Systems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20158130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509"/>
            <a:ext cx="8229600" cy="1143000"/>
          </a:xfrm>
        </p:spPr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06024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684</TotalTime>
  <Words>773</Words>
  <Application>Microsoft Office PowerPoint</Application>
  <PresentationFormat>On-screen Show (4:3)</PresentationFormat>
  <Paragraphs>137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Wingdings</vt:lpstr>
      <vt:lpstr>Office Theme</vt:lpstr>
      <vt:lpstr>Methodology and Methods</vt:lpstr>
      <vt:lpstr>Today’s Focus</vt:lpstr>
      <vt:lpstr>Chapter Three</vt:lpstr>
      <vt:lpstr>Analysing Data Using Themes</vt:lpstr>
      <vt:lpstr>What is a Theme?</vt:lpstr>
      <vt:lpstr>Pros </vt:lpstr>
      <vt:lpstr>Cons</vt:lpstr>
      <vt:lpstr>How to Use CASP</vt:lpstr>
      <vt:lpstr>CASP Checklists</vt:lpstr>
      <vt:lpstr>How to Use CASP</vt:lpstr>
      <vt:lpstr>EXAMPLE: CASP Checklist</vt:lpstr>
      <vt:lpstr>Then …. </vt:lpstr>
      <vt:lpstr>EXAMPLE</vt:lpstr>
      <vt:lpstr>MOST IMPORTANTLY</vt:lpstr>
      <vt:lpstr>Questions</vt:lpstr>
      <vt:lpstr>Examples </vt:lpstr>
      <vt:lpstr>Examples</vt:lpstr>
      <vt:lpstr>Examples</vt:lpstr>
      <vt:lpstr>Questions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Grounded Theory</dc:title>
  <dc:creator>Administrator</dc:creator>
  <cp:lastModifiedBy>Tania Gulliford</cp:lastModifiedBy>
  <cp:revision>28</cp:revision>
  <dcterms:created xsi:type="dcterms:W3CDTF">2016-01-18T12:52:47Z</dcterms:created>
  <dcterms:modified xsi:type="dcterms:W3CDTF">2017-03-21T15:47:55Z</dcterms:modified>
</cp:coreProperties>
</file>