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9" r:id="rId3"/>
    <p:sldId id="258" r:id="rId4"/>
  </p:sldIdLst>
  <p:sldSz cx="43891200" cy="32918400"/>
  <p:notesSz cx="6858000" cy="9144000"/>
  <p:embeddedFontLst>
    <p:embeddedFont>
      <p:font typeface="Inter" panose="02000503000000020004" pitchFamily="2" charset="0"/>
      <p:regular r:id="rId5"/>
    </p:embeddedFont>
    <p:embeddedFont>
      <p:font typeface="League Spartan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2" d="100"/>
          <a:sy n="22" d="100"/>
        </p:scale>
        <p:origin x="1284" y="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5" Type="http://schemas.openxmlformats.org/officeDocument/2006/relationships/font" Target="fonts/font1.fntdata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" TargetMode="Externa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276600" y="-235692"/>
            <a:ext cx="51039207" cy="34121504"/>
            <a:chOff x="0" y="0"/>
            <a:chExt cx="5601010" cy="3744472"/>
          </a:xfrm>
        </p:grpSpPr>
        <p:sp>
          <p:nvSpPr>
            <p:cNvPr id="3" name="Freeform 3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601010" cy="3744472"/>
            </a:xfrm>
            <a:custGeom>
              <a:avLst/>
              <a:gdLst/>
              <a:ahLst/>
              <a:cxnLst/>
              <a:rect l="l" t="t" r="r" b="b"/>
              <a:pathLst>
                <a:path w="5601010" h="3744472">
                  <a:moveTo>
                    <a:pt x="0" y="0"/>
                  </a:moveTo>
                  <a:lnTo>
                    <a:pt x="5601010" y="0"/>
                  </a:lnTo>
                  <a:lnTo>
                    <a:pt x="5601010" y="3744472"/>
                  </a:lnTo>
                  <a:lnTo>
                    <a:pt x="0" y="3744472"/>
                  </a:lnTo>
                  <a:close/>
                </a:path>
              </a:pathLst>
            </a:custGeom>
            <a:solidFill>
              <a:srgbClr val="02A3A6"/>
            </a:solidFill>
          </p:spPr>
          <p:txBody>
            <a:bodyPr/>
            <a:lstStyle/>
            <a:p>
              <a:r>
                <a:rPr lang="en-US" dirty="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STUDENT ID: </a:t>
              </a:r>
            </a:p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5601010" cy="3839722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6720"/>
                </a:lnSpc>
              </a:pPr>
              <a:endParaRPr/>
            </a:p>
          </p:txBody>
        </p:sp>
      </p:grpSp>
      <p:sp>
        <p:nvSpPr>
          <p:cNvPr id="5" name="Freeform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3574142" y="-208653"/>
            <a:ext cx="9875520" cy="3431743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0" y="0"/>
                </a:moveTo>
                <a:lnTo>
                  <a:pt x="9875520" y="0"/>
                </a:lnTo>
                <a:lnTo>
                  <a:pt x="9875520" y="3431743"/>
                </a:lnTo>
                <a:lnTo>
                  <a:pt x="0" y="34317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291840" y="1846728"/>
            <a:ext cx="37307520" cy="4190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0"/>
              </a:lnSpc>
            </a:pPr>
            <a:r>
              <a:rPr lang="en-US" sz="1200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PSYCHOPATHOLOGICAL CLASSIFICATIONS AND PROVISIONS (BMHP6029_LON)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563721" y="12527135"/>
            <a:ext cx="37307520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200"/>
              </a:lnSpc>
            </a:pPr>
            <a:r>
              <a:rPr lang="en-US" sz="80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STUDENT NAME: MOHAMMAD NURUL ISLAM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563721" y="15689263"/>
            <a:ext cx="20184227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200"/>
              </a:lnSpc>
            </a:pPr>
            <a:r>
              <a:rPr lang="en-US" sz="80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STUDENT ID: 2327900</a:t>
            </a:r>
          </a:p>
        </p:txBody>
      </p:sp>
      <p:sp>
        <p:nvSpPr>
          <p:cNvPr id="9" name="Freeform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7589544" y="-180078"/>
            <a:ext cx="9875520" cy="3431743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9875520" y="0"/>
                </a:moveTo>
                <a:lnTo>
                  <a:pt x="0" y="0"/>
                </a:lnTo>
                <a:lnTo>
                  <a:pt x="0" y="3431743"/>
                </a:lnTo>
                <a:lnTo>
                  <a:pt x="9875520" y="3431743"/>
                </a:lnTo>
                <a:lnTo>
                  <a:pt x="987552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563721" y="24663404"/>
            <a:ext cx="7475312" cy="2632152"/>
          </a:xfrm>
          <a:custGeom>
            <a:avLst/>
            <a:gdLst/>
            <a:ahLst/>
            <a:cxnLst/>
            <a:rect l="l" t="t" r="r" b="b"/>
            <a:pathLst>
              <a:path w="7475312" h="2632152">
                <a:moveTo>
                  <a:pt x="0" y="0"/>
                </a:moveTo>
                <a:lnTo>
                  <a:pt x="7475313" y="0"/>
                </a:lnTo>
                <a:lnTo>
                  <a:pt x="7475313" y="2632152"/>
                </a:lnTo>
                <a:lnTo>
                  <a:pt x="0" y="26321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DEA251-18C0-2952-49BE-107AE480BDA8}"/>
              </a:ext>
            </a:extLst>
          </p:cNvPr>
          <p:cNvSpPr txBox="1"/>
          <p:nvPr/>
        </p:nvSpPr>
        <p:spPr>
          <a:xfrm>
            <a:off x="2551431" y="18652839"/>
            <a:ext cx="260604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1200"/>
              </a:lnSpc>
            </a:pPr>
            <a:r>
              <a:rPr lang="en-US" sz="800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LECTURER NAME : BIANCA SANFILIPPO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7BCDCE-AAC4-66ED-EF1B-37F0646D92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57"/>
            <a:ext cx="43888456" cy="3291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677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574142" y="-464514"/>
            <a:ext cx="51039207" cy="34121504"/>
            <a:chOff x="0" y="0"/>
            <a:chExt cx="5601010" cy="3744472"/>
          </a:xfrm>
        </p:grpSpPr>
        <p:sp>
          <p:nvSpPr>
            <p:cNvPr id="3" name="Freeform 3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601010" cy="3744472"/>
            </a:xfrm>
            <a:custGeom>
              <a:avLst/>
              <a:gdLst/>
              <a:ahLst/>
              <a:cxnLst/>
              <a:rect l="l" t="t" r="r" b="b"/>
              <a:pathLst>
                <a:path w="5601010" h="3744472">
                  <a:moveTo>
                    <a:pt x="0" y="0"/>
                  </a:moveTo>
                  <a:lnTo>
                    <a:pt x="5601010" y="0"/>
                  </a:lnTo>
                  <a:lnTo>
                    <a:pt x="5601010" y="3744472"/>
                  </a:lnTo>
                  <a:lnTo>
                    <a:pt x="0" y="3744472"/>
                  </a:lnTo>
                  <a:close/>
                </a:path>
              </a:pathLst>
            </a:custGeom>
            <a:solidFill>
              <a:srgbClr val="02A3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5601010" cy="3839722"/>
            </a:xfrm>
            <a:prstGeom prst="rect">
              <a:avLst/>
            </a:prstGeom>
          </p:spPr>
          <p:txBody>
            <a:bodyPr lIns="76200" tIns="76200" rIns="76200" bIns="76200" rtlCol="0" anchor="ctr"/>
            <a:lstStyle/>
            <a:p>
              <a:pPr algn="ctr">
                <a:lnSpc>
                  <a:spcPts val="6720"/>
                </a:lnSpc>
              </a:pPr>
              <a:endParaRPr/>
            </a:p>
          </p:txBody>
        </p:sp>
      </p:grpSp>
      <p:sp>
        <p:nvSpPr>
          <p:cNvPr id="5" name="Freeform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3574142" y="-208653"/>
            <a:ext cx="9875520" cy="3431743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0" y="0"/>
                </a:moveTo>
                <a:lnTo>
                  <a:pt x="9875520" y="0"/>
                </a:lnTo>
                <a:lnTo>
                  <a:pt x="9875520" y="3431743"/>
                </a:lnTo>
                <a:lnTo>
                  <a:pt x="0" y="34317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291840" y="1846728"/>
            <a:ext cx="37307520" cy="20669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00"/>
              </a:lnSpc>
            </a:pPr>
            <a:r>
              <a:rPr lang="en-US" sz="1200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80802" y="4941572"/>
            <a:ext cx="37307520" cy="20367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American Psychiatric Association (2022) Diagnostic and statistical manual of mental disorders. Washington, DC: American Psychiatric Association Publishing.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Asher, M., Asnaani, A. and Aderka, I.M. (2017) ‘Gender differences in social anxiety disorder: A review’, Clinical Psychology Review, 56, pp. 1–12.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Hofmann, S.G. and Otto, M.W. (2017) Cognitive behavioral therapy for social anxiety disorder: Evidence-based and disorder-specific treatment techniques. 2nd edn. New York: Routledge.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Jazaieri, H., Morrison, A.S., Goldin, P.R. and Gross, J.J. (2015) ‘The role of emotion and emotion regulation in social anxiety disorder’, Current Psychiatry Reports, 17(1), p. 531.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Leichsenring, F. and Leweke, F. (2017) ‘Social anxiety disorder’, New England Journal of Medicine, 376(23), pp. 2255–2264.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Leigh, E. and Clark, D.M. (2018) ‘Understanding social anxiety disorder in adolescents and improving treatment outcomes: Applying the cognitive model of Clark and Wells (1995)’, Clinical Child and Family Psychology Review, 21(3), pp. 388–414.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Mayo-Wilson, E., Dias, S., Mavranezouli, I., Kew, K., Clark, D.M., Ades, A.E. and Pilling, S. (2014) ‘Psychological and pharmacological interventions for social anxiety disorder in adults: A systematic review and network meta-analysis’, The Lancet Psychiatry, 1(5), pp. 368–376.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Morrison, A.S. and Heimberg, R.G. (2013) ‘Social anxiety and social anxiety disorder’, Annual Review of Clinical Psychology, 9(1), pp. 249–274.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Stein, M.B. and Stein, D.J. (2008) ‘Social anxiety disorder’, The Lancet, 371(9618), pp. 1115–1125.</a:t>
            </a:r>
          </a:p>
          <a:p>
            <a:pPr marL="1187493" lvl="1" indent="-593747" algn="l">
              <a:lnSpc>
                <a:spcPts val="7700"/>
              </a:lnSpc>
              <a:buFont typeface="Arial"/>
              <a:buChar char="•"/>
            </a:pPr>
            <a:r>
              <a:rPr lang="en-US" sz="55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World Health Organization (2019) International classification of diseases for mortality and morbidity statistics (11th Revision) (ICD-11). Geneva: WHO. Available at: </a:t>
            </a:r>
            <a:r>
              <a:rPr lang="en-US" sz="5500" u="sng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  <a:hlinkClick r:id="rId3" tooltip="https://icd.who.int"/>
              </a:rPr>
              <a:t>https://icd.who.int/</a:t>
            </a:r>
          </a:p>
        </p:txBody>
      </p:sp>
      <p:sp>
        <p:nvSpPr>
          <p:cNvPr id="8" name="Freeform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7589544" y="-180078"/>
            <a:ext cx="9875520" cy="3431743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9875520" y="0"/>
                </a:moveTo>
                <a:lnTo>
                  <a:pt x="0" y="0"/>
                </a:lnTo>
                <a:lnTo>
                  <a:pt x="0" y="3431743"/>
                </a:lnTo>
                <a:lnTo>
                  <a:pt x="9875520" y="3431743"/>
                </a:lnTo>
                <a:lnTo>
                  <a:pt x="987552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6187288" y="29880368"/>
            <a:ext cx="7475312" cy="2632152"/>
          </a:xfrm>
          <a:custGeom>
            <a:avLst/>
            <a:gdLst/>
            <a:ahLst/>
            <a:cxnLst/>
            <a:rect l="l" t="t" r="r" b="b"/>
            <a:pathLst>
              <a:path w="7475312" h="2632152">
                <a:moveTo>
                  <a:pt x="0" y="0"/>
                </a:moveTo>
                <a:lnTo>
                  <a:pt x="7475312" y="0"/>
                </a:lnTo>
                <a:lnTo>
                  <a:pt x="7475312" y="2632152"/>
                </a:lnTo>
                <a:lnTo>
                  <a:pt x="0" y="26321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425</Words>
  <Application>Microsoft Office PowerPoint</Application>
  <PresentationFormat>Custom</PresentationFormat>
  <Paragraphs>16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Poster in Teal Simple Style</dc:title>
  <cp:lastModifiedBy>Mohammad Nurul Islam Mohammad Nurul Islam (2327900)</cp:lastModifiedBy>
  <cp:revision>5</cp:revision>
  <dcterms:created xsi:type="dcterms:W3CDTF">2006-08-16T00:00:00Z</dcterms:created>
  <dcterms:modified xsi:type="dcterms:W3CDTF">2026-03-31T10:09:14Z</dcterms:modified>
  <dc:identifier>DAHFDs3Bd8s</dc:identifier>
</cp:coreProperties>
</file>