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rts/chartEx1.xml" ContentType="application/vnd.ms-office.chartex+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14"/>
  </p:notesMasterIdLst>
  <p:sldIdLst>
    <p:sldId id="256" r:id="rId2"/>
    <p:sldId id="265" r:id="rId3"/>
    <p:sldId id="257" r:id="rId4"/>
    <p:sldId id="258" r:id="rId5"/>
    <p:sldId id="266" r:id="rId6"/>
    <p:sldId id="267" r:id="rId7"/>
    <p:sldId id="268" r:id="rId8"/>
    <p:sldId id="273" r:id="rId9"/>
    <p:sldId id="269" r:id="rId10"/>
    <p:sldId id="270" r:id="rId11"/>
    <p:sldId id="272"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969" autoAdjust="0"/>
  </p:normalViewPr>
  <p:slideViewPr>
    <p:cSldViewPr snapToGrid="0">
      <p:cViewPr varScale="1">
        <p:scale>
          <a:sx n="69" d="100"/>
          <a:sy n="69" d="100"/>
        </p:scale>
        <p:origin x="75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Microsoft_Excel_Worksheet.xlsx"/></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Sheet1!$A$2:$A$5</cx:f>
        <cx:lvl ptCount="4">
          <cx:pt idx="0">Personal investment </cx:pt>
          <cx:pt idx="1">NATWEST LOAN</cx:pt>
          <cx:pt idx="2">GOV LOAN</cx:pt>
          <cx:pt idx="3">GOV GRANTS</cx:pt>
        </cx:lvl>
      </cx:strDim>
      <cx:numDim type="val">
        <cx:f>Sheet1!$B$2:$B$5</cx:f>
        <cx:lvl ptCount="4" formatCode="General">
          <cx:pt idx="0">80000</cx:pt>
          <cx:pt idx="1">50000</cx:pt>
          <cx:pt idx="2">25000</cx:pt>
          <cx:pt idx="3">35000</cx:pt>
        </cx:lvl>
      </cx:numDim>
    </cx:data>
  </cx:chartData>
  <cx:chart>
    <cx:title pos="t" align="ctr" overlay="0">
      <cx:tx>
        <cx:txData>
          <cx:v>Source of funding </cx:v>
        </cx:txData>
      </cx:tx>
    </cx:title>
    <cx:plotArea>
      <cx:plotAreaRegion>
        <cx:series layoutId="funnel" uniqueId="{D0FE0345-D8E9-40B8-AA40-B21D5045CEF0}">
          <cx:tx>
            <cx:txData>
              <cx:f>Sheet1!$B$1</cx:f>
              <cx:v>Source of funding </cx:v>
            </cx:txData>
          </cx:tx>
          <cx:dataLabels>
            <cx:visibility seriesName="0" categoryName="0" value="1"/>
          </cx:dataLabels>
          <cx:dataId val="0"/>
        </cx:series>
      </cx:plotAreaRegion>
      <cx:axis id="0">
        <cx:catScaling gapWidth="0.0599999987"/>
        <cx:tickLabels/>
      </cx:axis>
    </cx:plotArea>
  </cx:chart>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419">
  <cs:axisTitle>
    <cs:lnRef idx="0"/>
    <cs:fillRef idx="0"/>
    <cs:effectRef idx="0"/>
    <cs:fontRef idx="minor">
      <a:schemeClr val="tx1">
        <a:lumMod val="65000"/>
        <a:lumOff val="35000"/>
      </a:schemeClr>
    </cs:fontRef>
    <cs:defRPr sz="1197"/>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cs:chartArea>
  <cs:dataLabel>
    <cs:lnRef idx="0"/>
    <cs:fillRef idx="0"/>
    <cs:effectRef idx="0"/>
    <cs:fontRef idx="minor">
      <a:schemeClr val="tx1">
        <a:lumMod val="65000"/>
        <a:lumOff val="35000"/>
      </a:schemeClr>
    </cs:fontRef>
    <cs:defRPr sz="1197"/>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862"/>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77C94B-B1F8-4056-B6B3-65D427BD3111}" type="datetimeFigureOut">
              <a:rPr lang="en-GB" smtClean="0"/>
              <a:t>24/11/2025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F4C24A-5CC2-4E65-A8E6-694D2E3717CF}" type="slidenum">
              <a:rPr lang="en-GB" smtClean="0"/>
              <a:t>‹#›</a:t>
            </a:fld>
            <a:endParaRPr lang="en-GB"/>
          </a:p>
        </p:txBody>
      </p:sp>
    </p:spTree>
    <p:extLst>
      <p:ext uri="{BB962C8B-B14F-4D97-AF65-F5344CB8AC3E}">
        <p14:creationId xmlns:p14="http://schemas.microsoft.com/office/powerpoint/2010/main" val="300693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YESFOOD begins with a </a:t>
            </a:r>
            <a:r>
              <a:rPr lang="en-GB" b="1" dirty="0"/>
              <a:t>£40,000 working capital reserve</a:t>
            </a:r>
            <a:r>
              <a:rPr lang="en-GB" dirty="0"/>
              <a:t>, providing stability and enough liquidity to cover fluctuations or slower early months.</a:t>
            </a:r>
          </a:p>
          <a:p>
            <a:r>
              <a:rPr lang="en-GB" dirty="0"/>
              <a:t>Revenue increases steadily throughout the year as customer numbers rise:</a:t>
            </a:r>
          </a:p>
          <a:p>
            <a:r>
              <a:rPr lang="en-GB" b="1" dirty="0"/>
              <a:t>£36,000/month</a:t>
            </a:r>
            <a:r>
              <a:rPr lang="en-GB" dirty="0"/>
              <a:t> in the first two months</a:t>
            </a:r>
          </a:p>
          <a:p>
            <a:r>
              <a:rPr lang="en-GB" b="1" dirty="0"/>
              <a:t>£48,000/month</a:t>
            </a:r>
            <a:r>
              <a:rPr lang="en-GB" dirty="0"/>
              <a:t> by Month 3–4</a:t>
            </a:r>
          </a:p>
          <a:p>
            <a:r>
              <a:rPr lang="en-GB" b="1" dirty="0"/>
              <a:t>£60,000/month</a:t>
            </a:r>
            <a:r>
              <a:rPr lang="en-GB" dirty="0"/>
              <a:t> by Month 5–6</a:t>
            </a:r>
          </a:p>
          <a:p>
            <a:r>
              <a:rPr lang="en-GB" b="1" dirty="0"/>
              <a:t>£72,000/month</a:t>
            </a:r>
            <a:r>
              <a:rPr lang="en-GB" dirty="0"/>
              <a:t> by Month 7–9</a:t>
            </a:r>
          </a:p>
          <a:p>
            <a:r>
              <a:rPr lang="en-GB" b="1" dirty="0"/>
              <a:t>£84,000/month</a:t>
            </a:r>
            <a:r>
              <a:rPr lang="en-GB" dirty="0"/>
              <a:t> by Month 10 onward</a:t>
            </a:r>
          </a:p>
          <a:p>
            <a:r>
              <a:rPr lang="en-GB" dirty="0"/>
              <a:t>This reflects increased brand awareness, repeat customers, and stronger footfall</a:t>
            </a:r>
          </a:p>
          <a:p>
            <a:r>
              <a:rPr lang="en-GB" dirty="0"/>
              <a:t>Monthly costs include:</a:t>
            </a:r>
          </a:p>
          <a:p>
            <a:r>
              <a:rPr lang="en-GB" dirty="0"/>
              <a:t>Staff wages</a:t>
            </a:r>
          </a:p>
          <a:p>
            <a:r>
              <a:rPr lang="en-GB" dirty="0"/>
              <a:t>Rent and utilities</a:t>
            </a:r>
          </a:p>
          <a:p>
            <a:r>
              <a:rPr lang="en-GB" dirty="0"/>
              <a:t>Stock and packaging</a:t>
            </a:r>
          </a:p>
          <a:p>
            <a:r>
              <a:rPr lang="en-GB" dirty="0"/>
              <a:t>Marketing</a:t>
            </a:r>
          </a:p>
          <a:p>
            <a:r>
              <a:rPr lang="en-GB" dirty="0"/>
              <a:t>Insurance</a:t>
            </a:r>
          </a:p>
          <a:p>
            <a:r>
              <a:rPr lang="en-GB" dirty="0"/>
              <a:t>Loan repayment</a:t>
            </a:r>
          </a:p>
          <a:p>
            <a:r>
              <a:rPr lang="en-GB" dirty="0"/>
              <a:t>YESFOOD becomes cash-positive </a:t>
            </a:r>
            <a:r>
              <a:rPr lang="en-GB" b="0" dirty="0"/>
              <a:t>from Month 1</a:t>
            </a:r>
            <a:r>
              <a:rPr lang="en-GB" dirty="0"/>
              <a:t>, thanks to:</a:t>
            </a:r>
          </a:p>
          <a:p>
            <a:r>
              <a:rPr lang="en-GB" dirty="0"/>
              <a:t>Working capital buffer</a:t>
            </a:r>
          </a:p>
          <a:p>
            <a:r>
              <a:rPr lang="en-GB" dirty="0"/>
              <a:t>Strong early sales</a:t>
            </a:r>
          </a:p>
          <a:p>
            <a:r>
              <a:rPr lang="en-GB" dirty="0"/>
              <a:t>Reliable cost control</a:t>
            </a:r>
          </a:p>
          <a:p>
            <a:r>
              <a:rPr lang="en-GB" dirty="0"/>
              <a:t>From Month 3 onward, cash flow grows more quickly as sales climb</a:t>
            </a:r>
          </a:p>
          <a:p>
            <a:r>
              <a:rPr lang="en-GB" dirty="0"/>
              <a:t>YESFOOD ends Year 1 with </a:t>
            </a:r>
            <a:r>
              <a:rPr lang="en-GB" b="1" dirty="0"/>
              <a:t>£ </a:t>
            </a:r>
            <a:r>
              <a:rPr lang="en-GB" b="0" dirty="0"/>
              <a:t>241,980</a:t>
            </a:r>
            <a:r>
              <a:rPr lang="en-GB" dirty="0"/>
              <a:t> available cash — a very strong position and well above typical first-year expectations.</a:t>
            </a:r>
          </a:p>
          <a:p>
            <a:r>
              <a:rPr lang="en-GB" dirty="0"/>
              <a:t>This cash provides:</a:t>
            </a:r>
          </a:p>
          <a:p>
            <a:r>
              <a:rPr lang="en-GB" dirty="0"/>
              <a:t>Expansion potential</a:t>
            </a:r>
          </a:p>
          <a:p>
            <a:r>
              <a:rPr lang="en-GB" dirty="0"/>
              <a:t>Protection against economic shifts</a:t>
            </a:r>
          </a:p>
          <a:p>
            <a:r>
              <a:rPr lang="en-GB" dirty="0"/>
              <a:t>Flexibility for upgrades, equipment, or marketing boosts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7F4C24A-5CC2-4E65-A8E6-694D2E3717CF}" type="slidenum">
              <a:rPr lang="en-GB" smtClean="0"/>
              <a:t>9</a:t>
            </a:fld>
            <a:endParaRPr lang="en-GB"/>
          </a:p>
        </p:txBody>
      </p:sp>
    </p:spTree>
    <p:extLst>
      <p:ext uri="{BB962C8B-B14F-4D97-AF65-F5344CB8AC3E}">
        <p14:creationId xmlns:p14="http://schemas.microsoft.com/office/powerpoint/2010/main" val="3058882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77FEF7-2B8D-44D6-8DC0-4038ABEFF9D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99548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7FEF7-2B8D-44D6-8DC0-4038ABEFF9D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3079901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7FEF7-2B8D-44D6-8DC0-4038ABEFF9D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2711515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77FEF7-2B8D-44D6-8DC0-4038ABEFF9D5}"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3684729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77FEF7-2B8D-44D6-8DC0-4038ABEFF9D5}" type="datetimeFigureOut">
              <a:rPr lang="en-GB" smtClean="0"/>
              <a:t>24/11/2025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4266627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77FEF7-2B8D-44D6-8DC0-4038ABEFF9D5}" type="datetimeFigureOut">
              <a:rPr lang="en-GB" smtClean="0"/>
              <a:t>24/11/2025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1286014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77FEF7-2B8D-44D6-8DC0-4038ABEFF9D5}" type="datetimeFigureOut">
              <a:rPr lang="en-GB" smtClean="0"/>
              <a:t>24/11/2025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3588943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77FEF7-2B8D-44D6-8DC0-4038ABEFF9D5}"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3275810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77FEF7-2B8D-44D6-8DC0-4038ABEFF9D5}"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156737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7FEF7-2B8D-44D6-8DC0-4038ABEFF9D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3980129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7FEF7-2B8D-44D6-8DC0-4038ABEFF9D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6AF2F-C168-4FBC-9C4F-3D5AAD2DD72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74144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7FEF7-2B8D-44D6-8DC0-4038ABEFF9D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1890597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7FEF7-2B8D-44D6-8DC0-4038ABEFF9D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6AF2F-C168-4FBC-9C4F-3D5AAD2DD72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04433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7FEF7-2B8D-44D6-8DC0-4038ABEFF9D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1993591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7FEF7-2B8D-44D6-8DC0-4038ABEFF9D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31646239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7FEF7-2B8D-44D6-8DC0-4038ABEFF9D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6AF2F-C168-4FBC-9C4F-3D5AAD2DD72A}" type="slidenum">
              <a:rPr lang="en-GB" smtClean="0"/>
              <a:t>‹#›</a:t>
            </a:fld>
            <a:endParaRPr lang="en-GB"/>
          </a:p>
        </p:txBody>
      </p:sp>
    </p:spTree>
    <p:extLst>
      <p:ext uri="{BB962C8B-B14F-4D97-AF65-F5344CB8AC3E}">
        <p14:creationId xmlns:p14="http://schemas.microsoft.com/office/powerpoint/2010/main" val="2124937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77FEF7-2B8D-44D6-8DC0-4038ABEFF9D5}" type="datetimeFigureOut">
              <a:rPr lang="en-GB" smtClean="0"/>
              <a:t>24/11/2025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C16AF2F-C168-4FBC-9C4F-3D5AAD2DD72A}" type="slidenum">
              <a:rPr lang="en-GB" smtClean="0"/>
              <a:t>‹#›</a:t>
            </a:fld>
            <a:endParaRPr lang="en-GB"/>
          </a:p>
        </p:txBody>
      </p:sp>
    </p:spTree>
    <p:extLst>
      <p:ext uri="{BB962C8B-B14F-4D97-AF65-F5344CB8AC3E}">
        <p14:creationId xmlns:p14="http://schemas.microsoft.com/office/powerpoint/2010/main" val="91156944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ssentialcyprus.com/family-restaurants-dining-north-cyprus/"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s://pxhere.com/id/photo/836293"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hyperlink" Target="https://yesfood-6e3dff35.base44.app/" TargetMode="External"/><Relationship Id="rId7" Type="http://schemas.openxmlformats.org/officeDocument/2006/relationships/hyperlink" Target="https://pxhere.com/th/photo/1436089"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hyperlink" Target="https://pdiehl.blogspot.com/2013/01/not-you-too-wendys-and-taco-bell.html" TargetMode="External"/><Relationship Id="rId4" Type="http://schemas.openxmlformats.org/officeDocument/2006/relationships/image" Target="../media/image5.jpeg"/><Relationship Id="rId9" Type="http://schemas.openxmlformats.org/officeDocument/2006/relationships/hyperlink" Target="https://www.alamy.com/customers-waiting-in-a-queue-at-a-mcdonald-fast-food-restaurant-image2583870.html"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alamy.com/approved-stamp-on-the-document-signature-of-businessman-and-consent-concept-background-image416868119.html" TargetMode="External"/><Relationship Id="rId3" Type="http://schemas.openxmlformats.org/officeDocument/2006/relationships/image" Target="../media/image8.jpeg"/><Relationship Id="rId7" Type="http://schemas.openxmlformats.org/officeDocument/2006/relationships/image" Target="../media/image10.jp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www.dreamstime.com/two-men-exchanging-documents-one-hand-shaking-hands-making-deal-image318738123" TargetMode="External"/><Relationship Id="rId5" Type="http://schemas.openxmlformats.org/officeDocument/2006/relationships/image" Target="../media/image9.jpg"/><Relationship Id="rId4" Type="http://schemas.openxmlformats.org/officeDocument/2006/relationships/hyperlink" Target="https://www.picserver.org/highway-signs2/l/limited-liability-company.htm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amazingfoodanddrink.com/irish-cooking-skills/"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flickr.com/photos/59937401@N07/5474155241/" TargetMode="External"/><Relationship Id="rId3" Type="http://schemas.microsoft.com/office/2014/relationships/chartEx" Target="../charts/chartEx1.xml"/><Relationship Id="rId7" Type="http://schemas.openxmlformats.org/officeDocument/2006/relationships/image" Target="../media/image18.jpg"/><Relationship Id="rId2" Type="http://schemas.openxmlformats.org/officeDocument/2006/relationships/image" Target="../media/image15.jpg"/><Relationship Id="rId1" Type="http://schemas.openxmlformats.org/officeDocument/2006/relationships/slideLayout" Target="../slideLayouts/slideLayout2.xml"/><Relationship Id="rId6" Type="http://schemas.openxmlformats.org/officeDocument/2006/relationships/hyperlink" Target="https://folomoaks.tistory.com/entry/2025-%EC%B2%AD%EB%85%84-%EC%B0%BD%EC%97%85-%EA%B0%80%EC%9D%B4%EB%93%9C-%EC%84%B1%EA%B3%B5%EC%9C%BC%EB%A1%9C-%EA%B0%80%EB%8A%94-%EA%B8%B8%EC%9E%A1%EC%9D%B4" TargetMode="External"/><Relationship Id="rId5" Type="http://schemas.openxmlformats.org/officeDocument/2006/relationships/image" Target="../media/image17.jpe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EEE3F-3C38-8D82-97D0-33C95CEBD7DD}"/>
              </a:ext>
            </a:extLst>
          </p:cNvPr>
          <p:cNvSpPr>
            <a:spLocks noGrp="1"/>
          </p:cNvSpPr>
          <p:nvPr>
            <p:ph type="ctrTitle"/>
          </p:nvPr>
        </p:nvSpPr>
        <p:spPr>
          <a:xfrm>
            <a:off x="4159225" y="609600"/>
            <a:ext cx="5114776" cy="1320800"/>
          </a:xfrm>
        </p:spPr>
        <p:txBody>
          <a:bodyPr vert="horz" lIns="91440" tIns="45720" rIns="91440" bIns="45720" rtlCol="0" anchor="t">
            <a:normAutofit/>
          </a:bodyPr>
          <a:lstStyle/>
          <a:p>
            <a:pPr algn="l"/>
            <a:r>
              <a:rPr lang="en-US" sz="3600" dirty="0"/>
              <a:t>YESFOOD </a:t>
            </a:r>
          </a:p>
        </p:txBody>
      </p:sp>
      <p:sp>
        <p:nvSpPr>
          <p:cNvPr id="3" name="Subtitle 2">
            <a:extLst>
              <a:ext uri="{FF2B5EF4-FFF2-40B4-BE49-F238E27FC236}">
                <a16:creationId xmlns:a16="http://schemas.microsoft.com/office/drawing/2014/main" id="{4E76B780-8316-5B50-6B24-2409E93104C7}"/>
              </a:ext>
            </a:extLst>
          </p:cNvPr>
          <p:cNvSpPr>
            <a:spLocks noGrp="1"/>
          </p:cNvSpPr>
          <p:nvPr>
            <p:ph type="subTitle" idx="1"/>
          </p:nvPr>
        </p:nvSpPr>
        <p:spPr>
          <a:xfrm>
            <a:off x="4159225" y="2160589"/>
            <a:ext cx="5114776" cy="3880773"/>
          </a:xfrm>
        </p:spPr>
        <p:txBody>
          <a:bodyPr vert="horz" lIns="91440" tIns="45720" rIns="91440" bIns="45720" rtlCol="0">
            <a:normAutofit/>
          </a:bodyPr>
          <a:lstStyle/>
          <a:p>
            <a:pPr indent="-228600" algn="l">
              <a:buFont typeface="Wingdings 3" charset="2"/>
              <a:buChar char=""/>
            </a:pPr>
            <a:endParaRPr lang="en-US" b="1" dirty="0">
              <a:solidFill>
                <a:schemeClr val="tx1">
                  <a:lumMod val="75000"/>
                  <a:lumOff val="25000"/>
                </a:schemeClr>
              </a:solidFill>
            </a:endParaRPr>
          </a:p>
          <a:p>
            <a:pPr indent="-228600" algn="l">
              <a:buFont typeface="Wingdings 3" charset="2"/>
              <a:buChar char=""/>
            </a:pPr>
            <a:endParaRPr lang="en-US" b="1" dirty="0">
              <a:solidFill>
                <a:schemeClr val="tx1">
                  <a:lumMod val="75000"/>
                  <a:lumOff val="25000"/>
                </a:schemeClr>
              </a:solidFill>
            </a:endParaRPr>
          </a:p>
          <a:p>
            <a:pPr indent="-228600" algn="l">
              <a:buFont typeface="Wingdings 3" charset="2"/>
              <a:buChar char=""/>
            </a:pPr>
            <a:r>
              <a:rPr lang="en-US" b="1" dirty="0">
                <a:solidFill>
                  <a:schemeClr val="tx1">
                    <a:lumMod val="75000"/>
                    <a:lumOff val="25000"/>
                  </a:schemeClr>
                </a:solidFill>
              </a:rPr>
              <a:t>Concept: A fast-food brand for busy people often settling for unhealthy meals at chains like McDonald’s and KFC.</a:t>
            </a:r>
          </a:p>
          <a:p>
            <a:pPr indent="-228600" algn="l">
              <a:buFont typeface="Wingdings 3" charset="2"/>
              <a:buChar char=""/>
            </a:pPr>
            <a:r>
              <a:rPr lang="en-US" b="1" dirty="0">
                <a:solidFill>
                  <a:schemeClr val="tx1">
                    <a:lumMod val="75000"/>
                    <a:lumOff val="25000"/>
                  </a:schemeClr>
                </a:solidFill>
              </a:rPr>
              <a:t>YESFOOD provides nutritious, low-oil meals that are quick, tasty, and transparent</a:t>
            </a:r>
            <a:r>
              <a:rPr lang="en-US" dirty="0">
                <a:solidFill>
                  <a:schemeClr val="tx1">
                    <a:lumMod val="75000"/>
                    <a:lumOff val="25000"/>
                  </a:schemeClr>
                </a:solidFill>
              </a:rPr>
              <a:t>.</a:t>
            </a:r>
          </a:p>
          <a:p>
            <a:pPr indent="-228600" algn="l">
              <a:buFont typeface="Wingdings 3" charset="2"/>
              <a:buChar char=""/>
            </a:pPr>
            <a:r>
              <a:rPr lang="en-US" b="1" dirty="0">
                <a:solidFill>
                  <a:schemeClr val="tx1">
                    <a:lumMod val="75000"/>
                    <a:lumOff val="25000"/>
                  </a:schemeClr>
                </a:solidFill>
              </a:rPr>
              <a:t>Menu highlights: 0–10% oil meals, calorie transparency, protein-based low-sugar desserts</a:t>
            </a:r>
            <a:r>
              <a:rPr lang="en-US" dirty="0">
                <a:solidFill>
                  <a:schemeClr val="tx1">
                    <a:lumMod val="75000"/>
                    <a:lumOff val="25000"/>
                  </a:schemeClr>
                </a:solidFill>
              </a:rPr>
              <a:t>.</a:t>
            </a:r>
          </a:p>
          <a:p>
            <a:pPr indent="-228600" algn="l">
              <a:buFont typeface="Wingdings 3" charset="2"/>
              <a:buChar char=""/>
            </a:pPr>
            <a:endParaRPr lang="en-US" dirty="0">
              <a:solidFill>
                <a:schemeClr val="tx1">
                  <a:lumMod val="75000"/>
                  <a:lumOff val="25000"/>
                </a:schemeClr>
              </a:solidFill>
            </a:endParaRPr>
          </a:p>
        </p:txBody>
      </p:sp>
      <p:pic>
        <p:nvPicPr>
          <p:cNvPr id="9" name="Picture 8" descr="A group of people sitting at a table with food">
            <a:extLst>
              <a:ext uri="{FF2B5EF4-FFF2-40B4-BE49-F238E27FC236}">
                <a16:creationId xmlns:a16="http://schemas.microsoft.com/office/drawing/2014/main" id="{15D9FF7E-0A57-404C-3044-3F7A66D11105}"/>
              </a:ext>
            </a:extLst>
          </p:cNvPr>
          <p:cNvPicPr>
            <a:picLocks noChangeAspect="1"/>
          </p:cNvPicPr>
          <p:nvPr/>
        </p:nvPicPr>
        <p:blipFill>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 b="2787"/>
          <a:stretch>
            <a:fillRect/>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7" name="Picture 6" descr="A plate of salad with vegetables">
            <a:extLst>
              <a:ext uri="{FF2B5EF4-FFF2-40B4-BE49-F238E27FC236}">
                <a16:creationId xmlns:a16="http://schemas.microsoft.com/office/drawing/2014/main" id="{1175531F-EE39-2536-68D2-CECB8EA7A701}"/>
              </a:ext>
            </a:extLst>
          </p:cNvPr>
          <p:cNvPicPr>
            <a:picLocks noChangeAspect="1"/>
          </p:cNvPicPr>
          <p:nvPr/>
        </p:nvPicPr>
        <p:blipFill>
          <a:blip r:embed="rId4">
            <a:alphaModFix/>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742" r="-1" b="-1"/>
          <a:stretch>
            <a:fillRect/>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5" name="Picture 4" descr="A logo with green leaves&#10;&#10;AI-generated content may be incorrect.">
            <a:extLst>
              <a:ext uri="{FF2B5EF4-FFF2-40B4-BE49-F238E27FC236}">
                <a16:creationId xmlns:a16="http://schemas.microsoft.com/office/drawing/2014/main" id="{FA29AC67-99DA-EC72-0748-909D00637D51}"/>
              </a:ext>
            </a:extLst>
          </p:cNvPr>
          <p:cNvPicPr>
            <a:picLocks noChangeAspect="1"/>
          </p:cNvPicPr>
          <p:nvPr/>
        </p:nvPicPr>
        <p:blipFill>
          <a:blip r:embed="rId6">
            <a:alphaModFix/>
            <a:extLst>
              <a:ext uri="{28A0092B-C50C-407E-A947-70E740481C1C}">
                <a14:useLocalDpi xmlns:a14="http://schemas.microsoft.com/office/drawing/2010/main" val="0"/>
              </a:ext>
            </a:extLst>
          </a:blip>
          <a:srcRect t="15226" r="1" b="16459"/>
          <a:stretch>
            <a:fillRect/>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Tree>
    <p:extLst>
      <p:ext uri="{BB962C8B-B14F-4D97-AF65-F5344CB8AC3E}">
        <p14:creationId xmlns:p14="http://schemas.microsoft.com/office/powerpoint/2010/main" val="1663833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ealthy Fast Food Revolution-VEED">
            <a:hlinkClick r:id="" action="ppaction://media"/>
            <a:extLst>
              <a:ext uri="{FF2B5EF4-FFF2-40B4-BE49-F238E27FC236}">
                <a16:creationId xmlns:a16="http://schemas.microsoft.com/office/drawing/2014/main" id="{10D49587-4380-3D02-22CF-6272B8FF46D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0"/>
            <a:ext cx="9144000" cy="6858000"/>
          </a:xfrm>
          <a:prstGeom prst="rect">
            <a:avLst/>
          </a:prstGeom>
        </p:spPr>
      </p:pic>
    </p:spTree>
    <p:extLst>
      <p:ext uri="{BB962C8B-B14F-4D97-AF65-F5344CB8AC3E}">
        <p14:creationId xmlns:p14="http://schemas.microsoft.com/office/powerpoint/2010/main" val="1530740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6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3762A-E4B3-BEBA-7BA6-605B114633B9}"/>
              </a:ext>
            </a:extLst>
          </p:cNvPr>
          <p:cNvSpPr>
            <a:spLocks noGrp="1"/>
          </p:cNvSpPr>
          <p:nvPr>
            <p:ph type="title"/>
          </p:nvPr>
        </p:nvSpPr>
        <p:spPr>
          <a:xfrm>
            <a:off x="838201" y="0"/>
            <a:ext cx="4228282" cy="1199213"/>
          </a:xfrm>
        </p:spPr>
        <p:txBody>
          <a:bodyPr vert="horz" lIns="91440" tIns="45720" rIns="91440" bIns="45720" rtlCol="0" anchor="ctr">
            <a:normAutofit/>
          </a:bodyPr>
          <a:lstStyle/>
          <a:p>
            <a:r>
              <a:rPr lang="en-US" kern="1200" dirty="0">
                <a:solidFill>
                  <a:schemeClr val="tx1"/>
                </a:solidFill>
                <a:latin typeface="+mj-lt"/>
                <a:ea typeface="+mj-ea"/>
                <a:cs typeface="+mj-cs"/>
              </a:rPr>
              <a:t>The story behind </a:t>
            </a:r>
          </a:p>
        </p:txBody>
      </p:sp>
      <p:pic>
        <p:nvPicPr>
          <p:cNvPr id="5" name="Content Placeholder 4" descr="A logo with green leaves&#10;&#10;AI-generated content may be incorrect.">
            <a:extLst>
              <a:ext uri="{FF2B5EF4-FFF2-40B4-BE49-F238E27FC236}">
                <a16:creationId xmlns:a16="http://schemas.microsoft.com/office/drawing/2014/main" id="{A4E446E1-2B4B-EAE7-03FF-E9BD8C7563E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5701" r="4" b="6937"/>
          <a:stretch>
            <a:fillRect/>
          </a:stretch>
        </p:blipFill>
        <p:spPr>
          <a:xfrm>
            <a:off x="4726375" y="-3"/>
            <a:ext cx="4228635" cy="3694372"/>
          </a:xfrm>
          <a:custGeom>
            <a:avLst/>
            <a:gdLst/>
            <a:ahLst/>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pic>
      <p:sp>
        <p:nvSpPr>
          <p:cNvPr id="11" name="TextBox 10">
            <a:extLst>
              <a:ext uri="{FF2B5EF4-FFF2-40B4-BE49-F238E27FC236}">
                <a16:creationId xmlns:a16="http://schemas.microsoft.com/office/drawing/2014/main" id="{E1969BF6-8D17-806E-EE31-1E6206C8775D}"/>
              </a:ext>
            </a:extLst>
          </p:cNvPr>
          <p:cNvSpPr txBox="1"/>
          <p:nvPr/>
        </p:nvSpPr>
        <p:spPr>
          <a:xfrm>
            <a:off x="209862" y="1199213"/>
            <a:ext cx="4444435" cy="5658787"/>
          </a:xfrm>
          <a:prstGeom prst="rect">
            <a:avLst/>
          </a:prstGeom>
        </p:spPr>
        <p:txBody>
          <a:bodyPr vert="horz" lIns="91440" tIns="45720" rIns="91440" bIns="45720" rtlCol="0">
            <a:normAutofit fontScale="77500" lnSpcReduction="20000"/>
          </a:bodyPr>
          <a:lstStyle/>
          <a:p>
            <a:pPr marL="285750" indent="-228600">
              <a:lnSpc>
                <a:spcPct val="90000"/>
              </a:lnSpc>
              <a:spcBef>
                <a:spcPts val="1000"/>
              </a:spcBef>
              <a:buClr>
                <a:schemeClr val="accent1"/>
              </a:buClr>
              <a:buSzPct val="80000"/>
              <a:buFont typeface="Arial" panose="020B0604020202020204" pitchFamily="34" charset="0"/>
              <a:buChar char="•"/>
            </a:pPr>
            <a:r>
              <a:rPr lang="en-US" sz="2200" dirty="0"/>
              <a:t>Millions of people are forced to choose between eating healthy and keeping up with life’s demands</a:t>
            </a:r>
          </a:p>
          <a:p>
            <a:pPr marL="285750" indent="-228600">
              <a:lnSpc>
                <a:spcPct val="90000"/>
              </a:lnSpc>
              <a:spcBef>
                <a:spcPts val="1000"/>
              </a:spcBef>
              <a:buClr>
                <a:schemeClr val="accent1"/>
              </a:buClr>
              <a:buSzPct val="80000"/>
              <a:buFont typeface="Arial" panose="020B0604020202020204" pitchFamily="34" charset="0"/>
              <a:buChar char="•"/>
            </a:pPr>
            <a:r>
              <a:rPr lang="en-US" sz="2200" dirty="0"/>
              <a:t>Fast food wins not out of preference, but because schedules leave no other realistic option.</a:t>
            </a:r>
          </a:p>
          <a:p>
            <a:pPr marL="285750" indent="-228600">
              <a:lnSpc>
                <a:spcPct val="90000"/>
              </a:lnSpc>
              <a:spcBef>
                <a:spcPts val="1000"/>
              </a:spcBef>
              <a:buClr>
                <a:schemeClr val="accent1"/>
              </a:buClr>
              <a:buSzPct val="80000"/>
              <a:buFont typeface="Arial" panose="020B0604020202020204" pitchFamily="34" charset="0"/>
              <a:buChar char="•"/>
            </a:pPr>
            <a:r>
              <a:rPr lang="en-US" sz="2200" dirty="0"/>
              <a:t>Society accepted the false belief that being busy means sacrificing health.</a:t>
            </a:r>
          </a:p>
          <a:p>
            <a:pPr marL="285750" indent="-228600">
              <a:lnSpc>
                <a:spcPct val="90000"/>
              </a:lnSpc>
              <a:spcBef>
                <a:spcPts val="1000"/>
              </a:spcBef>
              <a:buClr>
                <a:schemeClr val="accent1"/>
              </a:buClr>
              <a:buSzPct val="80000"/>
              <a:buFont typeface="Arial" panose="020B0604020202020204" pitchFamily="34" charset="0"/>
              <a:buChar char="•"/>
            </a:pPr>
            <a:r>
              <a:rPr lang="en-US" sz="2200" dirty="0"/>
              <a:t>YESFOOD challenges that belief by offering speed without compromising nutrition</a:t>
            </a:r>
          </a:p>
          <a:p>
            <a:pPr marL="285750" indent="-228600">
              <a:lnSpc>
                <a:spcPct val="90000"/>
              </a:lnSpc>
              <a:spcBef>
                <a:spcPts val="1000"/>
              </a:spcBef>
              <a:buClr>
                <a:schemeClr val="accent1"/>
              </a:buClr>
              <a:buSzPct val="80000"/>
              <a:buFont typeface="Arial" panose="020B0604020202020204" pitchFamily="34" charset="0"/>
              <a:buChar char="•"/>
            </a:pPr>
            <a:r>
              <a:rPr lang="en-US" sz="2200" dirty="0"/>
              <a:t>Built for real life: quick meals that are healthy, transparent, and guilt-free</a:t>
            </a:r>
          </a:p>
          <a:p>
            <a:pPr marL="285750" indent="-228600">
              <a:lnSpc>
                <a:spcPct val="90000"/>
              </a:lnSpc>
              <a:spcBef>
                <a:spcPts val="1000"/>
              </a:spcBef>
              <a:buClr>
                <a:schemeClr val="accent1"/>
              </a:buClr>
              <a:buSzPct val="80000"/>
              <a:buFont typeface="Arial" panose="020B0604020202020204" pitchFamily="34" charset="0"/>
              <a:buChar char="•"/>
            </a:pPr>
            <a:r>
              <a:rPr lang="en-US" sz="2200" dirty="0"/>
              <a:t>0–10% oil meals, clear calorie labels, and high-protein, low-sugar desserts.</a:t>
            </a:r>
          </a:p>
          <a:p>
            <a:pPr marL="285750" indent="-228600">
              <a:lnSpc>
                <a:spcPct val="90000"/>
              </a:lnSpc>
              <a:spcBef>
                <a:spcPts val="1000"/>
              </a:spcBef>
              <a:buClr>
                <a:schemeClr val="accent1"/>
              </a:buClr>
              <a:buSzPct val="80000"/>
              <a:buFont typeface="Arial" panose="020B0604020202020204" pitchFamily="34" charset="0"/>
              <a:buChar char="•"/>
            </a:pPr>
            <a:r>
              <a:rPr lang="en-US" sz="2200" dirty="0"/>
              <a:t>Designed for workers, parents, students—anyone whose time feels limited</a:t>
            </a:r>
          </a:p>
          <a:p>
            <a:pPr marL="285750" indent="-228600">
              <a:lnSpc>
                <a:spcPct val="90000"/>
              </a:lnSpc>
              <a:spcBef>
                <a:spcPts val="1000"/>
              </a:spcBef>
              <a:buClr>
                <a:schemeClr val="accent1"/>
              </a:buClr>
              <a:buSzPct val="80000"/>
              <a:buFont typeface="Arial" panose="020B0604020202020204" pitchFamily="34" charset="0"/>
              <a:buChar char="•"/>
            </a:pPr>
            <a:r>
              <a:rPr lang="en-US" sz="2200" dirty="0"/>
              <a:t>YESFOOD proves health and convenience can coexist.</a:t>
            </a:r>
          </a:p>
          <a:p>
            <a:pPr marL="285750" indent="-228600">
              <a:lnSpc>
                <a:spcPct val="90000"/>
              </a:lnSpc>
              <a:spcBef>
                <a:spcPts val="1000"/>
              </a:spcBef>
              <a:buClr>
                <a:schemeClr val="accent1"/>
              </a:buClr>
              <a:buSzPct val="80000"/>
              <a:buFont typeface="Arial" panose="020B0604020202020204" pitchFamily="34" charset="0"/>
              <a:buChar char="•"/>
            </a:pPr>
            <a:r>
              <a:rPr lang="en-US" sz="2200" dirty="0"/>
              <a:t>A promise that everyone deserves to say </a:t>
            </a:r>
            <a:r>
              <a:rPr lang="en-US" sz="2200" b="1" dirty="0"/>
              <a:t>YES</a:t>
            </a:r>
            <a:r>
              <a:rPr lang="en-US" sz="2200" dirty="0"/>
              <a:t> to themselves. </a:t>
            </a:r>
            <a:r>
              <a:rPr lang="en-US" sz="2200" dirty="0" err="1">
                <a:hlinkClick r:id="rId3"/>
              </a:rPr>
              <a:t>FreshBite</a:t>
            </a:r>
            <a:endParaRPr lang="en-US" sz="2200" dirty="0"/>
          </a:p>
          <a:p>
            <a:pPr marL="285750" indent="-228600">
              <a:lnSpc>
                <a:spcPct val="90000"/>
              </a:lnSpc>
              <a:spcBef>
                <a:spcPts val="1000"/>
              </a:spcBef>
              <a:buClr>
                <a:schemeClr val="accent1"/>
              </a:buClr>
              <a:buSzPct val="80000"/>
              <a:buFont typeface="Arial" panose="020B0604020202020204" pitchFamily="34" charset="0"/>
              <a:buChar char="•"/>
            </a:pPr>
            <a:endParaRPr lang="en-US" sz="1000" dirty="0"/>
          </a:p>
        </p:txBody>
      </p:sp>
      <p:pic>
        <p:nvPicPr>
          <p:cNvPr id="18" name="Picture 17" descr="A red circle with a red circle with a red circle with a symbol on it&#10;&#10;AI-generated content may be incorrect.">
            <a:extLst>
              <a:ext uri="{FF2B5EF4-FFF2-40B4-BE49-F238E27FC236}">
                <a16:creationId xmlns:a16="http://schemas.microsoft.com/office/drawing/2014/main" id="{87481528-1798-2AF1-5256-6A40995E27A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1671" r="5002" b="-2"/>
          <a:stretch>
            <a:fillRect/>
          </a:stretch>
        </p:blipFill>
        <p:spPr>
          <a:xfrm>
            <a:off x="9082588" y="-3"/>
            <a:ext cx="3109415" cy="3694372"/>
          </a:xfrm>
          <a:prstGeom prst="rect">
            <a:avLst/>
          </a:prstGeom>
        </p:spPr>
      </p:pic>
      <p:pic>
        <p:nvPicPr>
          <p:cNvPr id="16" name="Picture 15" descr="A group of people sitting at a table with laptops&#10;&#10;AI-generated content may be incorrect.">
            <a:extLst>
              <a:ext uri="{FF2B5EF4-FFF2-40B4-BE49-F238E27FC236}">
                <a16:creationId xmlns:a16="http://schemas.microsoft.com/office/drawing/2014/main" id="{9D25935A-92FF-0F6E-DB96-094E06D3C48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453" r="6162" b="-1"/>
          <a:stretch>
            <a:fillRect/>
          </a:stretch>
        </p:blipFill>
        <p:spPr>
          <a:xfrm>
            <a:off x="4726725" y="3802960"/>
            <a:ext cx="4228282" cy="3055043"/>
          </a:xfrm>
          <a:custGeom>
            <a:avLst/>
            <a:gdLst/>
            <a:ahLst/>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21" name="Picture 20" descr="A group of people standing in a line at a fast food restaurant&#10;&#10;AI-generated content may be incorrect.">
            <a:extLst>
              <a:ext uri="{FF2B5EF4-FFF2-40B4-BE49-F238E27FC236}">
                <a16:creationId xmlns:a16="http://schemas.microsoft.com/office/drawing/2014/main" id="{6C994B2E-70B4-2F36-8F32-4B7DDC4CB0E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5962" r="8975" b="-1"/>
          <a:stretch>
            <a:fillRect/>
          </a:stretch>
        </p:blipFill>
        <p:spPr>
          <a:xfrm>
            <a:off x="9082585" y="3802960"/>
            <a:ext cx="3109415" cy="3055043"/>
          </a:xfrm>
          <a:prstGeom prst="rect">
            <a:avLst/>
          </a:prstGeom>
        </p:spPr>
      </p:pic>
    </p:spTree>
    <p:extLst>
      <p:ext uri="{BB962C8B-B14F-4D97-AF65-F5344CB8AC3E}">
        <p14:creationId xmlns:p14="http://schemas.microsoft.com/office/powerpoint/2010/main" val="3866464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0CDD3-F18D-2346-6AC6-5778A04C5CF3}"/>
              </a:ext>
            </a:extLst>
          </p:cNvPr>
          <p:cNvSpPr>
            <a:spLocks noGrp="1"/>
          </p:cNvSpPr>
          <p:nvPr>
            <p:ph type="title"/>
          </p:nvPr>
        </p:nvSpPr>
        <p:spPr>
          <a:xfrm>
            <a:off x="677328" y="609600"/>
            <a:ext cx="2930518" cy="1320800"/>
          </a:xfrm>
        </p:spPr>
        <p:txBody>
          <a:bodyPr vert="horz" lIns="91440" tIns="45720" rIns="91440" bIns="45720" rtlCol="0" anchor="ctr">
            <a:normAutofit/>
          </a:bodyPr>
          <a:lstStyle/>
          <a:p>
            <a:r>
              <a:rPr lang="en-US" sz="3300"/>
              <a:t>Legal identity and structure </a:t>
            </a:r>
          </a:p>
        </p:txBody>
      </p:sp>
      <p:pic>
        <p:nvPicPr>
          <p:cNvPr id="5" name="Content Placeholder 4" descr="A logo with green leaves&#10;&#10;AI-generated content may be incorrect.">
            <a:extLst>
              <a:ext uri="{FF2B5EF4-FFF2-40B4-BE49-F238E27FC236}">
                <a16:creationId xmlns:a16="http://schemas.microsoft.com/office/drawing/2014/main" id="{3DC5E0E6-42D4-F488-C38F-37DD5BA6E80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5300" y="2160588"/>
            <a:ext cx="3881437" cy="3881437"/>
          </a:xfrm>
          <a:prstGeom prst="rect">
            <a:avLst/>
          </a:prstGeom>
        </p:spPr>
      </p:pic>
      <p:sp>
        <p:nvSpPr>
          <p:cNvPr id="6" name="TextBox 5">
            <a:extLst>
              <a:ext uri="{FF2B5EF4-FFF2-40B4-BE49-F238E27FC236}">
                <a16:creationId xmlns:a16="http://schemas.microsoft.com/office/drawing/2014/main" id="{DAA89EE6-7E33-7B0B-E083-47A16FD79AC1}"/>
              </a:ext>
            </a:extLst>
          </p:cNvPr>
          <p:cNvSpPr txBox="1"/>
          <p:nvPr/>
        </p:nvSpPr>
        <p:spPr>
          <a:xfrm>
            <a:off x="677328" y="2160589"/>
            <a:ext cx="3617019" cy="4697411"/>
          </a:xfrm>
          <a:prstGeom prst="rect">
            <a:avLst/>
          </a:prstGeom>
        </p:spPr>
        <p:txBody>
          <a:bodyPr vert="horz" lIns="91440" tIns="45720" rIns="91440" bIns="45720" rtlCol="0">
            <a:normAutofit fontScale="92500" lnSpcReduction="20000"/>
          </a:bodyPr>
          <a:lstStyle/>
          <a:p>
            <a:pPr marL="285750" indent="-22860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YESFOOD Ltd – Private Limited Company (UK)</a:t>
            </a:r>
          </a:p>
          <a:p>
            <a:pPr marL="285750" indent="-22860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Separate legal entity; shareholders’ liability limited</a:t>
            </a:r>
          </a:p>
          <a:p>
            <a:pPr marL="285750" indent="-22860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Credibility and structured growth</a:t>
            </a:r>
          </a:p>
          <a:p>
            <a:pPr marL="285750" indent="-22860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Pros: Limited liability, Separate legal identity, Professional image &amp; trust, Easier to raise capital, Tax efficiency, Business continuity</a:t>
            </a:r>
          </a:p>
          <a:p>
            <a:pPr marL="285750" indent="-22860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Cons: Administrative requirements, Higher setup costs, Less privacy, Dividend restrictions</a:t>
            </a:r>
          </a:p>
          <a:p>
            <a:pPr marL="285750" indent="-228600">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p:txBody>
      </p:sp>
      <p:pic>
        <p:nvPicPr>
          <p:cNvPr id="10" name="Picture 9" descr="A green street sign with white text">
            <a:extLst>
              <a:ext uri="{FF2B5EF4-FFF2-40B4-BE49-F238E27FC236}">
                <a16:creationId xmlns:a16="http://schemas.microsoft.com/office/drawing/2014/main" id="{BCB28971-BA85-E308-B517-EB48A60440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549" r="7641" b="1"/>
          <a:stretch>
            <a:fillRect/>
          </a:stretch>
        </p:blipFill>
        <p:spPr>
          <a:xfrm>
            <a:off x="4294347" y="709867"/>
            <a:ext cx="2596281" cy="2144536"/>
          </a:xfrm>
          <a:prstGeom prst="rect">
            <a:avLst/>
          </a:prstGeom>
        </p:spPr>
      </p:pic>
      <p:pic>
        <p:nvPicPr>
          <p:cNvPr id="13" name="Picture 12" descr="A hands shaking with a paper&#10;&#10;AI-generated content may be incorrect.">
            <a:extLst>
              <a:ext uri="{FF2B5EF4-FFF2-40B4-BE49-F238E27FC236}">
                <a16:creationId xmlns:a16="http://schemas.microsoft.com/office/drawing/2014/main" id="{D96608C8-470A-659C-591B-84ECEA07861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1988" r="8251"/>
          <a:stretch>
            <a:fillRect/>
          </a:stretch>
        </p:blipFill>
        <p:spPr>
          <a:xfrm>
            <a:off x="7127424" y="709867"/>
            <a:ext cx="2596281" cy="2172763"/>
          </a:xfrm>
          <a:prstGeom prst="rect">
            <a:avLst/>
          </a:prstGeom>
        </p:spPr>
      </p:pic>
      <p:pic>
        <p:nvPicPr>
          <p:cNvPr id="8" name="Picture 7" descr="A close up of a stamp&#10;&#10;AI-generated content may be incorrect.">
            <a:extLst>
              <a:ext uri="{FF2B5EF4-FFF2-40B4-BE49-F238E27FC236}">
                <a16:creationId xmlns:a16="http://schemas.microsoft.com/office/drawing/2014/main" id="{1558766F-01DD-FCDF-7C16-E3945391320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557" r="19319"/>
          <a:stretch>
            <a:fillRect/>
          </a:stretch>
        </p:blipFill>
        <p:spPr>
          <a:xfrm>
            <a:off x="7127422" y="3533668"/>
            <a:ext cx="2596283" cy="2411743"/>
          </a:xfrm>
          <a:prstGeom prst="rect">
            <a:avLst/>
          </a:prstGeom>
        </p:spPr>
      </p:pic>
    </p:spTree>
    <p:extLst>
      <p:ext uri="{BB962C8B-B14F-4D97-AF65-F5344CB8AC3E}">
        <p14:creationId xmlns:p14="http://schemas.microsoft.com/office/powerpoint/2010/main" val="3209098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2606A-B70D-DCB9-A0C6-8916F0F475B8}"/>
              </a:ext>
            </a:extLst>
          </p:cNvPr>
          <p:cNvSpPr>
            <a:spLocks noGrp="1"/>
          </p:cNvSpPr>
          <p:nvPr>
            <p:ph type="title"/>
          </p:nvPr>
        </p:nvSpPr>
        <p:spPr>
          <a:xfrm>
            <a:off x="677334" y="0"/>
            <a:ext cx="8596668" cy="1064302"/>
          </a:xfrm>
        </p:spPr>
        <p:txBody>
          <a:bodyPr/>
          <a:lstStyle/>
          <a:p>
            <a:r>
              <a:rPr lang="en-GB" dirty="0"/>
              <a:t>				Aim and SMART</a:t>
            </a:r>
          </a:p>
        </p:txBody>
      </p:sp>
      <p:sp>
        <p:nvSpPr>
          <p:cNvPr id="3" name="Content Placeholder 2">
            <a:extLst>
              <a:ext uri="{FF2B5EF4-FFF2-40B4-BE49-F238E27FC236}">
                <a16:creationId xmlns:a16="http://schemas.microsoft.com/office/drawing/2014/main" id="{247F1BF3-6FC2-FBB0-0729-EAF7EE479278}"/>
              </a:ext>
            </a:extLst>
          </p:cNvPr>
          <p:cNvSpPr>
            <a:spLocks noGrp="1"/>
          </p:cNvSpPr>
          <p:nvPr>
            <p:ph idx="1"/>
          </p:nvPr>
        </p:nvSpPr>
        <p:spPr>
          <a:xfrm>
            <a:off x="164892" y="1364106"/>
            <a:ext cx="8809306" cy="5493894"/>
          </a:xfrm>
        </p:spPr>
        <p:txBody>
          <a:bodyPr>
            <a:normAutofit lnSpcReduction="10000"/>
          </a:bodyPr>
          <a:lstStyle/>
          <a:p>
            <a:pPr>
              <a:buFont typeface="Wingdings" panose="05000000000000000000" pitchFamily="2" charset="2"/>
              <a:buChar char="v"/>
            </a:pPr>
            <a:r>
              <a:rPr lang="en-GB" dirty="0"/>
              <a:t>Mission statement : To help busy people reclaim their health, with wholesome food that fits their lives : quick, honest, nourishing, and designed with their well-being at heart.</a:t>
            </a:r>
          </a:p>
          <a:p>
            <a:pPr>
              <a:buFont typeface="Wingdings" panose="05000000000000000000" pitchFamily="2" charset="2"/>
              <a:buChar char="v"/>
            </a:pPr>
            <a:r>
              <a:rPr lang="en-GB" dirty="0"/>
              <a:t>To successfully establish YESFOOD as a recognised healthy fast-casual option in Cardiff by building a stable daily customer base, achieving consistent operational performance, and developing strong brand visibility through targeted marketing and partnerships</a:t>
            </a:r>
          </a:p>
          <a:p>
            <a:pPr>
              <a:buFont typeface="Wingdings" panose="05000000000000000000" pitchFamily="2" charset="2"/>
              <a:buChar char="v"/>
            </a:pPr>
            <a:r>
              <a:rPr lang="en-GB" sz="2000" b="1" dirty="0"/>
              <a:t>S</a:t>
            </a:r>
            <a:r>
              <a:rPr lang="en-GB" dirty="0"/>
              <a:t>: Achieve £33,000+ monthly revenue by the end of Month 12, supported by reaching an average of 300 customers per day.</a:t>
            </a:r>
          </a:p>
          <a:p>
            <a:pPr>
              <a:buFont typeface="Wingdings" panose="05000000000000000000" pitchFamily="2" charset="2"/>
              <a:buChar char="v"/>
            </a:pPr>
            <a:r>
              <a:rPr lang="en-GB" sz="2000" b="1" dirty="0"/>
              <a:t>M:</a:t>
            </a:r>
            <a:r>
              <a:rPr lang="en-GB" dirty="0"/>
              <a:t>Reach 2,000 registered YESFOOD loyalty-app users and achieve at least 35% returning customer rate by Month 12</a:t>
            </a:r>
            <a:r>
              <a:rPr lang="en-GB" b="1" dirty="0"/>
              <a:t> </a:t>
            </a:r>
          </a:p>
          <a:p>
            <a:pPr>
              <a:buFont typeface="Wingdings" panose="05000000000000000000" pitchFamily="2" charset="2"/>
              <a:buChar char="v"/>
            </a:pPr>
            <a:r>
              <a:rPr lang="en-GB" sz="2000" b="1" dirty="0"/>
              <a:t>A: </a:t>
            </a:r>
            <a:r>
              <a:rPr lang="en-GB" dirty="0"/>
              <a:t>Ensure average service time stays below 5 minutes for 90% of orders and maintain a minimum 4.5/5 customer satisfaction rating by Month 12</a:t>
            </a:r>
            <a:endParaRPr lang="en-GB" b="1" dirty="0"/>
          </a:p>
          <a:p>
            <a:pPr>
              <a:buFont typeface="Wingdings" panose="05000000000000000000" pitchFamily="2" charset="2"/>
              <a:buChar char="v"/>
            </a:pPr>
            <a:r>
              <a:rPr lang="en-GB" b="1" dirty="0"/>
              <a:t>R:</a:t>
            </a:r>
            <a:r>
              <a:rPr lang="en-GB" dirty="0"/>
              <a:t>Reach 7,000 total social media followers and launch at least 6 promotional campaigns within 12 months.</a:t>
            </a:r>
            <a:endParaRPr lang="en-GB" b="1" dirty="0"/>
          </a:p>
          <a:p>
            <a:pPr>
              <a:buFont typeface="Wingdings" panose="05000000000000000000" pitchFamily="2" charset="2"/>
              <a:buChar char="v"/>
            </a:pPr>
            <a:r>
              <a:rPr lang="en-GB" b="1" dirty="0"/>
              <a:t>T: </a:t>
            </a:r>
            <a:r>
              <a:rPr lang="en-GB" dirty="0"/>
              <a:t>Break even at 157 customers/day by Month 6 and maintain positive cash flow from Month 7 onward</a:t>
            </a:r>
            <a:endParaRPr lang="en-GB" b="1" dirty="0"/>
          </a:p>
        </p:txBody>
      </p:sp>
    </p:spTree>
    <p:extLst>
      <p:ext uri="{BB962C8B-B14F-4D97-AF65-F5344CB8AC3E}">
        <p14:creationId xmlns:p14="http://schemas.microsoft.com/office/powerpoint/2010/main" val="814863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7" name="Picture 6" descr="A glass door of a restaurant">
            <a:extLst>
              <a:ext uri="{FF2B5EF4-FFF2-40B4-BE49-F238E27FC236}">
                <a16:creationId xmlns:a16="http://schemas.microsoft.com/office/drawing/2014/main" id="{83B44A20-FBE5-CD17-789A-75CC9159287F}"/>
              </a:ext>
            </a:extLst>
          </p:cNvPr>
          <p:cNvPicPr>
            <a:picLocks noChangeAspect="1"/>
          </p:cNvPicPr>
          <p:nvPr/>
        </p:nvPicPr>
        <p:blipFill>
          <a:blip r:embed="rId2">
            <a:extLst>
              <a:ext uri="{28A0092B-C50C-407E-A947-70E740481C1C}">
                <a14:useLocalDpi xmlns:a14="http://schemas.microsoft.com/office/drawing/2010/main" val="0"/>
              </a:ext>
            </a:extLst>
          </a:blip>
          <a:srcRect t="6450" r="-1" b="-1"/>
          <a:stretch>
            <a:fillRect/>
          </a:stretch>
        </p:blipFill>
        <p:spPr>
          <a:xfrm>
            <a:off x="4296867" y="5"/>
            <a:ext cx="4831627" cy="4520011"/>
          </a:xfrm>
          <a:custGeom>
            <a:avLst/>
            <a:gdLst/>
            <a:ahLst/>
            <a:cxnLst/>
            <a:rect l="l" t="t" r="r" b="b"/>
            <a:pathLst>
              <a:path w="4831627" h="4520011">
                <a:moveTo>
                  <a:pt x="0" y="0"/>
                </a:moveTo>
                <a:lnTo>
                  <a:pt x="4831627" y="0"/>
                </a:lnTo>
                <a:lnTo>
                  <a:pt x="1416677" y="4520011"/>
                </a:lnTo>
                <a:close/>
              </a:path>
            </a:pathLst>
          </a:custGeom>
        </p:spPr>
      </p:pic>
      <p:pic>
        <p:nvPicPr>
          <p:cNvPr id="9" name="Picture 8" descr="A screenshot of a computer screen&#10;&#10;AI-generated content may be incorrect.">
            <a:extLst>
              <a:ext uri="{FF2B5EF4-FFF2-40B4-BE49-F238E27FC236}">
                <a16:creationId xmlns:a16="http://schemas.microsoft.com/office/drawing/2014/main" id="{E9332A28-B418-9111-1070-70F998753547}"/>
              </a:ext>
            </a:extLst>
          </p:cNvPr>
          <p:cNvPicPr>
            <a:picLocks noChangeAspect="1"/>
          </p:cNvPicPr>
          <p:nvPr/>
        </p:nvPicPr>
        <p:blipFill>
          <a:blip r:embed="rId3">
            <a:extLst>
              <a:ext uri="{28A0092B-C50C-407E-A947-70E740481C1C}">
                <a14:useLocalDpi xmlns:a14="http://schemas.microsoft.com/office/drawing/2010/main" val="0"/>
              </a:ext>
            </a:extLst>
          </a:blip>
          <a:srcRect l="4083" r="29157"/>
          <a:stretch>
            <a:fillRect/>
          </a:stretch>
        </p:blipFill>
        <p:spPr>
          <a:xfrm>
            <a:off x="4041994" y="-4"/>
            <a:ext cx="8139373" cy="6858000"/>
          </a:xfrm>
          <a:custGeom>
            <a:avLst/>
            <a:gdLst/>
            <a:ahLst/>
            <a:cxnLst/>
            <a:rect l="l" t="t" r="r" b="b"/>
            <a:pathLst>
              <a:path w="8139373" h="6858000">
                <a:moveTo>
                  <a:pt x="5181344" y="0"/>
                </a:moveTo>
                <a:lnTo>
                  <a:pt x="8139373" y="0"/>
                </a:lnTo>
                <a:lnTo>
                  <a:pt x="8139373" y="6858000"/>
                </a:lnTo>
                <a:lnTo>
                  <a:pt x="0" y="6858000"/>
                </a:lnTo>
                <a:close/>
              </a:path>
            </a:pathLst>
          </a:custGeom>
        </p:spPr>
      </p:pic>
      <p:sp>
        <p:nvSpPr>
          <p:cNvPr id="2" name="Title 1">
            <a:extLst>
              <a:ext uri="{FF2B5EF4-FFF2-40B4-BE49-F238E27FC236}">
                <a16:creationId xmlns:a16="http://schemas.microsoft.com/office/drawing/2014/main" id="{486C8BAA-D3E3-FAFF-6B0D-BE3A41D7FB77}"/>
              </a:ext>
            </a:extLst>
          </p:cNvPr>
          <p:cNvSpPr>
            <a:spLocks noGrp="1"/>
          </p:cNvSpPr>
          <p:nvPr>
            <p:ph type="title"/>
          </p:nvPr>
        </p:nvSpPr>
        <p:spPr>
          <a:xfrm>
            <a:off x="677334" y="1176489"/>
            <a:ext cx="3749061" cy="1508469"/>
          </a:xfrm>
        </p:spPr>
        <p:txBody>
          <a:bodyPr anchor="ctr">
            <a:normAutofit/>
          </a:bodyPr>
          <a:lstStyle/>
          <a:p>
            <a:r>
              <a:rPr lang="en-GB" sz="3200"/>
              <a:t>Current and future location</a:t>
            </a:r>
          </a:p>
        </p:txBody>
      </p:sp>
      <p:sp>
        <p:nvSpPr>
          <p:cNvPr id="16" name="Isosceles Triangle 15">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DFC3C13-65B3-969B-6A0B-FF7CD4546E6C}"/>
              </a:ext>
            </a:extLst>
          </p:cNvPr>
          <p:cNvSpPr>
            <a:spLocks noGrp="1"/>
          </p:cNvSpPr>
          <p:nvPr>
            <p:ph idx="1"/>
          </p:nvPr>
        </p:nvSpPr>
        <p:spPr>
          <a:xfrm>
            <a:off x="677334" y="2795618"/>
            <a:ext cx="3749061" cy="3005289"/>
          </a:xfrm>
        </p:spPr>
        <p:txBody>
          <a:bodyPr>
            <a:normAutofit/>
          </a:bodyPr>
          <a:lstStyle/>
          <a:p>
            <a:r>
              <a:rPr lang="en-US" sz="1600"/>
              <a:t>Existing: London Paddington Underground, Cardiff City Centre</a:t>
            </a:r>
          </a:p>
          <a:p>
            <a:r>
              <a:rPr lang="en-US" sz="1600"/>
              <a:t>Expansion: Nationwide in high footfall urban areas</a:t>
            </a:r>
          </a:p>
          <a:p>
            <a:r>
              <a:rPr lang="en-US" sz="1600"/>
              <a:t>Store layout: Efficient for fast service; comfortable for dine-in or takeaway</a:t>
            </a:r>
          </a:p>
        </p:txBody>
      </p:sp>
    </p:spTree>
    <p:extLst>
      <p:ext uri="{BB962C8B-B14F-4D97-AF65-F5344CB8AC3E}">
        <p14:creationId xmlns:p14="http://schemas.microsoft.com/office/powerpoint/2010/main" val="469045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group of people wearing black uniforms and standing in a restaurant&#10;&#10;AI-generated content may be incorrect.">
            <a:extLst>
              <a:ext uri="{FF2B5EF4-FFF2-40B4-BE49-F238E27FC236}">
                <a16:creationId xmlns:a16="http://schemas.microsoft.com/office/drawing/2014/main" id="{CC100CEE-7D50-3A7F-AB51-07D6E1F71DAE}"/>
              </a:ext>
            </a:extLst>
          </p:cNvPr>
          <p:cNvPicPr>
            <a:picLocks noChangeAspect="1"/>
          </p:cNvPicPr>
          <p:nvPr/>
        </p:nvPicPr>
        <p:blipFill>
          <a:blip r:embed="rId2">
            <a:extLst>
              <a:ext uri="{28A0092B-C50C-407E-A947-70E740481C1C}">
                <a14:useLocalDpi xmlns:a14="http://schemas.microsoft.com/office/drawing/2010/main" val="0"/>
              </a:ext>
            </a:extLst>
          </a:blip>
          <a:srcRect t="7163" r="3" b="2143"/>
          <a:stretch>
            <a:fillRect/>
          </a:stretch>
        </p:blipFill>
        <p:spPr>
          <a:xfrm>
            <a:off x="212548" y="-1"/>
            <a:ext cx="4671437" cy="4236855"/>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p:spPr>
      </p:pic>
      <p:sp>
        <p:nvSpPr>
          <p:cNvPr id="2" name="Title 1">
            <a:extLst>
              <a:ext uri="{FF2B5EF4-FFF2-40B4-BE49-F238E27FC236}">
                <a16:creationId xmlns:a16="http://schemas.microsoft.com/office/drawing/2014/main" id="{4997C2DD-25A4-1E48-5E64-C9F01B1A0F0C}"/>
              </a:ext>
            </a:extLst>
          </p:cNvPr>
          <p:cNvSpPr>
            <a:spLocks noGrp="1"/>
          </p:cNvSpPr>
          <p:nvPr>
            <p:ph type="title"/>
          </p:nvPr>
        </p:nvSpPr>
        <p:spPr>
          <a:xfrm>
            <a:off x="4159225" y="0"/>
            <a:ext cx="5114776" cy="1930400"/>
          </a:xfrm>
        </p:spPr>
        <p:txBody>
          <a:bodyPr>
            <a:normAutofit/>
          </a:bodyPr>
          <a:lstStyle/>
          <a:p>
            <a:r>
              <a:rPr lang="en-GB" dirty="0"/>
              <a:t>	</a:t>
            </a:r>
            <a:r>
              <a:rPr lang="en-GB" sz="4000" b="1" dirty="0"/>
              <a:t>	Human 						resources </a:t>
            </a:r>
            <a:endParaRPr lang="en-GB" b="1" dirty="0"/>
          </a:p>
        </p:txBody>
      </p:sp>
      <p:pic>
        <p:nvPicPr>
          <p:cNvPr id="9" name="Picture 8" descr="A group of people cooking in a kitchen&#10;&#10;AI-generated content may be incorrect.">
            <a:extLst>
              <a:ext uri="{FF2B5EF4-FFF2-40B4-BE49-F238E27FC236}">
                <a16:creationId xmlns:a16="http://schemas.microsoft.com/office/drawing/2014/main" id="{0B4EF11F-A634-F57C-00EB-26E5F3C698B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350"/>
          <a:stretch>
            <a:fillRect/>
          </a:stretch>
        </p:blipFill>
        <p:spPr>
          <a:xfrm>
            <a:off x="20" y="4235547"/>
            <a:ext cx="3393882" cy="2622453"/>
          </a:xfrm>
          <a:custGeom>
            <a:avLst/>
            <a:gdLst/>
            <a:ahLst/>
            <a:cxnLst/>
            <a:rect l="l" t="t" r="r" b="b"/>
            <a:pathLst>
              <a:path w="3393902" h="2622453">
                <a:moveTo>
                  <a:pt x="212741" y="0"/>
                </a:moveTo>
                <a:lnTo>
                  <a:pt x="3393902" y="0"/>
                </a:lnTo>
                <a:lnTo>
                  <a:pt x="3002186" y="2622453"/>
                </a:lnTo>
                <a:lnTo>
                  <a:pt x="0" y="2622453"/>
                </a:lnTo>
                <a:lnTo>
                  <a:pt x="0" y="1430607"/>
                </a:lnTo>
                <a:close/>
              </a:path>
            </a:pathLst>
          </a:custGeom>
        </p:spPr>
      </p:pic>
      <p:sp>
        <p:nvSpPr>
          <p:cNvPr id="14" name="Isosceles Triangle 30">
            <a:extLst>
              <a:ext uri="{FF2B5EF4-FFF2-40B4-BE49-F238E27FC236}">
                <a16:creationId xmlns:a16="http://schemas.microsoft.com/office/drawing/2014/main" id="{B09A8B04-373D-40BD-9442-2D3540D3C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B5028193-7250-4674-AA37-E9040429AE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2887" y="4236854"/>
            <a:ext cx="32639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19E6C9-7214-8F36-16C3-CD5D36953B87}"/>
              </a:ext>
            </a:extLst>
          </p:cNvPr>
          <p:cNvSpPr>
            <a:spLocks noGrp="1"/>
          </p:cNvSpPr>
          <p:nvPr>
            <p:ph idx="1"/>
          </p:nvPr>
        </p:nvSpPr>
        <p:spPr>
          <a:xfrm>
            <a:off x="4159224" y="1790709"/>
            <a:ext cx="5651525" cy="5067292"/>
          </a:xfrm>
        </p:spPr>
        <p:txBody>
          <a:bodyPr>
            <a:normAutofit lnSpcReduction="10000"/>
          </a:bodyPr>
          <a:lstStyle/>
          <a:p>
            <a:r>
              <a:rPr lang="en-GB" sz="3200" dirty="0"/>
              <a:t>1 General manager</a:t>
            </a:r>
          </a:p>
          <a:p>
            <a:r>
              <a:rPr lang="en-GB" sz="3200" dirty="0"/>
              <a:t>1 Kitchen Manager </a:t>
            </a:r>
          </a:p>
          <a:p>
            <a:r>
              <a:rPr lang="en-GB" sz="3200" dirty="0"/>
              <a:t> 4 Kitchen Staff </a:t>
            </a:r>
          </a:p>
          <a:p>
            <a:r>
              <a:rPr lang="en-GB" sz="3200" dirty="0"/>
              <a:t>6 Customer Service Staff</a:t>
            </a:r>
          </a:p>
          <a:p>
            <a:r>
              <a:rPr lang="en-GB" sz="3200" dirty="0"/>
              <a:t>Source: Recruitment via Caterer.com and hospitality recruitment agencies</a:t>
            </a:r>
          </a:p>
          <a:p>
            <a:r>
              <a:rPr lang="en-GB" sz="3200" dirty="0"/>
              <a:t>Source: Local culinary schools, Indeed.co.uk</a:t>
            </a:r>
          </a:p>
        </p:txBody>
      </p:sp>
    </p:spTree>
    <p:extLst>
      <p:ext uri="{BB962C8B-B14F-4D97-AF65-F5344CB8AC3E}">
        <p14:creationId xmlns:p14="http://schemas.microsoft.com/office/powerpoint/2010/main" val="2825088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B473C-B373-6321-FC2B-8D991C697822}"/>
              </a:ext>
            </a:extLst>
          </p:cNvPr>
          <p:cNvSpPr>
            <a:spLocks noGrp="1"/>
          </p:cNvSpPr>
          <p:nvPr>
            <p:ph type="title"/>
          </p:nvPr>
        </p:nvSpPr>
        <p:spPr/>
        <p:txBody>
          <a:bodyPr/>
          <a:lstStyle/>
          <a:p>
            <a:r>
              <a:rPr lang="en-GB" dirty="0"/>
              <a:t>				Source of finance</a:t>
            </a:r>
          </a:p>
        </p:txBody>
      </p:sp>
      <p:pic>
        <p:nvPicPr>
          <p:cNvPr id="5" name="Content Placeholder 4" descr="Wooden blocks with black text on top of dollar bills&#10;&#10;AI-generated content may be incorrect.">
            <a:extLst>
              <a:ext uri="{FF2B5EF4-FFF2-40B4-BE49-F238E27FC236}">
                <a16:creationId xmlns:a16="http://schemas.microsoft.com/office/drawing/2014/main" id="{A914FECD-E84C-7E88-CD3D-D079039BE44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75769" y="-65051"/>
            <a:ext cx="4016231" cy="2503451"/>
          </a:xfrm>
        </p:spPr>
      </p:pic>
      <mc:AlternateContent xmlns:mc="http://schemas.openxmlformats.org/markup-compatibility/2006">
        <mc:Choice xmlns:cx2="http://schemas.microsoft.com/office/drawing/2015/10/21/chartex" Requires="cx2">
          <p:graphicFrame>
            <p:nvGraphicFramePr>
              <p:cNvPr id="9" name="Chart 8">
                <a:extLst>
                  <a:ext uri="{FF2B5EF4-FFF2-40B4-BE49-F238E27FC236}">
                    <a16:creationId xmlns:a16="http://schemas.microsoft.com/office/drawing/2014/main" id="{AF91FBE1-0C47-E996-3604-E4FBA7187F2B}"/>
                  </a:ext>
                </a:extLst>
              </p:cNvPr>
              <p:cNvGraphicFramePr/>
              <p:nvPr>
                <p:extLst>
                  <p:ext uri="{D42A27DB-BD31-4B8C-83A1-F6EECF244321}">
                    <p14:modId xmlns:p14="http://schemas.microsoft.com/office/powerpoint/2010/main" val="1599447887"/>
                  </p:ext>
                </p:extLst>
              </p:nvPr>
            </p:nvGraphicFramePr>
            <p:xfrm>
              <a:off x="152400" y="1930400"/>
              <a:ext cx="7647709" cy="4207933"/>
            </p:xfrm>
            <a:graphic>
              <a:graphicData uri="http://schemas.microsoft.com/office/drawing/2014/chartex">
                <cx:chart xmlns:cx="http://schemas.microsoft.com/office/drawing/2014/chartex" xmlns:r="http://schemas.openxmlformats.org/officeDocument/2006/relationships" r:id="rId3"/>
              </a:graphicData>
            </a:graphic>
          </p:graphicFrame>
        </mc:Choice>
        <mc:Fallback>
          <p:pic>
            <p:nvPicPr>
              <p:cNvPr id="9" name="Chart 8">
                <a:extLst>
                  <a:ext uri="{FF2B5EF4-FFF2-40B4-BE49-F238E27FC236}">
                    <a16:creationId xmlns:a16="http://schemas.microsoft.com/office/drawing/2014/main" id="{AF91FBE1-0C47-E996-3604-E4FBA7187F2B}"/>
                  </a:ext>
                </a:extLst>
              </p:cNvPr>
              <p:cNvPicPr>
                <a:picLocks noGrp="1" noRot="1" noChangeAspect="1" noMove="1" noResize="1" noEditPoints="1" noAdjustHandles="1" noChangeArrowheads="1" noChangeShapeType="1"/>
              </p:cNvPicPr>
              <p:nvPr/>
            </p:nvPicPr>
            <p:blipFill>
              <a:blip r:embed="rId4"/>
              <a:stretch>
                <a:fillRect/>
              </a:stretch>
            </p:blipFill>
            <p:spPr>
              <a:xfrm>
                <a:off x="152400" y="1930400"/>
                <a:ext cx="7647709" cy="4207933"/>
              </a:xfrm>
              <a:prstGeom prst="rect">
                <a:avLst/>
              </a:prstGeom>
            </p:spPr>
          </p:pic>
        </mc:Fallback>
      </mc:AlternateContent>
      <p:pic>
        <p:nvPicPr>
          <p:cNvPr id="11" name="Picture 10" descr="A typewriter with a paper in it&#10;&#10;AI-generated content may be incorrect.">
            <a:extLst>
              <a:ext uri="{FF2B5EF4-FFF2-40B4-BE49-F238E27FC236}">
                <a16:creationId xmlns:a16="http://schemas.microsoft.com/office/drawing/2014/main" id="{2449DFBE-8495-5445-FEE2-79FE2F0B4A9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30622" y="5018232"/>
            <a:ext cx="2761378" cy="1839768"/>
          </a:xfrm>
          <a:prstGeom prst="rect">
            <a:avLst/>
          </a:prstGeom>
        </p:spPr>
      </p:pic>
      <p:pic>
        <p:nvPicPr>
          <p:cNvPr id="13" name="Picture 12" descr="A pile of money with a face on it&#10;&#10;AI-generated content may be incorrect.">
            <a:extLst>
              <a:ext uri="{FF2B5EF4-FFF2-40B4-BE49-F238E27FC236}">
                <a16:creationId xmlns:a16="http://schemas.microsoft.com/office/drawing/2014/main" id="{B2871907-9587-BFB1-AAC1-F4FAEAA58E4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0" y="0"/>
            <a:ext cx="2253967" cy="1166604"/>
          </a:xfrm>
          <a:prstGeom prst="rect">
            <a:avLst/>
          </a:prstGeom>
        </p:spPr>
      </p:pic>
    </p:spTree>
    <p:extLst>
      <p:ext uri="{BB962C8B-B14F-4D97-AF65-F5344CB8AC3E}">
        <p14:creationId xmlns:p14="http://schemas.microsoft.com/office/powerpoint/2010/main" val="3770339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CA3F4-3DEF-E668-CFEF-710DA03D6334}"/>
              </a:ext>
            </a:extLst>
          </p:cNvPr>
          <p:cNvSpPr>
            <a:spLocks noGrp="1"/>
          </p:cNvSpPr>
          <p:nvPr>
            <p:ph type="title"/>
          </p:nvPr>
        </p:nvSpPr>
        <p:spPr/>
        <p:txBody>
          <a:bodyPr/>
          <a:lstStyle/>
          <a:p>
            <a:r>
              <a:rPr lang="en-GB" dirty="0"/>
              <a:t>	12-Month Cash Flow Forecast</a:t>
            </a:r>
          </a:p>
        </p:txBody>
      </p:sp>
      <p:pic>
        <p:nvPicPr>
          <p:cNvPr id="5" name="Content Placeholder 4" descr="A table of numbers with numbers and numbers">
            <a:extLst>
              <a:ext uri="{FF2B5EF4-FFF2-40B4-BE49-F238E27FC236}">
                <a16:creationId xmlns:a16="http://schemas.microsoft.com/office/drawing/2014/main" id="{8B15AC4C-7856-CF62-F473-17CD038181A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42256" y="2296319"/>
            <a:ext cx="6867525" cy="3724275"/>
          </a:xfrm>
        </p:spPr>
      </p:pic>
    </p:spTree>
    <p:extLst>
      <p:ext uri="{BB962C8B-B14F-4D97-AF65-F5344CB8AC3E}">
        <p14:creationId xmlns:p14="http://schemas.microsoft.com/office/powerpoint/2010/main" val="863952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E02F9-3612-7A45-1015-835646D718F0}"/>
              </a:ext>
            </a:extLst>
          </p:cNvPr>
          <p:cNvSpPr>
            <a:spLocks noGrp="1"/>
          </p:cNvSpPr>
          <p:nvPr>
            <p:ph type="title"/>
          </p:nvPr>
        </p:nvSpPr>
        <p:spPr>
          <a:xfrm>
            <a:off x="2849562" y="609600"/>
            <a:ext cx="6424439" cy="1320800"/>
          </a:xfrm>
        </p:spPr>
        <p:txBody>
          <a:bodyPr vert="horz" lIns="91440" tIns="45720" rIns="91440" bIns="45720" rtlCol="0" anchor="t">
            <a:normAutofit/>
          </a:bodyPr>
          <a:lstStyle/>
          <a:p>
            <a:r>
              <a:rPr lang="en-US"/>
              <a:t>Marketing  strategy</a:t>
            </a:r>
          </a:p>
        </p:txBody>
      </p:sp>
      <p:pic>
        <p:nvPicPr>
          <p:cNvPr id="5" name="Content Placeholder 4" descr="A hand holding a cell phone&#10;&#10;AI-generated content may be incorrect.">
            <a:extLst>
              <a:ext uri="{FF2B5EF4-FFF2-40B4-BE49-F238E27FC236}">
                <a16:creationId xmlns:a16="http://schemas.microsoft.com/office/drawing/2014/main" id="{34C87F3F-9C21-5A64-BDDD-F017F5B0F2DC}"/>
              </a:ext>
            </a:extLst>
          </p:cNvPr>
          <p:cNvPicPr>
            <a:picLocks noChangeAspect="1"/>
          </p:cNvPicPr>
          <p:nvPr/>
        </p:nvPicPr>
        <p:blipFill>
          <a:blip r:embed="rId2">
            <a:alphaModFix/>
            <a:extLst>
              <a:ext uri="{28A0092B-C50C-407E-A947-70E740481C1C}">
                <a14:useLocalDpi xmlns:a14="http://schemas.microsoft.com/office/drawing/2010/main" val="0"/>
              </a:ext>
            </a:extLst>
          </a:blip>
          <a:srcRect l="7670" r="3433"/>
          <a:stretch>
            <a:fillRect/>
          </a:stretch>
        </p:blipFill>
        <p:spPr>
          <a:xfrm>
            <a:off x="1" y="10"/>
            <a:ext cx="2032191" cy="2285990"/>
          </a:xfrm>
          <a:custGeom>
            <a:avLst/>
            <a:gdLst/>
            <a:ahLst/>
            <a:cxnLst/>
            <a:rect l="l" t="t" r="r" b="b"/>
            <a:pathLst>
              <a:path w="2032191" h="2286000">
                <a:moveTo>
                  <a:pt x="0" y="0"/>
                </a:moveTo>
                <a:lnTo>
                  <a:pt x="1676558" y="0"/>
                </a:lnTo>
                <a:lnTo>
                  <a:pt x="2032191" y="2286000"/>
                </a:lnTo>
                <a:lnTo>
                  <a:pt x="0" y="2286000"/>
                </a:lnTo>
                <a:close/>
              </a:path>
            </a:pathLst>
          </a:custGeom>
        </p:spPr>
      </p:pic>
      <p:pic>
        <p:nvPicPr>
          <p:cNvPr id="9" name="Content Placeholder 8" descr="A group of business cards on a wood surface&#10;&#10;AI-generated content may be incorrect.">
            <a:extLst>
              <a:ext uri="{FF2B5EF4-FFF2-40B4-BE49-F238E27FC236}">
                <a16:creationId xmlns:a16="http://schemas.microsoft.com/office/drawing/2014/main" id="{1F8EE575-66F6-A5C7-DA28-5CDDA71E314F}"/>
              </a:ext>
            </a:extLst>
          </p:cNvPr>
          <p:cNvPicPr>
            <a:picLocks noGrp="1" noChangeAspect="1"/>
          </p:cNvPicPr>
          <p:nvPr>
            <p:ph idx="1"/>
          </p:nvPr>
        </p:nvPicPr>
        <p:blipFill>
          <a:blip r:embed="rId3">
            <a:alphaModFix/>
            <a:extLst>
              <a:ext uri="{28A0092B-C50C-407E-A947-70E740481C1C}">
                <a14:useLocalDpi xmlns:a14="http://schemas.microsoft.com/office/drawing/2010/main" val="0"/>
              </a:ext>
            </a:extLst>
          </a:blip>
          <a:srcRect t="2554" r="-6" b="1629"/>
          <a:stretch>
            <a:fillRect/>
          </a:stretch>
        </p:blipFill>
        <p:spPr>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cxnSp>
        <p:nvCxnSpPr>
          <p:cNvPr id="15" name="Straight Connector 14">
            <a:extLst>
              <a:ext uri="{FF2B5EF4-FFF2-40B4-BE49-F238E27FC236}">
                <a16:creationId xmlns:a16="http://schemas.microsoft.com/office/drawing/2014/main" id="{B3F79EE1-6AC0-45FE-8BB0-BEE28C6011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000"/>
            <a:ext cx="20627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7" name="Picture 6" descr="A hand holding a phone with food on the screen&#10;&#10;AI-generated content may be incorrect.">
            <a:extLst>
              <a:ext uri="{FF2B5EF4-FFF2-40B4-BE49-F238E27FC236}">
                <a16:creationId xmlns:a16="http://schemas.microsoft.com/office/drawing/2014/main" id="{16FB9408-68CA-B43F-BA93-1057DFFC0810}"/>
              </a:ext>
            </a:extLst>
          </p:cNvPr>
          <p:cNvPicPr>
            <a:picLocks noChangeAspect="1"/>
          </p:cNvPicPr>
          <p:nvPr/>
        </p:nvPicPr>
        <p:blipFill>
          <a:blip r:embed="rId4">
            <a:alphaModFix/>
            <a:extLst>
              <a:ext uri="{28A0092B-C50C-407E-A947-70E740481C1C}">
                <a14:useLocalDpi xmlns:a14="http://schemas.microsoft.com/office/drawing/2010/main" val="0"/>
              </a:ext>
            </a:extLst>
          </a:blip>
          <a:srcRect t="13756" r="7" b="7"/>
          <a:stretch>
            <a:fillRect/>
          </a:stretch>
        </p:blipFill>
        <p:spPr>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cxnSp>
        <p:nvCxnSpPr>
          <p:cNvPr id="17" name="Straight Connector 16">
            <a:extLst>
              <a:ext uri="{FF2B5EF4-FFF2-40B4-BE49-F238E27FC236}">
                <a16:creationId xmlns:a16="http://schemas.microsoft.com/office/drawing/2014/main" id="{8766F213-9FE6-4D9F-8346-B351CC0B0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268" y="4574104"/>
            <a:ext cx="23465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Isosceles Triangle 8">
            <a:extLst>
              <a:ext uri="{FF2B5EF4-FFF2-40B4-BE49-F238E27FC236}">
                <a16:creationId xmlns:a16="http://schemas.microsoft.com/office/drawing/2014/main" id="{03F91B8C-9F3A-4995-AD65-9177B4966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F1B607F3-543D-3CC3-015B-FB5294B2EA72}"/>
              </a:ext>
            </a:extLst>
          </p:cNvPr>
          <p:cNvSpPr txBox="1"/>
          <p:nvPr/>
        </p:nvSpPr>
        <p:spPr>
          <a:xfrm>
            <a:off x="2849562" y="2160589"/>
            <a:ext cx="6567393" cy="4697411"/>
          </a:xfrm>
          <a:prstGeom prst="rect">
            <a:avLst/>
          </a:prstGeom>
        </p:spPr>
        <p:txBody>
          <a:bodyPr vert="horz" lIns="91440" tIns="45720" rIns="91440" bIns="45720" rtlCol="0">
            <a:normAutofit fontScale="92500" lnSpcReduction="10000"/>
          </a:bodyPr>
          <a:lstStyle/>
          <a:p>
            <a:pPr marL="285750" indent="-285750">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Product Strategy</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Emphasize menu differentiation: burgers, wraps, salads, low-oil, low-calorie meals.</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Highlight healthy indulgence</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Pricing Strategy</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Competitive pricing aligned with fast-casual healthy restaurants.</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Bundle meals: meal + drink + dessert for a small discount.</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Loyalty program: “</a:t>
            </a:r>
            <a:r>
              <a:rPr lang="en-US" sz="1600" b="1" dirty="0" err="1">
                <a:solidFill>
                  <a:schemeClr val="tx1">
                    <a:lumMod val="75000"/>
                    <a:lumOff val="25000"/>
                  </a:schemeClr>
                </a:solidFill>
              </a:rPr>
              <a:t>YesPoints</a:t>
            </a:r>
            <a:r>
              <a:rPr lang="en-US" sz="1600" b="1" dirty="0">
                <a:solidFill>
                  <a:schemeClr val="tx1">
                    <a:lumMod val="75000"/>
                    <a:lumOff val="25000"/>
                  </a:schemeClr>
                </a:solidFill>
              </a:rPr>
              <a:t>” for repeat customers.</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Promotions: first-order discount via app or website</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Digital Marketing</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Social media campaigns (Instagram, TikTok, X/Twitter) with visually appealing content showing meals, calorie info, and behind-the-scenes.</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Collaborate with local fitness influencers and nutritionists.</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Paid ads targeting health-conscious individuals in local areas.</a:t>
            </a:r>
          </a:p>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rPr>
              <a:t>Email newsletter: weekly menu, health tips, and loyalty rewards</a:t>
            </a:r>
          </a:p>
          <a:p>
            <a:pPr>
              <a:lnSpc>
                <a:spcPct val="90000"/>
              </a:lnSpc>
              <a:spcBef>
                <a:spcPts val="1000"/>
              </a:spcBef>
              <a:buClr>
                <a:schemeClr val="accent1"/>
              </a:buClr>
              <a:buSzPct val="80000"/>
              <a:buFont typeface="Wingdings 3" charset="2"/>
              <a:buChar char=""/>
            </a:pPr>
            <a:endParaRPr lang="en-US" sz="1100" dirty="0">
              <a:solidFill>
                <a:schemeClr val="tx1">
                  <a:lumMod val="75000"/>
                  <a:lumOff val="25000"/>
                </a:schemeClr>
              </a:solidFill>
            </a:endParaRPr>
          </a:p>
        </p:txBody>
      </p:sp>
    </p:spTree>
    <p:extLst>
      <p:ext uri="{BB962C8B-B14F-4D97-AF65-F5344CB8AC3E}">
        <p14:creationId xmlns:p14="http://schemas.microsoft.com/office/powerpoint/2010/main" val="1845993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EF7A8-09E2-525E-05CE-46CBA4EE60A5}"/>
              </a:ext>
            </a:extLst>
          </p:cNvPr>
          <p:cNvSpPr>
            <a:spLocks noGrp="1"/>
          </p:cNvSpPr>
          <p:nvPr>
            <p:ph type="title"/>
          </p:nvPr>
        </p:nvSpPr>
        <p:spPr/>
        <p:txBody>
          <a:bodyPr/>
          <a:lstStyle/>
          <a:p>
            <a:r>
              <a:rPr lang="en-GB" dirty="0"/>
              <a:t>				My elevator pitch </a:t>
            </a:r>
          </a:p>
        </p:txBody>
      </p:sp>
      <p:sp>
        <p:nvSpPr>
          <p:cNvPr id="3" name="Content Placeholder 2">
            <a:extLst>
              <a:ext uri="{FF2B5EF4-FFF2-40B4-BE49-F238E27FC236}">
                <a16:creationId xmlns:a16="http://schemas.microsoft.com/office/drawing/2014/main" id="{DE185F18-3037-F6E6-6ABE-33DDA1662B4F}"/>
              </a:ext>
            </a:extLst>
          </p:cNvPr>
          <p:cNvSpPr>
            <a:spLocks noGrp="1"/>
          </p:cNvSpPr>
          <p:nvPr>
            <p:ph idx="1"/>
          </p:nvPr>
        </p:nvSpPr>
        <p:spPr/>
        <p:txBody>
          <a:bodyPr>
            <a:normAutofit fontScale="77500" lnSpcReduction="20000"/>
          </a:bodyPr>
          <a:lstStyle/>
          <a:p>
            <a:r>
              <a:rPr lang="en-GB" dirty="0">
                <a:latin typeface="Aptos" panose="020B0004020202020204" pitchFamily="34" charset="0"/>
              </a:rPr>
              <a:t>Let me start with a simple truth: the way people eat is changing fast, and </a:t>
            </a:r>
            <a:r>
              <a:rPr lang="en-GB" dirty="0" err="1">
                <a:latin typeface="Aptos" panose="020B0004020202020204" pitchFamily="34" charset="0"/>
              </a:rPr>
              <a:t>YesFood</a:t>
            </a:r>
            <a:r>
              <a:rPr lang="en-GB" dirty="0">
                <a:latin typeface="Aptos" panose="020B0004020202020204" pitchFamily="34" charset="0"/>
              </a:rPr>
              <a:t> is built to lead that change. We’re entering one of the fastest-growing sectors in the UK, healthy fast food, and we’re doing it with a concept designed to grow quickly and dominate early. </a:t>
            </a:r>
            <a:r>
              <a:rPr lang="en-GB" dirty="0" err="1">
                <a:latin typeface="Aptos" panose="020B0004020202020204" pitchFamily="34" charset="0"/>
              </a:rPr>
              <a:t>YesFood</a:t>
            </a:r>
            <a:r>
              <a:rPr lang="en-GB" dirty="0">
                <a:latin typeface="Aptos" panose="020B0004020202020204" pitchFamily="34" charset="0"/>
              </a:rPr>
              <a:t> delivers fast food with 70% less oil, fewer additives, and full nutritional transparency. This is what today’s consumers want, but most chains struggle to provide. The market has shifted, competitors are slow to respond, and we’re entering that gap with a product that outperforms traditional fast food in taste, health, and trust. We’re launching in busy stations like Cardiff Central and London Paddington. These locations guarantee foot traffic and high conversion rates. This is not guesswork; it's a planned entry aimed at immediate success and fast revenue cycles. Our operational model is lean, scalable, and easy to replicate. Our supply chain is straightforward, waste is controlled, and the menu is designed for speed and high profits. Investors prefer simplicity; they want a clear path to growth. </a:t>
            </a:r>
            <a:r>
              <a:rPr lang="en-GB" dirty="0" err="1">
                <a:latin typeface="Aptos" panose="020B0004020202020204" pitchFamily="34" charset="0"/>
              </a:rPr>
              <a:t>YesFood</a:t>
            </a:r>
            <a:r>
              <a:rPr lang="en-GB" dirty="0">
                <a:latin typeface="Aptos" panose="020B0004020202020204" pitchFamily="34" charset="0"/>
              </a:rPr>
              <a:t> offers just that. Now let’s look at the numbers. The healthy fast food sector is growing rapidly, and demand for low-oil, clean meals is skyrocketing. With the right investment, we can move from one flagship site to a multi-location chain in under 24 months. We envision rapid expansion across transport hubs, gyms, universities, and delivery platforms—all high-revenue environments. Why should you invest in me? Because I'm not aiming to run a small local shop. I want to build a category leader. I bring focus, drive, and a solid plan. I understand my market, my product, and how to execute. I’m committed, and I don’t give up. I’m looking for an investor who shares that mindset. If you want slow, predictable returns, this isn't for you. If you’re looking for high growth, quick scaling, and entry into one of the most profitable upcoming food segments, then </a:t>
            </a:r>
            <a:r>
              <a:rPr lang="en-GB" dirty="0" err="1">
                <a:latin typeface="Aptos" panose="020B0004020202020204" pitchFamily="34" charset="0"/>
              </a:rPr>
              <a:t>YesFood</a:t>
            </a:r>
            <a:r>
              <a:rPr lang="en-GB" dirty="0">
                <a:latin typeface="Aptos" panose="020B0004020202020204" pitchFamily="34" charset="0"/>
              </a:rPr>
              <a:t> is the investment.</a:t>
            </a:r>
          </a:p>
          <a:p>
            <a:r>
              <a:rPr lang="en-GB" dirty="0">
                <a:latin typeface="Aptos" panose="020B0004020202020204" pitchFamily="34" charset="0"/>
              </a:rPr>
              <a:t>The opportunity is here, the demand is real, and the window to capture this market won’t stay open forever. </a:t>
            </a:r>
            <a:r>
              <a:rPr lang="en-GB" dirty="0" err="1">
                <a:latin typeface="Aptos" panose="020B0004020202020204" pitchFamily="34" charset="0"/>
              </a:rPr>
              <a:t>YesFood</a:t>
            </a:r>
            <a:r>
              <a:rPr lang="en-GB" dirty="0">
                <a:latin typeface="Aptos" panose="020B0004020202020204" pitchFamily="34" charset="0"/>
              </a:rPr>
              <a:t> is ready to move — the question is whether you want to move with us.</a:t>
            </a:r>
          </a:p>
        </p:txBody>
      </p:sp>
    </p:spTree>
    <p:extLst>
      <p:ext uri="{BB962C8B-B14F-4D97-AF65-F5344CB8AC3E}">
        <p14:creationId xmlns:p14="http://schemas.microsoft.com/office/powerpoint/2010/main" val="2799748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8D713-C1E4-DBCE-5273-098488E96541}"/>
              </a:ext>
            </a:extLst>
          </p:cNvPr>
          <p:cNvSpPr>
            <a:spLocks noGrp="1"/>
          </p:cNvSpPr>
          <p:nvPr>
            <p:ph type="title"/>
          </p:nvPr>
        </p:nvSpPr>
        <p:spPr>
          <a:xfrm>
            <a:off x="1323832" y="0"/>
            <a:ext cx="7950169" cy="941696"/>
          </a:xfrm>
        </p:spPr>
        <p:txBody>
          <a:bodyPr/>
          <a:lstStyle/>
          <a:p>
            <a:r>
              <a:rPr lang="en-GB" dirty="0"/>
              <a:t>  				References</a:t>
            </a:r>
          </a:p>
        </p:txBody>
      </p:sp>
      <p:sp>
        <p:nvSpPr>
          <p:cNvPr id="3" name="Content Placeholder 2">
            <a:extLst>
              <a:ext uri="{FF2B5EF4-FFF2-40B4-BE49-F238E27FC236}">
                <a16:creationId xmlns:a16="http://schemas.microsoft.com/office/drawing/2014/main" id="{81568108-275F-68F7-CDA8-27E91E5633AC}"/>
              </a:ext>
            </a:extLst>
          </p:cNvPr>
          <p:cNvSpPr>
            <a:spLocks noGrp="1"/>
          </p:cNvSpPr>
          <p:nvPr>
            <p:ph idx="1"/>
          </p:nvPr>
        </p:nvSpPr>
        <p:spPr>
          <a:xfrm>
            <a:off x="677334" y="1378424"/>
            <a:ext cx="10158988" cy="5479575"/>
          </a:xfrm>
        </p:spPr>
        <p:txBody>
          <a:bodyPr>
            <a:normAutofit fontScale="62500" lnSpcReduction="20000"/>
          </a:bodyPr>
          <a:lstStyle/>
          <a:p>
            <a:r>
              <a:rPr lang="en-GB" dirty="0"/>
              <a:t>1. Action on Salt &amp; Action on Sugar, </a:t>
            </a:r>
            <a:r>
              <a:rPr lang="en-GB" b="1" dirty="0"/>
              <a:t>2024</a:t>
            </a:r>
            <a:r>
              <a:rPr lang="en-GB" dirty="0"/>
              <a:t>. </a:t>
            </a:r>
            <a:r>
              <a:rPr lang="en-GB" i="1" dirty="0"/>
              <a:t>Healthiness in the UK OOH Sector</a:t>
            </a:r>
          </a:p>
          <a:p>
            <a:r>
              <a:rPr lang="en-GB" i="1" dirty="0"/>
              <a:t>2.</a:t>
            </a:r>
            <a:r>
              <a:rPr lang="en-GB" dirty="0"/>
              <a:t> Food Standards Agency, </a:t>
            </a:r>
            <a:r>
              <a:rPr lang="en-GB" b="1" dirty="0"/>
              <a:t>2024</a:t>
            </a:r>
            <a:r>
              <a:rPr lang="en-GB" dirty="0"/>
              <a:t>. </a:t>
            </a:r>
            <a:r>
              <a:rPr lang="en-GB" i="1" dirty="0"/>
              <a:t>Making Food Better Tracker Survey 2024</a:t>
            </a:r>
            <a:r>
              <a:rPr lang="en-GB" dirty="0"/>
              <a:t>. </a:t>
            </a:r>
          </a:p>
          <a:p>
            <a:r>
              <a:rPr lang="en-GB" dirty="0"/>
              <a:t>3. Department of Health and Social Care, </a:t>
            </a:r>
            <a:r>
              <a:rPr lang="en-GB" b="1" dirty="0"/>
              <a:t>2024</a:t>
            </a:r>
            <a:r>
              <a:rPr lang="en-GB" dirty="0"/>
              <a:t>. </a:t>
            </a:r>
            <a:r>
              <a:rPr lang="en-GB" i="1" dirty="0"/>
              <a:t>Government response to the House of Lords Food, Diet and Obesity Committee’s report ‘Recipe for health: a plan to fix our broken food system’</a:t>
            </a:r>
          </a:p>
          <a:p>
            <a:r>
              <a:rPr lang="en-GB" i="1" dirty="0"/>
              <a:t>4.</a:t>
            </a:r>
            <a:r>
              <a:rPr lang="en-GB" dirty="0"/>
              <a:t> National Health Service (NHS) Fife, </a:t>
            </a:r>
            <a:r>
              <a:rPr lang="en-GB" b="1" dirty="0"/>
              <a:t>2024</a:t>
            </a:r>
            <a:r>
              <a:rPr lang="en-GB" dirty="0"/>
              <a:t>. </a:t>
            </a:r>
            <a:r>
              <a:rPr lang="en-GB" i="1" dirty="0"/>
              <a:t>Healthy Eating, Active Living for Everybody – Director of Public Health Report</a:t>
            </a:r>
            <a:r>
              <a:rPr lang="en-GB" dirty="0"/>
              <a:t>. NHS Fife</a:t>
            </a:r>
          </a:p>
          <a:p>
            <a:r>
              <a:rPr lang="en-GB" dirty="0"/>
              <a:t>5. Ramos‑Rodriguez, A.R., Medina‑Garrido, J.A. &amp; Ruiz‑Navarro, J., </a:t>
            </a:r>
            <a:r>
              <a:rPr lang="en-GB" b="1" dirty="0"/>
              <a:t>2023</a:t>
            </a:r>
            <a:r>
              <a:rPr lang="en-GB" dirty="0"/>
              <a:t>. </a:t>
            </a:r>
            <a:r>
              <a:rPr lang="en-GB" i="1" dirty="0"/>
              <a:t>Determinants of Hotels and Restaurants entrepreneurship: A study using GEM data</a:t>
            </a:r>
            <a:r>
              <a:rPr lang="en-GB" dirty="0"/>
              <a:t>.</a:t>
            </a:r>
          </a:p>
          <a:p>
            <a:r>
              <a:rPr lang="en-GB" i="1" dirty="0"/>
              <a:t>6.Fast‑Food Franchises in the UK – Market Research Report (2014‑2029)</a:t>
            </a:r>
            <a:r>
              <a:rPr lang="en-GB" dirty="0"/>
              <a:t>.</a:t>
            </a:r>
          </a:p>
          <a:p>
            <a:r>
              <a:rPr lang="en-GB" dirty="0"/>
              <a:t>7.RSM UK, </a:t>
            </a:r>
            <a:r>
              <a:rPr lang="en-GB" b="1" dirty="0"/>
              <a:t>2025</a:t>
            </a:r>
            <a:r>
              <a:rPr lang="en-GB" dirty="0"/>
              <a:t>. </a:t>
            </a:r>
            <a:r>
              <a:rPr lang="en-GB" i="1" dirty="0"/>
              <a:t>Leisure and hospitality industry outlook 2025</a:t>
            </a:r>
            <a:r>
              <a:rPr lang="en-GB" dirty="0"/>
              <a:t>.</a:t>
            </a:r>
          </a:p>
          <a:p>
            <a:r>
              <a:rPr lang="en-GB" dirty="0"/>
              <a:t>8.Meaningful Vision, </a:t>
            </a:r>
            <a:r>
              <a:rPr lang="en-GB" b="1" dirty="0"/>
              <a:t>2025</a:t>
            </a:r>
            <a:r>
              <a:rPr lang="en-GB" dirty="0"/>
              <a:t>. </a:t>
            </a:r>
            <a:r>
              <a:rPr lang="en-GB" i="1" dirty="0"/>
              <a:t>Hospitality data trends show slow start to 2025</a:t>
            </a:r>
          </a:p>
          <a:p>
            <a:r>
              <a:rPr lang="en-GB" dirty="0"/>
              <a:t>9.Audit Consulting Group, </a:t>
            </a:r>
            <a:r>
              <a:rPr lang="en-GB" b="1" dirty="0"/>
              <a:t>2025</a:t>
            </a:r>
            <a:r>
              <a:rPr lang="en-GB" dirty="0"/>
              <a:t>. </a:t>
            </a:r>
            <a:r>
              <a:rPr lang="en-GB" i="1" dirty="0"/>
              <a:t>UK Restaurant &amp; Pub Revenue Trends and Outlook to 2026</a:t>
            </a:r>
            <a:r>
              <a:rPr lang="en-GB" dirty="0"/>
              <a:t>.</a:t>
            </a:r>
          </a:p>
          <a:p>
            <a:r>
              <a:rPr lang="en-GB" dirty="0"/>
              <a:t>10.</a:t>
            </a:r>
            <a:r>
              <a:rPr lang="en-GB" i="1" dirty="0"/>
              <a:t> United Kingdom Foodservice Market Size &amp; Share Analysis</a:t>
            </a:r>
            <a:r>
              <a:rPr lang="en-GB" dirty="0"/>
              <a:t>.</a:t>
            </a:r>
          </a:p>
          <a:p>
            <a:r>
              <a:rPr lang="en-GB" dirty="0"/>
              <a:t>11. Weber, P., Krings, K., Schröder, L., Michel, L. K. &amp; Ludwig, T., </a:t>
            </a:r>
            <a:r>
              <a:rPr lang="en-GB" b="1" dirty="0"/>
              <a:t>2025</a:t>
            </a:r>
            <a:r>
              <a:rPr lang="en-GB" dirty="0"/>
              <a:t>. </a:t>
            </a:r>
            <a:r>
              <a:rPr lang="en-GB" i="1" dirty="0" err="1"/>
              <a:t>Rendezfood</a:t>
            </a:r>
            <a:r>
              <a:rPr lang="en-GB" i="1" dirty="0"/>
              <a:t>: A Design Case Study of a Conversational Location‑based Approach in Restaurants</a:t>
            </a:r>
            <a:r>
              <a:rPr lang="en-GB" dirty="0"/>
              <a:t>. </a:t>
            </a:r>
          </a:p>
          <a:p>
            <a:r>
              <a:rPr lang="en-GB" dirty="0"/>
              <a:t>12. </a:t>
            </a:r>
            <a:r>
              <a:rPr lang="en-GB" dirty="0" err="1"/>
              <a:t>Dancausa</a:t>
            </a:r>
            <a:r>
              <a:rPr lang="en-GB" dirty="0"/>
              <a:t> Millán, M.G. &amp; Millán Vázquez de la Torre, M.G., 2024. An economic perspective on the implementation of artificial intelligence in the restaurant sector. </a:t>
            </a:r>
            <a:r>
              <a:rPr lang="en-GB" i="1" dirty="0"/>
              <a:t>Administrative Sciences</a:t>
            </a:r>
            <a:r>
              <a:rPr lang="en-GB" dirty="0"/>
              <a:t>, 14(9), p.214.</a:t>
            </a:r>
          </a:p>
          <a:p>
            <a:r>
              <a:rPr lang="en-GB" dirty="0"/>
              <a:t>13. Milwood, P.A. &amp; Hartman‑Caverly, S., 2022. “Food chemistry”: High‑stakes experiential entrepreneurship education in a pop‑up restaurant project. </a:t>
            </a:r>
            <a:r>
              <a:rPr lang="en-GB" i="1" dirty="0"/>
              <a:t>Entrepreneurship Education</a:t>
            </a:r>
            <a:r>
              <a:rPr lang="en-GB" dirty="0"/>
              <a:t>, 5(1), pp.37–68</a:t>
            </a:r>
          </a:p>
          <a:p>
            <a:r>
              <a:rPr lang="en-GB" dirty="0"/>
              <a:t>14. </a:t>
            </a:r>
            <a:r>
              <a:rPr lang="en-GB" dirty="0" err="1"/>
              <a:t>Musiello</a:t>
            </a:r>
            <a:r>
              <a:rPr lang="en-GB" dirty="0"/>
              <a:t>‑Neto, F., Rua, O.L., Arias‑Oliva, M. &amp; Silva, A.F., 2021. Open innovation and competitive advantage in the hospitality sector: The role of organizational strategy. </a:t>
            </a:r>
            <a:r>
              <a:rPr lang="en-GB" i="1" dirty="0"/>
              <a:t>Sustainability</a:t>
            </a:r>
            <a:r>
              <a:rPr lang="en-GB" dirty="0"/>
              <a:t>, 13(24), p.13650.</a:t>
            </a:r>
          </a:p>
          <a:p>
            <a:r>
              <a:rPr lang="en-GB" dirty="0"/>
              <a:t>15. </a:t>
            </a:r>
            <a:r>
              <a:rPr lang="en-GB" dirty="0" err="1"/>
              <a:t>Arcodia</a:t>
            </a:r>
            <a:r>
              <a:rPr lang="en-GB" dirty="0"/>
              <a:t>, C., Novais, M.A., Robinson, R.N.S. &amp; Oren, O., 2024. Theoretical-practical models for restaurant design and management. </a:t>
            </a:r>
            <a:r>
              <a:rPr lang="en-GB" i="1" dirty="0"/>
              <a:t>International Journal of Hospitality Management</a:t>
            </a:r>
            <a:r>
              <a:rPr lang="en-GB" dirty="0"/>
              <a:t>, in press.</a:t>
            </a:r>
          </a:p>
          <a:p>
            <a:pPr marL="0" indent="0">
              <a:buNone/>
            </a:pPr>
            <a:r>
              <a:rPr lang="en-GB" dirty="0"/>
              <a:t> </a:t>
            </a:r>
          </a:p>
          <a:p>
            <a:endParaRPr lang="en-GB" dirty="0"/>
          </a:p>
        </p:txBody>
      </p:sp>
    </p:spTree>
    <p:extLst>
      <p:ext uri="{BB962C8B-B14F-4D97-AF65-F5344CB8AC3E}">
        <p14:creationId xmlns:p14="http://schemas.microsoft.com/office/powerpoint/2010/main" val="23170558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287</TotalTime>
  <Words>1690</Words>
  <Application>Microsoft Office PowerPoint</Application>
  <PresentationFormat>Widescreen</PresentationFormat>
  <Paragraphs>105</Paragraphs>
  <Slides>12</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Trebuchet MS</vt:lpstr>
      <vt:lpstr>Wingdings</vt:lpstr>
      <vt:lpstr>Wingdings 3</vt:lpstr>
      <vt:lpstr>Facet</vt:lpstr>
      <vt:lpstr>YESFOOD </vt:lpstr>
      <vt:lpstr>PowerPoint Presentation</vt:lpstr>
      <vt:lpstr>The story behind </vt:lpstr>
      <vt:lpstr>Legal identity and structure </vt:lpstr>
      <vt:lpstr>    Aim and SMART</vt:lpstr>
      <vt:lpstr>Current and future location</vt:lpstr>
      <vt:lpstr>  Human       resources </vt:lpstr>
      <vt:lpstr>    Source of finance</vt:lpstr>
      <vt:lpstr> 12-Month Cash Flow Forecast</vt:lpstr>
      <vt:lpstr>Marketing  strategy</vt:lpstr>
      <vt:lpstr>    My elevator pitch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Marius-Gabriel Anghelina (2421968)</dc:creator>
  <cp:lastModifiedBy>Marius-Gabriel Anghelina (2421968)</cp:lastModifiedBy>
  <cp:revision>3</cp:revision>
  <dcterms:created xsi:type="dcterms:W3CDTF">2025-11-24T16:54:04Z</dcterms:created>
  <dcterms:modified xsi:type="dcterms:W3CDTF">2025-11-24T21:45:29Z</dcterms:modified>
</cp:coreProperties>
</file>