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57" r:id="rId3"/>
    <p:sldId id="258" r:id="rId4"/>
    <p:sldId id="259" r:id="rId5"/>
    <p:sldId id="260" r:id="rId6"/>
    <p:sldId id="261" r:id="rId7"/>
    <p:sldId id="262" r:id="rId8"/>
    <p:sldId id="263" r:id="rId9"/>
    <p:sldId id="264" r:id="rId10"/>
    <p:sldId id="265" r:id="rId11"/>
    <p:sldId id="266" r:id="rId12"/>
    <p:sldId id="267" r:id="rId13"/>
    <p:sldId id="268" r:id="rId14"/>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userDrawn="1">
          <p15:clr>
            <a:srgbClr val="A4A3A4"/>
          </p15:clr>
        </p15:guide>
        <p15:guide id="2" pos="3840" userDrawn="1">
          <p15:clr>
            <a:srgbClr val="A4A3A4"/>
          </p15:clr>
        </p15:guide>
      </p15:sld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normalViewPr>
    <p:restoredLeft sz="15987" autoAdjust="0"/>
    <p:restoredTop sz="94660"/>
  </p:normalViewPr>
  <p:slideViewPr>
    <p:cSldViewPr snapToGrid="0" showGuides="1">
      <p:cViewPr varScale="1">
        <p:scale>
          <a:sx n="91" d="100"/>
          <a:sy n="91" d="100"/>
        </p:scale>
        <p:origin x="322" y="58"/>
      </p:cViewPr>
      <p:guideLst>
        <p:guide orient="horz" pos="2160"/>
        <p:guide pos="3840"/>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slide" Target="slides/slide12.xml"/><Relationship Id="rId18" Type="http://schemas.openxmlformats.org/officeDocument/2006/relationships/tableStyles" Target="tableStyle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theme" Target="theme/theme1.xml"/><Relationship Id="rId2" Type="http://schemas.openxmlformats.org/officeDocument/2006/relationships/slide" Target="slides/slide1.xml"/><Relationship Id="rId16" Type="http://schemas.openxmlformats.org/officeDocument/2006/relationships/viewProps" Target="viewProps.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presProps" Target="presProp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6E758A3-1C53-1EAC-443A-4EF99B516729}"/>
              </a:ext>
            </a:extLst>
          </p:cNvPr>
          <p:cNvSpPr>
            <a:spLocks noGrp="1"/>
          </p:cNvSpPr>
          <p:nvPr>
            <p:ph type="ctrTitle"/>
          </p:nvPr>
        </p:nvSpPr>
        <p:spPr>
          <a:xfrm>
            <a:off x="1524000" y="1122363"/>
            <a:ext cx="9144000" cy="2387600"/>
          </a:xfrm>
        </p:spPr>
        <p:txBody>
          <a:bodyPr anchor="b"/>
          <a:lstStyle>
            <a:lvl1pPr algn="ctr">
              <a:defRPr sz="6000"/>
            </a:lvl1pPr>
          </a:lstStyle>
          <a:p>
            <a:r>
              <a:rPr lang="en-GB"/>
              <a:t>Click to edit Master title style</a:t>
            </a:r>
          </a:p>
        </p:txBody>
      </p:sp>
      <p:sp>
        <p:nvSpPr>
          <p:cNvPr id="3" name="Subtitle 2">
            <a:extLst>
              <a:ext uri="{FF2B5EF4-FFF2-40B4-BE49-F238E27FC236}">
                <a16:creationId xmlns:a16="http://schemas.microsoft.com/office/drawing/2014/main" id="{69A117C6-DA7E-5093-CF4F-BD73F43A3336}"/>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GB"/>
              <a:t>Click to edit Master subtitle style</a:t>
            </a:r>
          </a:p>
        </p:txBody>
      </p:sp>
      <p:sp>
        <p:nvSpPr>
          <p:cNvPr id="4" name="Date Placeholder 3">
            <a:extLst>
              <a:ext uri="{FF2B5EF4-FFF2-40B4-BE49-F238E27FC236}">
                <a16:creationId xmlns:a16="http://schemas.microsoft.com/office/drawing/2014/main" id="{873F2825-A387-EF95-3B9B-05FA8E2CE485}"/>
              </a:ext>
            </a:extLst>
          </p:cNvPr>
          <p:cNvSpPr>
            <a:spLocks noGrp="1"/>
          </p:cNvSpPr>
          <p:nvPr>
            <p:ph type="dt" sz="half" idx="10"/>
          </p:nvPr>
        </p:nvSpPr>
        <p:spPr/>
        <p:txBody>
          <a:bodyPr/>
          <a:lstStyle/>
          <a:p>
            <a:fld id="{B6FBF878-92FF-4F42-A28C-D5B0DB646A4B}" type="datetimeFigureOut">
              <a:rPr lang="en-GB" smtClean="0"/>
              <a:t>18/05/2025</a:t>
            </a:fld>
            <a:endParaRPr lang="en-GB"/>
          </a:p>
        </p:txBody>
      </p:sp>
      <p:sp>
        <p:nvSpPr>
          <p:cNvPr id="5" name="Footer Placeholder 4">
            <a:extLst>
              <a:ext uri="{FF2B5EF4-FFF2-40B4-BE49-F238E27FC236}">
                <a16:creationId xmlns:a16="http://schemas.microsoft.com/office/drawing/2014/main" id="{88D1168C-0177-E2BA-10C3-861AB89E85AC}"/>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D76287AD-FECB-9201-29BC-C41DA5CBBE59}"/>
              </a:ext>
            </a:extLst>
          </p:cNvPr>
          <p:cNvSpPr>
            <a:spLocks noGrp="1"/>
          </p:cNvSpPr>
          <p:nvPr>
            <p:ph type="sldNum" sz="quarter" idx="12"/>
          </p:nvPr>
        </p:nvSpPr>
        <p:spPr/>
        <p:txBody>
          <a:bodyPr/>
          <a:lstStyle/>
          <a:p>
            <a:fld id="{8EB7CBDB-99F3-4A8D-872E-3A3B0D094482}" type="slidenum">
              <a:rPr lang="en-GB" smtClean="0"/>
              <a:t>‹#›</a:t>
            </a:fld>
            <a:endParaRPr lang="en-GB"/>
          </a:p>
        </p:txBody>
      </p:sp>
    </p:spTree>
    <p:extLst>
      <p:ext uri="{BB962C8B-B14F-4D97-AF65-F5344CB8AC3E}">
        <p14:creationId xmlns:p14="http://schemas.microsoft.com/office/powerpoint/2010/main" val="1318549391"/>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39FBBAA-6AD1-B134-45D8-5DA6C1824886}"/>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29AEC710-B9EE-A8CD-A3A1-26D8C5F9A85E}"/>
              </a:ext>
            </a:extLst>
          </p:cNvPr>
          <p:cNvSpPr>
            <a:spLocks noGrp="1"/>
          </p:cNvSpPr>
          <p:nvPr>
            <p:ph idx="1"/>
          </p:nvPr>
        </p:nvSpPr>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AB554A8A-D073-8228-1DC2-D62CC6A21274}"/>
              </a:ext>
            </a:extLst>
          </p:cNvPr>
          <p:cNvSpPr>
            <a:spLocks noGrp="1"/>
          </p:cNvSpPr>
          <p:nvPr>
            <p:ph type="dt" sz="half" idx="10"/>
          </p:nvPr>
        </p:nvSpPr>
        <p:spPr/>
        <p:txBody>
          <a:bodyPr/>
          <a:lstStyle/>
          <a:p>
            <a:fld id="{B6FBF878-92FF-4F42-A28C-D5B0DB646A4B}" type="datetimeFigureOut">
              <a:rPr lang="en-GB" smtClean="0"/>
              <a:t>18/05/2025</a:t>
            </a:fld>
            <a:endParaRPr lang="en-GB"/>
          </a:p>
        </p:txBody>
      </p:sp>
      <p:sp>
        <p:nvSpPr>
          <p:cNvPr id="5" name="Footer Placeholder 4">
            <a:extLst>
              <a:ext uri="{FF2B5EF4-FFF2-40B4-BE49-F238E27FC236}">
                <a16:creationId xmlns:a16="http://schemas.microsoft.com/office/drawing/2014/main" id="{270B712E-4006-A609-A56E-7E26FA8ADCBA}"/>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96D548CE-3923-250B-DA3D-7C31A97F072D}"/>
              </a:ext>
            </a:extLst>
          </p:cNvPr>
          <p:cNvSpPr>
            <a:spLocks noGrp="1"/>
          </p:cNvSpPr>
          <p:nvPr>
            <p:ph type="sldNum" sz="quarter" idx="12"/>
          </p:nvPr>
        </p:nvSpPr>
        <p:spPr/>
        <p:txBody>
          <a:bodyPr/>
          <a:lstStyle/>
          <a:p>
            <a:fld id="{8EB7CBDB-99F3-4A8D-872E-3A3B0D094482}" type="slidenum">
              <a:rPr lang="en-GB" smtClean="0"/>
              <a:t>‹#›</a:t>
            </a:fld>
            <a:endParaRPr lang="en-GB"/>
          </a:p>
        </p:txBody>
      </p:sp>
    </p:spTree>
    <p:extLst>
      <p:ext uri="{BB962C8B-B14F-4D97-AF65-F5344CB8AC3E}">
        <p14:creationId xmlns:p14="http://schemas.microsoft.com/office/powerpoint/2010/main" val="1950091620"/>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9DE1B-2CCD-3F67-DC29-F90AD0A51F94}"/>
              </a:ext>
            </a:extLst>
          </p:cNvPr>
          <p:cNvSpPr>
            <a:spLocks noGrp="1"/>
          </p:cNvSpPr>
          <p:nvPr>
            <p:ph type="title"/>
          </p:nvPr>
        </p:nvSpPr>
        <p:spPr>
          <a:xfrm>
            <a:off x="831850" y="1709738"/>
            <a:ext cx="10515600" cy="2852737"/>
          </a:xfrm>
        </p:spPr>
        <p:txBody>
          <a:bodyPr anchor="b"/>
          <a:lstStyle>
            <a:lvl1pPr>
              <a:defRPr sz="6000"/>
            </a:lvl1pPr>
          </a:lstStyle>
          <a:p>
            <a:r>
              <a:rPr lang="en-GB"/>
              <a:t>Click to edit Master title style</a:t>
            </a:r>
          </a:p>
        </p:txBody>
      </p:sp>
      <p:sp>
        <p:nvSpPr>
          <p:cNvPr id="3" name="Text Placeholder 2">
            <a:extLst>
              <a:ext uri="{FF2B5EF4-FFF2-40B4-BE49-F238E27FC236}">
                <a16:creationId xmlns:a16="http://schemas.microsoft.com/office/drawing/2014/main" id="{F94BBF84-54BD-4DAC-7E96-170CC8D33769}"/>
              </a:ext>
            </a:extLst>
          </p:cNvPr>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GB"/>
              <a:t>Click to edit Master text styles</a:t>
            </a:r>
          </a:p>
        </p:txBody>
      </p:sp>
      <p:sp>
        <p:nvSpPr>
          <p:cNvPr id="4" name="Date Placeholder 3">
            <a:extLst>
              <a:ext uri="{FF2B5EF4-FFF2-40B4-BE49-F238E27FC236}">
                <a16:creationId xmlns:a16="http://schemas.microsoft.com/office/drawing/2014/main" id="{9C888223-32F6-BFA0-AC0C-A6F22974B06D}"/>
              </a:ext>
            </a:extLst>
          </p:cNvPr>
          <p:cNvSpPr>
            <a:spLocks noGrp="1"/>
          </p:cNvSpPr>
          <p:nvPr>
            <p:ph type="dt" sz="half" idx="10"/>
          </p:nvPr>
        </p:nvSpPr>
        <p:spPr/>
        <p:txBody>
          <a:bodyPr/>
          <a:lstStyle/>
          <a:p>
            <a:fld id="{B6FBF878-92FF-4F42-A28C-D5B0DB646A4B}" type="datetimeFigureOut">
              <a:rPr lang="en-GB" smtClean="0"/>
              <a:t>18/05/2025</a:t>
            </a:fld>
            <a:endParaRPr lang="en-GB"/>
          </a:p>
        </p:txBody>
      </p:sp>
      <p:sp>
        <p:nvSpPr>
          <p:cNvPr id="5" name="Footer Placeholder 4">
            <a:extLst>
              <a:ext uri="{FF2B5EF4-FFF2-40B4-BE49-F238E27FC236}">
                <a16:creationId xmlns:a16="http://schemas.microsoft.com/office/drawing/2014/main" id="{B1476F7B-9F2B-78D1-342D-5438E4B3CF98}"/>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8C97930C-3147-582D-A5DB-8A113090C661}"/>
              </a:ext>
            </a:extLst>
          </p:cNvPr>
          <p:cNvSpPr>
            <a:spLocks noGrp="1"/>
          </p:cNvSpPr>
          <p:nvPr>
            <p:ph type="sldNum" sz="quarter" idx="12"/>
          </p:nvPr>
        </p:nvSpPr>
        <p:spPr/>
        <p:txBody>
          <a:bodyPr/>
          <a:lstStyle/>
          <a:p>
            <a:fld id="{8EB7CBDB-99F3-4A8D-872E-3A3B0D094482}" type="slidenum">
              <a:rPr lang="en-GB" smtClean="0"/>
              <a:t>‹#›</a:t>
            </a:fld>
            <a:endParaRPr lang="en-GB"/>
          </a:p>
        </p:txBody>
      </p:sp>
    </p:spTree>
    <p:extLst>
      <p:ext uri="{BB962C8B-B14F-4D97-AF65-F5344CB8AC3E}">
        <p14:creationId xmlns:p14="http://schemas.microsoft.com/office/powerpoint/2010/main" val="190641451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0E216A-DB31-12D7-9425-47D3A3D36348}"/>
              </a:ext>
            </a:extLst>
          </p:cNvPr>
          <p:cNvSpPr>
            <a:spLocks noGrp="1"/>
          </p:cNvSpPr>
          <p:nvPr>
            <p:ph type="title"/>
          </p:nvPr>
        </p:nvSpPr>
        <p:spPr/>
        <p:txBody>
          <a:bodyPr/>
          <a:lstStyle/>
          <a:p>
            <a:r>
              <a:rPr lang="en-GB"/>
              <a:t>Click to edit Master title style</a:t>
            </a:r>
          </a:p>
        </p:txBody>
      </p:sp>
      <p:sp>
        <p:nvSpPr>
          <p:cNvPr id="3" name="Content Placeholder 2">
            <a:extLst>
              <a:ext uri="{FF2B5EF4-FFF2-40B4-BE49-F238E27FC236}">
                <a16:creationId xmlns:a16="http://schemas.microsoft.com/office/drawing/2014/main" id="{584BC874-1813-B957-7F3D-D915BAA067AC}"/>
              </a:ext>
            </a:extLst>
          </p:cNvPr>
          <p:cNvSpPr>
            <a:spLocks noGrp="1"/>
          </p:cNvSpPr>
          <p:nvPr>
            <p:ph sz="half" idx="1"/>
          </p:nvPr>
        </p:nvSpPr>
        <p:spPr>
          <a:xfrm>
            <a:off x="838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Content Placeholder 3">
            <a:extLst>
              <a:ext uri="{FF2B5EF4-FFF2-40B4-BE49-F238E27FC236}">
                <a16:creationId xmlns:a16="http://schemas.microsoft.com/office/drawing/2014/main" id="{DF072B41-7016-8BD4-8B07-20315EA92520}"/>
              </a:ext>
            </a:extLst>
          </p:cNvPr>
          <p:cNvSpPr>
            <a:spLocks noGrp="1"/>
          </p:cNvSpPr>
          <p:nvPr>
            <p:ph sz="half" idx="2"/>
          </p:nvPr>
        </p:nvSpPr>
        <p:spPr>
          <a:xfrm>
            <a:off x="6172200" y="1825625"/>
            <a:ext cx="5181600" cy="435133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Date Placeholder 4">
            <a:extLst>
              <a:ext uri="{FF2B5EF4-FFF2-40B4-BE49-F238E27FC236}">
                <a16:creationId xmlns:a16="http://schemas.microsoft.com/office/drawing/2014/main" id="{EA666E5D-9B35-837E-B70C-AB9E35A0560E}"/>
              </a:ext>
            </a:extLst>
          </p:cNvPr>
          <p:cNvSpPr>
            <a:spLocks noGrp="1"/>
          </p:cNvSpPr>
          <p:nvPr>
            <p:ph type="dt" sz="half" idx="10"/>
          </p:nvPr>
        </p:nvSpPr>
        <p:spPr/>
        <p:txBody>
          <a:bodyPr/>
          <a:lstStyle/>
          <a:p>
            <a:fld id="{B6FBF878-92FF-4F42-A28C-D5B0DB646A4B}" type="datetimeFigureOut">
              <a:rPr lang="en-GB" smtClean="0"/>
              <a:t>18/05/2025</a:t>
            </a:fld>
            <a:endParaRPr lang="en-GB"/>
          </a:p>
        </p:txBody>
      </p:sp>
      <p:sp>
        <p:nvSpPr>
          <p:cNvPr id="6" name="Footer Placeholder 5">
            <a:extLst>
              <a:ext uri="{FF2B5EF4-FFF2-40B4-BE49-F238E27FC236}">
                <a16:creationId xmlns:a16="http://schemas.microsoft.com/office/drawing/2014/main" id="{C9ECD5A3-5DE2-AB60-EDE7-3DDDABCDC0E7}"/>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BF4A03F1-E9F0-2485-BFE8-6ED89F8340D5}"/>
              </a:ext>
            </a:extLst>
          </p:cNvPr>
          <p:cNvSpPr>
            <a:spLocks noGrp="1"/>
          </p:cNvSpPr>
          <p:nvPr>
            <p:ph type="sldNum" sz="quarter" idx="12"/>
          </p:nvPr>
        </p:nvSpPr>
        <p:spPr/>
        <p:txBody>
          <a:bodyPr/>
          <a:lstStyle/>
          <a:p>
            <a:fld id="{8EB7CBDB-99F3-4A8D-872E-3A3B0D094482}" type="slidenum">
              <a:rPr lang="en-GB" smtClean="0"/>
              <a:t>‹#›</a:t>
            </a:fld>
            <a:endParaRPr lang="en-GB"/>
          </a:p>
        </p:txBody>
      </p:sp>
    </p:spTree>
    <p:extLst>
      <p:ext uri="{BB962C8B-B14F-4D97-AF65-F5344CB8AC3E}">
        <p14:creationId xmlns:p14="http://schemas.microsoft.com/office/powerpoint/2010/main" val="626676865"/>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561A9-24B7-C4BB-0032-68F6307C866F}"/>
              </a:ext>
            </a:extLst>
          </p:cNvPr>
          <p:cNvSpPr>
            <a:spLocks noGrp="1"/>
          </p:cNvSpPr>
          <p:nvPr>
            <p:ph type="title"/>
          </p:nvPr>
        </p:nvSpPr>
        <p:spPr>
          <a:xfrm>
            <a:off x="839788" y="365125"/>
            <a:ext cx="10515600" cy="1325563"/>
          </a:xfrm>
        </p:spPr>
        <p:txBody>
          <a:bodyPr/>
          <a:lstStyle/>
          <a:p>
            <a:r>
              <a:rPr lang="en-GB"/>
              <a:t>Click to edit Master title style</a:t>
            </a:r>
          </a:p>
        </p:txBody>
      </p:sp>
      <p:sp>
        <p:nvSpPr>
          <p:cNvPr id="3" name="Text Placeholder 2">
            <a:extLst>
              <a:ext uri="{FF2B5EF4-FFF2-40B4-BE49-F238E27FC236}">
                <a16:creationId xmlns:a16="http://schemas.microsoft.com/office/drawing/2014/main" id="{503508FA-2D64-C0B6-7600-E9F14DC72574}"/>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4" name="Content Placeholder 3">
            <a:extLst>
              <a:ext uri="{FF2B5EF4-FFF2-40B4-BE49-F238E27FC236}">
                <a16:creationId xmlns:a16="http://schemas.microsoft.com/office/drawing/2014/main" id="{64A21C38-78A8-5F05-A2E3-D15C1C88A7B4}"/>
              </a:ext>
            </a:extLst>
          </p:cNvPr>
          <p:cNvSpPr>
            <a:spLocks noGrp="1"/>
          </p:cNvSpPr>
          <p:nvPr>
            <p:ph sz="half" idx="2"/>
          </p:nvPr>
        </p:nvSpPr>
        <p:spPr>
          <a:xfrm>
            <a:off x="839788" y="2505075"/>
            <a:ext cx="5157787"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5" name="Text Placeholder 4">
            <a:extLst>
              <a:ext uri="{FF2B5EF4-FFF2-40B4-BE49-F238E27FC236}">
                <a16:creationId xmlns:a16="http://schemas.microsoft.com/office/drawing/2014/main" id="{B23DA9B8-33AC-CAAC-20B4-669D18253154}"/>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GB"/>
              <a:t>Click to edit Master text styles</a:t>
            </a:r>
          </a:p>
        </p:txBody>
      </p:sp>
      <p:sp>
        <p:nvSpPr>
          <p:cNvPr id="6" name="Content Placeholder 5">
            <a:extLst>
              <a:ext uri="{FF2B5EF4-FFF2-40B4-BE49-F238E27FC236}">
                <a16:creationId xmlns:a16="http://schemas.microsoft.com/office/drawing/2014/main" id="{794158D5-B1FD-545C-24C4-1FE56C530D77}"/>
              </a:ext>
            </a:extLst>
          </p:cNvPr>
          <p:cNvSpPr>
            <a:spLocks noGrp="1"/>
          </p:cNvSpPr>
          <p:nvPr>
            <p:ph sz="quarter" idx="4"/>
          </p:nvPr>
        </p:nvSpPr>
        <p:spPr>
          <a:xfrm>
            <a:off x="6172200" y="2505075"/>
            <a:ext cx="5183188" cy="3684588"/>
          </a:xfrm>
        </p:spPr>
        <p:txBody>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7" name="Date Placeholder 6">
            <a:extLst>
              <a:ext uri="{FF2B5EF4-FFF2-40B4-BE49-F238E27FC236}">
                <a16:creationId xmlns:a16="http://schemas.microsoft.com/office/drawing/2014/main" id="{6ED3ED0B-97C2-F7E9-4DD7-3D16681097B2}"/>
              </a:ext>
            </a:extLst>
          </p:cNvPr>
          <p:cNvSpPr>
            <a:spLocks noGrp="1"/>
          </p:cNvSpPr>
          <p:nvPr>
            <p:ph type="dt" sz="half" idx="10"/>
          </p:nvPr>
        </p:nvSpPr>
        <p:spPr/>
        <p:txBody>
          <a:bodyPr/>
          <a:lstStyle/>
          <a:p>
            <a:fld id="{B6FBF878-92FF-4F42-A28C-D5B0DB646A4B}" type="datetimeFigureOut">
              <a:rPr lang="en-GB" smtClean="0"/>
              <a:t>18/05/2025</a:t>
            </a:fld>
            <a:endParaRPr lang="en-GB"/>
          </a:p>
        </p:txBody>
      </p:sp>
      <p:sp>
        <p:nvSpPr>
          <p:cNvPr id="8" name="Footer Placeholder 7">
            <a:extLst>
              <a:ext uri="{FF2B5EF4-FFF2-40B4-BE49-F238E27FC236}">
                <a16:creationId xmlns:a16="http://schemas.microsoft.com/office/drawing/2014/main" id="{0AE794B6-491F-1A51-3617-C13A73C05F64}"/>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E247DDDE-2D15-1EA1-987F-EF323D33FFC2}"/>
              </a:ext>
            </a:extLst>
          </p:cNvPr>
          <p:cNvSpPr>
            <a:spLocks noGrp="1"/>
          </p:cNvSpPr>
          <p:nvPr>
            <p:ph type="sldNum" sz="quarter" idx="12"/>
          </p:nvPr>
        </p:nvSpPr>
        <p:spPr/>
        <p:txBody>
          <a:bodyPr/>
          <a:lstStyle/>
          <a:p>
            <a:fld id="{8EB7CBDB-99F3-4A8D-872E-3A3B0D094482}" type="slidenum">
              <a:rPr lang="en-GB" smtClean="0"/>
              <a:t>‹#›</a:t>
            </a:fld>
            <a:endParaRPr lang="en-GB"/>
          </a:p>
        </p:txBody>
      </p:sp>
    </p:spTree>
    <p:extLst>
      <p:ext uri="{BB962C8B-B14F-4D97-AF65-F5344CB8AC3E}">
        <p14:creationId xmlns:p14="http://schemas.microsoft.com/office/powerpoint/2010/main" val="250459008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C8B3450-429F-9D2D-97B7-FFBF32FB1D4F}"/>
              </a:ext>
            </a:extLst>
          </p:cNvPr>
          <p:cNvSpPr>
            <a:spLocks noGrp="1"/>
          </p:cNvSpPr>
          <p:nvPr>
            <p:ph type="title"/>
          </p:nvPr>
        </p:nvSpPr>
        <p:spPr/>
        <p:txBody>
          <a:bodyPr/>
          <a:lstStyle/>
          <a:p>
            <a:r>
              <a:rPr lang="en-GB"/>
              <a:t>Click to edit Master title style</a:t>
            </a:r>
          </a:p>
        </p:txBody>
      </p:sp>
      <p:sp>
        <p:nvSpPr>
          <p:cNvPr id="3" name="Date Placeholder 2">
            <a:extLst>
              <a:ext uri="{FF2B5EF4-FFF2-40B4-BE49-F238E27FC236}">
                <a16:creationId xmlns:a16="http://schemas.microsoft.com/office/drawing/2014/main" id="{C75AB72C-8051-A2E9-2604-C97C0A14CBB8}"/>
              </a:ext>
            </a:extLst>
          </p:cNvPr>
          <p:cNvSpPr>
            <a:spLocks noGrp="1"/>
          </p:cNvSpPr>
          <p:nvPr>
            <p:ph type="dt" sz="half" idx="10"/>
          </p:nvPr>
        </p:nvSpPr>
        <p:spPr/>
        <p:txBody>
          <a:bodyPr/>
          <a:lstStyle/>
          <a:p>
            <a:fld id="{B6FBF878-92FF-4F42-A28C-D5B0DB646A4B}" type="datetimeFigureOut">
              <a:rPr lang="en-GB" smtClean="0"/>
              <a:t>18/05/2025</a:t>
            </a:fld>
            <a:endParaRPr lang="en-GB"/>
          </a:p>
        </p:txBody>
      </p:sp>
      <p:sp>
        <p:nvSpPr>
          <p:cNvPr id="4" name="Footer Placeholder 3">
            <a:extLst>
              <a:ext uri="{FF2B5EF4-FFF2-40B4-BE49-F238E27FC236}">
                <a16:creationId xmlns:a16="http://schemas.microsoft.com/office/drawing/2014/main" id="{DA8A4C03-4DBC-8D4A-9804-56135F603584}"/>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A497F023-4B5A-989D-CB08-F82CEB9701F2}"/>
              </a:ext>
            </a:extLst>
          </p:cNvPr>
          <p:cNvSpPr>
            <a:spLocks noGrp="1"/>
          </p:cNvSpPr>
          <p:nvPr>
            <p:ph type="sldNum" sz="quarter" idx="12"/>
          </p:nvPr>
        </p:nvSpPr>
        <p:spPr/>
        <p:txBody>
          <a:bodyPr/>
          <a:lstStyle/>
          <a:p>
            <a:fld id="{8EB7CBDB-99F3-4A8D-872E-3A3B0D094482}" type="slidenum">
              <a:rPr lang="en-GB" smtClean="0"/>
              <a:t>‹#›</a:t>
            </a:fld>
            <a:endParaRPr lang="en-GB"/>
          </a:p>
        </p:txBody>
      </p:sp>
    </p:spTree>
    <p:extLst>
      <p:ext uri="{BB962C8B-B14F-4D97-AF65-F5344CB8AC3E}">
        <p14:creationId xmlns:p14="http://schemas.microsoft.com/office/powerpoint/2010/main" val="235039544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531244E8-BAB9-9364-C4C8-7E157A4C860F}"/>
              </a:ext>
            </a:extLst>
          </p:cNvPr>
          <p:cNvSpPr>
            <a:spLocks noGrp="1"/>
          </p:cNvSpPr>
          <p:nvPr>
            <p:ph type="dt" sz="half" idx="10"/>
          </p:nvPr>
        </p:nvSpPr>
        <p:spPr/>
        <p:txBody>
          <a:bodyPr/>
          <a:lstStyle/>
          <a:p>
            <a:fld id="{B6FBF878-92FF-4F42-A28C-D5B0DB646A4B}" type="datetimeFigureOut">
              <a:rPr lang="en-GB" smtClean="0"/>
              <a:t>18/05/2025</a:t>
            </a:fld>
            <a:endParaRPr lang="en-GB"/>
          </a:p>
        </p:txBody>
      </p:sp>
      <p:sp>
        <p:nvSpPr>
          <p:cNvPr id="3" name="Footer Placeholder 2">
            <a:extLst>
              <a:ext uri="{FF2B5EF4-FFF2-40B4-BE49-F238E27FC236}">
                <a16:creationId xmlns:a16="http://schemas.microsoft.com/office/drawing/2014/main" id="{72C3D4E8-B7CA-DB30-9F6B-F3D75F554389}"/>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54AF426B-F2F5-BEAC-854F-E1F262FCC2C1}"/>
              </a:ext>
            </a:extLst>
          </p:cNvPr>
          <p:cNvSpPr>
            <a:spLocks noGrp="1"/>
          </p:cNvSpPr>
          <p:nvPr>
            <p:ph type="sldNum" sz="quarter" idx="12"/>
          </p:nvPr>
        </p:nvSpPr>
        <p:spPr/>
        <p:txBody>
          <a:bodyPr/>
          <a:lstStyle/>
          <a:p>
            <a:fld id="{8EB7CBDB-99F3-4A8D-872E-3A3B0D094482}" type="slidenum">
              <a:rPr lang="en-GB" smtClean="0"/>
              <a:t>‹#›</a:t>
            </a:fld>
            <a:endParaRPr lang="en-GB"/>
          </a:p>
        </p:txBody>
      </p:sp>
    </p:spTree>
    <p:extLst>
      <p:ext uri="{BB962C8B-B14F-4D97-AF65-F5344CB8AC3E}">
        <p14:creationId xmlns:p14="http://schemas.microsoft.com/office/powerpoint/2010/main" val="283912850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C83BD7E-345C-EC53-223F-7E95F9FEE19C}"/>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Content Placeholder 2">
            <a:extLst>
              <a:ext uri="{FF2B5EF4-FFF2-40B4-BE49-F238E27FC236}">
                <a16:creationId xmlns:a16="http://schemas.microsoft.com/office/drawing/2014/main" id="{DC66C69C-AB5D-E965-2DE2-7FC273348808}"/>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Text Placeholder 3">
            <a:extLst>
              <a:ext uri="{FF2B5EF4-FFF2-40B4-BE49-F238E27FC236}">
                <a16:creationId xmlns:a16="http://schemas.microsoft.com/office/drawing/2014/main" id="{0B6C07E0-55EF-CACE-E791-950C990636DB}"/>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1C9F84B0-D736-72D4-6181-498BF5BC4401}"/>
              </a:ext>
            </a:extLst>
          </p:cNvPr>
          <p:cNvSpPr>
            <a:spLocks noGrp="1"/>
          </p:cNvSpPr>
          <p:nvPr>
            <p:ph type="dt" sz="half" idx="10"/>
          </p:nvPr>
        </p:nvSpPr>
        <p:spPr/>
        <p:txBody>
          <a:bodyPr/>
          <a:lstStyle/>
          <a:p>
            <a:fld id="{B6FBF878-92FF-4F42-A28C-D5B0DB646A4B}" type="datetimeFigureOut">
              <a:rPr lang="en-GB" smtClean="0"/>
              <a:t>18/05/2025</a:t>
            </a:fld>
            <a:endParaRPr lang="en-GB"/>
          </a:p>
        </p:txBody>
      </p:sp>
      <p:sp>
        <p:nvSpPr>
          <p:cNvPr id="6" name="Footer Placeholder 5">
            <a:extLst>
              <a:ext uri="{FF2B5EF4-FFF2-40B4-BE49-F238E27FC236}">
                <a16:creationId xmlns:a16="http://schemas.microsoft.com/office/drawing/2014/main" id="{44F5F8A3-C15A-7C18-286E-7D374BF0FEB1}"/>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E0C8430B-D40B-93A2-A4CA-DC0C0947E0DF}"/>
              </a:ext>
            </a:extLst>
          </p:cNvPr>
          <p:cNvSpPr>
            <a:spLocks noGrp="1"/>
          </p:cNvSpPr>
          <p:nvPr>
            <p:ph type="sldNum" sz="quarter" idx="12"/>
          </p:nvPr>
        </p:nvSpPr>
        <p:spPr/>
        <p:txBody>
          <a:bodyPr/>
          <a:lstStyle/>
          <a:p>
            <a:fld id="{8EB7CBDB-99F3-4A8D-872E-3A3B0D094482}" type="slidenum">
              <a:rPr lang="en-GB" smtClean="0"/>
              <a:t>‹#›</a:t>
            </a:fld>
            <a:endParaRPr lang="en-GB"/>
          </a:p>
        </p:txBody>
      </p:sp>
    </p:spTree>
    <p:extLst>
      <p:ext uri="{BB962C8B-B14F-4D97-AF65-F5344CB8AC3E}">
        <p14:creationId xmlns:p14="http://schemas.microsoft.com/office/powerpoint/2010/main" val="776134475"/>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CC48FC-4F96-0DF5-32AD-97359114033E}"/>
              </a:ext>
            </a:extLst>
          </p:cNvPr>
          <p:cNvSpPr>
            <a:spLocks noGrp="1"/>
          </p:cNvSpPr>
          <p:nvPr>
            <p:ph type="title"/>
          </p:nvPr>
        </p:nvSpPr>
        <p:spPr>
          <a:xfrm>
            <a:off x="839788" y="457200"/>
            <a:ext cx="3932237" cy="1600200"/>
          </a:xfrm>
        </p:spPr>
        <p:txBody>
          <a:bodyPr anchor="b"/>
          <a:lstStyle>
            <a:lvl1pPr>
              <a:defRPr sz="3200"/>
            </a:lvl1pPr>
          </a:lstStyle>
          <a:p>
            <a:r>
              <a:rPr lang="en-GB"/>
              <a:t>Click to edit Master title style</a:t>
            </a:r>
          </a:p>
        </p:txBody>
      </p:sp>
      <p:sp>
        <p:nvSpPr>
          <p:cNvPr id="3" name="Picture Placeholder 2">
            <a:extLst>
              <a:ext uri="{FF2B5EF4-FFF2-40B4-BE49-F238E27FC236}">
                <a16:creationId xmlns:a16="http://schemas.microsoft.com/office/drawing/2014/main" id="{4EB05846-340D-A382-9E0B-3C6AA9E9212F}"/>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3729A378-6269-538B-1BA9-945E94994DCE}"/>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GB"/>
              <a:t>Click to edit Master text styles</a:t>
            </a:r>
          </a:p>
        </p:txBody>
      </p:sp>
      <p:sp>
        <p:nvSpPr>
          <p:cNvPr id="5" name="Date Placeholder 4">
            <a:extLst>
              <a:ext uri="{FF2B5EF4-FFF2-40B4-BE49-F238E27FC236}">
                <a16:creationId xmlns:a16="http://schemas.microsoft.com/office/drawing/2014/main" id="{04E3CAFB-CF9D-57AA-118C-1C28EF5D2447}"/>
              </a:ext>
            </a:extLst>
          </p:cNvPr>
          <p:cNvSpPr>
            <a:spLocks noGrp="1"/>
          </p:cNvSpPr>
          <p:nvPr>
            <p:ph type="dt" sz="half" idx="10"/>
          </p:nvPr>
        </p:nvSpPr>
        <p:spPr/>
        <p:txBody>
          <a:bodyPr/>
          <a:lstStyle/>
          <a:p>
            <a:fld id="{B6FBF878-92FF-4F42-A28C-D5B0DB646A4B}" type="datetimeFigureOut">
              <a:rPr lang="en-GB" smtClean="0"/>
              <a:t>18/05/2025</a:t>
            </a:fld>
            <a:endParaRPr lang="en-GB"/>
          </a:p>
        </p:txBody>
      </p:sp>
      <p:sp>
        <p:nvSpPr>
          <p:cNvPr id="6" name="Footer Placeholder 5">
            <a:extLst>
              <a:ext uri="{FF2B5EF4-FFF2-40B4-BE49-F238E27FC236}">
                <a16:creationId xmlns:a16="http://schemas.microsoft.com/office/drawing/2014/main" id="{3A55FFFD-EBFB-B20E-63D2-2170AF130999}"/>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D9EDF86A-25F8-12FA-5C05-99C359ABE69D}"/>
              </a:ext>
            </a:extLst>
          </p:cNvPr>
          <p:cNvSpPr>
            <a:spLocks noGrp="1"/>
          </p:cNvSpPr>
          <p:nvPr>
            <p:ph type="sldNum" sz="quarter" idx="12"/>
          </p:nvPr>
        </p:nvSpPr>
        <p:spPr/>
        <p:txBody>
          <a:bodyPr/>
          <a:lstStyle/>
          <a:p>
            <a:fld id="{8EB7CBDB-99F3-4A8D-872E-3A3B0D094482}" type="slidenum">
              <a:rPr lang="en-GB" smtClean="0"/>
              <a:t>‹#›</a:t>
            </a:fld>
            <a:endParaRPr lang="en-GB"/>
          </a:p>
        </p:txBody>
      </p:sp>
    </p:spTree>
    <p:extLst>
      <p:ext uri="{BB962C8B-B14F-4D97-AF65-F5344CB8AC3E}">
        <p14:creationId xmlns:p14="http://schemas.microsoft.com/office/powerpoint/2010/main" val="1677934069"/>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FB9851-9AEE-F75A-5AE3-2044CC031B36}"/>
              </a:ext>
            </a:extLst>
          </p:cNvPr>
          <p:cNvSpPr>
            <a:spLocks noGrp="1"/>
          </p:cNvSpPr>
          <p:nvPr>
            <p:ph type="title"/>
          </p:nvPr>
        </p:nvSpPr>
        <p:spPr/>
        <p:txBody>
          <a:bodyPr/>
          <a:lstStyle/>
          <a:p>
            <a:r>
              <a:rPr lang="en-GB"/>
              <a:t>Click to edit Master title style</a:t>
            </a:r>
          </a:p>
        </p:txBody>
      </p:sp>
      <p:sp>
        <p:nvSpPr>
          <p:cNvPr id="3" name="Vertical Text Placeholder 2">
            <a:extLst>
              <a:ext uri="{FF2B5EF4-FFF2-40B4-BE49-F238E27FC236}">
                <a16:creationId xmlns:a16="http://schemas.microsoft.com/office/drawing/2014/main" id="{2CF26753-120C-EEFA-4C8D-68F9A8CDF73A}"/>
              </a:ext>
            </a:extLst>
          </p:cNvPr>
          <p:cNvSpPr>
            <a:spLocks noGrp="1"/>
          </p:cNvSpPr>
          <p:nvPr>
            <p:ph type="body" orient="vert" idx="1"/>
          </p:nvPr>
        </p:nvSpPr>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23C48841-F68B-89D6-D71B-452473FE40D8}"/>
              </a:ext>
            </a:extLst>
          </p:cNvPr>
          <p:cNvSpPr>
            <a:spLocks noGrp="1"/>
          </p:cNvSpPr>
          <p:nvPr>
            <p:ph type="dt" sz="half" idx="10"/>
          </p:nvPr>
        </p:nvSpPr>
        <p:spPr/>
        <p:txBody>
          <a:bodyPr/>
          <a:lstStyle/>
          <a:p>
            <a:fld id="{B6FBF878-92FF-4F42-A28C-D5B0DB646A4B}" type="datetimeFigureOut">
              <a:rPr lang="en-GB" smtClean="0"/>
              <a:t>18/05/2025</a:t>
            </a:fld>
            <a:endParaRPr lang="en-GB"/>
          </a:p>
        </p:txBody>
      </p:sp>
      <p:sp>
        <p:nvSpPr>
          <p:cNvPr id="5" name="Footer Placeholder 4">
            <a:extLst>
              <a:ext uri="{FF2B5EF4-FFF2-40B4-BE49-F238E27FC236}">
                <a16:creationId xmlns:a16="http://schemas.microsoft.com/office/drawing/2014/main" id="{8EB86EE0-FD4E-C3B8-2D04-1BD9189B0166}"/>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714346C-CB8C-F1B9-3E10-7E2DAE82EFDC}"/>
              </a:ext>
            </a:extLst>
          </p:cNvPr>
          <p:cNvSpPr>
            <a:spLocks noGrp="1"/>
          </p:cNvSpPr>
          <p:nvPr>
            <p:ph type="sldNum" sz="quarter" idx="12"/>
          </p:nvPr>
        </p:nvSpPr>
        <p:spPr/>
        <p:txBody>
          <a:bodyPr/>
          <a:lstStyle/>
          <a:p>
            <a:fld id="{8EB7CBDB-99F3-4A8D-872E-3A3B0D094482}" type="slidenum">
              <a:rPr lang="en-GB" smtClean="0"/>
              <a:t>‹#›</a:t>
            </a:fld>
            <a:endParaRPr lang="en-GB"/>
          </a:p>
        </p:txBody>
      </p:sp>
    </p:spTree>
    <p:extLst>
      <p:ext uri="{BB962C8B-B14F-4D97-AF65-F5344CB8AC3E}">
        <p14:creationId xmlns:p14="http://schemas.microsoft.com/office/powerpoint/2010/main" val="3140154339"/>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F3BEA739-6632-1224-5AC0-6C7925E2A809}"/>
              </a:ext>
            </a:extLst>
          </p:cNvPr>
          <p:cNvSpPr>
            <a:spLocks noGrp="1"/>
          </p:cNvSpPr>
          <p:nvPr>
            <p:ph type="title" orient="vert"/>
          </p:nvPr>
        </p:nvSpPr>
        <p:spPr>
          <a:xfrm>
            <a:off x="8724900" y="365125"/>
            <a:ext cx="2628900" cy="5811838"/>
          </a:xfrm>
        </p:spPr>
        <p:txBody>
          <a:bodyPr vert="eaVert"/>
          <a:lstStyle/>
          <a:p>
            <a:r>
              <a:rPr lang="en-GB"/>
              <a:t>Click to edit Master title style</a:t>
            </a:r>
          </a:p>
        </p:txBody>
      </p:sp>
      <p:sp>
        <p:nvSpPr>
          <p:cNvPr id="3" name="Vertical Text Placeholder 2">
            <a:extLst>
              <a:ext uri="{FF2B5EF4-FFF2-40B4-BE49-F238E27FC236}">
                <a16:creationId xmlns:a16="http://schemas.microsoft.com/office/drawing/2014/main" id="{3424CF8F-AB75-CC10-45C2-10CFCFBC2CA0}"/>
              </a:ext>
            </a:extLst>
          </p:cNvPr>
          <p:cNvSpPr>
            <a:spLocks noGrp="1"/>
          </p:cNvSpPr>
          <p:nvPr>
            <p:ph type="body" orient="vert" idx="1"/>
          </p:nvPr>
        </p:nvSpPr>
        <p:spPr>
          <a:xfrm>
            <a:off x="838200" y="365125"/>
            <a:ext cx="7734300" cy="5811838"/>
          </a:xfrm>
        </p:spPr>
        <p:txBody>
          <a:bodyPr vert="eaVert"/>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F7FDBAA6-CAEA-A6B5-8FF2-84E4934C6EB8}"/>
              </a:ext>
            </a:extLst>
          </p:cNvPr>
          <p:cNvSpPr>
            <a:spLocks noGrp="1"/>
          </p:cNvSpPr>
          <p:nvPr>
            <p:ph type="dt" sz="half" idx="10"/>
          </p:nvPr>
        </p:nvSpPr>
        <p:spPr/>
        <p:txBody>
          <a:bodyPr/>
          <a:lstStyle/>
          <a:p>
            <a:fld id="{B6FBF878-92FF-4F42-A28C-D5B0DB646A4B}" type="datetimeFigureOut">
              <a:rPr lang="en-GB" smtClean="0"/>
              <a:t>18/05/2025</a:t>
            </a:fld>
            <a:endParaRPr lang="en-GB"/>
          </a:p>
        </p:txBody>
      </p:sp>
      <p:sp>
        <p:nvSpPr>
          <p:cNvPr id="5" name="Footer Placeholder 4">
            <a:extLst>
              <a:ext uri="{FF2B5EF4-FFF2-40B4-BE49-F238E27FC236}">
                <a16:creationId xmlns:a16="http://schemas.microsoft.com/office/drawing/2014/main" id="{B3508691-FD07-C9CB-AB6D-8E960DA3E97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225675D3-F049-C11C-C4A9-2C2D52BE7F4E}"/>
              </a:ext>
            </a:extLst>
          </p:cNvPr>
          <p:cNvSpPr>
            <a:spLocks noGrp="1"/>
          </p:cNvSpPr>
          <p:nvPr>
            <p:ph type="sldNum" sz="quarter" idx="12"/>
          </p:nvPr>
        </p:nvSpPr>
        <p:spPr/>
        <p:txBody>
          <a:bodyPr/>
          <a:lstStyle/>
          <a:p>
            <a:fld id="{8EB7CBDB-99F3-4A8D-872E-3A3B0D094482}" type="slidenum">
              <a:rPr lang="en-GB" smtClean="0"/>
              <a:t>‹#›</a:t>
            </a:fld>
            <a:endParaRPr lang="en-GB"/>
          </a:p>
        </p:txBody>
      </p:sp>
    </p:spTree>
    <p:extLst>
      <p:ext uri="{BB962C8B-B14F-4D97-AF65-F5344CB8AC3E}">
        <p14:creationId xmlns:p14="http://schemas.microsoft.com/office/powerpoint/2010/main" val="3570182194"/>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92C99133-4516-193B-480E-1D184972CD7E}"/>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GB"/>
              <a:t>Click to edit Master title style</a:t>
            </a:r>
          </a:p>
        </p:txBody>
      </p:sp>
      <p:sp>
        <p:nvSpPr>
          <p:cNvPr id="3" name="Text Placeholder 2">
            <a:extLst>
              <a:ext uri="{FF2B5EF4-FFF2-40B4-BE49-F238E27FC236}">
                <a16:creationId xmlns:a16="http://schemas.microsoft.com/office/drawing/2014/main" id="{1ABEF3AE-421A-05C9-DC1D-EA0D9B8FA8B0}"/>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GB"/>
              <a:t>Click to edit Master text styles</a:t>
            </a:r>
          </a:p>
          <a:p>
            <a:pPr lvl="1"/>
            <a:r>
              <a:rPr lang="en-GB"/>
              <a:t>Second level</a:t>
            </a:r>
          </a:p>
          <a:p>
            <a:pPr lvl="2"/>
            <a:r>
              <a:rPr lang="en-GB"/>
              <a:t>Third level</a:t>
            </a:r>
          </a:p>
          <a:p>
            <a:pPr lvl="3"/>
            <a:r>
              <a:rPr lang="en-GB"/>
              <a:t>Fourth level</a:t>
            </a:r>
          </a:p>
          <a:p>
            <a:pPr lvl="4"/>
            <a:r>
              <a:rPr lang="en-GB"/>
              <a:t>Fifth level</a:t>
            </a:r>
          </a:p>
        </p:txBody>
      </p:sp>
      <p:sp>
        <p:nvSpPr>
          <p:cNvPr id="4" name="Date Placeholder 3">
            <a:extLst>
              <a:ext uri="{FF2B5EF4-FFF2-40B4-BE49-F238E27FC236}">
                <a16:creationId xmlns:a16="http://schemas.microsoft.com/office/drawing/2014/main" id="{C274B909-715E-A14E-AC15-BFE968E7C3B8}"/>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B6FBF878-92FF-4F42-A28C-D5B0DB646A4B}" type="datetimeFigureOut">
              <a:rPr lang="en-GB" smtClean="0"/>
              <a:t>18/05/2025</a:t>
            </a:fld>
            <a:endParaRPr lang="en-GB"/>
          </a:p>
        </p:txBody>
      </p:sp>
      <p:sp>
        <p:nvSpPr>
          <p:cNvPr id="5" name="Footer Placeholder 4">
            <a:extLst>
              <a:ext uri="{FF2B5EF4-FFF2-40B4-BE49-F238E27FC236}">
                <a16:creationId xmlns:a16="http://schemas.microsoft.com/office/drawing/2014/main" id="{8C1FDC9E-639D-2789-4DDC-A6980DB3429A}"/>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GB"/>
          </a:p>
        </p:txBody>
      </p:sp>
      <p:sp>
        <p:nvSpPr>
          <p:cNvPr id="6" name="Slide Number Placeholder 5">
            <a:extLst>
              <a:ext uri="{FF2B5EF4-FFF2-40B4-BE49-F238E27FC236}">
                <a16:creationId xmlns:a16="http://schemas.microsoft.com/office/drawing/2014/main" id="{EEDCC0D4-80D4-B3BF-3A3B-10F072EE3F21}"/>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8EB7CBDB-99F3-4A8D-872E-3A3B0D094482}" type="slidenum">
              <a:rPr lang="en-GB" smtClean="0"/>
              <a:t>‹#›</a:t>
            </a:fld>
            <a:endParaRPr lang="en-GB"/>
          </a:p>
        </p:txBody>
      </p:sp>
    </p:spTree>
    <p:extLst>
      <p:ext uri="{BB962C8B-B14F-4D97-AF65-F5344CB8AC3E}">
        <p14:creationId xmlns:p14="http://schemas.microsoft.com/office/powerpoint/2010/main" val="160984996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8" Type="http://schemas.openxmlformats.org/officeDocument/2006/relationships/hyperlink" Target="https://www.grandviewresearch.com/" TargetMode="External"/><Relationship Id="rId13" Type="http://schemas.openxmlformats.org/officeDocument/2006/relationships/hyperlink" Target="https://www.meetings-conventions.com/" TargetMode="External"/><Relationship Id="rId3" Type="http://schemas.openxmlformats.org/officeDocument/2006/relationships/hyperlink" Target="https://industry.visitwales.com/" TargetMode="External"/><Relationship Id="rId7" Type="http://schemas.openxmlformats.org/officeDocument/2006/relationships/hyperlink" Target="https://www.marketresearchfuture.com/" TargetMode="External"/><Relationship Id="rId12" Type="http://schemas.openxmlformats.org/officeDocument/2006/relationships/hyperlink" Target="https://meetcardiff.com/" TargetMode="External"/><Relationship Id="rId2" Type="http://schemas.openxmlformats.org/officeDocument/2006/relationships/hyperlink" Target="https://traveltrade.visitwales.com/" TargetMode="External"/><Relationship Id="rId1" Type="http://schemas.openxmlformats.org/officeDocument/2006/relationships/slideLayout" Target="../slideLayouts/slideLayout2.xml"/><Relationship Id="rId6" Type="http://schemas.openxmlformats.org/officeDocument/2006/relationships/hyperlink" Target="https://www.cvent.com/" TargetMode="External"/><Relationship Id="rId11" Type="http://schemas.openxmlformats.org/officeDocument/2006/relationships/hyperlink" Target="https://iccwales.com/" TargetMode="External"/><Relationship Id="rId5" Type="http://schemas.openxmlformats.org/officeDocument/2006/relationships/hyperlink" Target="https://businesswales.gov.wales/" TargetMode="External"/><Relationship Id="rId10" Type="http://schemas.openxmlformats.org/officeDocument/2006/relationships/hyperlink" Target="https://gov.wales/" TargetMode="External"/><Relationship Id="rId4" Type="http://schemas.openxmlformats.org/officeDocument/2006/relationships/hyperlink" Target="https://wales.com/" TargetMode="External"/><Relationship Id="rId9" Type="http://schemas.openxmlformats.org/officeDocument/2006/relationships/hyperlink" Target="https://www.liberty-int.com/" TargetMode="Externa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29" name="Rectangle 28">
            <a:extLst>
              <a:ext uri="{FF2B5EF4-FFF2-40B4-BE49-F238E27FC236}">
                <a16:creationId xmlns:a16="http://schemas.microsoft.com/office/drawing/2014/main" id="{DEE2AD96-B495-4E06-9291-B71706F728C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1" name="Rectangle 30">
            <a:extLst>
              <a:ext uri="{FF2B5EF4-FFF2-40B4-BE49-F238E27FC236}">
                <a16:creationId xmlns:a16="http://schemas.microsoft.com/office/drawing/2014/main" id="{53CF6D67-C5A8-4ADD-9E8E-1E38CA1D316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638515" y="639280"/>
            <a:ext cx="6858000" cy="5579440"/>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3" name="Rectangle 32">
            <a:extLst>
              <a:ext uri="{FF2B5EF4-FFF2-40B4-BE49-F238E27FC236}">
                <a16:creationId xmlns:a16="http://schemas.microsoft.com/office/drawing/2014/main" id="{86909FA0-B515-4681-B7A8-FA281D133B9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393206" y="395206"/>
            <a:ext cx="6346209" cy="5576080"/>
          </a:xfrm>
          <a:prstGeom prst="rect">
            <a:avLst/>
          </a:prstGeom>
          <a:gradFill>
            <a:gsLst>
              <a:gs pos="0">
                <a:srgbClr val="000000">
                  <a:alpha val="0"/>
                </a:srgbClr>
              </a:gs>
              <a:gs pos="99000">
                <a:schemeClr val="accent1">
                  <a:alpha val="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5" name="Rectangle 34">
            <a:extLst>
              <a:ext uri="{FF2B5EF4-FFF2-40B4-BE49-F238E27FC236}">
                <a16:creationId xmlns:a16="http://schemas.microsoft.com/office/drawing/2014/main" id="{21C9FE86-FCC3-4A31-AA1C-C882262B7FE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528907" y="2818967"/>
            <a:ext cx="2501979" cy="5576080"/>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37" name="Rectangle 36">
            <a:extLst>
              <a:ext uri="{FF2B5EF4-FFF2-40B4-BE49-F238E27FC236}">
                <a16:creationId xmlns:a16="http://schemas.microsoft.com/office/drawing/2014/main" id="{7D96243B-ECED-4B71-8E06-AE9A285EAD2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425002" y="852793"/>
            <a:ext cx="6858001" cy="5152412"/>
          </a:xfrm>
          <a:prstGeom prst="rect">
            <a:avLst/>
          </a:prstGeom>
          <a:gradFill>
            <a:gsLst>
              <a:gs pos="0">
                <a:srgbClr val="000000">
                  <a:alpha val="0"/>
                </a:srgbClr>
              </a:gs>
              <a:gs pos="99000">
                <a:schemeClr val="accent1">
                  <a:alpha val="11000"/>
                </a:scheme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39" name="Oval 38">
            <a:extLst>
              <a:ext uri="{FF2B5EF4-FFF2-40B4-BE49-F238E27FC236}">
                <a16:creationId xmlns:a16="http://schemas.microsoft.com/office/drawing/2014/main" id="{A09989E4-EFDC-4A90-A633-E0525FB413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6097846">
            <a:off x="818753" y="1128497"/>
            <a:ext cx="4318303" cy="4318303"/>
          </a:xfrm>
          <a:prstGeom prst="ellipse">
            <a:avLst/>
          </a:prstGeom>
          <a:gradFill>
            <a:gsLst>
              <a:gs pos="39000">
                <a:schemeClr val="accent1">
                  <a:alpha val="0"/>
                </a:schemeClr>
              </a:gs>
              <a:gs pos="100000">
                <a:schemeClr val="accent1">
                  <a:lumMod val="60000"/>
                  <a:lumOff val="40000"/>
                  <a:alpha val="15000"/>
                </a:schemeClr>
              </a:gs>
            </a:gsLst>
            <a:lin ang="17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 name="Title 1">
            <a:extLst>
              <a:ext uri="{FF2B5EF4-FFF2-40B4-BE49-F238E27FC236}">
                <a16:creationId xmlns:a16="http://schemas.microsoft.com/office/drawing/2014/main" id="{56FEBB80-CD7A-96C9-6669-673A787D6831}"/>
              </a:ext>
            </a:extLst>
          </p:cNvPr>
          <p:cNvSpPr>
            <a:spLocks noGrp="1"/>
          </p:cNvSpPr>
          <p:nvPr>
            <p:ph type="ctrTitle"/>
          </p:nvPr>
        </p:nvSpPr>
        <p:spPr>
          <a:xfrm>
            <a:off x="826396" y="586855"/>
            <a:ext cx="4230100" cy="3387497"/>
          </a:xfrm>
        </p:spPr>
        <p:txBody>
          <a:bodyPr vert="horz" lIns="91440" tIns="45720" rIns="91440" bIns="45720" rtlCol="0" anchor="b">
            <a:normAutofit/>
          </a:bodyPr>
          <a:lstStyle/>
          <a:p>
            <a:pPr algn="r"/>
            <a:r>
              <a:rPr lang="en-US" sz="4000" b="1" kern="1200">
                <a:solidFill>
                  <a:srgbClr val="FFFFFF"/>
                </a:solidFill>
                <a:latin typeface="+mj-lt"/>
                <a:ea typeface="+mj-ea"/>
                <a:cs typeface="+mj-cs"/>
              </a:rPr>
              <a:t>Welsh “Year of Croeso 2025” MICE Event – Feasibility Study</a:t>
            </a:r>
          </a:p>
        </p:txBody>
      </p:sp>
      <p:sp>
        <p:nvSpPr>
          <p:cNvPr id="3" name="Subtitle 2">
            <a:extLst>
              <a:ext uri="{FF2B5EF4-FFF2-40B4-BE49-F238E27FC236}">
                <a16:creationId xmlns:a16="http://schemas.microsoft.com/office/drawing/2014/main" id="{9920245F-2916-19C0-E798-57E3B76207BF}"/>
              </a:ext>
            </a:extLst>
          </p:cNvPr>
          <p:cNvSpPr>
            <a:spLocks noGrp="1"/>
          </p:cNvSpPr>
          <p:nvPr>
            <p:ph type="subTitle" idx="1"/>
          </p:nvPr>
        </p:nvSpPr>
        <p:spPr>
          <a:xfrm>
            <a:off x="6503158" y="649480"/>
            <a:ext cx="4862447" cy="5546047"/>
          </a:xfrm>
        </p:spPr>
        <p:txBody>
          <a:bodyPr vert="horz" lIns="91440" tIns="45720" rIns="91440" bIns="45720" rtlCol="0" anchor="ctr">
            <a:normAutofit/>
          </a:bodyPr>
          <a:lstStyle/>
          <a:p>
            <a:pPr algn="l"/>
            <a:r>
              <a:rPr lang="en-US" sz="200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Module Name:International Meetings Management for the Hotel Industry</a:t>
            </a:r>
          </a:p>
          <a:p>
            <a:pPr algn="l"/>
            <a:r>
              <a:rPr lang="en-US" sz="200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Student Name: Darius Emanuel Adrian Berlan</a:t>
            </a:r>
            <a:br>
              <a:rPr lang="en-US" sz="200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br>
            <a:r>
              <a:rPr lang="en-US" sz="200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Student ID: 2244805</a:t>
            </a:r>
            <a:br>
              <a:rPr lang="en-US" sz="200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br>
            <a:r>
              <a:rPr lang="en-US" sz="200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Module Code: BMIH6007 </a:t>
            </a:r>
            <a:br>
              <a:rPr lang="en-US" sz="200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br>
            <a:r>
              <a:rPr lang="en-US" sz="200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rPr>
              <a:t>Lecturer's Name: Kathryn Roberts </a:t>
            </a:r>
            <a:endParaRPr lang="en-US" sz="2000" dirty="0">
              <a:ln w="0"/>
              <a:effectLst>
                <a:outerShdw blurRad="38100" dist="19050" dir="2700000" algn="tl" rotWithShape="0">
                  <a:schemeClr val="dk1">
                    <a:alpha val="40000"/>
                  </a:schemeClr>
                </a:outerShdw>
              </a:effectLst>
              <a:latin typeface="Arial" panose="020B0604020202020204" pitchFamily="34" charset="0"/>
              <a:cs typeface="Arial" panose="020B0604020202020204" pitchFamily="34" charset="0"/>
            </a:endParaRPr>
          </a:p>
        </p:txBody>
      </p:sp>
    </p:spTree>
    <p:extLst>
      <p:ext uri="{BB962C8B-B14F-4D97-AF65-F5344CB8AC3E}">
        <p14:creationId xmlns:p14="http://schemas.microsoft.com/office/powerpoint/2010/main" val="337794910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39" name="Rectangle 38">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41" name="Rectangle 40">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3" name="Rectangle 42">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5" name="Rectangle 44">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47" name="Rectangle 46">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49" name="Freeform: Shape 48">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51" name="Rectangle 50">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FD357B2-B5C8-7B8E-65BA-9455EB626EF6}"/>
              </a:ext>
            </a:extLst>
          </p:cNvPr>
          <p:cNvSpPr>
            <a:spLocks noGrp="1"/>
          </p:cNvSpPr>
          <p:nvPr>
            <p:ph type="title"/>
          </p:nvPr>
        </p:nvSpPr>
        <p:spPr>
          <a:xfrm>
            <a:off x="466722" y="586855"/>
            <a:ext cx="3018158" cy="2842145"/>
          </a:xfrm>
        </p:spPr>
        <p:txBody>
          <a:bodyPr anchor="b">
            <a:normAutofit/>
          </a:bodyPr>
          <a:lstStyle/>
          <a:p>
            <a:pPr algn="r"/>
            <a:r>
              <a:rPr lang="en-GB" sz="4000" b="1">
                <a:solidFill>
                  <a:srgbClr val="FFFFFF"/>
                </a:solidFill>
              </a:rPr>
              <a:t>Introduction</a:t>
            </a:r>
            <a:endParaRPr lang="en-GB" sz="4000" b="1" dirty="0">
              <a:solidFill>
                <a:srgbClr val="FFFFFF"/>
              </a:solidFill>
            </a:endParaRPr>
          </a:p>
        </p:txBody>
      </p:sp>
      <p:sp>
        <p:nvSpPr>
          <p:cNvPr id="3" name="Content Placeholder 2">
            <a:extLst>
              <a:ext uri="{FF2B5EF4-FFF2-40B4-BE49-F238E27FC236}">
                <a16:creationId xmlns:a16="http://schemas.microsoft.com/office/drawing/2014/main" id="{F017BA5C-1B71-18F5-0AF0-79A7B0A4B9A8}"/>
              </a:ext>
            </a:extLst>
          </p:cNvPr>
          <p:cNvSpPr>
            <a:spLocks noGrp="1"/>
          </p:cNvSpPr>
          <p:nvPr>
            <p:ph idx="1"/>
          </p:nvPr>
        </p:nvSpPr>
        <p:spPr>
          <a:xfrm>
            <a:off x="4810259" y="649480"/>
            <a:ext cx="6555347" cy="5546047"/>
          </a:xfrm>
        </p:spPr>
        <p:txBody>
          <a:bodyPr anchor="ctr">
            <a:noAutofit/>
          </a:bodyPr>
          <a:lstStyle/>
          <a:p>
            <a:r>
              <a:rPr lang="en-GB" sz="1600" dirty="0"/>
              <a:t>The proposed event is in line with the naming of the Visit Wales campaign for 2025 it is "Year of </a:t>
            </a:r>
            <a:r>
              <a:rPr lang="en-GB" sz="1600" dirty="0" err="1"/>
              <a:t>Croeso</a:t>
            </a:r>
            <a:r>
              <a:rPr lang="en-GB" sz="1600" dirty="0"/>
              <a:t> 2025" that will focus on the warmest Welsh welcome only and will be the vehicle to demonstrate and transfer the unique local spirit of “hwyl” – a joyful, soulful expression of place and culture – to international visitors (Visit Wales, 2024a; Wales.com, 2025). Coming across as a high-impact MICE event, this initiative will in two very different ways mix the formal business conference structure with those of cultural experiences, thus being the best place to go, to be the flag bearer of what Wales has got to offer.</a:t>
            </a:r>
          </a:p>
          <a:p>
            <a:r>
              <a:rPr lang="en-GB" sz="1600" dirty="0"/>
              <a:t>When the organizers declare it the event that sets the stage for the meeting, incentive, conference, and exhibition industry globally, they will be giving the people attending it much more than just entertainment. That is to mean that the event will not only represent the country to the MICE sector but also be a platform promoting the spirit of the place; in a result, the global MICE market will also see Wales as a competitor (Visit Wales, 2024b; Business Wales, 2025; Welsh Government, 2025).</a:t>
            </a:r>
          </a:p>
          <a:p>
            <a:r>
              <a:rPr lang="en-GB" sz="1600" dirty="0"/>
              <a:t>The event of the function to the client can be found in what “only-in-Wales” offerings are being given, also including the application of Visit </a:t>
            </a:r>
            <a:r>
              <a:rPr lang="en-GB" sz="1600" dirty="0" err="1"/>
              <a:t>Wales’</a:t>
            </a:r>
            <a:r>
              <a:rPr lang="en-GB" sz="1600" dirty="0"/>
              <a:t> Sense of Place and the concentration on significant decision-makers and professionals who cherish personalized, experiential, and business travel experiences rich in local culture (Industry Visit Wales, 2024; Business Wales, 2025).</a:t>
            </a:r>
          </a:p>
        </p:txBody>
      </p:sp>
    </p:spTree>
    <p:extLst>
      <p:ext uri="{BB962C8B-B14F-4D97-AF65-F5344CB8AC3E}">
        <p14:creationId xmlns:p14="http://schemas.microsoft.com/office/powerpoint/2010/main" val="2233887122"/>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0D87929-E0E9-52DE-02B0-BF358321B8C5}"/>
              </a:ext>
            </a:extLst>
          </p:cNvPr>
          <p:cNvSpPr>
            <a:spLocks noGrp="1"/>
          </p:cNvSpPr>
          <p:nvPr>
            <p:ph type="title"/>
          </p:nvPr>
        </p:nvSpPr>
        <p:spPr>
          <a:xfrm>
            <a:off x="369116" y="1652631"/>
            <a:ext cx="3298972" cy="2321721"/>
          </a:xfrm>
        </p:spPr>
        <p:txBody>
          <a:bodyPr anchor="b">
            <a:normAutofit/>
          </a:bodyPr>
          <a:lstStyle/>
          <a:p>
            <a:pPr algn="r"/>
            <a:r>
              <a:rPr lang="en-GB" sz="4000" dirty="0">
                <a:solidFill>
                  <a:srgbClr val="FFFFFF"/>
                </a:solidFill>
              </a:rPr>
              <a:t>Event Concept &amp; Purpose</a:t>
            </a:r>
          </a:p>
        </p:txBody>
      </p:sp>
      <p:sp>
        <p:nvSpPr>
          <p:cNvPr id="3" name="Content Placeholder 2">
            <a:extLst>
              <a:ext uri="{FF2B5EF4-FFF2-40B4-BE49-F238E27FC236}">
                <a16:creationId xmlns:a16="http://schemas.microsoft.com/office/drawing/2014/main" id="{EDF1F985-EB6B-E667-7998-96F3FEF44C59}"/>
              </a:ext>
            </a:extLst>
          </p:cNvPr>
          <p:cNvSpPr>
            <a:spLocks noGrp="1"/>
          </p:cNvSpPr>
          <p:nvPr>
            <p:ph idx="1"/>
          </p:nvPr>
        </p:nvSpPr>
        <p:spPr>
          <a:xfrm>
            <a:off x="4810259" y="649480"/>
            <a:ext cx="6555347" cy="5546047"/>
          </a:xfrm>
        </p:spPr>
        <p:txBody>
          <a:bodyPr anchor="ctr">
            <a:noAutofit/>
          </a:bodyPr>
          <a:lstStyle/>
          <a:p>
            <a:r>
              <a:rPr lang="en-GB" sz="1600" dirty="0">
                <a:latin typeface="Arial" panose="020B0604020202020204" pitchFamily="34" charset="0"/>
                <a:cs typeface="Arial" panose="020B0604020202020204" pitchFamily="34" charset="0"/>
              </a:rPr>
              <a:t>The planned event is an extensive hybrid MICE affair that is made up of a conference, exhibition, and motivation-related activities. The event was created for international business travel planners serving the ultimate goal of making Wales a premier destination for global business events that respect local cultures. (Cvent, 2024; Visit Wales, 2024a)</a:t>
            </a:r>
          </a:p>
          <a:p>
            <a:r>
              <a:rPr lang="en-GB" sz="1600" dirty="0">
                <a:latin typeface="Arial" panose="020B0604020202020204" pitchFamily="34" charset="0"/>
                <a:cs typeface="Arial" panose="020B0604020202020204" pitchFamily="34" charset="0"/>
              </a:rPr>
              <a:t>The main goal of the event is to introduce the world to the wide variety of Welsh products that are attractive, for example, our dishes, heritage, performing arts, different spot-rooted industries, and the most important thing, the hospitality of the Welsh people, are all presented in a lively manner that makes our tourist service industry more attractive. This is a great example of synergies being created and how they become permanent through cooperation. In this way, the project has more chances of taking the form of venture capital in the transnational arena. (Visit Wales, 2024b; Industry Visit Wales, 2024)</a:t>
            </a:r>
          </a:p>
          <a:p>
            <a:r>
              <a:rPr lang="en-GB" sz="1600" dirty="0">
                <a:latin typeface="Arial" panose="020B0604020202020204" pitchFamily="34" charset="0"/>
                <a:cs typeface="Arial" panose="020B0604020202020204" pitchFamily="34" charset="0"/>
              </a:rPr>
              <a:t>Among the components of this event are speakers who will deliver the main points of any topic and the </a:t>
            </a:r>
            <a:r>
              <a:rPr lang="en-GB" sz="1600" dirty="0" err="1">
                <a:latin typeface="Arial" panose="020B0604020202020204" pitchFamily="34" charset="0"/>
                <a:cs typeface="Arial" panose="020B0604020202020204" pitchFamily="34" charset="0"/>
              </a:rPr>
              <a:t>panelists</a:t>
            </a:r>
            <a:r>
              <a:rPr lang="en-GB" sz="1600" dirty="0">
                <a:latin typeface="Arial" panose="020B0604020202020204" pitchFamily="34" charset="0"/>
                <a:cs typeface="Arial" panose="020B0604020202020204" pitchFamily="34" charset="0"/>
              </a:rPr>
              <a:t> that will be the attendees' guide on the subjects of travel, sustainability, and Welsh hospitality; through the display of the local produce, the guests are given the chance to check out the artisan crafts and of course, the food; while to reward the guests and give them the opportunity to have a deeper engagement with the Welsh culture there are incentive outings such as live choir performances, castle tours, and visits to whisky or gin distilleries. (Visit Wales, 2024c; Business Wales, 2025).</a:t>
            </a:r>
          </a:p>
        </p:txBody>
      </p:sp>
    </p:spTree>
    <p:extLst>
      <p:ext uri="{BB962C8B-B14F-4D97-AF65-F5344CB8AC3E}">
        <p14:creationId xmlns:p14="http://schemas.microsoft.com/office/powerpoint/2010/main" val="100244070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AB0B31B-8B6E-DC99-625A-34A253232927}"/>
              </a:ext>
            </a:extLst>
          </p:cNvPr>
          <p:cNvSpPr>
            <a:spLocks noGrp="1"/>
          </p:cNvSpPr>
          <p:nvPr>
            <p:ph type="title"/>
          </p:nvPr>
        </p:nvSpPr>
        <p:spPr>
          <a:xfrm>
            <a:off x="67112" y="586855"/>
            <a:ext cx="3600976" cy="3387497"/>
          </a:xfrm>
        </p:spPr>
        <p:txBody>
          <a:bodyPr anchor="b">
            <a:normAutofit/>
          </a:bodyPr>
          <a:lstStyle/>
          <a:p>
            <a:pPr algn="r"/>
            <a:r>
              <a:rPr lang="en-GB" sz="4000" dirty="0">
                <a:solidFill>
                  <a:srgbClr val="FFFFFF"/>
                </a:solidFill>
                <a:latin typeface="Arial" panose="020B0604020202020204" pitchFamily="34" charset="0"/>
                <a:cs typeface="Arial" panose="020B0604020202020204" pitchFamily="34" charset="0"/>
              </a:rPr>
              <a:t>Unique Value Proposition – Sense of Place</a:t>
            </a:r>
            <a:br>
              <a:rPr lang="en-GB" sz="4000" dirty="0">
                <a:solidFill>
                  <a:srgbClr val="FFFFFF"/>
                </a:solidFill>
                <a:latin typeface="Arial" panose="020B0604020202020204" pitchFamily="34" charset="0"/>
                <a:cs typeface="Arial" panose="020B0604020202020204" pitchFamily="34" charset="0"/>
              </a:rPr>
            </a:br>
            <a:endParaRPr lang="en-GB" sz="4000"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026A8AD6-E397-8B4A-BF4F-166DA7C08DCB}"/>
              </a:ext>
            </a:extLst>
          </p:cNvPr>
          <p:cNvSpPr>
            <a:spLocks noGrp="1"/>
          </p:cNvSpPr>
          <p:nvPr>
            <p:ph idx="1"/>
          </p:nvPr>
        </p:nvSpPr>
        <p:spPr>
          <a:xfrm>
            <a:off x="4295514" y="1387896"/>
            <a:ext cx="7635741" cy="4061927"/>
          </a:xfrm>
        </p:spPr>
        <p:txBody>
          <a:bodyPr anchor="ctr">
            <a:noAutofit/>
          </a:bodyPr>
          <a:lstStyle/>
          <a:p>
            <a:r>
              <a:rPr lang="en-GB" sz="1600" dirty="0">
                <a:latin typeface="Arial" panose="020B0604020202020204" pitchFamily="34" charset="0"/>
                <a:cs typeface="Arial" panose="020B0604020202020204" pitchFamily="34" charset="0"/>
              </a:rPr>
              <a:t>The uniqueness factor of the event is deeply rooted in the Welshness that the event boasted of, where it has been the cumulation of culture, language, natural beauty, cuisine, and traditions that have made the Welsh so distinctive. This is part of the Year of the </a:t>
            </a:r>
            <a:r>
              <a:rPr lang="en-GB" sz="1600" dirty="0" err="1">
                <a:latin typeface="Arial" panose="020B0604020202020204" pitchFamily="34" charset="0"/>
                <a:cs typeface="Arial" panose="020B0604020202020204" pitchFamily="34" charset="0"/>
              </a:rPr>
              <a:t>Croeso</a:t>
            </a:r>
            <a:r>
              <a:rPr lang="en-GB" sz="1600" dirty="0">
                <a:latin typeface="Arial" panose="020B0604020202020204" pitchFamily="34" charset="0"/>
                <a:cs typeface="Arial" panose="020B0604020202020204" pitchFamily="34" charset="0"/>
              </a:rPr>
              <a:t> 2025 campaign during which the focus is on the displaying of Welsh true experiences of the Welsh to the foreign public (Visit Wales, 2024a).</a:t>
            </a:r>
          </a:p>
          <a:p>
            <a:r>
              <a:rPr lang="en-GB" sz="1600" dirty="0">
                <a:latin typeface="Arial" panose="020B0604020202020204" pitchFamily="34" charset="0"/>
                <a:cs typeface="Arial" panose="020B0604020202020204" pitchFamily="34" charset="0"/>
              </a:rPr>
              <a:t>The functionalities that will be built in are Welsh-speaking hosts, live male voice choirs, and short language taster sessions, to make the attendees feel the cultural soil of the country (Business Wales, 2025; Visit Wales, 2024b).</a:t>
            </a:r>
          </a:p>
          <a:p>
            <a:r>
              <a:rPr lang="en-GB" sz="1600" dirty="0">
                <a:latin typeface="Arial" panose="020B0604020202020204" pitchFamily="34" charset="0"/>
                <a:cs typeface="Arial" panose="020B0604020202020204" pitchFamily="34" charset="0"/>
              </a:rPr>
              <a:t>Experience with the guiding of the aforementioned places of interest through interactive tours and audiovisual presentations carries the knowledge of not only the places but also the naturalness of the UNESCO sites (Visit Wales, 2024c).</a:t>
            </a:r>
          </a:p>
          <a:p>
            <a:r>
              <a:rPr lang="en-GB" sz="1600" dirty="0">
                <a:latin typeface="Arial" panose="020B0604020202020204" pitchFamily="34" charset="0"/>
                <a:cs typeface="Arial" panose="020B0604020202020204" pitchFamily="34" charset="0"/>
              </a:rPr>
              <a:t>Elements of culture and local artwork will be very much seen through local collaboration with Michelin-starred restaurants, whisky tasting in the case of Penderyn, and hands-on learning from the artists including the Eisteddfod poems, the rugby stories, and the craft tradition (Wales.com, 2024; Visit Wales, 2024d).</a:t>
            </a:r>
          </a:p>
          <a:p>
            <a:r>
              <a:rPr lang="en-GB" sz="1600" dirty="0">
                <a:latin typeface="Arial" panose="020B0604020202020204" pitchFamily="34" charset="0"/>
                <a:cs typeface="Arial" panose="020B0604020202020204" pitchFamily="34" charset="0"/>
              </a:rPr>
              <a:t>The main event's emotional core will correspond with the core theme of the Welsh identity, that is to say, the Welsh spirit, where it will be achieved through the values of "hwyl" (joy) and "</a:t>
            </a:r>
            <a:r>
              <a:rPr lang="en-GB" sz="1600" dirty="0" err="1">
                <a:latin typeface="Arial" panose="020B0604020202020204" pitchFamily="34" charset="0"/>
                <a:cs typeface="Arial" panose="020B0604020202020204" pitchFamily="34" charset="0"/>
              </a:rPr>
              <a:t>croeso</a:t>
            </a:r>
            <a:r>
              <a:rPr lang="en-GB" sz="1600" dirty="0">
                <a:latin typeface="Arial" panose="020B0604020202020204" pitchFamily="34" charset="0"/>
                <a:cs typeface="Arial" panose="020B0604020202020204" pitchFamily="34" charset="0"/>
              </a:rPr>
              <a:t>" (welcome). It will consist of joyful, inclusive activities like coastal hikes, traditional folk music performances, and surfing workshops to emotionally connect delegates with the spirit of Wales (Visit Wales, 2024a; Wales.com, 2024).</a:t>
            </a:r>
          </a:p>
        </p:txBody>
      </p:sp>
    </p:spTree>
    <p:extLst>
      <p:ext uri="{BB962C8B-B14F-4D97-AF65-F5344CB8AC3E}">
        <p14:creationId xmlns:p14="http://schemas.microsoft.com/office/powerpoint/2010/main" val="4054820240"/>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B9B7A372-68D4-DCDD-F71B-11871C5FD601}"/>
              </a:ext>
            </a:extLst>
          </p:cNvPr>
          <p:cNvSpPr>
            <a:spLocks noGrp="1"/>
          </p:cNvSpPr>
          <p:nvPr>
            <p:ph type="title"/>
          </p:nvPr>
        </p:nvSpPr>
        <p:spPr>
          <a:xfrm>
            <a:off x="466722" y="586855"/>
            <a:ext cx="3201366" cy="3387497"/>
          </a:xfrm>
        </p:spPr>
        <p:txBody>
          <a:bodyPr anchor="b">
            <a:normAutofit/>
          </a:bodyPr>
          <a:lstStyle/>
          <a:p>
            <a:pPr algn="r"/>
            <a:r>
              <a:rPr lang="en-GB" sz="4000" dirty="0">
                <a:solidFill>
                  <a:srgbClr val="FFFFFF"/>
                </a:solidFill>
              </a:rPr>
              <a:t>Concordance with Year of </a:t>
            </a:r>
            <a:r>
              <a:rPr lang="en-GB" sz="4000" dirty="0" err="1">
                <a:solidFill>
                  <a:srgbClr val="FFFFFF"/>
                </a:solidFill>
              </a:rPr>
              <a:t>Croeso</a:t>
            </a:r>
            <a:br>
              <a:rPr lang="en-GB" sz="4000" dirty="0">
                <a:solidFill>
                  <a:srgbClr val="FFFFFF"/>
                </a:solidFill>
              </a:rPr>
            </a:br>
            <a:endParaRPr lang="en-GB" sz="4000" dirty="0">
              <a:solidFill>
                <a:srgbClr val="FFFFFF"/>
              </a:solidFill>
              <a:latin typeface="Arial" panose="020B0604020202020204" pitchFamily="34" charset="0"/>
              <a:cs typeface="Arial" panose="020B0604020202020204" pitchFamily="34" charset="0"/>
            </a:endParaRPr>
          </a:p>
        </p:txBody>
      </p:sp>
      <p:sp>
        <p:nvSpPr>
          <p:cNvPr id="3" name="Content Placeholder 2">
            <a:extLst>
              <a:ext uri="{FF2B5EF4-FFF2-40B4-BE49-F238E27FC236}">
                <a16:creationId xmlns:a16="http://schemas.microsoft.com/office/drawing/2014/main" id="{2A97BABF-72FC-CE3E-2FB6-6DF9404E52AC}"/>
              </a:ext>
            </a:extLst>
          </p:cNvPr>
          <p:cNvSpPr>
            <a:spLocks noGrp="1"/>
          </p:cNvSpPr>
          <p:nvPr>
            <p:ph idx="1"/>
          </p:nvPr>
        </p:nvSpPr>
        <p:spPr>
          <a:xfrm>
            <a:off x="4835711" y="286173"/>
            <a:ext cx="6555347" cy="6307667"/>
          </a:xfrm>
        </p:spPr>
        <p:txBody>
          <a:bodyPr anchor="ctr">
            <a:normAutofit/>
          </a:bodyPr>
          <a:lstStyle/>
          <a:p>
            <a:r>
              <a:rPr lang="en-GB" sz="1800" dirty="0">
                <a:latin typeface="Arial" panose="020B0604020202020204" pitchFamily="34" charset="0"/>
                <a:cs typeface="Arial" panose="020B0604020202020204" pitchFamily="34" charset="0"/>
              </a:rPr>
              <a:t>Campaign </a:t>
            </a:r>
            <a:r>
              <a:rPr lang="en-GB" sz="1800" dirty="0" err="1">
                <a:latin typeface="Arial" panose="020B0604020202020204" pitchFamily="34" charset="0"/>
                <a:cs typeface="Arial" panose="020B0604020202020204" pitchFamily="34" charset="0"/>
              </a:rPr>
              <a:t>Fit:The</a:t>
            </a:r>
            <a:r>
              <a:rPr lang="en-GB" sz="1800" dirty="0">
                <a:latin typeface="Arial" panose="020B0604020202020204" pitchFamily="34" charset="0"/>
                <a:cs typeface="Arial" panose="020B0604020202020204" pitchFamily="34" charset="0"/>
              </a:rPr>
              <a:t> occasion correlates with the goals of the Year of </a:t>
            </a:r>
            <a:r>
              <a:rPr lang="en-GB" sz="1800" dirty="0" err="1">
                <a:latin typeface="Arial" panose="020B0604020202020204" pitchFamily="34" charset="0"/>
                <a:cs typeface="Arial" panose="020B0604020202020204" pitchFamily="34" charset="0"/>
              </a:rPr>
              <a:t>Croeso</a:t>
            </a:r>
            <a:r>
              <a:rPr lang="en-GB" sz="1800" dirty="0">
                <a:latin typeface="Arial" panose="020B0604020202020204" pitchFamily="34" charset="0"/>
                <a:cs typeface="Arial" panose="020B0604020202020204" pitchFamily="34" charset="0"/>
              </a:rPr>
              <a:t> 2025 campaign launched by Visit Wales that is aimed at making the friends of </a:t>
            </a:r>
            <a:r>
              <a:rPr lang="en-GB" sz="1800" dirty="0" err="1">
                <a:latin typeface="Arial" panose="020B0604020202020204" pitchFamily="34" charset="0"/>
                <a:cs typeface="Arial" panose="020B0604020202020204" pitchFamily="34" charset="0"/>
              </a:rPr>
              <a:t>Wales’</a:t>
            </a:r>
            <a:r>
              <a:rPr lang="en-GB" sz="1800" dirty="0">
                <a:latin typeface="Arial" panose="020B0604020202020204" pitchFamily="34" charset="0"/>
                <a:cs typeface="Arial" panose="020B0604020202020204" pitchFamily="34" charset="0"/>
              </a:rPr>
              <a:t> hospitality, language, and cultures known to all in the world (Visit Wales, 2024a; Wales.com, 2024).</a:t>
            </a:r>
          </a:p>
          <a:p>
            <a:r>
              <a:rPr lang="en-GB" sz="1800" dirty="0">
                <a:latin typeface="Arial" panose="020B0604020202020204" pitchFamily="34" charset="0"/>
                <a:cs typeface="Arial" panose="020B0604020202020204" pitchFamily="34" charset="0"/>
              </a:rPr>
              <a:t>Brand </a:t>
            </a:r>
            <a:r>
              <a:rPr lang="en-GB" sz="1800" dirty="0" err="1">
                <a:latin typeface="Arial" panose="020B0604020202020204" pitchFamily="34" charset="0"/>
                <a:cs typeface="Arial" panose="020B0604020202020204" pitchFamily="34" charset="0"/>
              </a:rPr>
              <a:t>Messaging:The</a:t>
            </a:r>
            <a:r>
              <a:rPr lang="en-GB" sz="1800" dirty="0">
                <a:latin typeface="Arial" panose="020B0604020202020204" pitchFamily="34" charset="0"/>
                <a:cs typeface="Arial" panose="020B0604020202020204" pitchFamily="34" charset="0"/>
              </a:rPr>
              <a:t> event will take over the major messages from Visit </a:t>
            </a:r>
            <a:r>
              <a:rPr lang="en-GB" sz="1800" dirty="0" err="1">
                <a:latin typeface="Arial" panose="020B0604020202020204" pitchFamily="34" charset="0"/>
                <a:cs typeface="Arial" panose="020B0604020202020204" pitchFamily="34" charset="0"/>
              </a:rPr>
              <a:t>Wales’</a:t>
            </a:r>
            <a:r>
              <a:rPr lang="en-GB" sz="1800" dirty="0">
                <a:latin typeface="Arial" panose="020B0604020202020204" pitchFamily="34" charset="0"/>
                <a:cs typeface="Arial" panose="020B0604020202020204" pitchFamily="34" charset="0"/>
              </a:rPr>
              <a:t> existing plan, and then they will push through sayings like “Feel the hwyl,” which would remind everyone of how fun and belonging are unique to Wales (Visit Wales, 2024b). The official campaign brand will be included in all promotional materials to ensure not only visual but also message coherence (Wales.com, 2024).</a:t>
            </a:r>
          </a:p>
          <a:p>
            <a:r>
              <a:rPr lang="en-GB" sz="1800" dirty="0">
                <a:latin typeface="Arial" panose="020B0604020202020204" pitchFamily="34" charset="0"/>
                <a:cs typeface="Arial" panose="020B0604020202020204" pitchFamily="34" charset="0"/>
              </a:rPr>
              <a:t>Stakeholder </a:t>
            </a:r>
            <a:r>
              <a:rPr lang="en-GB" sz="1800" dirty="0" err="1">
                <a:latin typeface="Arial" panose="020B0604020202020204" pitchFamily="34" charset="0"/>
                <a:cs typeface="Arial" panose="020B0604020202020204" pitchFamily="34" charset="0"/>
              </a:rPr>
              <a:t>Buy-In:The</a:t>
            </a:r>
            <a:r>
              <a:rPr lang="en-GB" sz="1800" dirty="0">
                <a:latin typeface="Arial" panose="020B0604020202020204" pitchFamily="34" charset="0"/>
                <a:cs typeface="Arial" panose="020B0604020202020204" pitchFamily="34" charset="0"/>
              </a:rPr>
              <a:t> preparatory stage will see the active involvement of local stakeholders like food producers, artists, community groups, and the like who Llearn_Create_Content_2R behaves like the proverbial Welsh god for Visit Wales and thus the stakeholders should “shout even more loudly” about the Welsh welcome (Visit Wales, 2024c). The collaborative approach aims to increase the realism and meaning of the event. It also the event becomes directly the expression of local people.</a:t>
            </a:r>
          </a:p>
        </p:txBody>
      </p:sp>
    </p:spTree>
    <p:extLst>
      <p:ext uri="{BB962C8B-B14F-4D97-AF65-F5344CB8AC3E}">
        <p14:creationId xmlns:p14="http://schemas.microsoft.com/office/powerpoint/2010/main" val="723435792"/>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C6A430B3-B5CB-6DA4-64F3-E007C6132717}"/>
              </a:ext>
            </a:extLst>
          </p:cNvPr>
          <p:cNvSpPr>
            <a:spLocks noGrp="1"/>
          </p:cNvSpPr>
          <p:nvPr>
            <p:ph type="title"/>
          </p:nvPr>
        </p:nvSpPr>
        <p:spPr>
          <a:xfrm>
            <a:off x="418225" y="1459310"/>
            <a:ext cx="3201366" cy="3387497"/>
          </a:xfrm>
        </p:spPr>
        <p:txBody>
          <a:bodyPr anchor="b">
            <a:normAutofit fontScale="90000"/>
          </a:bodyPr>
          <a:lstStyle/>
          <a:p>
            <a:pPr algn="ctr"/>
            <a:br>
              <a:rPr lang="en-GB" sz="4000" dirty="0">
                <a:solidFill>
                  <a:srgbClr val="FFFFFF"/>
                </a:solidFill>
              </a:rPr>
            </a:br>
            <a:r>
              <a:rPr lang="en-GB" sz="4000" dirty="0">
                <a:solidFill>
                  <a:schemeClr val="bg1"/>
                </a:solidFill>
                <a:latin typeface="Arial" panose="020B0604020202020204" pitchFamily="34" charset="0"/>
                <a:cs typeface="Arial" panose="020B0604020202020204" pitchFamily="34" charset="0"/>
              </a:rPr>
              <a:t>Business Event Planners: The main people</a:t>
            </a:r>
            <a:br>
              <a:rPr lang="en-GB" sz="4000" dirty="0">
                <a:solidFill>
                  <a:schemeClr val="bg1"/>
                </a:solidFill>
                <a:latin typeface="Arial" panose="020B0604020202020204" pitchFamily="34" charset="0"/>
                <a:cs typeface="Arial" panose="020B0604020202020204" pitchFamily="34" charset="0"/>
              </a:rPr>
            </a:br>
            <a:endParaRPr lang="en-GB" sz="4000" dirty="0">
              <a:solidFill>
                <a:schemeClr val="bg1"/>
              </a:solidFill>
            </a:endParaRPr>
          </a:p>
        </p:txBody>
      </p:sp>
      <p:sp>
        <p:nvSpPr>
          <p:cNvPr id="3" name="Content Placeholder 2">
            <a:extLst>
              <a:ext uri="{FF2B5EF4-FFF2-40B4-BE49-F238E27FC236}">
                <a16:creationId xmlns:a16="http://schemas.microsoft.com/office/drawing/2014/main" id="{FAD1FF79-CF62-0FA7-9D21-56806F08CEA5}"/>
              </a:ext>
            </a:extLst>
          </p:cNvPr>
          <p:cNvSpPr>
            <a:spLocks noGrp="1"/>
          </p:cNvSpPr>
          <p:nvPr>
            <p:ph idx="1"/>
          </p:nvPr>
        </p:nvSpPr>
        <p:spPr>
          <a:xfrm>
            <a:off x="4504549" y="274320"/>
            <a:ext cx="7220730" cy="6380480"/>
          </a:xfrm>
        </p:spPr>
        <p:txBody>
          <a:bodyPr anchor="ctr">
            <a:normAutofit/>
          </a:bodyPr>
          <a:lstStyle/>
          <a:p>
            <a:pPr marL="0" indent="0">
              <a:buNone/>
            </a:pPr>
            <a:r>
              <a:rPr lang="en-GB" sz="1600" dirty="0">
                <a:latin typeface="Arial" panose="020B0604020202020204" pitchFamily="34" charset="0"/>
                <a:cs typeface="Arial" panose="020B0604020202020204" pitchFamily="34" charset="0"/>
              </a:rPr>
              <a:t>To attend are corporate meeting and incentive planners from the UK, Europe, and North America who are actively looking for new and authentic event locations to hold the events (Visit Wales, 2024a).</a:t>
            </a:r>
          </a:p>
          <a:p>
            <a:pPr marL="0" indent="0">
              <a:buNone/>
            </a:pPr>
            <a:r>
              <a:rPr lang="en-GB" sz="1600" b="1" dirty="0">
                <a:latin typeface="Arial" panose="020B0604020202020204" pitchFamily="34" charset="0"/>
                <a:cs typeface="Arial" panose="020B0604020202020204" pitchFamily="34" charset="0"/>
              </a:rPr>
              <a:t>Industry Leaders &amp; Associations</a:t>
            </a:r>
            <a:r>
              <a:rPr lang="en-GB" sz="1600" dirty="0">
                <a:latin typeface="Arial" panose="020B0604020202020204" pitchFamily="34" charset="0"/>
                <a:cs typeface="Arial" panose="020B0604020202020204" pitchFamily="34" charset="0"/>
              </a:rPr>
              <a:t>:</a:t>
            </a:r>
          </a:p>
          <a:p>
            <a:pPr marL="0" indent="0">
              <a:buNone/>
            </a:pPr>
            <a:r>
              <a:rPr lang="en-GB" sz="1600" dirty="0">
                <a:latin typeface="Arial" panose="020B0604020202020204" pitchFamily="34" charset="0"/>
                <a:cs typeface="Arial" panose="020B0604020202020204" pitchFamily="34" charset="0"/>
              </a:rPr>
              <a:t>                Those who hold a significant position as decision-makers in tourism, culture, and sustainability sectors--particularly representatives from creative industries and renewable energy—are selected based on their interest in Welsh expertise and for collaborations (Visit Wales, 2024a).</a:t>
            </a:r>
          </a:p>
          <a:p>
            <a:pPr marL="0" indent="0">
              <a:buNone/>
            </a:pPr>
            <a:r>
              <a:rPr lang="en-GB" sz="1600" b="1" dirty="0">
                <a:latin typeface="Arial" panose="020B0604020202020204" pitchFamily="34" charset="0"/>
                <a:cs typeface="Arial" panose="020B0604020202020204" pitchFamily="34" charset="0"/>
              </a:rPr>
              <a:t>High-end Incentive Markets</a:t>
            </a:r>
            <a:r>
              <a:rPr lang="en-GB" sz="1600" dirty="0">
                <a:latin typeface="Arial" panose="020B0604020202020204" pitchFamily="34" charset="0"/>
                <a:cs typeface="Arial" panose="020B0604020202020204" pitchFamily="34" charset="0"/>
              </a:rPr>
              <a:t>:</a:t>
            </a:r>
          </a:p>
          <a:p>
            <a:pPr marL="0" indent="0">
              <a:buNone/>
            </a:pPr>
            <a:r>
              <a:rPr lang="en-GB" sz="1600" dirty="0">
                <a:latin typeface="Arial" panose="020B0604020202020204" pitchFamily="34" charset="0"/>
                <a:cs typeface="Arial" panose="020B0604020202020204" pitchFamily="34" charset="0"/>
              </a:rPr>
              <a:t>          A niche market in which Wales can pull the companies that are involved in various team-building activities (luxurious dining, exclusive tours, adventure sports) and in this way offering such companies the program that is tailored to their corporate goals (Visit Wales, 2024a).</a:t>
            </a:r>
          </a:p>
          <a:p>
            <a:pPr marL="0" indent="0">
              <a:buNone/>
            </a:pPr>
            <a:r>
              <a:rPr lang="en-GB" sz="1600" b="1" dirty="0">
                <a:latin typeface="Arial" panose="020B0604020202020204" pitchFamily="34" charset="0"/>
                <a:cs typeface="Arial" panose="020B0604020202020204" pitchFamily="34" charset="0"/>
              </a:rPr>
              <a:t>Niche Segments</a:t>
            </a:r>
            <a:r>
              <a:rPr lang="en-GB" sz="1600" dirty="0">
                <a:latin typeface="Arial" panose="020B0604020202020204" pitchFamily="34" charset="0"/>
                <a:cs typeface="Arial" panose="020B0604020202020204" pitchFamily="34" charset="0"/>
              </a:rPr>
              <a:t>:</a:t>
            </a:r>
          </a:p>
          <a:p>
            <a:pPr marL="0" indent="0">
              <a:buNone/>
            </a:pPr>
            <a:r>
              <a:rPr lang="en-GB" sz="1600" dirty="0">
                <a:latin typeface="Arial" panose="020B0604020202020204" pitchFamily="34" charset="0"/>
                <a:cs typeface="Arial" panose="020B0604020202020204" pitchFamily="34" charset="0"/>
              </a:rPr>
              <a:t>     Moreover, there is a specific niche of people such as the Welsh diaspora and cultural tourism enthusiasts that represents a new intentional audience, for which partnership with diaspora organizations and travel trade partners will the strategy to reach out and the promotion of </a:t>
            </a:r>
            <a:r>
              <a:rPr lang="en-GB" sz="1600" dirty="0" err="1">
                <a:latin typeface="Arial" panose="020B0604020202020204" pitchFamily="34" charset="0"/>
                <a:cs typeface="Arial" panose="020B0604020202020204" pitchFamily="34" charset="0"/>
              </a:rPr>
              <a:t>Croeso</a:t>
            </a:r>
            <a:r>
              <a:rPr lang="en-GB" sz="1600" dirty="0">
                <a:latin typeface="Arial" panose="020B0604020202020204" pitchFamily="34" charset="0"/>
                <a:cs typeface="Arial" panose="020B0604020202020204" pitchFamily="34" charset="0"/>
              </a:rPr>
              <a:t>-themed cultural experiences be the main approach (Visit Wales, 2024b).</a:t>
            </a:r>
          </a:p>
        </p:txBody>
      </p:sp>
    </p:spTree>
    <p:extLst>
      <p:ext uri="{BB962C8B-B14F-4D97-AF65-F5344CB8AC3E}">
        <p14:creationId xmlns:p14="http://schemas.microsoft.com/office/powerpoint/2010/main" val="3676922600"/>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4342496F-9E82-27B8-0692-7228AE5FD2DE}"/>
              </a:ext>
            </a:extLst>
          </p:cNvPr>
          <p:cNvSpPr>
            <a:spLocks noGrp="1"/>
          </p:cNvSpPr>
          <p:nvPr>
            <p:ph type="title"/>
          </p:nvPr>
        </p:nvSpPr>
        <p:spPr>
          <a:xfrm>
            <a:off x="466722" y="586855"/>
            <a:ext cx="3201366" cy="3387497"/>
          </a:xfrm>
        </p:spPr>
        <p:txBody>
          <a:bodyPr anchor="b">
            <a:normAutofit/>
          </a:bodyPr>
          <a:lstStyle/>
          <a:p>
            <a:pPr algn="r"/>
            <a:r>
              <a:rPr lang="en-GB" sz="4000">
                <a:solidFill>
                  <a:srgbClr val="FFFFFF"/>
                </a:solidFill>
              </a:rPr>
              <a:t>Market Trends &amp; Demand</a:t>
            </a:r>
            <a:br>
              <a:rPr lang="en-GB" sz="4000">
                <a:solidFill>
                  <a:srgbClr val="FFFFFF"/>
                </a:solidFill>
              </a:rPr>
            </a:br>
            <a:endParaRPr lang="en-GB" sz="4000">
              <a:solidFill>
                <a:srgbClr val="FFFFFF"/>
              </a:solidFill>
            </a:endParaRPr>
          </a:p>
        </p:txBody>
      </p:sp>
      <p:sp>
        <p:nvSpPr>
          <p:cNvPr id="3" name="Content Placeholder 2">
            <a:extLst>
              <a:ext uri="{FF2B5EF4-FFF2-40B4-BE49-F238E27FC236}">
                <a16:creationId xmlns:a16="http://schemas.microsoft.com/office/drawing/2014/main" id="{EF1B5B19-2B10-7056-4D95-E60384C32A79}"/>
              </a:ext>
            </a:extLst>
          </p:cNvPr>
          <p:cNvSpPr>
            <a:spLocks noGrp="1"/>
          </p:cNvSpPr>
          <p:nvPr>
            <p:ph idx="1"/>
          </p:nvPr>
        </p:nvSpPr>
        <p:spPr>
          <a:xfrm>
            <a:off x="4810259" y="649480"/>
            <a:ext cx="6555347" cy="5546047"/>
          </a:xfrm>
        </p:spPr>
        <p:txBody>
          <a:bodyPr anchor="ctr">
            <a:normAutofit/>
          </a:bodyPr>
          <a:lstStyle/>
          <a:p>
            <a:pPr lvl="4"/>
            <a:r>
              <a:rPr lang="en-GB" sz="1400"/>
              <a:t>MICE Market Growth:</a:t>
            </a:r>
          </a:p>
          <a:p>
            <a:r>
              <a:rPr lang="en-GB" sz="1400">
                <a:latin typeface="Arial" panose="020B0604020202020204" pitchFamily="34" charset="0"/>
                <a:cs typeface="Arial" panose="020B0604020202020204" pitchFamily="34" charset="0"/>
              </a:rPr>
              <a:t>The UK MICE market shows an important positive expansion trend. In addition to the fact that the market value of MSMEs has a CAGR of about 7.4%, and it is expected to grow from $65.3 billion in 2023 to $152.3 billion in 2035 the market sector is covering even greater lengths than academic research growth, already in the next few years. The figures were provided by the Market Research Future, 2023. A figure of Europe’s MICE market was 9.4% referring to the CAGR, and the resulting market size reached $437 billion in 2024, according to Grand View Research, 2024. </a:t>
            </a:r>
          </a:p>
          <a:p>
            <a:r>
              <a:rPr lang="en-GB" sz="1400">
                <a:latin typeface="Arial" panose="020B0604020202020204" pitchFamily="34" charset="0"/>
                <a:cs typeface="Arial" panose="020B0604020202020204" pitchFamily="34" charset="0"/>
              </a:rPr>
              <a:t>Experience Economy:</a:t>
            </a:r>
          </a:p>
          <a:p>
            <a:r>
              <a:rPr lang="en-GB" sz="1400">
                <a:latin typeface="Arial" panose="020B0604020202020204" pitchFamily="34" charset="0"/>
                <a:cs typeface="Arial" panose="020B0604020202020204" pitchFamily="34" charset="0"/>
              </a:rPr>
              <a:t>Immersive events are in demand and they are becoming even more preferred as they provide an opportunity for combining business with lifestyle and adventure. The authentic features of Wales have a wider reach in this cultural trend besides its natural landscapes, heritage, and cultural richness attributes (Liberty International, 2024; Wales.com, 2024).</a:t>
            </a:r>
          </a:p>
          <a:p>
            <a:r>
              <a:rPr lang="en-GB" sz="1400">
                <a:latin typeface="Arial" panose="020B0604020202020204" pitchFamily="34" charset="0"/>
                <a:cs typeface="Arial" panose="020B0604020202020204" pitchFamily="34" charset="0"/>
              </a:rPr>
              <a:t>Hybrid &amp; Sustainability Trends:</a:t>
            </a:r>
          </a:p>
          <a:p>
            <a:r>
              <a:rPr lang="en-GB" sz="1400">
                <a:latin typeface="Arial" panose="020B0604020202020204" pitchFamily="34" charset="0"/>
                <a:cs typeface="Arial" panose="020B0604020202020204" pitchFamily="34" charset="0"/>
              </a:rPr>
              <a:t>On the other hand, hybrid events and the problem of sustainable tourism have become even more popular as demand for them has increased after the coronavirus pandemic. Supporting the government in developing the resources to be available throughout the year will not only help in preserving the attractiveness of Wales for eco-conscious MICE organisers but it will also be capitalized by the government to be the enabler. Referring to Welsh Government, 2024</a:t>
            </a:r>
            <a:r>
              <a:rPr lang="en-GB" sz="1400"/>
              <a:t>.</a:t>
            </a:r>
          </a:p>
        </p:txBody>
      </p:sp>
    </p:spTree>
    <p:extLst>
      <p:ext uri="{BB962C8B-B14F-4D97-AF65-F5344CB8AC3E}">
        <p14:creationId xmlns:p14="http://schemas.microsoft.com/office/powerpoint/2010/main" val="2253318233"/>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17" name="Rectangle 16">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9" name="Rectangle 18">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1" name="Rectangle 20">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3" name="Rectangle 22">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5" name="Rectangle 24">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27" name="Freeform: Shape 26">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9" name="Rectangle 28">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95E07861-A5E8-7EDE-BCCF-6C8B0D3F7EE0}"/>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Competitive Analysis</a:t>
            </a:r>
            <a:br>
              <a:rPr lang="en-GB" sz="4000" b="1">
                <a:solidFill>
                  <a:srgbClr val="FFFFFF"/>
                </a:solidFill>
              </a:rPr>
            </a:br>
            <a:r>
              <a:rPr lang="en-GB" sz="4000" i="1">
                <a:solidFill>
                  <a:srgbClr val="FFFFFF"/>
                </a:solidFill>
              </a:rPr>
              <a:t>Positioning &amp; Differentiation</a:t>
            </a:r>
            <a:br>
              <a:rPr lang="en-GB" sz="4000">
                <a:solidFill>
                  <a:srgbClr val="FFFFFF"/>
                </a:solidFill>
              </a:rPr>
            </a:br>
            <a:endParaRPr lang="en-GB" sz="4000">
              <a:solidFill>
                <a:srgbClr val="FFFFFF"/>
              </a:solidFill>
            </a:endParaRPr>
          </a:p>
        </p:txBody>
      </p:sp>
      <p:sp>
        <p:nvSpPr>
          <p:cNvPr id="3" name="Content Placeholder 2">
            <a:extLst>
              <a:ext uri="{FF2B5EF4-FFF2-40B4-BE49-F238E27FC236}">
                <a16:creationId xmlns:a16="http://schemas.microsoft.com/office/drawing/2014/main" id="{670482F4-E67B-66B2-D85A-65E2E22ECBAA}"/>
              </a:ext>
            </a:extLst>
          </p:cNvPr>
          <p:cNvSpPr>
            <a:spLocks noGrp="1"/>
          </p:cNvSpPr>
          <p:nvPr>
            <p:ph idx="1"/>
          </p:nvPr>
        </p:nvSpPr>
        <p:spPr>
          <a:xfrm>
            <a:off x="4810259" y="649480"/>
            <a:ext cx="6555347" cy="5546047"/>
          </a:xfrm>
        </p:spPr>
        <p:txBody>
          <a:bodyPr anchor="ctr">
            <a:normAutofit/>
          </a:bodyPr>
          <a:lstStyle/>
          <a:p>
            <a:r>
              <a:rPr lang="en-GB" sz="1700"/>
              <a:t>UK/European Peers: The international MICE market is being predominantly ruled by major conference destinations such as London, Edinburgh, and Berlin. With its strong "sense of place" and more intimate, authentic experience, Wales could create its own niche on the market (Visit Wales, 2024; Business Wales, 2024).</a:t>
            </a:r>
          </a:p>
          <a:p>
            <a:r>
              <a:rPr lang="en-GB" sz="1700"/>
              <a:t>Wales Strengths: The event can also become "Team Wales" with the support of the government, the availability of world-class venues, and a unique natural backdrop. The event can be transformed into a new niche event with the theme being Celtic identity and cultural immersion (Visit Wales, 2024).</a:t>
            </a:r>
          </a:p>
          <a:p>
            <a:r>
              <a:rPr lang="en-GB" sz="1700"/>
              <a:t>Major Event Support: This event is a part of a new government program, Event Wales, which is specially organized to support the most significant international events. Various government grants and other forms of assistance are the resources that event planners can apply for at the local and national levels to support events that have been identified as having a significant cultural and economic impact (Welsh Government, 2024).</a:t>
            </a:r>
          </a:p>
        </p:txBody>
      </p:sp>
    </p:spTree>
    <p:extLst>
      <p:ext uri="{BB962C8B-B14F-4D97-AF65-F5344CB8AC3E}">
        <p14:creationId xmlns:p14="http://schemas.microsoft.com/office/powerpoint/2010/main" val="2876690535"/>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F592EA6C-0ADB-F773-466B-DD82C176F085}"/>
              </a:ext>
            </a:extLst>
          </p:cNvPr>
          <p:cNvSpPr>
            <a:spLocks noGrp="1"/>
          </p:cNvSpPr>
          <p:nvPr>
            <p:ph type="title"/>
          </p:nvPr>
        </p:nvSpPr>
        <p:spPr>
          <a:xfrm>
            <a:off x="125835" y="1786855"/>
            <a:ext cx="3775138" cy="2187497"/>
          </a:xfrm>
        </p:spPr>
        <p:txBody>
          <a:bodyPr anchor="b">
            <a:normAutofit/>
          </a:bodyPr>
          <a:lstStyle/>
          <a:p>
            <a:pPr algn="r"/>
            <a:r>
              <a:rPr lang="en-GB" sz="4000" dirty="0">
                <a:solidFill>
                  <a:srgbClr val="FFFFFF"/>
                </a:solidFill>
              </a:rPr>
              <a:t>Venue &amp; Location</a:t>
            </a:r>
            <a:br>
              <a:rPr lang="en-GB" sz="4000" dirty="0">
                <a:solidFill>
                  <a:srgbClr val="FFFFFF"/>
                </a:solidFill>
              </a:rPr>
            </a:br>
            <a:endParaRPr lang="en-GB" sz="4000" dirty="0">
              <a:solidFill>
                <a:srgbClr val="FFFFFF"/>
              </a:solidFill>
            </a:endParaRPr>
          </a:p>
        </p:txBody>
      </p:sp>
      <p:sp>
        <p:nvSpPr>
          <p:cNvPr id="3" name="Content Placeholder 2">
            <a:extLst>
              <a:ext uri="{FF2B5EF4-FFF2-40B4-BE49-F238E27FC236}">
                <a16:creationId xmlns:a16="http://schemas.microsoft.com/office/drawing/2014/main" id="{B3DCFD15-7394-9396-7EC8-7350F1C23EBE}"/>
              </a:ext>
            </a:extLst>
          </p:cNvPr>
          <p:cNvSpPr>
            <a:spLocks noGrp="1"/>
          </p:cNvSpPr>
          <p:nvPr>
            <p:ph idx="1"/>
          </p:nvPr>
        </p:nvSpPr>
        <p:spPr>
          <a:xfrm>
            <a:off x="4810259" y="649480"/>
            <a:ext cx="6555347" cy="5546047"/>
          </a:xfrm>
        </p:spPr>
        <p:txBody>
          <a:bodyPr anchor="ctr">
            <a:normAutofit/>
          </a:bodyPr>
          <a:lstStyle/>
          <a:p>
            <a:r>
              <a:rPr lang="en-GB" sz="2000" dirty="0">
                <a:latin typeface="Arial" panose="020B0604020202020204" pitchFamily="34" charset="0"/>
                <a:cs typeface="Arial" panose="020B0604020202020204" pitchFamily="34" charset="0"/>
              </a:rPr>
              <a:t>ICC Wales (Newport): A new-style location, the venue is 4,000 m² wide, free of columns (4,100 capacity), a 1,500-seat auditorium, and 15 breakout rooms (ICC Wales+2024).</a:t>
            </a:r>
          </a:p>
          <a:p>
            <a:r>
              <a:rPr lang="en-GB" sz="2000" dirty="0">
                <a:latin typeface="Arial" panose="020B0604020202020204" pitchFamily="34" charset="0"/>
                <a:cs typeface="Arial" panose="020B0604020202020204" pitchFamily="34" charset="0"/>
              </a:rPr>
              <a:t>Accessibility: Situated off M4, within easy reach of Cardiff/Bristol airports, and only 95 min from London by rail.</a:t>
            </a:r>
          </a:p>
          <a:p>
            <a:r>
              <a:rPr lang="en-GB" sz="2000" dirty="0">
                <a:latin typeface="Arial" panose="020B0604020202020204" pitchFamily="34" charset="0"/>
                <a:cs typeface="Arial" panose="020B0604020202020204" pitchFamily="34" charset="0"/>
              </a:rPr>
              <a:t>Principality Stadium (Cardiff): An example of an iconic alternative supported by 350 people depending on seating, and having pitch-view suites (Meet Cardiff, 2024).</a:t>
            </a:r>
          </a:p>
          <a:p>
            <a:r>
              <a:rPr lang="en-GB" sz="2000" dirty="0">
                <a:latin typeface="Arial" panose="020B0604020202020204" pitchFamily="34" charset="0"/>
                <a:cs typeface="Arial" panose="020B0604020202020204" pitchFamily="34" charset="0"/>
              </a:rPr>
              <a:t>Scenic Add-ons: Organizing gala dinners on Cardiff Bay or taking visitors out for day tours to Brecon Beacons will make it easier for local companies travel to go "into the wild" with their business (Visit Wales, 2024).</a:t>
            </a:r>
          </a:p>
        </p:txBody>
      </p:sp>
    </p:spTree>
    <p:extLst>
      <p:ext uri="{BB962C8B-B14F-4D97-AF65-F5344CB8AC3E}">
        <p14:creationId xmlns:p14="http://schemas.microsoft.com/office/powerpoint/2010/main" val="2116638733"/>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5B267ABC-F00B-FB5B-13CD-921CD78EA01F}"/>
              </a:ext>
            </a:extLst>
          </p:cNvPr>
          <p:cNvSpPr>
            <a:spLocks noGrp="1"/>
          </p:cNvSpPr>
          <p:nvPr>
            <p:ph type="title"/>
          </p:nvPr>
        </p:nvSpPr>
        <p:spPr>
          <a:xfrm>
            <a:off x="466722" y="586855"/>
            <a:ext cx="3201366" cy="3387497"/>
          </a:xfrm>
        </p:spPr>
        <p:txBody>
          <a:bodyPr anchor="b">
            <a:normAutofit/>
          </a:bodyPr>
          <a:lstStyle/>
          <a:p>
            <a:pPr algn="r"/>
            <a:r>
              <a:rPr lang="en-GB" sz="3100">
                <a:solidFill>
                  <a:srgbClr val="FFFFFF"/>
                </a:solidFill>
              </a:rPr>
              <a:t>Logistics &amp; Accommodations</a:t>
            </a:r>
            <a:br>
              <a:rPr lang="en-GB" sz="3100">
                <a:solidFill>
                  <a:srgbClr val="FFFFFF"/>
                </a:solidFill>
              </a:rPr>
            </a:br>
            <a:endParaRPr lang="en-GB" sz="3100">
              <a:solidFill>
                <a:srgbClr val="FFFFFF"/>
              </a:solidFill>
            </a:endParaRPr>
          </a:p>
        </p:txBody>
      </p:sp>
      <p:sp>
        <p:nvSpPr>
          <p:cNvPr id="3" name="Content Placeholder 2">
            <a:extLst>
              <a:ext uri="{FF2B5EF4-FFF2-40B4-BE49-F238E27FC236}">
                <a16:creationId xmlns:a16="http://schemas.microsoft.com/office/drawing/2014/main" id="{24DD5800-B366-F7B9-5E73-C416E8CD6246}"/>
              </a:ext>
            </a:extLst>
          </p:cNvPr>
          <p:cNvSpPr>
            <a:spLocks noGrp="1"/>
          </p:cNvSpPr>
          <p:nvPr>
            <p:ph idx="1"/>
          </p:nvPr>
        </p:nvSpPr>
        <p:spPr>
          <a:xfrm>
            <a:off x="4810259" y="649480"/>
            <a:ext cx="6555347" cy="5546047"/>
          </a:xfrm>
        </p:spPr>
        <p:txBody>
          <a:bodyPr anchor="ctr">
            <a:normAutofit/>
          </a:bodyPr>
          <a:lstStyle/>
          <a:p>
            <a:r>
              <a:rPr lang="en-GB" sz="2000" dirty="0"/>
              <a:t>Hotels: Cardiff has over 2,300 hotel rooms, according to Meet Cardiff, 2024; those of Newport and Caerleon are however smaller and could serve as extra space.</a:t>
            </a:r>
          </a:p>
          <a:p>
            <a:endParaRPr lang="en-GB" sz="2000" dirty="0"/>
          </a:p>
          <a:p>
            <a:r>
              <a:rPr lang="en-GB" sz="2000" dirty="0"/>
              <a:t>Transport: Flights from Cardiff </a:t>
            </a:r>
            <a:r>
              <a:rPr lang="en-GB" sz="2000" dirty="0" err="1"/>
              <a:t>Rhoose</a:t>
            </a:r>
            <a:r>
              <a:rPr lang="en-GB" sz="2000" dirty="0"/>
              <a:t> and Bristol, train rides from London and EU, and ferried chartered buses can be used for event guest transfers to and from destinations. </a:t>
            </a:r>
          </a:p>
          <a:p>
            <a:r>
              <a:rPr lang="en-GB" sz="2000" dirty="0"/>
              <a:t>Infrastructure: The venues should make sure to use </a:t>
            </a:r>
            <a:r>
              <a:rPr lang="en-GB" sz="2000" dirty="0" err="1"/>
              <a:t>WiFi</a:t>
            </a:r>
            <a:r>
              <a:rPr lang="en-GB" sz="2000" dirty="0"/>
              <a:t>, telecoms, and hybrid attendee-friendly facilities for providing the hybrid services. </a:t>
            </a:r>
          </a:p>
          <a:p>
            <a:r>
              <a:rPr lang="en-GB" sz="2000" dirty="0"/>
              <a:t>Coordination: This will include the city councils and volunteers for the provision of signage, security, and guided experiences.</a:t>
            </a:r>
          </a:p>
        </p:txBody>
      </p:sp>
    </p:spTree>
    <p:extLst>
      <p:ext uri="{BB962C8B-B14F-4D97-AF65-F5344CB8AC3E}">
        <p14:creationId xmlns:p14="http://schemas.microsoft.com/office/powerpoint/2010/main" val="2018679301"/>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D3C7BEBB-39C8-EAB4-429D-D0AEECA2E54E}"/>
              </a:ext>
            </a:extLst>
          </p:cNvPr>
          <p:cNvSpPr>
            <a:spLocks noGrp="1"/>
          </p:cNvSpPr>
          <p:nvPr>
            <p:ph type="title"/>
          </p:nvPr>
        </p:nvSpPr>
        <p:spPr>
          <a:xfrm>
            <a:off x="466722" y="586855"/>
            <a:ext cx="3201366" cy="3387497"/>
          </a:xfrm>
        </p:spPr>
        <p:txBody>
          <a:bodyPr anchor="b">
            <a:normAutofit/>
          </a:bodyPr>
          <a:lstStyle/>
          <a:p>
            <a:pPr algn="r"/>
            <a:r>
              <a:rPr lang="en-GB" sz="3700" b="1">
                <a:solidFill>
                  <a:srgbClr val="FFFFFF"/>
                </a:solidFill>
              </a:rPr>
              <a:t>Staffing &amp; Technical Requirements</a:t>
            </a:r>
            <a:br>
              <a:rPr lang="en-GB" sz="3700" b="1">
                <a:solidFill>
                  <a:srgbClr val="FFFFFF"/>
                </a:solidFill>
              </a:rPr>
            </a:br>
            <a:endParaRPr lang="en-GB" sz="3700">
              <a:solidFill>
                <a:srgbClr val="FFFFFF"/>
              </a:solidFill>
            </a:endParaRPr>
          </a:p>
        </p:txBody>
      </p:sp>
      <p:sp>
        <p:nvSpPr>
          <p:cNvPr id="3" name="Content Placeholder 2">
            <a:extLst>
              <a:ext uri="{FF2B5EF4-FFF2-40B4-BE49-F238E27FC236}">
                <a16:creationId xmlns:a16="http://schemas.microsoft.com/office/drawing/2014/main" id="{4EFCB0EE-D8D1-E8B0-41A6-5ED6C2564FB4}"/>
              </a:ext>
            </a:extLst>
          </p:cNvPr>
          <p:cNvSpPr>
            <a:spLocks noGrp="1"/>
          </p:cNvSpPr>
          <p:nvPr>
            <p:ph idx="1"/>
          </p:nvPr>
        </p:nvSpPr>
        <p:spPr>
          <a:xfrm>
            <a:off x="4367695" y="-132080"/>
            <a:ext cx="6997911" cy="7274560"/>
          </a:xfrm>
        </p:spPr>
        <p:txBody>
          <a:bodyPr anchor="ctr">
            <a:normAutofit/>
          </a:bodyPr>
          <a:lstStyle/>
          <a:p>
            <a:pPr>
              <a:buFont typeface="Arial" panose="020B0604020202020204" pitchFamily="34" charset="0"/>
              <a:buChar char="•"/>
            </a:pPr>
            <a:r>
              <a:rPr lang="en-GB" sz="2000" b="1" dirty="0"/>
              <a:t>Staffing</a:t>
            </a:r>
            <a:r>
              <a:rPr lang="en-GB" sz="2000" dirty="0"/>
              <a:t>: Suggested ratio is ~1 staff per 50 delegates (Meetings Conventions, 2024). Includes logistics, AV, catering, interpreters, and ushers.</a:t>
            </a:r>
          </a:p>
          <a:p>
            <a:pPr>
              <a:buFont typeface="Arial" panose="020B0604020202020204" pitchFamily="34" charset="0"/>
              <a:buChar char="•"/>
            </a:pPr>
            <a:r>
              <a:rPr lang="en-GB" sz="2000" b="1" dirty="0"/>
              <a:t>Technology</a:t>
            </a:r>
            <a:r>
              <a:rPr lang="en-GB" sz="2000" dirty="0"/>
              <a:t>: Include state-of-the-art AV, multilingual signage, translation headsets, and a high-bandwidth event app.</a:t>
            </a:r>
          </a:p>
          <a:p>
            <a:pPr>
              <a:buFont typeface="Arial" panose="020B0604020202020204" pitchFamily="34" charset="0"/>
              <a:buChar char="•"/>
            </a:pPr>
            <a:r>
              <a:rPr lang="en-GB" sz="2000" b="1" dirty="0"/>
              <a:t>Local Engagement</a:t>
            </a:r>
            <a:r>
              <a:rPr lang="en-GB" sz="2000" dirty="0"/>
              <a:t>: Hire local Welsh tech and catering services; train staff in Welsh hospitality values.</a:t>
            </a:r>
          </a:p>
          <a:p>
            <a:endParaRPr lang="en-GB" sz="2000" dirty="0"/>
          </a:p>
        </p:txBody>
      </p:sp>
    </p:spTree>
    <p:extLst>
      <p:ext uri="{BB962C8B-B14F-4D97-AF65-F5344CB8AC3E}">
        <p14:creationId xmlns:p14="http://schemas.microsoft.com/office/powerpoint/2010/main" val="1455006612"/>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8" name="Rectangle 7">
            <a:extLst>
              <a:ext uri="{FF2B5EF4-FFF2-40B4-BE49-F238E27FC236}">
                <a16:creationId xmlns:a16="http://schemas.microsoft.com/office/drawing/2014/main" id="{09588DA8-065E-4F6F-8EFD-43104AB2E0CF}"/>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useBgFill="1">
        <p:nvSpPr>
          <p:cNvPr id="10" name="Rectangle 9">
            <a:extLst>
              <a:ext uri="{FF2B5EF4-FFF2-40B4-BE49-F238E27FC236}">
                <a16:creationId xmlns:a16="http://schemas.microsoft.com/office/drawing/2014/main" id="{C4285719-470E-454C-AF62-8323075F1F5B}"/>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88952"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2" name="Rectangle 11">
            <a:extLst>
              <a:ext uri="{FF2B5EF4-FFF2-40B4-BE49-F238E27FC236}">
                <a16:creationId xmlns:a16="http://schemas.microsoft.com/office/drawing/2014/main" id="{CD9FE4EF-C4D8-49A0-B2FF-81D8DB7D8A2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4" y="1410082"/>
            <a:ext cx="6858000" cy="4037836"/>
          </a:xfrm>
          <a:prstGeom prst="rect">
            <a:avLst/>
          </a:prstGeom>
          <a:gradFill>
            <a:gsLst>
              <a:gs pos="8000">
                <a:srgbClr val="000000"/>
              </a:gs>
              <a:gs pos="100000">
                <a:schemeClr val="accent1">
                  <a:lumMod val="75000"/>
                </a:schemeClr>
              </a:gs>
            </a:gsLst>
            <a:lin ang="30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4" name="Rectangle 13">
            <a:extLst>
              <a:ext uri="{FF2B5EF4-FFF2-40B4-BE49-F238E27FC236}">
                <a16:creationId xmlns:a16="http://schemas.microsoft.com/office/drawing/2014/main" id="{4300840D-0A0B-4512-BACA-B439D5B9C57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85" y="1420219"/>
            <a:ext cx="6857999" cy="4037839"/>
          </a:xfrm>
          <a:prstGeom prst="rect">
            <a:avLst/>
          </a:prstGeom>
          <a:gradFill>
            <a:gsLst>
              <a:gs pos="0">
                <a:srgbClr val="000000">
                  <a:alpha val="0"/>
                </a:srgbClr>
              </a:gs>
              <a:gs pos="99000">
                <a:schemeClr val="accent1">
                  <a:alpha val="46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16" name="Rectangle 15">
            <a:extLst>
              <a:ext uri="{FF2B5EF4-FFF2-40B4-BE49-F238E27FC236}">
                <a16:creationId xmlns:a16="http://schemas.microsoft.com/office/drawing/2014/main" id="{D2B78728-A580-49A7-84F9-6EF6F583ADE0}"/>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767923" y="3588085"/>
            <a:ext cx="2501979" cy="4037841"/>
          </a:xfrm>
          <a:prstGeom prst="rect">
            <a:avLst/>
          </a:prstGeom>
          <a:gradFill>
            <a:gsLst>
              <a:gs pos="2000">
                <a:schemeClr val="accent1">
                  <a:alpha val="29000"/>
                </a:schemeClr>
              </a:gs>
              <a:gs pos="100000">
                <a:srgbClr val="000000">
                  <a:alpha val="30000"/>
                </a:srgbClr>
              </a:gs>
            </a:gsLst>
            <a:lin ang="7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8" name="Freeform: Shape 17">
            <a:extLst>
              <a:ext uri="{FF2B5EF4-FFF2-40B4-BE49-F238E27FC236}">
                <a16:creationId xmlns:a16="http://schemas.microsoft.com/office/drawing/2014/main" id="{38FAA1A1-D861-433F-88FA-1E9D6FD31D1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0635413">
            <a:off x="-501737" y="969718"/>
            <a:ext cx="3900357" cy="4178958"/>
          </a:xfrm>
          <a:custGeom>
            <a:avLst/>
            <a:gdLst>
              <a:gd name="connsiteX0" fmla="*/ 2432225 w 3900357"/>
              <a:gd name="connsiteY0" fmla="*/ 93939 h 4178958"/>
              <a:gd name="connsiteX1" fmla="*/ 3900357 w 3900357"/>
              <a:gd name="connsiteY1" fmla="*/ 2089479 h 4178958"/>
              <a:gd name="connsiteX2" fmla="*/ 1810878 w 3900357"/>
              <a:gd name="connsiteY2" fmla="*/ 4178958 h 4178958"/>
              <a:gd name="connsiteX3" fmla="*/ 78249 w 3900357"/>
              <a:gd name="connsiteY3" fmla="*/ 3257727 h 4178958"/>
              <a:gd name="connsiteX4" fmla="*/ 0 w 3900357"/>
              <a:gd name="connsiteY4" fmla="*/ 3128923 h 4178958"/>
              <a:gd name="connsiteX5" fmla="*/ 831324 w 3900357"/>
              <a:gd name="connsiteY5" fmla="*/ 244281 h 4178958"/>
              <a:gd name="connsiteX6" fmla="*/ 997559 w 3900357"/>
              <a:gd name="connsiteY6" fmla="*/ 164202 h 4178958"/>
              <a:gd name="connsiteX7" fmla="*/ 1810878 w 3900357"/>
              <a:gd name="connsiteY7" fmla="*/ 0 h 4178958"/>
              <a:gd name="connsiteX8" fmla="*/ 2432225 w 3900357"/>
              <a:gd name="connsiteY8" fmla="*/ 93939 h 417895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Lst>
            <a:rect l="l" t="t" r="r" b="b"/>
            <a:pathLst>
              <a:path w="3900357" h="4178958">
                <a:moveTo>
                  <a:pt x="2432225" y="93939"/>
                </a:moveTo>
                <a:cubicBezTo>
                  <a:pt x="3282786" y="358491"/>
                  <a:pt x="3900357" y="1151865"/>
                  <a:pt x="3900357" y="2089479"/>
                </a:cubicBezTo>
                <a:cubicBezTo>
                  <a:pt x="3900357" y="3243466"/>
                  <a:pt x="2964865" y="4178958"/>
                  <a:pt x="1810878" y="4178958"/>
                </a:cubicBezTo>
                <a:cubicBezTo>
                  <a:pt x="1089636" y="4178958"/>
                  <a:pt x="453744" y="3813531"/>
                  <a:pt x="78249" y="3257727"/>
                </a:cubicBezTo>
                <a:lnTo>
                  <a:pt x="0" y="3128923"/>
                </a:lnTo>
                <a:lnTo>
                  <a:pt x="831324" y="244281"/>
                </a:lnTo>
                <a:lnTo>
                  <a:pt x="997559" y="164202"/>
                </a:lnTo>
                <a:cubicBezTo>
                  <a:pt x="1247540" y="58468"/>
                  <a:pt x="1522381" y="0"/>
                  <a:pt x="1810878" y="0"/>
                </a:cubicBezTo>
                <a:cubicBezTo>
                  <a:pt x="2027251" y="0"/>
                  <a:pt x="2235942" y="32888"/>
                  <a:pt x="2432225" y="93939"/>
                </a:cubicBezTo>
                <a:close/>
              </a:path>
            </a:pathLst>
          </a:custGeom>
          <a:gradFill>
            <a:gsLst>
              <a:gs pos="29000">
                <a:srgbClr val="000000">
                  <a:alpha val="0"/>
                </a:srgbClr>
              </a:gs>
              <a:gs pos="100000">
                <a:schemeClr val="accent1">
                  <a:alpha val="43000"/>
                </a:schemeClr>
              </a:gs>
            </a:gsLst>
            <a:lin ang="1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dirty="0"/>
          </a:p>
        </p:txBody>
      </p:sp>
      <p:sp>
        <p:nvSpPr>
          <p:cNvPr id="20" name="Rectangle 19">
            <a:extLst>
              <a:ext uri="{FF2B5EF4-FFF2-40B4-BE49-F238E27FC236}">
                <a16:creationId xmlns:a16="http://schemas.microsoft.com/office/drawing/2014/main" id="{8D71EDA1-87BF-4D5D-AB79-F346FD19278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5400000" flipH="1">
            <a:off x="-1410093" y="1399943"/>
            <a:ext cx="6858003" cy="4037835"/>
          </a:xfrm>
          <a:prstGeom prst="rect">
            <a:avLst/>
          </a:prstGeom>
          <a:gradFill>
            <a:gsLst>
              <a:gs pos="0">
                <a:srgbClr val="000000">
                  <a:alpha val="0"/>
                </a:srgbClr>
              </a:gs>
              <a:gs pos="99000">
                <a:schemeClr val="accent1">
                  <a:lumMod val="60000"/>
                  <a:lumOff val="40000"/>
                  <a:alpha val="11000"/>
                </a:schemeClr>
              </a:gs>
            </a:gsLst>
            <a:lin ang="7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8CFBBFCC-67B5-ADC5-B32B-14C906D6780E}"/>
              </a:ext>
            </a:extLst>
          </p:cNvPr>
          <p:cNvSpPr>
            <a:spLocks noGrp="1"/>
          </p:cNvSpPr>
          <p:nvPr>
            <p:ph type="title"/>
          </p:nvPr>
        </p:nvSpPr>
        <p:spPr>
          <a:xfrm>
            <a:off x="466722" y="586855"/>
            <a:ext cx="3201366" cy="3387497"/>
          </a:xfrm>
        </p:spPr>
        <p:txBody>
          <a:bodyPr anchor="b">
            <a:normAutofit/>
          </a:bodyPr>
          <a:lstStyle/>
          <a:p>
            <a:pPr algn="r"/>
            <a:r>
              <a:rPr lang="en-GB" sz="4000" b="1">
                <a:solidFill>
                  <a:srgbClr val="FFFFFF"/>
                </a:solidFill>
              </a:rPr>
              <a:t>Financial Projection &amp; Sponsorship</a:t>
            </a:r>
            <a:br>
              <a:rPr lang="en-GB" sz="4000" b="1">
                <a:solidFill>
                  <a:srgbClr val="FFFFFF"/>
                </a:solidFill>
              </a:rPr>
            </a:br>
            <a:endParaRPr lang="en-GB" sz="4000">
              <a:solidFill>
                <a:srgbClr val="FFFFFF"/>
              </a:solidFill>
            </a:endParaRPr>
          </a:p>
        </p:txBody>
      </p:sp>
      <p:sp>
        <p:nvSpPr>
          <p:cNvPr id="3" name="Content Placeholder 2">
            <a:extLst>
              <a:ext uri="{FF2B5EF4-FFF2-40B4-BE49-F238E27FC236}">
                <a16:creationId xmlns:a16="http://schemas.microsoft.com/office/drawing/2014/main" id="{9FE723CB-330E-83B2-BAC2-B778767B2AA5}"/>
              </a:ext>
            </a:extLst>
          </p:cNvPr>
          <p:cNvSpPr>
            <a:spLocks noGrp="1"/>
          </p:cNvSpPr>
          <p:nvPr>
            <p:ph idx="1"/>
          </p:nvPr>
        </p:nvSpPr>
        <p:spPr>
          <a:xfrm>
            <a:off x="4810259" y="649480"/>
            <a:ext cx="6555347" cy="5546047"/>
          </a:xfrm>
        </p:spPr>
        <p:txBody>
          <a:bodyPr anchor="ctr">
            <a:normAutofit/>
          </a:bodyPr>
          <a:lstStyle/>
          <a:p>
            <a:pPr>
              <a:buFont typeface="Arial" panose="020B0604020202020204" pitchFamily="34" charset="0"/>
              <a:buChar char="•"/>
            </a:pPr>
            <a:r>
              <a:rPr lang="en-GB" sz="1700" b="1"/>
              <a:t>Expenditure</a:t>
            </a:r>
            <a:r>
              <a:rPr lang="en-GB" sz="1700"/>
              <a:t>:</a:t>
            </a:r>
          </a:p>
          <a:p>
            <a:pPr marL="742950" lvl="1" indent="-285750">
              <a:buFont typeface="Arial" panose="020B0604020202020204" pitchFamily="34" charset="0"/>
              <a:buChar char="•"/>
            </a:pPr>
            <a:r>
              <a:rPr lang="en-GB" sz="1700"/>
              <a:t>Venue: ~£15k (ICC for 3 days)</a:t>
            </a:r>
          </a:p>
          <a:p>
            <a:pPr marL="742950" lvl="1" indent="-285750">
              <a:buFont typeface="Arial" panose="020B0604020202020204" pitchFamily="34" charset="0"/>
              <a:buChar char="•"/>
            </a:pPr>
            <a:r>
              <a:rPr lang="en-GB" sz="1700"/>
              <a:t>Catering: ~£100k (800–1000 pax × 3 days)</a:t>
            </a:r>
          </a:p>
          <a:p>
            <a:pPr marL="742950" lvl="1" indent="-285750">
              <a:buFont typeface="Arial" panose="020B0604020202020204" pitchFamily="34" charset="0"/>
              <a:buChar char="•"/>
            </a:pPr>
            <a:r>
              <a:rPr lang="en-GB" sz="1700"/>
              <a:t>AV &amp; Production: ~£50k</a:t>
            </a:r>
          </a:p>
          <a:p>
            <a:pPr marL="742950" lvl="1" indent="-285750">
              <a:buFont typeface="Arial" panose="020B0604020202020204" pitchFamily="34" charset="0"/>
              <a:buChar char="•"/>
            </a:pPr>
            <a:r>
              <a:rPr lang="en-GB" sz="1700"/>
              <a:t>Staff: ~£10k</a:t>
            </a:r>
          </a:p>
          <a:p>
            <a:pPr marL="742950" lvl="1" indent="-285750">
              <a:buFont typeface="Arial" panose="020B0604020202020204" pitchFamily="34" charset="0"/>
              <a:buChar char="•"/>
            </a:pPr>
            <a:r>
              <a:rPr lang="en-GB" sz="1700"/>
              <a:t>Marketing: ~£30k</a:t>
            </a:r>
          </a:p>
          <a:p>
            <a:pPr marL="742950" lvl="1" indent="-285750">
              <a:buFont typeface="Arial" panose="020B0604020202020204" pitchFamily="34" charset="0"/>
              <a:buChar char="•"/>
            </a:pPr>
            <a:r>
              <a:rPr lang="en-GB" sz="1700"/>
              <a:t>Misc: ~£20k</a:t>
            </a:r>
          </a:p>
          <a:p>
            <a:pPr marL="742950" lvl="1" indent="-285750">
              <a:buFont typeface="Arial" panose="020B0604020202020204" pitchFamily="34" charset="0"/>
              <a:buChar char="•"/>
            </a:pPr>
            <a:r>
              <a:rPr lang="en-GB" sz="1700" b="1"/>
              <a:t>Total</a:t>
            </a:r>
            <a:r>
              <a:rPr lang="en-GB" sz="1700"/>
              <a:t>: ~£225–250k</a:t>
            </a:r>
          </a:p>
          <a:p>
            <a:pPr>
              <a:buFont typeface="Arial" panose="020B0604020202020204" pitchFamily="34" charset="0"/>
              <a:buChar char="•"/>
            </a:pPr>
            <a:r>
              <a:rPr lang="en-GB" sz="1700" b="1"/>
              <a:t>Revenue</a:t>
            </a:r>
            <a:r>
              <a:rPr lang="en-GB" sz="1700"/>
              <a:t>:</a:t>
            </a:r>
          </a:p>
          <a:p>
            <a:pPr marL="742950" lvl="1" indent="-285750">
              <a:buFont typeface="Arial" panose="020B0604020202020204" pitchFamily="34" charset="0"/>
              <a:buChar char="•"/>
            </a:pPr>
            <a:r>
              <a:rPr lang="en-GB" sz="1700"/>
              <a:t>Delegate fees: ~£160k</a:t>
            </a:r>
          </a:p>
          <a:p>
            <a:pPr marL="742950" lvl="1" indent="-285750">
              <a:buFont typeface="Arial" panose="020B0604020202020204" pitchFamily="34" charset="0"/>
              <a:buChar char="•"/>
            </a:pPr>
            <a:r>
              <a:rPr lang="en-GB" sz="1700"/>
              <a:t>Sponsors/exhibitors: ~£150k</a:t>
            </a:r>
          </a:p>
          <a:p>
            <a:pPr>
              <a:buFont typeface="Arial" panose="020B0604020202020204" pitchFamily="34" charset="0"/>
              <a:buChar char="•"/>
            </a:pPr>
            <a:r>
              <a:rPr lang="en-GB" sz="1700" b="1"/>
              <a:t>Funding</a:t>
            </a:r>
            <a:r>
              <a:rPr lang="en-GB" sz="1700"/>
              <a:t>: Apply for Event Wales and Croeso-related government grants (~50% of eligible costs) (Welsh Government, 2024).</a:t>
            </a:r>
          </a:p>
          <a:p>
            <a:pPr>
              <a:buFont typeface="Arial" panose="020B0604020202020204" pitchFamily="34" charset="0"/>
              <a:buChar char="•"/>
            </a:pPr>
            <a:r>
              <a:rPr lang="en-GB" sz="1700" b="1"/>
              <a:t>Sponsorship Targets</a:t>
            </a:r>
            <a:r>
              <a:rPr lang="en-GB" sz="1700"/>
              <a:t>: Airbus, BT, Penderyn Distillery, etc.</a:t>
            </a:r>
          </a:p>
          <a:p>
            <a:pPr>
              <a:buFont typeface="Arial" panose="020B0604020202020204" pitchFamily="34" charset="0"/>
              <a:buChar char="•"/>
            </a:pPr>
            <a:r>
              <a:rPr lang="en-GB" sz="1700" b="1"/>
              <a:t>Forecast</a:t>
            </a:r>
            <a:r>
              <a:rPr lang="en-GB" sz="1700"/>
              <a:t>: Aim to break even and support Wales’s £3.8bn tourism economy (Visit Wales, 2024).</a:t>
            </a:r>
          </a:p>
          <a:p>
            <a:endParaRPr lang="en-GB" sz="1700"/>
          </a:p>
        </p:txBody>
      </p:sp>
    </p:spTree>
    <p:extLst>
      <p:ext uri="{BB962C8B-B14F-4D97-AF65-F5344CB8AC3E}">
        <p14:creationId xmlns:p14="http://schemas.microsoft.com/office/powerpoint/2010/main" val="2565796732"/>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useBgFill="1">
        <p:nvSpPr>
          <p:cNvPr id="73" name="Rectangle 72">
            <a:extLst>
              <a:ext uri="{FF2B5EF4-FFF2-40B4-BE49-F238E27FC236}">
                <a16:creationId xmlns:a16="http://schemas.microsoft.com/office/drawing/2014/main" id="{1B15ED52-F352-441B-82BF-E0EA34836D0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ln w="12700" cap="flat" cmpd="sng" algn="ctr">
            <a:noFill/>
            <a:prstDash val="solid"/>
            <a:miter lim="800000"/>
          </a:ln>
          <a:effectLst/>
          <a:extLst>
            <a:ext uri="{91240B29-F687-4F45-9708-019B960494DF}">
              <a14:hiddenLine xmlns:a14="http://schemas.microsoft.com/office/drawing/2010/main" w="12700" cap="flat" cmpd="sng" algn="ctr">
                <a:solidFill>
                  <a:schemeClr val="accent1">
                    <a:shade val="50000"/>
                  </a:schemeClr>
                </a:solidFill>
                <a:prstDash val="solid"/>
                <a:miter lim="800000"/>
              </a14:hiddenLine>
            </a:ext>
          </a:extLst>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5" name="Rectangle 74">
            <a:extLst>
              <a:ext uri="{FF2B5EF4-FFF2-40B4-BE49-F238E27FC236}">
                <a16:creationId xmlns:a16="http://schemas.microsoft.com/office/drawing/2014/main" id="{3B2E3793-BFE6-45A2-9B7B-E18844431C99}"/>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1" y="-1"/>
            <a:ext cx="12191998" cy="1590742"/>
          </a:xfrm>
          <a:prstGeom prst="rect">
            <a:avLst/>
          </a:prstGeom>
          <a:gradFill>
            <a:gsLst>
              <a:gs pos="0">
                <a:srgbClr val="000000"/>
              </a:gs>
              <a:gs pos="100000">
                <a:schemeClr val="accent1">
                  <a:lumMod val="75000"/>
                </a:schemeClr>
              </a:gs>
            </a:gsLst>
            <a:lin ang="84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7" name="Rectangle 76">
            <a:extLst>
              <a:ext uri="{FF2B5EF4-FFF2-40B4-BE49-F238E27FC236}">
                <a16:creationId xmlns:a16="http://schemas.microsoft.com/office/drawing/2014/main" id="{BC4C4868-CB8F-4AF9-9CDB-8108F2C19B6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10800000" flipH="1">
            <a:off x="-3" y="0"/>
            <a:ext cx="8115306" cy="1590742"/>
          </a:xfrm>
          <a:prstGeom prst="rect">
            <a:avLst/>
          </a:prstGeom>
          <a:gradFill>
            <a:gsLst>
              <a:gs pos="20000">
                <a:schemeClr val="accent1">
                  <a:alpha val="0"/>
                </a:schemeClr>
              </a:gs>
              <a:gs pos="100000">
                <a:schemeClr val="accent1">
                  <a:lumMod val="50000"/>
                  <a:alpha val="55000"/>
                </a:schemeClr>
              </a:gs>
            </a:gsLst>
            <a:lin ang="13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79" name="Rectangle 78">
            <a:extLst>
              <a:ext uri="{FF2B5EF4-FFF2-40B4-BE49-F238E27FC236}">
                <a16:creationId xmlns:a16="http://schemas.microsoft.com/office/drawing/2014/main" id="{375E0459-6403-40CD-989D-56A4407CA12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flipH="1">
            <a:off x="8115299" y="-1"/>
            <a:ext cx="4076698" cy="1590742"/>
          </a:xfrm>
          <a:prstGeom prst="rect">
            <a:avLst/>
          </a:prstGeom>
          <a:gradFill>
            <a:gsLst>
              <a:gs pos="0">
                <a:schemeClr val="accent1">
                  <a:alpha val="66000"/>
                </a:schemeClr>
              </a:gs>
              <a:gs pos="100000">
                <a:srgbClr val="000000">
                  <a:alpha val="30000"/>
                </a:srgbClr>
              </a:gs>
            </a:gsLst>
            <a:lin ang="132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81" name="Rectangle 80">
            <a:extLst>
              <a:ext uri="{FF2B5EF4-FFF2-40B4-BE49-F238E27FC236}">
                <a16:creationId xmlns:a16="http://schemas.microsoft.com/office/drawing/2014/main" id="{53E5B1A8-3AC9-4BD1-9BBC-78CA94F2D1BA}"/>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459350" y="-1"/>
            <a:ext cx="11732646" cy="1597433"/>
          </a:xfrm>
          <a:prstGeom prst="rect">
            <a:avLst/>
          </a:prstGeom>
          <a:gradFill>
            <a:gsLst>
              <a:gs pos="50000">
                <a:srgbClr val="000000">
                  <a:alpha val="0"/>
                </a:srgbClr>
              </a:gs>
              <a:gs pos="99000">
                <a:schemeClr val="accent1">
                  <a:lumMod val="50000"/>
                  <a:alpha val="52000"/>
                </a:schemeClr>
              </a:gs>
            </a:gsLst>
            <a:lin ang="16800000" scaled="0"/>
          </a:gra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a:p>
        </p:txBody>
      </p:sp>
      <p:sp>
        <p:nvSpPr>
          <p:cNvPr id="2" name="Title 1">
            <a:extLst>
              <a:ext uri="{FF2B5EF4-FFF2-40B4-BE49-F238E27FC236}">
                <a16:creationId xmlns:a16="http://schemas.microsoft.com/office/drawing/2014/main" id="{E8762C36-3863-E678-E1AB-3996AB537397}"/>
              </a:ext>
            </a:extLst>
          </p:cNvPr>
          <p:cNvSpPr>
            <a:spLocks noGrp="1"/>
          </p:cNvSpPr>
          <p:nvPr>
            <p:ph type="title"/>
          </p:nvPr>
        </p:nvSpPr>
        <p:spPr>
          <a:xfrm>
            <a:off x="1371599" y="294538"/>
            <a:ext cx="9895951" cy="1033669"/>
          </a:xfrm>
        </p:spPr>
        <p:txBody>
          <a:bodyPr>
            <a:normAutofit/>
          </a:bodyPr>
          <a:lstStyle/>
          <a:p>
            <a:r>
              <a:rPr lang="en-GB" sz="4000" dirty="0">
                <a:solidFill>
                  <a:srgbClr val="FFFFFF"/>
                </a:solidFill>
              </a:rPr>
              <a:t>References:</a:t>
            </a:r>
          </a:p>
        </p:txBody>
      </p:sp>
      <p:sp>
        <p:nvSpPr>
          <p:cNvPr id="6" name="Rectangle 3">
            <a:extLst>
              <a:ext uri="{FF2B5EF4-FFF2-40B4-BE49-F238E27FC236}">
                <a16:creationId xmlns:a16="http://schemas.microsoft.com/office/drawing/2014/main" id="{E4B12B95-66B0-7DD8-6A43-AAB1CDBCF03A}"/>
              </a:ext>
            </a:extLst>
          </p:cNvPr>
          <p:cNvSpPr>
            <a:spLocks noGrp="1" noChangeArrowheads="1"/>
          </p:cNvSpPr>
          <p:nvPr>
            <p:ph idx="1"/>
          </p:nvPr>
        </p:nvSpPr>
        <p:spPr bwMode="auto">
          <a:xfrm>
            <a:off x="1371599" y="2133600"/>
            <a:ext cx="12882881" cy="3867955"/>
          </a:xfrm>
          <a:prstGeom prst="rect">
            <a:avLst/>
          </a:prstGeom>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txBody>
          <a:bodyPr vert="horz" lIns="91440" tIns="45720" rIns="91440" bIns="45720" numCol="1" anchor="ctr" anchorCtr="0" compatLnSpc="1">
            <a:prstTxWarp prst="textNoShape">
              <a:avLst/>
            </a:prstTxWarp>
            <a:noAutofit/>
          </a:bodyPr>
          <a:lstStyle/>
          <a:p>
            <a:pPr marL="0" marR="0" lvl="0" indent="0" defTabSz="914400" rtl="0" eaLnBrk="0" fontAlgn="base" latinLnBrk="0" hangingPunct="0">
              <a:spcBef>
                <a:spcPct val="0"/>
              </a:spcBef>
              <a:spcAft>
                <a:spcPts val="600"/>
              </a:spcAft>
              <a:buClrTx/>
              <a:buSzTx/>
              <a:buFontTx/>
              <a:buChar char="•"/>
              <a:tabLst/>
            </a:pPr>
            <a:r>
              <a:rPr kumimoji="0" lang="en-US" altLang="en-US" sz="1200" b="0" i="0" u="none" strike="noStrike" cap="none" normalizeH="0" baseline="0" dirty="0">
                <a:ln>
                  <a:noFill/>
                </a:ln>
                <a:effectLst/>
                <a:latin typeface="Arial" panose="020B0604020202020204" pitchFamily="34" charset="0"/>
              </a:rPr>
              <a:t>Visit Wales. (2024) </a:t>
            </a:r>
            <a:r>
              <a:rPr kumimoji="0" lang="en-US" altLang="en-US" sz="1200" b="0" i="1" u="none" strike="noStrike" cap="none" normalizeH="0" baseline="0" dirty="0">
                <a:ln>
                  <a:noFill/>
                </a:ln>
                <a:effectLst/>
                <a:latin typeface="Arial" panose="020B0604020202020204" pitchFamily="34" charset="0"/>
              </a:rPr>
              <a:t>Travel trade toolkit</a:t>
            </a:r>
            <a:r>
              <a:rPr kumimoji="0" lang="en-US" altLang="en-US" sz="1200" b="0" i="0" u="none" strike="noStrike" cap="none" normalizeH="0" baseline="0" dirty="0">
                <a:ln>
                  <a:noFill/>
                </a:ln>
                <a:effectLst/>
                <a:latin typeface="Arial" panose="020B0604020202020204" pitchFamily="34" charset="0"/>
              </a:rPr>
              <a:t>. Available at: </a:t>
            </a:r>
            <a:r>
              <a:rPr kumimoji="0" lang="en-US" altLang="en-US" sz="1200" b="0" i="0" u="none" strike="noStrike" cap="none" normalizeH="0" baseline="0" dirty="0">
                <a:ln>
                  <a:noFill/>
                </a:ln>
                <a:effectLst/>
                <a:latin typeface="Arial" panose="020B0604020202020204" pitchFamily="34" charset="0"/>
                <a:hlinkClick r:id="rId2"/>
              </a:rPr>
              <a:t>https://traveltrade.visitwales.com</a:t>
            </a:r>
            <a:r>
              <a:rPr kumimoji="0" lang="en-US" altLang="en-US" sz="1200" b="0" i="0" u="none" strike="noStrike" cap="none" normalizeH="0" baseline="0" dirty="0">
                <a:ln>
                  <a:noFill/>
                </a:ln>
                <a:effectLst/>
                <a:latin typeface="Arial" panose="020B0604020202020204" pitchFamily="34" charset="0"/>
              </a:rPr>
              <a:t> (Accessed: 18 May 2025).</a:t>
            </a:r>
          </a:p>
          <a:p>
            <a:pPr marL="0" marR="0" lvl="0" indent="0" defTabSz="914400" rtl="0" eaLnBrk="0" fontAlgn="base" latinLnBrk="0" hangingPunct="0">
              <a:spcBef>
                <a:spcPct val="0"/>
              </a:spcBef>
              <a:spcAft>
                <a:spcPts val="600"/>
              </a:spcAft>
              <a:buClrTx/>
              <a:buSzTx/>
              <a:buFontTx/>
              <a:buChar char="•"/>
              <a:tabLst/>
            </a:pPr>
            <a:r>
              <a:rPr kumimoji="0" lang="en-US" altLang="en-US" sz="1200" b="0" i="0" u="none" strike="noStrike" cap="none" normalizeH="0" baseline="0" dirty="0">
                <a:ln>
                  <a:noFill/>
                </a:ln>
                <a:effectLst/>
                <a:latin typeface="Arial" panose="020B0604020202020204" pitchFamily="34" charset="0"/>
              </a:rPr>
              <a:t>Visit Wales. (2024) </a:t>
            </a:r>
            <a:r>
              <a:rPr kumimoji="0" lang="en-US" altLang="en-US" sz="1200" b="0" i="1" u="none" strike="noStrike" cap="none" normalizeH="0" baseline="0" dirty="0">
                <a:ln>
                  <a:noFill/>
                </a:ln>
                <a:effectLst/>
                <a:latin typeface="Arial" panose="020B0604020202020204" pitchFamily="34" charset="0"/>
              </a:rPr>
              <a:t>Tourism industry resources</a:t>
            </a:r>
            <a:r>
              <a:rPr kumimoji="0" lang="en-US" altLang="en-US" sz="1200" b="0" i="0" u="none" strike="noStrike" cap="none" normalizeH="0" baseline="0" dirty="0">
                <a:ln>
                  <a:noFill/>
                </a:ln>
                <a:effectLst/>
                <a:latin typeface="Arial" panose="020B0604020202020204" pitchFamily="34" charset="0"/>
              </a:rPr>
              <a:t>. Available at: </a:t>
            </a:r>
            <a:r>
              <a:rPr kumimoji="0" lang="en-US" altLang="en-US" sz="1200" b="0" i="0" u="none" strike="noStrike" cap="none" normalizeH="0" baseline="0" dirty="0">
                <a:ln>
                  <a:noFill/>
                </a:ln>
                <a:effectLst/>
                <a:latin typeface="Arial" panose="020B0604020202020204" pitchFamily="34" charset="0"/>
                <a:hlinkClick r:id="rId3"/>
              </a:rPr>
              <a:t>https://industry.visitwales.com</a:t>
            </a:r>
            <a:r>
              <a:rPr kumimoji="0" lang="en-US" altLang="en-US" sz="1200" b="0" i="0" u="none" strike="noStrike" cap="none" normalizeH="0" baseline="0" dirty="0">
                <a:ln>
                  <a:noFill/>
                </a:ln>
                <a:effectLst/>
                <a:latin typeface="Arial" panose="020B0604020202020204" pitchFamily="34" charset="0"/>
              </a:rPr>
              <a:t> (Accessed: 18 May 2025).</a:t>
            </a:r>
          </a:p>
          <a:p>
            <a:pPr marL="0" marR="0" lvl="0" indent="0" defTabSz="914400" rtl="0" eaLnBrk="0" fontAlgn="base" latinLnBrk="0" hangingPunct="0">
              <a:spcBef>
                <a:spcPct val="0"/>
              </a:spcBef>
              <a:spcAft>
                <a:spcPts val="600"/>
              </a:spcAft>
              <a:buClrTx/>
              <a:buSzTx/>
              <a:buFontTx/>
              <a:buChar char="•"/>
              <a:tabLst/>
            </a:pPr>
            <a:r>
              <a:rPr kumimoji="0" lang="en-US" altLang="en-US" sz="1200" b="0" i="0" u="none" strike="noStrike" cap="none" normalizeH="0" baseline="0" dirty="0">
                <a:ln>
                  <a:noFill/>
                </a:ln>
                <a:effectLst/>
                <a:latin typeface="Arial" panose="020B0604020202020204" pitchFamily="34" charset="0"/>
              </a:rPr>
              <a:t>Wales.com. (2024) </a:t>
            </a:r>
            <a:r>
              <a:rPr kumimoji="0" lang="en-US" altLang="en-US" sz="1200" b="0" i="1" u="none" strike="noStrike" cap="none" normalizeH="0" baseline="0" dirty="0" err="1">
                <a:ln>
                  <a:noFill/>
                </a:ln>
                <a:effectLst/>
                <a:latin typeface="Arial" panose="020B0604020202020204" pitchFamily="34" charset="0"/>
              </a:rPr>
              <a:t>Croeso</a:t>
            </a:r>
            <a:r>
              <a:rPr kumimoji="0" lang="en-US" altLang="en-US" sz="1200" b="0" i="1" u="none" strike="noStrike" cap="none" normalizeH="0" baseline="0" dirty="0">
                <a:ln>
                  <a:noFill/>
                </a:ln>
                <a:effectLst/>
                <a:latin typeface="Arial" panose="020B0604020202020204" pitchFamily="34" charset="0"/>
              </a:rPr>
              <a:t> 2025 campaign overview</a:t>
            </a:r>
            <a:r>
              <a:rPr kumimoji="0" lang="en-US" altLang="en-US" sz="1200" b="0" i="0" u="none" strike="noStrike" cap="none" normalizeH="0" baseline="0" dirty="0">
                <a:ln>
                  <a:noFill/>
                </a:ln>
                <a:effectLst/>
                <a:latin typeface="Arial" panose="020B0604020202020204" pitchFamily="34" charset="0"/>
              </a:rPr>
              <a:t>. Available at: </a:t>
            </a:r>
            <a:r>
              <a:rPr kumimoji="0" lang="en-US" altLang="en-US" sz="1200" b="0" i="0" u="none" strike="noStrike" cap="none" normalizeH="0" baseline="0" dirty="0">
                <a:ln>
                  <a:noFill/>
                </a:ln>
                <a:effectLst/>
                <a:latin typeface="Arial" panose="020B0604020202020204" pitchFamily="34" charset="0"/>
                <a:hlinkClick r:id="rId4"/>
              </a:rPr>
              <a:t>https://wales.com</a:t>
            </a:r>
            <a:r>
              <a:rPr kumimoji="0" lang="en-US" altLang="en-US" sz="1200" b="0" i="0" u="none" strike="noStrike" cap="none" normalizeH="0" baseline="0" dirty="0">
                <a:ln>
                  <a:noFill/>
                </a:ln>
                <a:effectLst/>
                <a:latin typeface="Arial" panose="020B0604020202020204" pitchFamily="34" charset="0"/>
              </a:rPr>
              <a:t> (Accessed: 18 May 2025).</a:t>
            </a:r>
          </a:p>
          <a:p>
            <a:pPr marL="0" marR="0" lvl="0" indent="0" defTabSz="914400" rtl="0" eaLnBrk="0" fontAlgn="base" latinLnBrk="0" hangingPunct="0">
              <a:spcBef>
                <a:spcPct val="0"/>
              </a:spcBef>
              <a:spcAft>
                <a:spcPts val="600"/>
              </a:spcAft>
              <a:buClrTx/>
              <a:buSzTx/>
              <a:buFontTx/>
              <a:buChar char="•"/>
              <a:tabLst/>
            </a:pPr>
            <a:r>
              <a:rPr kumimoji="0" lang="en-US" altLang="en-US" sz="1200" b="0" i="0" u="none" strike="noStrike" cap="none" normalizeH="0" baseline="0" dirty="0">
                <a:ln>
                  <a:noFill/>
                </a:ln>
                <a:effectLst/>
                <a:latin typeface="Arial" panose="020B0604020202020204" pitchFamily="34" charset="0"/>
              </a:rPr>
              <a:t>Business Wales. (2024) </a:t>
            </a:r>
            <a:r>
              <a:rPr kumimoji="0" lang="en-US" altLang="en-US" sz="1200" b="0" i="1" u="none" strike="noStrike" cap="none" normalizeH="0" baseline="0" dirty="0">
                <a:ln>
                  <a:noFill/>
                </a:ln>
                <a:effectLst/>
                <a:latin typeface="Arial" panose="020B0604020202020204" pitchFamily="34" charset="0"/>
              </a:rPr>
              <a:t>Support for the events sector</a:t>
            </a:r>
            <a:r>
              <a:rPr kumimoji="0" lang="en-US" altLang="en-US" sz="1200" b="0" i="0" u="none" strike="noStrike" cap="none" normalizeH="0" baseline="0" dirty="0">
                <a:ln>
                  <a:noFill/>
                </a:ln>
                <a:effectLst/>
                <a:latin typeface="Arial" panose="020B0604020202020204" pitchFamily="34" charset="0"/>
              </a:rPr>
              <a:t>. Available at: </a:t>
            </a:r>
            <a:r>
              <a:rPr kumimoji="0" lang="en-US" altLang="en-US" sz="1200" b="0" i="0" u="none" strike="noStrike" cap="none" normalizeH="0" baseline="0" dirty="0">
                <a:ln>
                  <a:noFill/>
                </a:ln>
                <a:effectLst/>
                <a:latin typeface="Arial" panose="020B0604020202020204" pitchFamily="34" charset="0"/>
                <a:hlinkClick r:id="rId5"/>
              </a:rPr>
              <a:t>https://businesswales.gov.wales</a:t>
            </a:r>
            <a:r>
              <a:rPr kumimoji="0" lang="en-US" altLang="en-US" sz="1200" b="0" i="0" u="none" strike="noStrike" cap="none" normalizeH="0" baseline="0" dirty="0">
                <a:ln>
                  <a:noFill/>
                </a:ln>
                <a:effectLst/>
                <a:latin typeface="Arial" panose="020B0604020202020204" pitchFamily="34" charset="0"/>
              </a:rPr>
              <a:t> (Accessed: 18 May 2025).</a:t>
            </a:r>
          </a:p>
          <a:p>
            <a:pPr marL="0" marR="0" lvl="0" indent="0" defTabSz="914400" rtl="0" eaLnBrk="0" fontAlgn="base" latinLnBrk="0" hangingPunct="0">
              <a:spcBef>
                <a:spcPct val="0"/>
              </a:spcBef>
              <a:spcAft>
                <a:spcPts val="600"/>
              </a:spcAft>
              <a:buClrTx/>
              <a:buSzTx/>
              <a:buFontTx/>
              <a:buChar char="•"/>
              <a:tabLst/>
            </a:pPr>
            <a:r>
              <a:rPr kumimoji="0" lang="en-US" altLang="en-US" sz="1200" b="0" i="0" u="none" strike="noStrike" cap="none" normalizeH="0" baseline="0" dirty="0">
                <a:ln>
                  <a:noFill/>
                </a:ln>
                <a:effectLst/>
                <a:latin typeface="Arial" panose="020B0604020202020204" pitchFamily="34" charset="0"/>
              </a:rPr>
              <a:t>Cvent. (2024) </a:t>
            </a:r>
            <a:r>
              <a:rPr kumimoji="0" lang="en-US" altLang="en-US" sz="1200" b="0" i="1" u="none" strike="noStrike" cap="none" normalizeH="0" baseline="0" dirty="0">
                <a:ln>
                  <a:noFill/>
                </a:ln>
                <a:effectLst/>
                <a:latin typeface="Arial" panose="020B0604020202020204" pitchFamily="34" charset="0"/>
              </a:rPr>
              <a:t>MICE industry insights</a:t>
            </a:r>
            <a:r>
              <a:rPr kumimoji="0" lang="en-US" altLang="en-US" sz="1200" b="0" i="0" u="none" strike="noStrike" cap="none" normalizeH="0" baseline="0" dirty="0">
                <a:ln>
                  <a:noFill/>
                </a:ln>
                <a:effectLst/>
                <a:latin typeface="Arial" panose="020B0604020202020204" pitchFamily="34" charset="0"/>
              </a:rPr>
              <a:t>. Available at: </a:t>
            </a:r>
            <a:r>
              <a:rPr kumimoji="0" lang="en-US" altLang="en-US" sz="1200" b="0" i="0" u="none" strike="noStrike" cap="none" normalizeH="0" baseline="0" dirty="0">
                <a:ln>
                  <a:noFill/>
                </a:ln>
                <a:effectLst/>
                <a:latin typeface="Arial" panose="020B0604020202020204" pitchFamily="34" charset="0"/>
                <a:hlinkClick r:id="rId6"/>
              </a:rPr>
              <a:t>https://www.cvent.com</a:t>
            </a:r>
            <a:r>
              <a:rPr kumimoji="0" lang="en-US" altLang="en-US" sz="1200" b="0" i="0" u="none" strike="noStrike" cap="none" normalizeH="0" baseline="0" dirty="0">
                <a:ln>
                  <a:noFill/>
                </a:ln>
                <a:effectLst/>
                <a:latin typeface="Arial" panose="020B0604020202020204" pitchFamily="34" charset="0"/>
              </a:rPr>
              <a:t> (Accessed: 18 May 2025).</a:t>
            </a:r>
          </a:p>
          <a:p>
            <a:pPr marL="0" marR="0" lvl="0" indent="0" defTabSz="914400" rtl="0" eaLnBrk="0" fontAlgn="base" latinLnBrk="0" hangingPunct="0">
              <a:spcBef>
                <a:spcPct val="0"/>
              </a:spcBef>
              <a:spcAft>
                <a:spcPts val="600"/>
              </a:spcAft>
              <a:buClrTx/>
              <a:buSzTx/>
              <a:buFontTx/>
              <a:buChar char="•"/>
              <a:tabLst/>
            </a:pPr>
            <a:r>
              <a:rPr kumimoji="0" lang="en-US" altLang="en-US" sz="1200" b="0" i="0" u="none" strike="noStrike" cap="none" normalizeH="0" baseline="0" dirty="0">
                <a:ln>
                  <a:noFill/>
                </a:ln>
                <a:effectLst/>
                <a:latin typeface="Arial" panose="020B0604020202020204" pitchFamily="34" charset="0"/>
              </a:rPr>
              <a:t>Market Research Future. (2023) </a:t>
            </a:r>
            <a:r>
              <a:rPr kumimoji="0" lang="en-US" altLang="en-US" sz="1200" b="0" i="1" u="none" strike="noStrike" cap="none" normalizeH="0" baseline="0" dirty="0">
                <a:ln>
                  <a:noFill/>
                </a:ln>
                <a:effectLst/>
                <a:latin typeface="Arial" panose="020B0604020202020204" pitchFamily="34" charset="0"/>
              </a:rPr>
              <a:t>UK MICE Market Research Report 2023–2035</a:t>
            </a:r>
            <a:r>
              <a:rPr kumimoji="0" lang="en-US" altLang="en-US" sz="1200" b="0" i="0" u="none" strike="noStrike" cap="none" normalizeH="0" baseline="0" dirty="0">
                <a:ln>
                  <a:noFill/>
                </a:ln>
                <a:effectLst/>
                <a:latin typeface="Arial" panose="020B0604020202020204" pitchFamily="34" charset="0"/>
              </a:rPr>
              <a:t>. Available at: </a:t>
            </a:r>
            <a:r>
              <a:rPr kumimoji="0" lang="en-US" altLang="en-US" sz="1200" b="0" i="0" u="none" strike="noStrike" cap="none" normalizeH="0" baseline="0" dirty="0">
                <a:ln>
                  <a:noFill/>
                </a:ln>
                <a:effectLst/>
                <a:latin typeface="Arial" panose="020B0604020202020204" pitchFamily="34" charset="0"/>
                <a:hlinkClick r:id="rId7"/>
              </a:rPr>
              <a:t>https://www.marketresearchfuture.com</a:t>
            </a:r>
            <a:r>
              <a:rPr kumimoji="0" lang="en-US" altLang="en-US" sz="1200" b="0" i="0" u="none" strike="noStrike" cap="none" normalizeH="0" baseline="0" dirty="0">
                <a:ln>
                  <a:noFill/>
                </a:ln>
                <a:effectLst/>
                <a:latin typeface="Arial" panose="020B0604020202020204" pitchFamily="34" charset="0"/>
              </a:rPr>
              <a:t> (Accessed: 18 May 2025).</a:t>
            </a:r>
          </a:p>
          <a:p>
            <a:pPr marL="0" marR="0" lvl="0" indent="0" defTabSz="914400" rtl="0" eaLnBrk="0" fontAlgn="base" latinLnBrk="0" hangingPunct="0">
              <a:spcBef>
                <a:spcPct val="0"/>
              </a:spcBef>
              <a:spcAft>
                <a:spcPts val="600"/>
              </a:spcAft>
              <a:buClrTx/>
              <a:buSzTx/>
              <a:buFontTx/>
              <a:buChar char="•"/>
              <a:tabLst/>
            </a:pPr>
            <a:r>
              <a:rPr kumimoji="0" lang="en-US" altLang="en-US" sz="1200" b="0" i="0" u="none" strike="noStrike" cap="none" normalizeH="0" baseline="0" dirty="0">
                <a:ln>
                  <a:noFill/>
                </a:ln>
                <a:effectLst/>
                <a:latin typeface="Arial" panose="020B0604020202020204" pitchFamily="34" charset="0"/>
              </a:rPr>
              <a:t>Grand View Research. (2024) </a:t>
            </a:r>
            <a:r>
              <a:rPr kumimoji="0" lang="en-US" altLang="en-US" sz="1200" b="0" i="1" u="none" strike="noStrike" cap="none" normalizeH="0" baseline="0" dirty="0">
                <a:ln>
                  <a:noFill/>
                </a:ln>
                <a:effectLst/>
                <a:latin typeface="Arial" panose="020B0604020202020204" pitchFamily="34" charset="0"/>
              </a:rPr>
              <a:t>Europe Meetings &amp; Events Market Size Report</a:t>
            </a:r>
            <a:r>
              <a:rPr kumimoji="0" lang="en-US" altLang="en-US" sz="1200" b="0" i="0" u="none" strike="noStrike" cap="none" normalizeH="0" baseline="0" dirty="0">
                <a:ln>
                  <a:noFill/>
                </a:ln>
                <a:effectLst/>
                <a:latin typeface="Arial" panose="020B0604020202020204" pitchFamily="34" charset="0"/>
              </a:rPr>
              <a:t>. Available at: </a:t>
            </a:r>
            <a:r>
              <a:rPr kumimoji="0" lang="en-US" altLang="en-US" sz="1200" b="0" i="0" u="none" strike="noStrike" cap="none" normalizeH="0" baseline="0" dirty="0">
                <a:ln>
                  <a:noFill/>
                </a:ln>
                <a:effectLst/>
                <a:latin typeface="Arial" panose="020B0604020202020204" pitchFamily="34" charset="0"/>
                <a:hlinkClick r:id="rId8"/>
              </a:rPr>
              <a:t>https://www.grandviewresearch.com</a:t>
            </a:r>
            <a:r>
              <a:rPr kumimoji="0" lang="en-US" altLang="en-US" sz="1200" b="0" i="0" u="none" strike="noStrike" cap="none" normalizeH="0" baseline="0" dirty="0">
                <a:ln>
                  <a:noFill/>
                </a:ln>
                <a:effectLst/>
                <a:latin typeface="Arial" panose="020B0604020202020204" pitchFamily="34" charset="0"/>
              </a:rPr>
              <a:t> (Accessed: 18 May 2025).</a:t>
            </a:r>
          </a:p>
          <a:p>
            <a:pPr marL="0" marR="0" lvl="0" indent="0" defTabSz="914400" rtl="0" eaLnBrk="0" fontAlgn="base" latinLnBrk="0" hangingPunct="0">
              <a:spcBef>
                <a:spcPct val="0"/>
              </a:spcBef>
              <a:spcAft>
                <a:spcPts val="600"/>
              </a:spcAft>
              <a:buClrTx/>
              <a:buSzTx/>
              <a:buFontTx/>
              <a:buChar char="•"/>
              <a:tabLst/>
            </a:pPr>
            <a:r>
              <a:rPr kumimoji="0" lang="en-US" altLang="en-US" sz="1200" b="0" i="0" u="none" strike="noStrike" cap="none" normalizeH="0" baseline="0" dirty="0">
                <a:ln>
                  <a:noFill/>
                </a:ln>
                <a:effectLst/>
                <a:latin typeface="Arial" panose="020B0604020202020204" pitchFamily="34" charset="0"/>
              </a:rPr>
              <a:t>Liberty International. (2024) </a:t>
            </a:r>
            <a:r>
              <a:rPr kumimoji="0" lang="en-US" altLang="en-US" sz="1200" b="0" i="1" u="none" strike="noStrike" cap="none" normalizeH="0" baseline="0" dirty="0">
                <a:ln>
                  <a:noFill/>
                </a:ln>
                <a:effectLst/>
                <a:latin typeface="Arial" panose="020B0604020202020204" pitchFamily="34" charset="0"/>
              </a:rPr>
              <a:t>The rise of the experience economy</a:t>
            </a:r>
            <a:r>
              <a:rPr kumimoji="0" lang="en-US" altLang="en-US" sz="1200" b="0" i="0" u="none" strike="noStrike" cap="none" normalizeH="0" baseline="0" dirty="0">
                <a:ln>
                  <a:noFill/>
                </a:ln>
                <a:effectLst/>
                <a:latin typeface="Arial" panose="020B0604020202020204" pitchFamily="34" charset="0"/>
              </a:rPr>
              <a:t>. Available at: </a:t>
            </a:r>
            <a:r>
              <a:rPr kumimoji="0" lang="en-US" altLang="en-US" sz="1200" b="0" i="0" u="none" strike="noStrike" cap="none" normalizeH="0" baseline="0" dirty="0">
                <a:ln>
                  <a:noFill/>
                </a:ln>
                <a:effectLst/>
                <a:latin typeface="Arial" panose="020B0604020202020204" pitchFamily="34" charset="0"/>
                <a:hlinkClick r:id="rId9"/>
              </a:rPr>
              <a:t>https://www.liberty-int.com</a:t>
            </a:r>
            <a:r>
              <a:rPr kumimoji="0" lang="en-US" altLang="en-US" sz="1200" b="0" i="0" u="none" strike="noStrike" cap="none" normalizeH="0" baseline="0" dirty="0">
                <a:ln>
                  <a:noFill/>
                </a:ln>
                <a:effectLst/>
                <a:latin typeface="Arial" panose="020B0604020202020204" pitchFamily="34" charset="0"/>
              </a:rPr>
              <a:t> (Accessed: 18 May 2025).</a:t>
            </a:r>
          </a:p>
          <a:p>
            <a:pPr marL="0" marR="0" lvl="0" indent="0" defTabSz="914400" rtl="0" eaLnBrk="0" fontAlgn="base" latinLnBrk="0" hangingPunct="0">
              <a:spcBef>
                <a:spcPct val="0"/>
              </a:spcBef>
              <a:spcAft>
                <a:spcPts val="600"/>
              </a:spcAft>
              <a:buClrTx/>
              <a:buSzTx/>
              <a:buFontTx/>
              <a:buChar char="•"/>
              <a:tabLst/>
            </a:pPr>
            <a:r>
              <a:rPr kumimoji="0" lang="en-US" altLang="en-US" sz="1200" b="0" i="0" u="none" strike="noStrike" cap="none" normalizeH="0" baseline="0" dirty="0">
                <a:ln>
                  <a:noFill/>
                </a:ln>
                <a:effectLst/>
                <a:latin typeface="Arial" panose="020B0604020202020204" pitchFamily="34" charset="0"/>
              </a:rPr>
              <a:t>Welsh Government. (2024) </a:t>
            </a:r>
            <a:r>
              <a:rPr kumimoji="0" lang="en-US" altLang="en-US" sz="1200" b="0" i="1" u="none" strike="noStrike" cap="none" normalizeH="0" baseline="0" dirty="0">
                <a:ln>
                  <a:noFill/>
                </a:ln>
                <a:effectLst/>
                <a:latin typeface="Arial" panose="020B0604020202020204" pitchFamily="34" charset="0"/>
              </a:rPr>
              <a:t>Tourism grants and event support funds</a:t>
            </a:r>
            <a:r>
              <a:rPr kumimoji="0" lang="en-US" altLang="en-US" sz="1200" b="0" i="0" u="none" strike="noStrike" cap="none" normalizeH="0" baseline="0" dirty="0">
                <a:ln>
                  <a:noFill/>
                </a:ln>
                <a:effectLst/>
                <a:latin typeface="Arial" panose="020B0604020202020204" pitchFamily="34" charset="0"/>
              </a:rPr>
              <a:t>. Available at: </a:t>
            </a:r>
            <a:r>
              <a:rPr kumimoji="0" lang="en-US" altLang="en-US" sz="1200" b="0" i="0" u="none" strike="noStrike" cap="none" normalizeH="0" baseline="0" dirty="0">
                <a:ln>
                  <a:noFill/>
                </a:ln>
                <a:effectLst/>
                <a:latin typeface="Arial" panose="020B0604020202020204" pitchFamily="34" charset="0"/>
                <a:hlinkClick r:id="rId10"/>
              </a:rPr>
              <a:t>https://gov.wales</a:t>
            </a:r>
            <a:r>
              <a:rPr kumimoji="0" lang="en-US" altLang="en-US" sz="1200" b="0" i="0" u="none" strike="noStrike" cap="none" normalizeH="0" baseline="0" dirty="0">
                <a:ln>
                  <a:noFill/>
                </a:ln>
                <a:effectLst/>
                <a:latin typeface="Arial" panose="020B0604020202020204" pitchFamily="34" charset="0"/>
              </a:rPr>
              <a:t> (Accessed: 18 May 2025).</a:t>
            </a:r>
          </a:p>
          <a:p>
            <a:pPr marL="0" marR="0" lvl="0" indent="0" defTabSz="914400" rtl="0" eaLnBrk="0" fontAlgn="base" latinLnBrk="0" hangingPunct="0">
              <a:spcBef>
                <a:spcPct val="0"/>
              </a:spcBef>
              <a:spcAft>
                <a:spcPts val="600"/>
              </a:spcAft>
              <a:buClrTx/>
              <a:buSzTx/>
              <a:buFontTx/>
              <a:buChar char="•"/>
              <a:tabLst/>
            </a:pPr>
            <a:r>
              <a:rPr kumimoji="0" lang="en-US" altLang="en-US" sz="1200" b="0" i="0" u="none" strike="noStrike" cap="none" normalizeH="0" baseline="0" dirty="0">
                <a:ln>
                  <a:noFill/>
                </a:ln>
                <a:effectLst/>
                <a:latin typeface="Arial" panose="020B0604020202020204" pitchFamily="34" charset="0"/>
              </a:rPr>
              <a:t>ICC Wales. (2024) </a:t>
            </a:r>
            <a:r>
              <a:rPr kumimoji="0" lang="en-US" altLang="en-US" sz="1200" b="0" i="1" u="none" strike="noStrike" cap="none" normalizeH="0" baseline="0" dirty="0">
                <a:ln>
                  <a:noFill/>
                </a:ln>
                <a:effectLst/>
                <a:latin typeface="Arial" panose="020B0604020202020204" pitchFamily="34" charset="0"/>
              </a:rPr>
              <a:t>Venue information and specifications</a:t>
            </a:r>
            <a:r>
              <a:rPr kumimoji="0" lang="en-US" altLang="en-US" sz="1200" b="0" i="0" u="none" strike="noStrike" cap="none" normalizeH="0" baseline="0" dirty="0">
                <a:ln>
                  <a:noFill/>
                </a:ln>
                <a:effectLst/>
                <a:latin typeface="Arial" panose="020B0604020202020204" pitchFamily="34" charset="0"/>
              </a:rPr>
              <a:t>. Available at: </a:t>
            </a:r>
            <a:r>
              <a:rPr kumimoji="0" lang="en-US" altLang="en-US" sz="1200" b="0" i="0" u="none" strike="noStrike" cap="none" normalizeH="0" baseline="0" dirty="0">
                <a:ln>
                  <a:noFill/>
                </a:ln>
                <a:effectLst/>
                <a:latin typeface="Arial" panose="020B0604020202020204" pitchFamily="34" charset="0"/>
                <a:hlinkClick r:id="rId11"/>
              </a:rPr>
              <a:t>https://iccwales.com</a:t>
            </a:r>
            <a:r>
              <a:rPr kumimoji="0" lang="en-US" altLang="en-US" sz="1200" b="0" i="0" u="none" strike="noStrike" cap="none" normalizeH="0" baseline="0" dirty="0">
                <a:ln>
                  <a:noFill/>
                </a:ln>
                <a:effectLst/>
                <a:latin typeface="Arial" panose="020B0604020202020204" pitchFamily="34" charset="0"/>
              </a:rPr>
              <a:t> (Accessed: 18 May 2025).</a:t>
            </a:r>
          </a:p>
          <a:p>
            <a:pPr marL="0" marR="0" lvl="0" indent="0" defTabSz="914400" rtl="0" eaLnBrk="0" fontAlgn="base" latinLnBrk="0" hangingPunct="0">
              <a:spcBef>
                <a:spcPct val="0"/>
              </a:spcBef>
              <a:spcAft>
                <a:spcPts val="600"/>
              </a:spcAft>
              <a:buClrTx/>
              <a:buSzTx/>
              <a:buFontTx/>
              <a:buChar char="•"/>
              <a:tabLst/>
            </a:pPr>
            <a:r>
              <a:rPr kumimoji="0" lang="en-US" altLang="en-US" sz="1200" b="0" i="0" u="none" strike="noStrike" cap="none" normalizeH="0" baseline="0" dirty="0">
                <a:ln>
                  <a:noFill/>
                </a:ln>
                <a:effectLst/>
                <a:latin typeface="Arial" panose="020B0604020202020204" pitchFamily="34" charset="0"/>
              </a:rPr>
              <a:t>Meet Cardiff. (2024) </a:t>
            </a:r>
            <a:r>
              <a:rPr kumimoji="0" lang="en-US" altLang="en-US" sz="1200" b="0" i="1" u="none" strike="noStrike" cap="none" normalizeH="0" baseline="0" dirty="0">
                <a:ln>
                  <a:noFill/>
                </a:ln>
                <a:effectLst/>
                <a:latin typeface="Arial" panose="020B0604020202020204" pitchFamily="34" charset="0"/>
              </a:rPr>
              <a:t>Meeting and event spaces</a:t>
            </a:r>
            <a:r>
              <a:rPr kumimoji="0" lang="en-US" altLang="en-US" sz="1200" b="0" i="0" u="none" strike="noStrike" cap="none" normalizeH="0" baseline="0" dirty="0">
                <a:ln>
                  <a:noFill/>
                </a:ln>
                <a:effectLst/>
                <a:latin typeface="Arial" panose="020B0604020202020204" pitchFamily="34" charset="0"/>
              </a:rPr>
              <a:t>. Available at: </a:t>
            </a:r>
            <a:r>
              <a:rPr kumimoji="0" lang="en-US" altLang="en-US" sz="1200" b="0" i="0" u="none" strike="noStrike" cap="none" normalizeH="0" baseline="0" dirty="0">
                <a:ln>
                  <a:noFill/>
                </a:ln>
                <a:effectLst/>
                <a:latin typeface="Arial" panose="020B0604020202020204" pitchFamily="34" charset="0"/>
                <a:hlinkClick r:id="rId12"/>
              </a:rPr>
              <a:t>https://meetcardiff.com</a:t>
            </a:r>
            <a:r>
              <a:rPr kumimoji="0" lang="en-US" altLang="en-US" sz="1200" b="0" i="0" u="none" strike="noStrike" cap="none" normalizeH="0" baseline="0" dirty="0">
                <a:ln>
                  <a:noFill/>
                </a:ln>
                <a:effectLst/>
                <a:latin typeface="Arial" panose="020B0604020202020204" pitchFamily="34" charset="0"/>
              </a:rPr>
              <a:t> (Accessed: 18 May 2025).</a:t>
            </a:r>
          </a:p>
          <a:p>
            <a:pPr marL="0" marR="0" lvl="0" indent="0" defTabSz="914400" rtl="0" eaLnBrk="0" fontAlgn="base" latinLnBrk="0" hangingPunct="0">
              <a:spcBef>
                <a:spcPct val="0"/>
              </a:spcBef>
              <a:spcAft>
                <a:spcPts val="600"/>
              </a:spcAft>
              <a:buClrTx/>
              <a:buSzTx/>
              <a:buFontTx/>
              <a:buChar char="•"/>
              <a:tabLst/>
            </a:pPr>
            <a:r>
              <a:rPr kumimoji="0" lang="en-US" altLang="en-US" sz="1200" b="0" i="0" u="none" strike="noStrike" cap="none" normalizeH="0" baseline="0" dirty="0">
                <a:ln>
                  <a:noFill/>
                </a:ln>
                <a:effectLst/>
                <a:latin typeface="Arial" panose="020B0604020202020204" pitchFamily="34" charset="0"/>
              </a:rPr>
              <a:t>Meet Cardiff. (2024) </a:t>
            </a:r>
            <a:r>
              <a:rPr kumimoji="0" lang="en-US" altLang="en-US" sz="1200" b="0" i="1" u="none" strike="noStrike" cap="none" normalizeH="0" baseline="0" dirty="0">
                <a:ln>
                  <a:noFill/>
                </a:ln>
                <a:effectLst/>
                <a:latin typeface="Arial" panose="020B0604020202020204" pitchFamily="34" charset="0"/>
              </a:rPr>
              <a:t>Cardiff city accommodation</a:t>
            </a:r>
            <a:r>
              <a:rPr kumimoji="0" lang="en-US" altLang="en-US" sz="1200" b="0" i="0" u="none" strike="noStrike" cap="none" normalizeH="0" baseline="0" dirty="0">
                <a:ln>
                  <a:noFill/>
                </a:ln>
                <a:effectLst/>
                <a:latin typeface="Arial" panose="020B0604020202020204" pitchFamily="34" charset="0"/>
              </a:rPr>
              <a:t>. Available at: </a:t>
            </a:r>
            <a:r>
              <a:rPr kumimoji="0" lang="en-US" altLang="en-US" sz="1200" b="0" i="0" u="none" strike="noStrike" cap="none" normalizeH="0" baseline="0" dirty="0">
                <a:ln>
                  <a:noFill/>
                </a:ln>
                <a:effectLst/>
                <a:latin typeface="Arial" panose="020B0604020202020204" pitchFamily="34" charset="0"/>
                <a:hlinkClick r:id="rId12"/>
              </a:rPr>
              <a:t>https://meetcardiff.com</a:t>
            </a:r>
            <a:r>
              <a:rPr kumimoji="0" lang="en-US" altLang="en-US" sz="1200" b="0" i="0" u="none" strike="noStrike" cap="none" normalizeH="0" baseline="0" dirty="0">
                <a:ln>
                  <a:noFill/>
                </a:ln>
                <a:effectLst/>
                <a:latin typeface="Arial" panose="020B0604020202020204" pitchFamily="34" charset="0"/>
              </a:rPr>
              <a:t> (Accessed: 18 May 2025).</a:t>
            </a:r>
          </a:p>
          <a:p>
            <a:pPr marL="0" marR="0" lvl="0" indent="0" defTabSz="914400" rtl="0" eaLnBrk="0" fontAlgn="base" latinLnBrk="0" hangingPunct="0">
              <a:spcBef>
                <a:spcPct val="0"/>
              </a:spcBef>
              <a:spcAft>
                <a:spcPts val="600"/>
              </a:spcAft>
              <a:buClrTx/>
              <a:buSzTx/>
              <a:buFontTx/>
              <a:buChar char="•"/>
              <a:tabLst/>
            </a:pPr>
            <a:r>
              <a:rPr kumimoji="0" lang="en-US" altLang="en-US" sz="1200" b="0" i="0" u="none" strike="noStrike" cap="none" normalizeH="0" baseline="0" dirty="0">
                <a:ln>
                  <a:noFill/>
                </a:ln>
                <a:effectLst/>
                <a:latin typeface="Arial" panose="020B0604020202020204" pitchFamily="34" charset="0"/>
              </a:rPr>
              <a:t>Meetings Conventions. (2024) </a:t>
            </a:r>
            <a:r>
              <a:rPr kumimoji="0" lang="en-US" altLang="en-US" sz="1200" b="0" i="1" u="none" strike="noStrike" cap="none" normalizeH="0" baseline="0" dirty="0">
                <a:ln>
                  <a:noFill/>
                </a:ln>
                <a:effectLst/>
                <a:latin typeface="Arial" panose="020B0604020202020204" pitchFamily="34" charset="0"/>
              </a:rPr>
              <a:t>How to staff your conference or expo</a:t>
            </a:r>
            <a:r>
              <a:rPr kumimoji="0" lang="en-US" altLang="en-US" sz="1200" b="0" i="0" u="none" strike="noStrike" cap="none" normalizeH="0" baseline="0" dirty="0">
                <a:ln>
                  <a:noFill/>
                </a:ln>
                <a:effectLst/>
                <a:latin typeface="Arial" panose="020B0604020202020204" pitchFamily="34" charset="0"/>
              </a:rPr>
              <a:t>. Available at: </a:t>
            </a:r>
            <a:r>
              <a:rPr kumimoji="0" lang="en-US" altLang="en-US" sz="1200" b="0" i="0" u="none" strike="noStrike" cap="none" normalizeH="0" baseline="0" dirty="0">
                <a:ln>
                  <a:noFill/>
                </a:ln>
                <a:effectLst/>
                <a:latin typeface="Arial" panose="020B0604020202020204" pitchFamily="34" charset="0"/>
                <a:hlinkClick r:id="rId13"/>
              </a:rPr>
              <a:t>https://www.meetings-conventions.com</a:t>
            </a:r>
            <a:r>
              <a:rPr kumimoji="0" lang="en-US" altLang="en-US" sz="1200" b="0" i="0" u="none" strike="noStrike" cap="none" normalizeH="0" baseline="0" dirty="0">
                <a:ln>
                  <a:noFill/>
                </a:ln>
                <a:effectLst/>
                <a:latin typeface="Arial" panose="020B0604020202020204" pitchFamily="34" charset="0"/>
              </a:rPr>
              <a:t> (Accessed: 18 May 2025).</a:t>
            </a:r>
          </a:p>
          <a:p>
            <a:pPr marL="0" marR="0" lvl="0" indent="0" defTabSz="914400" rtl="0" eaLnBrk="0" fontAlgn="base" latinLnBrk="0" hangingPunct="0">
              <a:spcBef>
                <a:spcPct val="0"/>
              </a:spcBef>
              <a:spcAft>
                <a:spcPts val="600"/>
              </a:spcAft>
              <a:buClrTx/>
              <a:buSzTx/>
              <a:buFontTx/>
              <a:buChar char="•"/>
              <a:tabLst/>
            </a:pPr>
            <a:r>
              <a:rPr kumimoji="0" lang="en-US" altLang="en-US" sz="1200" b="0" i="0" u="none" strike="noStrike" cap="none" normalizeH="0" baseline="0" dirty="0">
                <a:ln>
                  <a:noFill/>
                </a:ln>
                <a:effectLst/>
                <a:latin typeface="Arial" panose="020B0604020202020204" pitchFamily="34" charset="0"/>
              </a:rPr>
              <a:t>Wales.com. (2024) </a:t>
            </a:r>
            <a:r>
              <a:rPr kumimoji="0" lang="en-US" altLang="en-US" sz="1200" b="0" i="1" u="none" strike="noStrike" cap="none" normalizeH="0" baseline="0" dirty="0">
                <a:ln>
                  <a:noFill/>
                </a:ln>
                <a:effectLst/>
                <a:latin typeface="Arial" panose="020B0604020202020204" pitchFamily="34" charset="0"/>
              </a:rPr>
              <a:t>Feel the Hwyl: Welsh cultural experiences</a:t>
            </a:r>
            <a:r>
              <a:rPr kumimoji="0" lang="en-US" altLang="en-US" sz="1200" b="0" i="0" u="none" strike="noStrike" cap="none" normalizeH="0" baseline="0" dirty="0">
                <a:ln>
                  <a:noFill/>
                </a:ln>
                <a:effectLst/>
                <a:latin typeface="Arial" panose="020B0604020202020204" pitchFamily="34" charset="0"/>
              </a:rPr>
              <a:t>. Available at: </a:t>
            </a:r>
            <a:r>
              <a:rPr kumimoji="0" lang="en-US" altLang="en-US" sz="1200" b="0" i="0" u="none" strike="noStrike" cap="none" normalizeH="0" baseline="0" dirty="0">
                <a:ln>
                  <a:noFill/>
                </a:ln>
                <a:effectLst/>
                <a:latin typeface="Arial" panose="020B0604020202020204" pitchFamily="34" charset="0"/>
                <a:hlinkClick r:id="rId4"/>
              </a:rPr>
              <a:t>https://wales.com</a:t>
            </a:r>
            <a:r>
              <a:rPr kumimoji="0" lang="en-US" altLang="en-US" sz="1200" b="0" i="0" u="none" strike="noStrike" cap="none" normalizeH="0" baseline="0" dirty="0">
                <a:ln>
                  <a:noFill/>
                </a:ln>
                <a:effectLst/>
                <a:latin typeface="Arial" panose="020B0604020202020204" pitchFamily="34" charset="0"/>
              </a:rPr>
              <a:t> (Accessed: 18 May 2025).</a:t>
            </a:r>
          </a:p>
          <a:p>
            <a:pPr marL="0" marR="0" lvl="0" indent="0" defTabSz="914400" rtl="0" eaLnBrk="0" fontAlgn="base" latinLnBrk="0" hangingPunct="0">
              <a:spcBef>
                <a:spcPct val="0"/>
              </a:spcBef>
              <a:spcAft>
                <a:spcPts val="600"/>
              </a:spcAft>
              <a:buClrTx/>
              <a:buSzTx/>
              <a:buFontTx/>
              <a:buChar char="•"/>
              <a:tabLst/>
            </a:pPr>
            <a:r>
              <a:rPr kumimoji="0" lang="en-US" altLang="en-US" sz="1200" b="0" i="0" u="none" strike="noStrike" cap="none" normalizeH="0" baseline="0" dirty="0">
                <a:ln>
                  <a:noFill/>
                </a:ln>
                <a:effectLst/>
                <a:latin typeface="Arial" panose="020B0604020202020204" pitchFamily="34" charset="0"/>
              </a:rPr>
              <a:t>Visit Wales. (2024) </a:t>
            </a:r>
            <a:r>
              <a:rPr kumimoji="0" lang="en-US" altLang="en-US" sz="1200" b="0" i="1" u="none" strike="noStrike" cap="none" normalizeH="0" baseline="0" dirty="0">
                <a:ln>
                  <a:noFill/>
                </a:ln>
                <a:effectLst/>
                <a:latin typeface="Arial" panose="020B0604020202020204" pitchFamily="34" charset="0"/>
              </a:rPr>
              <a:t>Major events strategy and funding</a:t>
            </a:r>
            <a:r>
              <a:rPr kumimoji="0" lang="en-US" altLang="en-US" sz="1200" b="0" i="0" u="none" strike="noStrike" cap="none" normalizeH="0" baseline="0" dirty="0">
                <a:ln>
                  <a:noFill/>
                </a:ln>
                <a:effectLst/>
                <a:latin typeface="Arial" panose="020B0604020202020204" pitchFamily="34" charset="0"/>
              </a:rPr>
              <a:t>. Available at: </a:t>
            </a:r>
            <a:r>
              <a:rPr kumimoji="0" lang="en-US" altLang="en-US" sz="1200" b="0" i="0" u="none" strike="noStrike" cap="none" normalizeH="0" baseline="0" dirty="0">
                <a:ln>
                  <a:noFill/>
                </a:ln>
                <a:effectLst/>
                <a:latin typeface="Arial" panose="020B0604020202020204" pitchFamily="34" charset="0"/>
                <a:hlinkClick r:id="rId3"/>
              </a:rPr>
              <a:t>https://industry.visitwales.com</a:t>
            </a:r>
            <a:r>
              <a:rPr kumimoji="0" lang="en-US" altLang="en-US" sz="1200" b="0" i="0" u="none" strike="noStrike" cap="none" normalizeH="0" baseline="0" dirty="0">
                <a:ln>
                  <a:noFill/>
                </a:ln>
                <a:effectLst/>
                <a:latin typeface="Arial" panose="020B0604020202020204" pitchFamily="34" charset="0"/>
              </a:rPr>
              <a:t> (Accessed: 18 May 2025).</a:t>
            </a:r>
          </a:p>
          <a:p>
            <a:pPr marL="0" marR="0" lvl="0" indent="0" defTabSz="914400" rtl="0" eaLnBrk="0" fontAlgn="base" latinLnBrk="0" hangingPunct="0">
              <a:spcBef>
                <a:spcPct val="0"/>
              </a:spcBef>
              <a:spcAft>
                <a:spcPts val="600"/>
              </a:spcAft>
              <a:buClrTx/>
              <a:buSzTx/>
              <a:buFontTx/>
              <a:buChar char="•"/>
              <a:tabLst/>
            </a:pPr>
            <a:r>
              <a:rPr kumimoji="0" lang="en-US" altLang="en-US" sz="1200" b="0" i="0" u="none" strike="noStrike" cap="none" normalizeH="0" baseline="0" dirty="0">
                <a:ln>
                  <a:noFill/>
                </a:ln>
                <a:effectLst/>
                <a:latin typeface="Arial" panose="020B0604020202020204" pitchFamily="34" charset="0"/>
              </a:rPr>
              <a:t>Business Wales. (2024) </a:t>
            </a:r>
            <a:r>
              <a:rPr kumimoji="0" lang="en-US" altLang="en-US" sz="1200" b="0" i="1" u="none" strike="noStrike" cap="none" normalizeH="0" baseline="0" dirty="0">
                <a:ln>
                  <a:noFill/>
                </a:ln>
                <a:effectLst/>
                <a:latin typeface="Arial" panose="020B0604020202020204" pitchFamily="34" charset="0"/>
              </a:rPr>
              <a:t>MICE market positioning support</a:t>
            </a:r>
            <a:r>
              <a:rPr kumimoji="0" lang="en-US" altLang="en-US" sz="1200" b="0" i="0" u="none" strike="noStrike" cap="none" normalizeH="0" baseline="0" dirty="0">
                <a:ln>
                  <a:noFill/>
                </a:ln>
                <a:effectLst/>
                <a:latin typeface="Arial" panose="020B0604020202020204" pitchFamily="34" charset="0"/>
              </a:rPr>
              <a:t>. Available at: </a:t>
            </a:r>
            <a:r>
              <a:rPr kumimoji="0" lang="en-US" altLang="en-US" sz="1200" b="0" i="0" u="none" strike="noStrike" cap="none" normalizeH="0" baseline="0" dirty="0">
                <a:ln>
                  <a:noFill/>
                </a:ln>
                <a:effectLst/>
                <a:latin typeface="Arial" panose="020B0604020202020204" pitchFamily="34" charset="0"/>
                <a:hlinkClick r:id="rId5"/>
              </a:rPr>
              <a:t>https://businesswales.gov.wales</a:t>
            </a:r>
            <a:r>
              <a:rPr kumimoji="0" lang="en-US" altLang="en-US" sz="1200" b="0" i="0" u="none" strike="noStrike" cap="none" normalizeH="0" baseline="0" dirty="0">
                <a:ln>
                  <a:noFill/>
                </a:ln>
                <a:effectLst/>
                <a:latin typeface="Arial" panose="020B0604020202020204" pitchFamily="34" charset="0"/>
              </a:rPr>
              <a:t> (Accessed: 18 May 2025).</a:t>
            </a:r>
          </a:p>
          <a:p>
            <a:pPr marL="0" marR="0" lvl="0" indent="0" defTabSz="914400" rtl="0" eaLnBrk="0" fontAlgn="base" latinLnBrk="0" hangingPunct="0">
              <a:spcBef>
                <a:spcPct val="0"/>
              </a:spcBef>
              <a:spcAft>
                <a:spcPts val="600"/>
              </a:spcAft>
              <a:buClrTx/>
              <a:buSzTx/>
              <a:buFontTx/>
              <a:buChar char="•"/>
              <a:tabLst/>
            </a:pPr>
            <a:r>
              <a:rPr kumimoji="0" lang="en-US" altLang="en-US" sz="1200" b="0" i="0" u="none" strike="noStrike" cap="none" normalizeH="0" baseline="0" dirty="0">
                <a:ln>
                  <a:noFill/>
                </a:ln>
                <a:effectLst/>
                <a:latin typeface="Arial" panose="020B0604020202020204" pitchFamily="34" charset="0"/>
              </a:rPr>
              <a:t>Visit Wales. (2024) </a:t>
            </a:r>
            <a:r>
              <a:rPr kumimoji="0" lang="en-US" altLang="en-US" sz="1200" b="0" i="1" u="none" strike="noStrike" cap="none" normalizeH="0" baseline="0" dirty="0">
                <a:ln>
                  <a:noFill/>
                </a:ln>
                <a:effectLst/>
                <a:latin typeface="Arial" panose="020B0604020202020204" pitchFamily="34" charset="0"/>
              </a:rPr>
              <a:t>Digital marketing resources and brand guidance</a:t>
            </a:r>
            <a:r>
              <a:rPr kumimoji="0" lang="en-US" altLang="en-US" sz="1200" b="0" i="0" u="none" strike="noStrike" cap="none" normalizeH="0" baseline="0" dirty="0">
                <a:ln>
                  <a:noFill/>
                </a:ln>
                <a:effectLst/>
                <a:latin typeface="Arial" panose="020B0604020202020204" pitchFamily="34" charset="0"/>
              </a:rPr>
              <a:t>. Available at: </a:t>
            </a:r>
            <a:r>
              <a:rPr kumimoji="0" lang="en-US" altLang="en-US" sz="1200" b="0" i="0" u="none" strike="noStrike" cap="none" normalizeH="0" baseline="0" dirty="0">
                <a:ln>
                  <a:noFill/>
                </a:ln>
                <a:effectLst/>
                <a:latin typeface="Arial" panose="020B0604020202020204" pitchFamily="34" charset="0"/>
                <a:hlinkClick r:id="rId3"/>
              </a:rPr>
              <a:t>https://industry.visitwales.com</a:t>
            </a:r>
            <a:r>
              <a:rPr kumimoji="0" lang="en-US" altLang="en-US" sz="1200" b="0" i="0" u="none" strike="noStrike" cap="none" normalizeH="0" baseline="0" dirty="0">
                <a:ln>
                  <a:noFill/>
                </a:ln>
                <a:effectLst/>
                <a:latin typeface="Arial" panose="020B0604020202020204" pitchFamily="34" charset="0"/>
              </a:rPr>
              <a:t> (Accessed: 18 May 2025).</a:t>
            </a:r>
          </a:p>
          <a:p>
            <a:pPr marL="0" marR="0" lvl="0" indent="0" defTabSz="914400" rtl="0" eaLnBrk="0" fontAlgn="base" latinLnBrk="0" hangingPunct="0">
              <a:spcBef>
                <a:spcPct val="0"/>
              </a:spcBef>
              <a:spcAft>
                <a:spcPts val="600"/>
              </a:spcAft>
              <a:buClrTx/>
              <a:buSzTx/>
              <a:buFontTx/>
              <a:buChar char="•"/>
              <a:tabLst/>
            </a:pPr>
            <a:r>
              <a:rPr kumimoji="0" lang="en-US" altLang="en-US" sz="1200" b="0" i="0" u="none" strike="noStrike" cap="none" normalizeH="0" baseline="0" dirty="0">
                <a:ln>
                  <a:noFill/>
                </a:ln>
                <a:effectLst/>
                <a:latin typeface="Arial" panose="020B0604020202020204" pitchFamily="34" charset="0"/>
              </a:rPr>
              <a:t>Wales.com. (2024) </a:t>
            </a:r>
            <a:r>
              <a:rPr kumimoji="0" lang="en-US" altLang="en-US" sz="1200" b="0" i="1" u="none" strike="noStrike" cap="none" normalizeH="0" baseline="0" dirty="0" err="1">
                <a:ln>
                  <a:noFill/>
                </a:ln>
                <a:effectLst/>
                <a:latin typeface="Arial" panose="020B0604020202020204" pitchFamily="34" charset="0"/>
              </a:rPr>
              <a:t>Croeso</a:t>
            </a:r>
            <a:r>
              <a:rPr kumimoji="0" lang="en-US" altLang="en-US" sz="1200" b="0" i="1" u="none" strike="noStrike" cap="none" normalizeH="0" baseline="0" dirty="0">
                <a:ln>
                  <a:noFill/>
                </a:ln>
                <a:effectLst/>
                <a:latin typeface="Arial" panose="020B0604020202020204" pitchFamily="34" charset="0"/>
              </a:rPr>
              <a:t> campaign videos and storytelling assets</a:t>
            </a:r>
            <a:r>
              <a:rPr kumimoji="0" lang="en-US" altLang="en-US" sz="1200" b="0" i="0" u="none" strike="noStrike" cap="none" normalizeH="0" baseline="0" dirty="0">
                <a:ln>
                  <a:noFill/>
                </a:ln>
                <a:effectLst/>
                <a:latin typeface="Arial" panose="020B0604020202020204" pitchFamily="34" charset="0"/>
              </a:rPr>
              <a:t>. Available at: </a:t>
            </a:r>
            <a:r>
              <a:rPr kumimoji="0" lang="en-US" altLang="en-US" sz="1200" b="0" i="0" u="none" strike="noStrike" cap="none" normalizeH="0" baseline="0" dirty="0">
                <a:ln>
                  <a:noFill/>
                </a:ln>
                <a:effectLst/>
                <a:latin typeface="Arial" panose="020B0604020202020204" pitchFamily="34" charset="0"/>
                <a:hlinkClick r:id="rId4"/>
              </a:rPr>
              <a:t>https://wales.com</a:t>
            </a:r>
            <a:r>
              <a:rPr kumimoji="0" lang="en-US" altLang="en-US" sz="1200" b="0" i="0" u="none" strike="noStrike" cap="none" normalizeH="0" baseline="0" dirty="0">
                <a:ln>
                  <a:noFill/>
                </a:ln>
                <a:effectLst/>
                <a:latin typeface="Arial" panose="020B0604020202020204" pitchFamily="34" charset="0"/>
              </a:rPr>
              <a:t> (Accessed: 18 May 2025).</a:t>
            </a:r>
          </a:p>
          <a:p>
            <a:pPr marL="0" marR="0" lvl="0" indent="0" defTabSz="914400" rtl="0" eaLnBrk="0" fontAlgn="base" latinLnBrk="0" hangingPunct="0">
              <a:spcBef>
                <a:spcPct val="0"/>
              </a:spcBef>
              <a:spcAft>
                <a:spcPts val="600"/>
              </a:spcAft>
              <a:buClrTx/>
              <a:buSzTx/>
              <a:buFontTx/>
              <a:buChar char="•"/>
              <a:tabLst/>
            </a:pPr>
            <a:r>
              <a:rPr kumimoji="0" lang="en-US" altLang="en-US" sz="1200" b="0" i="0" u="none" strike="noStrike" cap="none" normalizeH="0" baseline="0" dirty="0">
                <a:ln>
                  <a:noFill/>
                </a:ln>
                <a:effectLst/>
                <a:latin typeface="Arial" panose="020B0604020202020204" pitchFamily="34" charset="0"/>
              </a:rPr>
              <a:t>Visit Wales. (2024) </a:t>
            </a:r>
            <a:r>
              <a:rPr kumimoji="0" lang="en-US" altLang="en-US" sz="1200" b="0" i="1" u="none" strike="noStrike" cap="none" normalizeH="0" baseline="0" dirty="0">
                <a:ln>
                  <a:noFill/>
                </a:ln>
                <a:effectLst/>
                <a:latin typeface="Arial" panose="020B0604020202020204" pitchFamily="34" charset="0"/>
              </a:rPr>
              <a:t>Meet in Wales event planner toolkit</a:t>
            </a:r>
            <a:r>
              <a:rPr kumimoji="0" lang="en-US" altLang="en-US" sz="1200" b="0" i="0" u="none" strike="noStrike" cap="none" normalizeH="0" baseline="0" dirty="0">
                <a:ln>
                  <a:noFill/>
                </a:ln>
                <a:effectLst/>
                <a:latin typeface="Arial" panose="020B0604020202020204" pitchFamily="34" charset="0"/>
              </a:rPr>
              <a:t>. Available at: </a:t>
            </a:r>
            <a:r>
              <a:rPr kumimoji="0" lang="en-US" altLang="en-US" sz="1200" b="0" i="0" u="none" strike="noStrike" cap="none" normalizeH="0" baseline="0" dirty="0">
                <a:ln>
                  <a:noFill/>
                </a:ln>
                <a:effectLst/>
                <a:latin typeface="Arial" panose="020B0604020202020204" pitchFamily="34" charset="0"/>
                <a:hlinkClick r:id="rId2"/>
              </a:rPr>
              <a:t>https://traveltrade.visitwales.com</a:t>
            </a:r>
            <a:r>
              <a:rPr kumimoji="0" lang="en-US" altLang="en-US" sz="1200" b="0" i="0" u="none" strike="noStrike" cap="none" normalizeH="0" baseline="0" dirty="0">
                <a:ln>
                  <a:noFill/>
                </a:ln>
                <a:effectLst/>
                <a:latin typeface="Arial" panose="020B0604020202020204" pitchFamily="34" charset="0"/>
              </a:rPr>
              <a:t> (Accessed: 18 May 2025).</a:t>
            </a:r>
          </a:p>
          <a:p>
            <a:pPr marL="0" marR="0" lvl="0" indent="0" defTabSz="914400" rtl="0" eaLnBrk="0" fontAlgn="base" latinLnBrk="0" hangingPunct="0">
              <a:spcBef>
                <a:spcPct val="0"/>
              </a:spcBef>
              <a:spcAft>
                <a:spcPts val="600"/>
              </a:spcAft>
              <a:buClrTx/>
              <a:buSzTx/>
              <a:buFontTx/>
              <a:buChar char="•"/>
              <a:tabLst/>
            </a:pPr>
            <a:r>
              <a:rPr kumimoji="0" lang="en-US" altLang="en-US" sz="1200" b="0" i="0" u="none" strike="noStrike" cap="none" normalizeH="0" baseline="0" dirty="0">
                <a:ln>
                  <a:noFill/>
                </a:ln>
                <a:effectLst/>
                <a:latin typeface="Arial" panose="020B0604020202020204" pitchFamily="34" charset="0"/>
              </a:rPr>
              <a:t>Welsh Government. (2024) </a:t>
            </a:r>
            <a:r>
              <a:rPr kumimoji="0" lang="en-US" altLang="en-US" sz="1200" b="0" i="1" u="none" strike="noStrike" cap="none" normalizeH="0" baseline="0" dirty="0">
                <a:ln>
                  <a:noFill/>
                </a:ln>
                <a:effectLst/>
                <a:latin typeface="Arial" panose="020B0604020202020204" pitchFamily="34" charset="0"/>
              </a:rPr>
              <a:t>Weatherproofing and tourism resilience funds</a:t>
            </a:r>
            <a:r>
              <a:rPr kumimoji="0" lang="en-US" altLang="en-US" sz="1200" b="0" i="0" u="none" strike="noStrike" cap="none" normalizeH="0" baseline="0" dirty="0">
                <a:ln>
                  <a:noFill/>
                </a:ln>
                <a:effectLst/>
                <a:latin typeface="Arial" panose="020B0604020202020204" pitchFamily="34" charset="0"/>
              </a:rPr>
              <a:t>. Available at: </a:t>
            </a:r>
            <a:r>
              <a:rPr kumimoji="0" lang="en-US" altLang="en-US" sz="1200" b="0" i="0" u="none" strike="noStrike" cap="none" normalizeH="0" baseline="0" dirty="0">
                <a:ln>
                  <a:noFill/>
                </a:ln>
                <a:effectLst/>
                <a:latin typeface="Arial" panose="020B0604020202020204" pitchFamily="34" charset="0"/>
                <a:hlinkClick r:id="rId10"/>
              </a:rPr>
              <a:t>https://gov.wales</a:t>
            </a:r>
            <a:r>
              <a:rPr kumimoji="0" lang="en-US" altLang="en-US" sz="1200" b="0" i="0" u="none" strike="noStrike" cap="none" normalizeH="0" baseline="0" dirty="0">
                <a:ln>
                  <a:noFill/>
                </a:ln>
                <a:effectLst/>
                <a:latin typeface="Arial" panose="020B0604020202020204" pitchFamily="34" charset="0"/>
              </a:rPr>
              <a:t> (Accessed: 18 May 2025).</a:t>
            </a:r>
          </a:p>
        </p:txBody>
      </p:sp>
    </p:spTree>
    <p:extLst>
      <p:ext uri="{BB962C8B-B14F-4D97-AF65-F5344CB8AC3E}">
        <p14:creationId xmlns:p14="http://schemas.microsoft.com/office/powerpoint/2010/main" val="1780580469"/>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a:majorFont>
        <a:latin typeface="Aptos Display" panose="0211000402020202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Aptos" panose="0211000402020202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otalTime>938</TotalTime>
  <Words>2856</Words>
  <Application>Microsoft Office PowerPoint</Application>
  <PresentationFormat>Widescreen</PresentationFormat>
  <Paragraphs>91</Paragraphs>
  <Slides>13</Slides>
  <Notes>0</Notes>
  <HiddenSlides>0</HiddenSlides>
  <MMClips>0</MMClips>
  <ScaleCrop>false</ScaleCrop>
  <HeadingPairs>
    <vt:vector size="6" baseType="variant">
      <vt:variant>
        <vt:lpstr>Fonts Used</vt:lpstr>
      </vt:variant>
      <vt:variant>
        <vt:i4>3</vt:i4>
      </vt:variant>
      <vt:variant>
        <vt:lpstr>Theme</vt:lpstr>
      </vt:variant>
      <vt:variant>
        <vt:i4>1</vt:i4>
      </vt:variant>
      <vt:variant>
        <vt:lpstr>Slide Titles</vt:lpstr>
      </vt:variant>
      <vt:variant>
        <vt:i4>13</vt:i4>
      </vt:variant>
    </vt:vector>
  </HeadingPairs>
  <TitlesOfParts>
    <vt:vector size="17" baseType="lpstr">
      <vt:lpstr>Aptos</vt:lpstr>
      <vt:lpstr>Aptos Display</vt:lpstr>
      <vt:lpstr>Arial</vt:lpstr>
      <vt:lpstr>Office Theme</vt:lpstr>
      <vt:lpstr>Welsh “Year of Croeso 2025” MICE Event – Feasibility Study</vt:lpstr>
      <vt:lpstr>Introduction</vt:lpstr>
      <vt:lpstr>Event Concept &amp; Purpose</vt:lpstr>
      <vt:lpstr>Unique Value Proposition – Sense of Place </vt:lpstr>
      <vt:lpstr>Concordance with Year of Croeso </vt:lpstr>
      <vt:lpstr> Business Event Planners: The main people </vt:lpstr>
      <vt:lpstr>Market Trends &amp; Demand </vt:lpstr>
      <vt:lpstr>Competitive Analysis Positioning &amp; Differentiation </vt:lpstr>
      <vt:lpstr>Venue &amp; Location </vt:lpstr>
      <vt:lpstr>Logistics &amp; Accommodations </vt:lpstr>
      <vt:lpstr>Staffing &amp; Technical Requirements </vt:lpstr>
      <vt:lpstr>Financial Projection &amp; Sponsorship </vt:lpstr>
      <vt:lpstr>References:</vt:lpstr>
    </vt:vector>
  </TitlesOfParts>
  <Company/>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
  <dc:creator>Darius-Emanuel-Adrian Berlan (2244805)</dc:creator>
  <cp:lastModifiedBy>Darius-Emanuel-Adrian Berlan (2244805)</cp:lastModifiedBy>
  <cp:revision>1</cp:revision>
  <dcterms:created xsi:type="dcterms:W3CDTF">2025-05-18T16:37:15Z</dcterms:created>
  <dcterms:modified xsi:type="dcterms:W3CDTF">2025-05-19T08:15:33Z</dcterms:modified>
</cp:coreProperties>
</file>