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57" r:id="rId3"/>
    <p:sldId id="258" r:id="rId4"/>
    <p:sldId id="259" r:id="rId5"/>
    <p:sldId id="260" r:id="rId6"/>
    <p:sldId id="261" r:id="rId7"/>
    <p:sldId id="262" r:id="rId8"/>
    <p:sldId id="268" r:id="rId9"/>
    <p:sldId id="269" r:id="rId10"/>
    <p:sldId id="270" r:id="rId11"/>
    <p:sldId id="271" r:id="rId12"/>
    <p:sldId id="272" r:id="rId13"/>
    <p:sldId id="273" r:id="rId14"/>
    <p:sldId id="274" r:id="rId15"/>
    <p:sldId id="275" r:id="rId16"/>
    <p:sldId id="276" r:id="rId17"/>
    <p:sldId id="277" r:id="rId18"/>
    <p:sldId id="278" r:id="rId19"/>
    <p:sldId id="279" r:id="rId20"/>
    <p:sldId id="280" r:id="rId21"/>
    <p:sldId id="28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77" d="100"/>
          <a:sy n="77" d="100"/>
        </p:scale>
        <p:origin x="81" y="12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477B2E4D-4CEB-4769-AB0E-21723737339B}"/>
    <pc:docChg chg="custSel delSld modSld">
      <pc:chgData name="Luke Roach" userId="3c173453-1e89-4ab7-a897-c035ad6940d7" providerId="ADAL" clId="{477B2E4D-4CEB-4769-AB0E-21723737339B}" dt="2022-05-19T07:18:23.986" v="79" actId="47"/>
      <pc:docMkLst>
        <pc:docMk/>
      </pc:docMkLst>
      <pc:sldChg chg="modSp mod">
        <pc:chgData name="Luke Roach" userId="3c173453-1e89-4ab7-a897-c035ad6940d7" providerId="ADAL" clId="{477B2E4D-4CEB-4769-AB0E-21723737339B}" dt="2022-05-19T07:17:43.849" v="74" actId="20577"/>
        <pc:sldMkLst>
          <pc:docMk/>
          <pc:sldMk cId="2393599906" sldId="262"/>
        </pc:sldMkLst>
        <pc:spChg chg="mod">
          <ac:chgData name="Luke Roach" userId="3c173453-1e89-4ab7-a897-c035ad6940d7" providerId="ADAL" clId="{477B2E4D-4CEB-4769-AB0E-21723737339B}" dt="2022-05-19T07:17:43.849" v="74" actId="20577"/>
          <ac:spMkLst>
            <pc:docMk/>
            <pc:sldMk cId="2393599906" sldId="262"/>
            <ac:spMk id="3" creationId="{5757C69D-4A18-4F8A-8EB4-F68F0B9649C6}"/>
          </ac:spMkLst>
        </pc:spChg>
      </pc:sldChg>
      <pc:sldChg chg="del">
        <pc:chgData name="Luke Roach" userId="3c173453-1e89-4ab7-a897-c035ad6940d7" providerId="ADAL" clId="{477B2E4D-4CEB-4769-AB0E-21723737339B}" dt="2022-05-19T07:17:57.316" v="75" actId="2696"/>
        <pc:sldMkLst>
          <pc:docMk/>
          <pc:sldMk cId="4039077753" sldId="263"/>
        </pc:sldMkLst>
      </pc:sldChg>
      <pc:sldChg chg="del">
        <pc:chgData name="Luke Roach" userId="3c173453-1e89-4ab7-a897-c035ad6940d7" providerId="ADAL" clId="{477B2E4D-4CEB-4769-AB0E-21723737339B}" dt="2022-05-19T07:18:04.122" v="76" actId="47"/>
        <pc:sldMkLst>
          <pc:docMk/>
          <pc:sldMk cId="2253646504" sldId="264"/>
        </pc:sldMkLst>
      </pc:sldChg>
      <pc:sldChg chg="del">
        <pc:chgData name="Luke Roach" userId="3c173453-1e89-4ab7-a897-c035ad6940d7" providerId="ADAL" clId="{477B2E4D-4CEB-4769-AB0E-21723737339B}" dt="2022-05-19T07:18:08.731" v="77" actId="47"/>
        <pc:sldMkLst>
          <pc:docMk/>
          <pc:sldMk cId="3063413981" sldId="265"/>
        </pc:sldMkLst>
      </pc:sldChg>
      <pc:sldChg chg="del">
        <pc:chgData name="Luke Roach" userId="3c173453-1e89-4ab7-a897-c035ad6940d7" providerId="ADAL" clId="{477B2E4D-4CEB-4769-AB0E-21723737339B}" dt="2022-05-19T07:18:23.986" v="79" actId="47"/>
        <pc:sldMkLst>
          <pc:docMk/>
          <pc:sldMk cId="2547671291" sldId="266"/>
        </pc:sldMkLst>
      </pc:sldChg>
      <pc:sldChg chg="del">
        <pc:chgData name="Luke Roach" userId="3c173453-1e89-4ab7-a897-c035ad6940d7" providerId="ADAL" clId="{477B2E4D-4CEB-4769-AB0E-21723737339B}" dt="2022-05-19T07:18:22.403" v="78" actId="47"/>
        <pc:sldMkLst>
          <pc:docMk/>
          <pc:sldMk cId="4293612304" sldId="267"/>
        </pc:sldMkLst>
      </pc:sldChg>
    </pc:docChg>
  </pc:docChgLst>
  <pc:docChgLst>
    <pc:chgData name="Luke Roach" userId="3c173453-1e89-4ab7-a897-c035ad6940d7" providerId="ADAL" clId="{58527D48-A655-46B9-8D95-EACFB2F5D0F7}"/>
    <pc:docChg chg="custSel modSld">
      <pc:chgData name="Luke Roach" userId="3c173453-1e89-4ab7-a897-c035ad6940d7" providerId="ADAL" clId="{58527D48-A655-46B9-8D95-EACFB2F5D0F7}" dt="2022-01-27T12:33:23.538" v="1" actId="26606"/>
      <pc:docMkLst>
        <pc:docMk/>
      </pc:docMkLst>
      <pc:sldChg chg="addSp modSp mod setBg">
        <pc:chgData name="Luke Roach" userId="3c173453-1e89-4ab7-a897-c035ad6940d7" providerId="ADAL" clId="{58527D48-A655-46B9-8D95-EACFB2F5D0F7}" dt="2022-01-27T12:33:23.538" v="1" actId="26606"/>
        <pc:sldMkLst>
          <pc:docMk/>
          <pc:sldMk cId="1583557698" sldId="257"/>
        </pc:sldMkLst>
        <pc:spChg chg="mod">
          <ac:chgData name="Luke Roach" userId="3c173453-1e89-4ab7-a897-c035ad6940d7" providerId="ADAL" clId="{58527D48-A655-46B9-8D95-EACFB2F5D0F7}" dt="2022-01-27T12:33:23.538" v="1" actId="26606"/>
          <ac:spMkLst>
            <pc:docMk/>
            <pc:sldMk cId="1583557698" sldId="257"/>
            <ac:spMk id="2" creationId="{7B39B3D0-D3E4-4830-8C7E-A03C08956968}"/>
          </ac:spMkLst>
        </pc:spChg>
        <pc:spChg chg="mod">
          <ac:chgData name="Luke Roach" userId="3c173453-1e89-4ab7-a897-c035ad6940d7" providerId="ADAL" clId="{58527D48-A655-46B9-8D95-EACFB2F5D0F7}" dt="2022-01-27T12:33:23.538" v="1" actId="26606"/>
          <ac:spMkLst>
            <pc:docMk/>
            <pc:sldMk cId="1583557698" sldId="257"/>
            <ac:spMk id="3" creationId="{C15C8037-61E1-4C7C-86EC-42FD893D493E}"/>
          </ac:spMkLst>
        </pc:spChg>
        <pc:spChg chg="add">
          <ac:chgData name="Luke Roach" userId="3c173453-1e89-4ab7-a897-c035ad6940d7" providerId="ADAL" clId="{58527D48-A655-46B9-8D95-EACFB2F5D0F7}" dt="2022-01-27T12:33:23.538" v="1" actId="26606"/>
          <ac:spMkLst>
            <pc:docMk/>
            <pc:sldMk cId="1583557698" sldId="257"/>
            <ac:spMk id="9" creationId="{099405E2-1A96-4DBA-A9DC-4C2A1B421CA9}"/>
          </ac:spMkLst>
        </pc:spChg>
        <pc:spChg chg="add">
          <ac:chgData name="Luke Roach" userId="3c173453-1e89-4ab7-a897-c035ad6940d7" providerId="ADAL" clId="{58527D48-A655-46B9-8D95-EACFB2F5D0F7}" dt="2022-01-27T12:33:23.538" v="1" actId="26606"/>
          <ac:spMkLst>
            <pc:docMk/>
            <pc:sldMk cId="1583557698" sldId="257"/>
            <ac:spMk id="11" creationId="{932FF329-3A87-4F66-BA01-91CD63C8119F}"/>
          </ac:spMkLst>
        </pc:spChg>
        <pc:spChg chg="add">
          <ac:chgData name="Luke Roach" userId="3c173453-1e89-4ab7-a897-c035ad6940d7" providerId="ADAL" clId="{58527D48-A655-46B9-8D95-EACFB2F5D0F7}" dt="2022-01-27T12:33:23.538" v="1" actId="26606"/>
          <ac:spMkLst>
            <pc:docMk/>
            <pc:sldMk cId="1583557698" sldId="257"/>
            <ac:spMk id="13" creationId="{BCF4857D-F003-4CA1-82AB-00900B1008BA}"/>
          </ac:spMkLst>
        </pc:spChg>
        <pc:spChg chg="add">
          <ac:chgData name="Luke Roach" userId="3c173453-1e89-4ab7-a897-c035ad6940d7" providerId="ADAL" clId="{58527D48-A655-46B9-8D95-EACFB2F5D0F7}" dt="2022-01-27T12:33:23.538" v="1" actId="26606"/>
          <ac:spMkLst>
            <pc:docMk/>
            <pc:sldMk cId="1583557698" sldId="257"/>
            <ac:spMk id="15" creationId="{79855050-A75B-4DD0-9B56-8B1C7722D884}"/>
          </ac:spMkLst>
        </pc:spChg>
        <pc:spChg chg="add">
          <ac:chgData name="Luke Roach" userId="3c173453-1e89-4ab7-a897-c035ad6940d7" providerId="ADAL" clId="{58527D48-A655-46B9-8D95-EACFB2F5D0F7}" dt="2022-01-27T12:33:23.538" v="1" actId="26606"/>
          <ac:spMkLst>
            <pc:docMk/>
            <pc:sldMk cId="1583557698" sldId="257"/>
            <ac:spMk id="17" creationId="{5E6738EB-6FF0-4AF9-8462-57F4494B88B2}"/>
          </ac:spMkLst>
        </pc:spChg>
        <pc:spChg chg="add">
          <ac:chgData name="Luke Roach" userId="3c173453-1e89-4ab7-a897-c035ad6940d7" providerId="ADAL" clId="{58527D48-A655-46B9-8D95-EACFB2F5D0F7}" dt="2022-01-27T12:33:23.538" v="1" actId="26606"/>
          <ac:spMkLst>
            <pc:docMk/>
            <pc:sldMk cId="1583557698" sldId="257"/>
            <ac:spMk id="19" creationId="{DB791336-FCAA-4174-9303-B3F374861110}"/>
          </ac:spMkLst>
        </pc:spChg>
        <pc:spChg chg="add">
          <ac:chgData name="Luke Roach" userId="3c173453-1e89-4ab7-a897-c035ad6940d7" providerId="ADAL" clId="{58527D48-A655-46B9-8D95-EACFB2F5D0F7}" dt="2022-01-27T12:33:23.538" v="1" actId="26606"/>
          <ac:spMkLst>
            <pc:docMk/>
            <pc:sldMk cId="1583557698" sldId="257"/>
            <ac:spMk id="21" creationId="{CA212158-300D-44D0-9CCE-472C3F669EE1}"/>
          </ac:spMkLst>
        </pc:spChg>
        <pc:spChg chg="add">
          <ac:chgData name="Luke Roach" userId="3c173453-1e89-4ab7-a897-c035ad6940d7" providerId="ADAL" clId="{58527D48-A655-46B9-8D95-EACFB2F5D0F7}" dt="2022-01-27T12:33:23.538" v="1" actId="26606"/>
          <ac:spMkLst>
            <pc:docMk/>
            <pc:sldMk cId="1583557698" sldId="257"/>
            <ac:spMk id="23" creationId="{988521F4-D44A-42C5-9BDB-5CA25554098B}"/>
          </ac:spMkLst>
        </pc:spChg>
        <pc:picChg chg="add mod ord">
          <ac:chgData name="Luke Roach" userId="3c173453-1e89-4ab7-a897-c035ad6940d7" providerId="ADAL" clId="{58527D48-A655-46B9-8D95-EACFB2F5D0F7}" dt="2022-01-27T12:33:23.538" v="1" actId="26606"/>
          <ac:picMkLst>
            <pc:docMk/>
            <pc:sldMk cId="1583557698" sldId="257"/>
            <ac:picMk id="4" creationId="{201323B6-B34D-42D0-9D5A-BA1D355CCA4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5/19/2022</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766020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972413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5/19/2022</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1366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5/19/2022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65573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5/19/2022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3521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5/19/2022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614188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5/19/2022</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066901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5/19/2022</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081768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5/19/2022</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2025626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604068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5/19/2022</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6444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5/19/2022</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989741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37" r:id="rId4"/>
    <p:sldLayoutId id="2147483738" r:id="rId5"/>
    <p:sldLayoutId id="2147483743" r:id="rId6"/>
    <p:sldLayoutId id="2147483739" r:id="rId7"/>
    <p:sldLayoutId id="2147483740" r:id="rId8"/>
    <p:sldLayoutId id="2147483741" r:id="rId9"/>
    <p:sldLayoutId id="2147483742" r:id="rId10"/>
    <p:sldLayoutId id="2147483744"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25BC23-E0DD-4037-B2B8-7B6FA6454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99EE120-2D35-4A48-BAAE-238F986A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ull frame view of crumpled white paper">
            <a:extLst>
              <a:ext uri="{FF2B5EF4-FFF2-40B4-BE49-F238E27FC236}">
                <a16:creationId xmlns:a16="http://schemas.microsoft.com/office/drawing/2014/main" id="{69AFD25F-09E4-4088-9921-41ECA2D81474}"/>
              </a:ext>
            </a:extLst>
          </p:cNvPr>
          <p:cNvPicPr>
            <a:picLocks noChangeAspect="1"/>
          </p:cNvPicPr>
          <p:nvPr/>
        </p:nvPicPr>
        <p:blipFill rotWithShape="1">
          <a:blip r:embed="rId2"/>
          <a:srcRect l="19766" r="23354" b="2"/>
          <a:stretch/>
        </p:blipFill>
        <p:spPr>
          <a:xfrm>
            <a:off x="20" y="1804072"/>
            <a:ext cx="4458058" cy="4349801"/>
          </a:xfrm>
          <a:prstGeom prst="rect">
            <a:avLst/>
          </a:prstGeom>
        </p:spPr>
      </p:pic>
      <p:sp>
        <p:nvSpPr>
          <p:cNvPr id="13" name="Rectangle 12">
            <a:extLst>
              <a:ext uri="{FF2B5EF4-FFF2-40B4-BE49-F238E27FC236}">
                <a16:creationId xmlns:a16="http://schemas.microsoft.com/office/drawing/2014/main" id="{552F9EAC-0C70-441C-AC78-65174C28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40EBA-50DD-4065-B662-F830C858E508}"/>
              </a:ext>
            </a:extLst>
          </p:cNvPr>
          <p:cNvSpPr>
            <a:spLocks noGrp="1"/>
          </p:cNvSpPr>
          <p:nvPr>
            <p:ph type="ctrTitle"/>
          </p:nvPr>
        </p:nvSpPr>
        <p:spPr>
          <a:xfrm>
            <a:off x="4882101" y="2146851"/>
            <a:ext cx="6666980" cy="2658269"/>
          </a:xfrm>
        </p:spPr>
        <p:txBody>
          <a:bodyPr anchor="b">
            <a:normAutofit fontScale="90000"/>
          </a:bodyPr>
          <a:lstStyle/>
          <a:p>
            <a:r>
              <a:rPr lang="en-GB" dirty="0"/>
              <a:t>Evidence Based Policing – Workshop 1</a:t>
            </a:r>
          </a:p>
        </p:txBody>
      </p:sp>
      <p:sp>
        <p:nvSpPr>
          <p:cNvPr id="3" name="Subtitle 2">
            <a:extLst>
              <a:ext uri="{FF2B5EF4-FFF2-40B4-BE49-F238E27FC236}">
                <a16:creationId xmlns:a16="http://schemas.microsoft.com/office/drawing/2014/main" id="{B3EE6406-4D7E-425D-A2B7-105F121A73DD}"/>
              </a:ext>
            </a:extLst>
          </p:cNvPr>
          <p:cNvSpPr>
            <a:spLocks noGrp="1"/>
          </p:cNvSpPr>
          <p:nvPr>
            <p:ph type="subTitle" idx="1"/>
          </p:nvPr>
        </p:nvSpPr>
        <p:spPr>
          <a:xfrm>
            <a:off x="4882102" y="4810937"/>
            <a:ext cx="6666980" cy="1172200"/>
          </a:xfrm>
        </p:spPr>
        <p:txBody>
          <a:bodyPr anchor="t">
            <a:noAutofit/>
          </a:bodyPr>
          <a:lstStyle/>
          <a:p>
            <a:r>
              <a:rPr lang="en-GB" sz="1600" dirty="0"/>
              <a:t>Dr Luke Roach</a:t>
            </a:r>
          </a:p>
          <a:p>
            <a:r>
              <a:rPr lang="en-GB" sz="1600" dirty="0"/>
              <a:t>L.Roach@UWTSD.ac.uk</a:t>
            </a:r>
          </a:p>
        </p:txBody>
      </p:sp>
      <p:sp>
        <p:nvSpPr>
          <p:cNvPr id="15" name="Rectangle 14">
            <a:extLst>
              <a:ext uri="{FF2B5EF4-FFF2-40B4-BE49-F238E27FC236}">
                <a16:creationId xmlns:a16="http://schemas.microsoft.com/office/drawing/2014/main" id="{0D48F6B8-EF56-4340-982E-F4D6F5DC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C596C40-FEA6-4867-853D-CF37DE3B6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DC7C5E2-274E-49A3-A8E0-46A5B8CAC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6CF8D2C-9E01-48EC-8DDF-8A1FF60AE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71964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omer, I Hardly Knew Me | Simpsons Wiki | Fandom">
            <a:extLst>
              <a:ext uri="{FF2B5EF4-FFF2-40B4-BE49-F238E27FC236}">
                <a16:creationId xmlns:a16="http://schemas.microsoft.com/office/drawing/2014/main" id="{201323B6-B34D-42D0-9D5A-BA1D355CCA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810" r="19155" b="2"/>
          <a:stretch/>
        </p:blipFill>
        <p:spPr bwMode="auto">
          <a:xfrm>
            <a:off x="20" y="719747"/>
            <a:ext cx="4458058" cy="5389675"/>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39B3D0-D3E4-4830-8C7E-A03C08956968}"/>
              </a:ext>
            </a:extLst>
          </p:cNvPr>
          <p:cNvSpPr>
            <a:spLocks noGrp="1"/>
          </p:cNvSpPr>
          <p:nvPr>
            <p:ph type="title"/>
          </p:nvPr>
        </p:nvSpPr>
        <p:spPr>
          <a:xfrm>
            <a:off x="4919472" y="1056362"/>
            <a:ext cx="6627226" cy="1154102"/>
          </a:xfrm>
        </p:spPr>
        <p:txBody>
          <a:bodyPr>
            <a:normAutofit/>
          </a:bodyPr>
          <a:lstStyle/>
          <a:p>
            <a:r>
              <a:rPr lang="en-GB" dirty="0"/>
              <a:t>About Me</a:t>
            </a:r>
          </a:p>
        </p:txBody>
      </p:sp>
      <p:sp>
        <p:nvSpPr>
          <p:cNvPr id="17" name="Rectangle 16">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5C8037-61E1-4C7C-86EC-42FD893D493E}"/>
              </a:ext>
            </a:extLst>
          </p:cNvPr>
          <p:cNvSpPr>
            <a:spLocks noGrp="1"/>
          </p:cNvSpPr>
          <p:nvPr>
            <p:ph idx="1"/>
          </p:nvPr>
        </p:nvSpPr>
        <p:spPr>
          <a:xfrm>
            <a:off x="4921857" y="2268656"/>
            <a:ext cx="6627226" cy="3505938"/>
          </a:xfrm>
        </p:spPr>
        <p:txBody>
          <a:bodyPr anchor="t">
            <a:normAutofit/>
          </a:bodyPr>
          <a:lstStyle/>
          <a:p>
            <a:pPr>
              <a:lnSpc>
                <a:spcPct val="130000"/>
              </a:lnSpc>
            </a:pPr>
            <a:r>
              <a:rPr lang="en-GB" dirty="0"/>
              <a:t>I recently got my PhD from Cardiff University</a:t>
            </a:r>
            <a:endParaRPr lang="en-GB"/>
          </a:p>
          <a:p>
            <a:pPr>
              <a:lnSpc>
                <a:spcPct val="130000"/>
              </a:lnSpc>
            </a:pPr>
            <a:endParaRPr lang="en-GB"/>
          </a:p>
          <a:p>
            <a:pPr>
              <a:lnSpc>
                <a:spcPct val="130000"/>
              </a:lnSpc>
            </a:pPr>
            <a:r>
              <a:rPr lang="en-GB" dirty="0"/>
              <a:t>My research is in hate speech online</a:t>
            </a:r>
            <a:endParaRPr lang="en-GB"/>
          </a:p>
          <a:p>
            <a:pPr>
              <a:lnSpc>
                <a:spcPct val="130000"/>
              </a:lnSpc>
            </a:pPr>
            <a:endParaRPr lang="en-GB"/>
          </a:p>
          <a:p>
            <a:pPr>
              <a:lnSpc>
                <a:spcPct val="130000"/>
              </a:lnSpc>
            </a:pPr>
            <a:r>
              <a:rPr lang="en-GB" dirty="0"/>
              <a:t>I’m a big fan of The Simpsons</a:t>
            </a:r>
            <a:endParaRPr lang="en-GB"/>
          </a:p>
          <a:p>
            <a:pPr>
              <a:lnSpc>
                <a:spcPct val="130000"/>
              </a:lnSpc>
            </a:pPr>
            <a:endParaRPr lang="en-GB"/>
          </a:p>
          <a:p>
            <a:pPr>
              <a:lnSpc>
                <a:spcPct val="130000"/>
              </a:lnSpc>
            </a:pPr>
            <a:r>
              <a:rPr lang="en-GB" dirty="0"/>
              <a:t>I think pineapple on pizza is great</a:t>
            </a:r>
            <a:endParaRPr lang="en-GB"/>
          </a:p>
        </p:txBody>
      </p:sp>
      <p:sp>
        <p:nvSpPr>
          <p:cNvPr id="19" name="Rectangle 1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3557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57CDD-E1E0-4746-8DAA-C8FD398CE838}"/>
              </a:ext>
            </a:extLst>
          </p:cNvPr>
          <p:cNvSpPr>
            <a:spLocks noGrp="1"/>
          </p:cNvSpPr>
          <p:nvPr>
            <p:ph type="title"/>
          </p:nvPr>
        </p:nvSpPr>
        <p:spPr/>
        <p:txBody>
          <a:bodyPr/>
          <a:lstStyle/>
          <a:p>
            <a:r>
              <a:rPr lang="en-GB" dirty="0"/>
              <a:t>General Information</a:t>
            </a:r>
          </a:p>
        </p:txBody>
      </p:sp>
      <p:sp>
        <p:nvSpPr>
          <p:cNvPr id="3" name="Content Placeholder 2">
            <a:extLst>
              <a:ext uri="{FF2B5EF4-FFF2-40B4-BE49-F238E27FC236}">
                <a16:creationId xmlns:a16="http://schemas.microsoft.com/office/drawing/2014/main" id="{3E851E0D-244C-44E4-968F-84ACDBCADC10}"/>
              </a:ext>
            </a:extLst>
          </p:cNvPr>
          <p:cNvSpPr>
            <a:spLocks noGrp="1"/>
          </p:cNvSpPr>
          <p:nvPr>
            <p:ph idx="1"/>
          </p:nvPr>
        </p:nvSpPr>
        <p:spPr/>
        <p:txBody>
          <a:bodyPr/>
          <a:lstStyle/>
          <a:p>
            <a:r>
              <a:rPr lang="en-GB" dirty="0"/>
              <a:t>Lectures are online every week. They will be split into two Panopto videos about half an hour in length each</a:t>
            </a:r>
          </a:p>
          <a:p>
            <a:endParaRPr lang="en-GB" dirty="0"/>
          </a:p>
          <a:p>
            <a:r>
              <a:rPr lang="en-GB" dirty="0"/>
              <a:t>Lectures will go live on Moodle every Friday before midday.</a:t>
            </a:r>
          </a:p>
          <a:p>
            <a:endParaRPr lang="en-GB" dirty="0"/>
          </a:p>
          <a:p>
            <a:r>
              <a:rPr lang="en-GB" dirty="0"/>
              <a:t>You will be expected to watch those lectures in advance of work shops and take appropriate notes.</a:t>
            </a:r>
          </a:p>
        </p:txBody>
      </p:sp>
    </p:spTree>
    <p:extLst>
      <p:ext uri="{BB962C8B-B14F-4D97-AF65-F5344CB8AC3E}">
        <p14:creationId xmlns:p14="http://schemas.microsoft.com/office/powerpoint/2010/main" val="236301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9D72D-3EB7-49D4-A680-15FF04546530}"/>
              </a:ext>
            </a:extLst>
          </p:cNvPr>
          <p:cNvSpPr>
            <a:spLocks noGrp="1"/>
          </p:cNvSpPr>
          <p:nvPr>
            <p:ph type="title"/>
          </p:nvPr>
        </p:nvSpPr>
        <p:spPr/>
        <p:txBody>
          <a:bodyPr/>
          <a:lstStyle/>
          <a:p>
            <a:r>
              <a:rPr lang="en-GB" dirty="0"/>
              <a:t>General Information</a:t>
            </a:r>
          </a:p>
        </p:txBody>
      </p:sp>
      <p:sp>
        <p:nvSpPr>
          <p:cNvPr id="3" name="Content Placeholder 2">
            <a:extLst>
              <a:ext uri="{FF2B5EF4-FFF2-40B4-BE49-F238E27FC236}">
                <a16:creationId xmlns:a16="http://schemas.microsoft.com/office/drawing/2014/main" id="{845ACE15-72FE-479A-8FAE-ABA986D613F2}"/>
              </a:ext>
            </a:extLst>
          </p:cNvPr>
          <p:cNvSpPr>
            <a:spLocks noGrp="1"/>
          </p:cNvSpPr>
          <p:nvPr>
            <p:ph idx="1"/>
          </p:nvPr>
        </p:nvSpPr>
        <p:spPr/>
        <p:txBody>
          <a:bodyPr>
            <a:normAutofit fontScale="85000" lnSpcReduction="20000"/>
          </a:bodyPr>
          <a:lstStyle/>
          <a:p>
            <a:r>
              <a:rPr lang="en-GB" dirty="0"/>
              <a:t>Workshops are face to face on campus. You are expected to come every week, unless you are isolating from COVID in which case there will be a Teams meeting to join from home.</a:t>
            </a:r>
          </a:p>
          <a:p>
            <a:endParaRPr lang="en-GB" dirty="0"/>
          </a:p>
          <a:p>
            <a:r>
              <a:rPr lang="en-GB" dirty="0"/>
              <a:t>The work shops are about your ideas and your discussion.</a:t>
            </a:r>
          </a:p>
          <a:p>
            <a:endParaRPr lang="en-GB" dirty="0"/>
          </a:p>
          <a:p>
            <a:r>
              <a:rPr lang="en-GB" dirty="0"/>
              <a:t>There may be prep work to do before a work shop. I will let you know at the end of the pre-recorded lecture if there is anything to do. I will also make it let you know on Teams and moodle.</a:t>
            </a:r>
          </a:p>
          <a:p>
            <a:endParaRPr lang="en-GB" dirty="0"/>
          </a:p>
          <a:p>
            <a:r>
              <a:rPr lang="en-GB" dirty="0"/>
              <a:t>There is also a Q&amp;A/drop in/support session on Teams each week.</a:t>
            </a:r>
          </a:p>
        </p:txBody>
      </p:sp>
    </p:spTree>
    <p:extLst>
      <p:ext uri="{BB962C8B-B14F-4D97-AF65-F5344CB8AC3E}">
        <p14:creationId xmlns:p14="http://schemas.microsoft.com/office/powerpoint/2010/main" val="1901885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10016-F197-42CF-9156-65C983485C90}"/>
              </a:ext>
            </a:extLst>
          </p:cNvPr>
          <p:cNvSpPr>
            <a:spLocks noGrp="1"/>
          </p:cNvSpPr>
          <p:nvPr>
            <p:ph type="title"/>
          </p:nvPr>
        </p:nvSpPr>
        <p:spPr/>
        <p:txBody>
          <a:bodyPr/>
          <a:lstStyle/>
          <a:p>
            <a:r>
              <a:rPr lang="en-GB" dirty="0"/>
              <a:t>General Information</a:t>
            </a:r>
          </a:p>
        </p:txBody>
      </p:sp>
      <p:sp>
        <p:nvSpPr>
          <p:cNvPr id="3" name="Content Placeholder 2">
            <a:extLst>
              <a:ext uri="{FF2B5EF4-FFF2-40B4-BE49-F238E27FC236}">
                <a16:creationId xmlns:a16="http://schemas.microsoft.com/office/drawing/2014/main" id="{1C558E70-4843-41F1-AA9C-87E0CBC6258D}"/>
              </a:ext>
            </a:extLst>
          </p:cNvPr>
          <p:cNvSpPr>
            <a:spLocks noGrp="1"/>
          </p:cNvSpPr>
          <p:nvPr>
            <p:ph idx="1"/>
          </p:nvPr>
        </p:nvSpPr>
        <p:spPr/>
        <p:txBody>
          <a:bodyPr/>
          <a:lstStyle/>
          <a:p>
            <a:r>
              <a:rPr lang="en-GB" dirty="0"/>
              <a:t>Power-Point slides for each lecture, as well as reading lists and other learning materials will be available on Moodle.</a:t>
            </a:r>
          </a:p>
          <a:p>
            <a:endParaRPr lang="en-GB" dirty="0"/>
          </a:p>
          <a:p>
            <a:r>
              <a:rPr lang="en-GB" dirty="0"/>
              <a:t>If you have any difficulty finding anything, please let me know as early as possible and I’ll do my best to help.</a:t>
            </a:r>
          </a:p>
        </p:txBody>
      </p:sp>
    </p:spTree>
    <p:extLst>
      <p:ext uri="{BB962C8B-B14F-4D97-AF65-F5344CB8AC3E}">
        <p14:creationId xmlns:p14="http://schemas.microsoft.com/office/powerpoint/2010/main" val="580891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9E315-759C-4896-AE01-58B79C3862DD}"/>
              </a:ext>
            </a:extLst>
          </p:cNvPr>
          <p:cNvSpPr>
            <a:spLocks noGrp="1"/>
          </p:cNvSpPr>
          <p:nvPr>
            <p:ph type="title"/>
          </p:nvPr>
        </p:nvSpPr>
        <p:spPr>
          <a:xfrm>
            <a:off x="1535371" y="1044054"/>
            <a:ext cx="10013709" cy="1030360"/>
          </a:xfrm>
        </p:spPr>
        <p:txBody>
          <a:bodyPr>
            <a:normAutofit/>
          </a:bodyPr>
          <a:lstStyle/>
          <a:p>
            <a:r>
              <a:rPr lang="en-GB" dirty="0">
                <a:solidFill>
                  <a:schemeClr val="bg1"/>
                </a:solidFill>
              </a:rPr>
              <a:t>My availability</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D6E4EB-B4F9-4E2F-98A8-765750308C7F}"/>
              </a:ext>
            </a:extLst>
          </p:cNvPr>
          <p:cNvSpPr>
            <a:spLocks noGrp="1"/>
          </p:cNvSpPr>
          <p:nvPr>
            <p:ph idx="1"/>
          </p:nvPr>
        </p:nvSpPr>
        <p:spPr>
          <a:xfrm>
            <a:off x="1535371" y="2702257"/>
            <a:ext cx="9935571" cy="3426158"/>
          </a:xfrm>
        </p:spPr>
        <p:txBody>
          <a:bodyPr anchor="t">
            <a:normAutofit fontScale="85000" lnSpcReduction="10000"/>
          </a:bodyPr>
          <a:lstStyle/>
          <a:p>
            <a:r>
              <a:rPr lang="en-GB" dirty="0"/>
              <a:t>I’m here to help with your learning and university experience in any way I can.</a:t>
            </a:r>
          </a:p>
          <a:p>
            <a:endParaRPr lang="en-GB" dirty="0"/>
          </a:p>
          <a:p>
            <a:r>
              <a:rPr lang="en-GB" dirty="0"/>
              <a:t>If you have a question feel free to contact me by email and ask any time. I’ll do my best to return your email ASAP (within 2 working days) but I am not available 24/7.</a:t>
            </a:r>
          </a:p>
          <a:p>
            <a:endParaRPr lang="en-GB" dirty="0"/>
          </a:p>
          <a:p>
            <a:r>
              <a:rPr lang="en-GB" dirty="0"/>
              <a:t>Always ask the question if you have one. We’re here to learn together, not struggle on our own.</a:t>
            </a:r>
          </a:p>
        </p:txBody>
      </p:sp>
    </p:spTree>
    <p:extLst>
      <p:ext uri="{BB962C8B-B14F-4D97-AF65-F5344CB8AC3E}">
        <p14:creationId xmlns:p14="http://schemas.microsoft.com/office/powerpoint/2010/main" val="1157674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A6417-52FA-40C4-8C29-BBAD49E11CBA}"/>
              </a:ext>
            </a:extLst>
          </p:cNvPr>
          <p:cNvSpPr>
            <a:spLocks noGrp="1"/>
          </p:cNvSpPr>
          <p:nvPr>
            <p:ph type="title"/>
          </p:nvPr>
        </p:nvSpPr>
        <p:spPr/>
        <p:txBody>
          <a:bodyPr/>
          <a:lstStyle/>
          <a:p>
            <a:r>
              <a:rPr lang="en-GB" dirty="0"/>
              <a:t>Assessment 1</a:t>
            </a:r>
          </a:p>
        </p:txBody>
      </p:sp>
      <p:sp>
        <p:nvSpPr>
          <p:cNvPr id="3" name="Content Placeholder 2">
            <a:extLst>
              <a:ext uri="{FF2B5EF4-FFF2-40B4-BE49-F238E27FC236}">
                <a16:creationId xmlns:a16="http://schemas.microsoft.com/office/drawing/2014/main" id="{5757C69D-4A18-4F8A-8EB4-F68F0B9649C6}"/>
              </a:ext>
            </a:extLst>
          </p:cNvPr>
          <p:cNvSpPr>
            <a:spLocks noGrp="1"/>
          </p:cNvSpPr>
          <p:nvPr>
            <p:ph idx="1"/>
          </p:nvPr>
        </p:nvSpPr>
        <p:spPr/>
        <p:txBody>
          <a:bodyPr>
            <a:normAutofit/>
          </a:bodyPr>
          <a:lstStyle/>
          <a:p>
            <a:r>
              <a:rPr lang="en-GB" dirty="0"/>
              <a:t>Assessment to be confirmed and will be sent out and explained soon</a:t>
            </a:r>
          </a:p>
        </p:txBody>
      </p:sp>
    </p:spTree>
    <p:extLst>
      <p:ext uri="{BB962C8B-B14F-4D97-AF65-F5344CB8AC3E}">
        <p14:creationId xmlns:p14="http://schemas.microsoft.com/office/powerpoint/2010/main" val="2393599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DE2C4-26BE-4F25-8304-1F67D423ED12}"/>
              </a:ext>
            </a:extLst>
          </p:cNvPr>
          <p:cNvSpPr>
            <a:spLocks noGrp="1"/>
          </p:cNvSpPr>
          <p:nvPr>
            <p:ph type="title"/>
          </p:nvPr>
        </p:nvSpPr>
        <p:spPr/>
        <p:txBody>
          <a:bodyPr/>
          <a:lstStyle/>
          <a:p>
            <a:r>
              <a:rPr lang="en-GB" dirty="0"/>
              <a:t>What is included in this module?</a:t>
            </a:r>
          </a:p>
        </p:txBody>
      </p:sp>
      <p:sp>
        <p:nvSpPr>
          <p:cNvPr id="3" name="Content Placeholder 2">
            <a:extLst>
              <a:ext uri="{FF2B5EF4-FFF2-40B4-BE49-F238E27FC236}">
                <a16:creationId xmlns:a16="http://schemas.microsoft.com/office/drawing/2014/main" id="{AC868682-9586-4F97-A389-032CC5A73E6A}"/>
              </a:ext>
            </a:extLst>
          </p:cNvPr>
          <p:cNvSpPr>
            <a:spLocks noGrp="1"/>
          </p:cNvSpPr>
          <p:nvPr>
            <p:ph idx="1"/>
          </p:nvPr>
        </p:nvSpPr>
        <p:spPr/>
        <p:txBody>
          <a:bodyPr>
            <a:normAutofit lnSpcReduction="10000"/>
          </a:bodyPr>
          <a:lstStyle/>
          <a:p>
            <a:r>
              <a:rPr lang="en-GB" dirty="0"/>
              <a:t>To explain the concept of Evidence Based Policing (EBP)</a:t>
            </a:r>
          </a:p>
          <a:p>
            <a:r>
              <a:rPr lang="en-GB" dirty="0"/>
              <a:t>Understand the limitations </a:t>
            </a:r>
          </a:p>
          <a:p>
            <a:r>
              <a:rPr lang="en-GB" dirty="0"/>
              <a:t>Evaluate the application of EBP</a:t>
            </a:r>
          </a:p>
          <a:p>
            <a:r>
              <a:rPr lang="en-GB" dirty="0"/>
              <a:t>Learn how to review/evaluate EBP</a:t>
            </a:r>
          </a:p>
          <a:p>
            <a:r>
              <a:rPr lang="en-GB" dirty="0"/>
              <a:t>Identify sources for EBP</a:t>
            </a:r>
          </a:p>
          <a:p>
            <a:r>
              <a:rPr lang="en-GB" dirty="0"/>
              <a:t>Examine what happens on the ground</a:t>
            </a:r>
          </a:p>
          <a:p>
            <a:r>
              <a:rPr lang="en-GB" dirty="0"/>
              <a:t>Look at ‘</a:t>
            </a:r>
            <a:r>
              <a:rPr lang="en-GB" dirty="0" err="1"/>
              <a:t>whats</a:t>
            </a:r>
            <a:r>
              <a:rPr lang="en-GB" dirty="0"/>
              <a:t> the problem – </a:t>
            </a:r>
            <a:r>
              <a:rPr lang="en-GB" dirty="0" err="1"/>
              <a:t>whats</a:t>
            </a:r>
            <a:r>
              <a:rPr lang="en-GB" dirty="0"/>
              <a:t> the solution’</a:t>
            </a:r>
          </a:p>
          <a:p>
            <a:r>
              <a:rPr lang="en-GB" dirty="0"/>
              <a:t>Problem solving techniques</a:t>
            </a:r>
          </a:p>
          <a:p>
            <a:r>
              <a:rPr lang="en-GB" dirty="0"/>
              <a:t>Intervention and resolution models</a:t>
            </a:r>
          </a:p>
        </p:txBody>
      </p:sp>
    </p:spTree>
    <p:extLst>
      <p:ext uri="{BB962C8B-B14F-4D97-AF65-F5344CB8AC3E}">
        <p14:creationId xmlns:p14="http://schemas.microsoft.com/office/powerpoint/2010/main" val="2498764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5BD32-CD7E-4B0E-ADB9-00A15FF3BD2F}"/>
              </a:ext>
            </a:extLst>
          </p:cNvPr>
          <p:cNvSpPr>
            <a:spLocks noGrp="1"/>
          </p:cNvSpPr>
          <p:nvPr>
            <p:ph type="title"/>
          </p:nvPr>
        </p:nvSpPr>
        <p:spPr/>
        <p:txBody>
          <a:bodyPr/>
          <a:lstStyle/>
          <a:p>
            <a:r>
              <a:rPr lang="en-GB" dirty="0"/>
              <a:t>What is the objective of Evidence Based Policing?</a:t>
            </a:r>
          </a:p>
        </p:txBody>
      </p:sp>
      <p:sp>
        <p:nvSpPr>
          <p:cNvPr id="3" name="Content Placeholder 2">
            <a:extLst>
              <a:ext uri="{FF2B5EF4-FFF2-40B4-BE49-F238E27FC236}">
                <a16:creationId xmlns:a16="http://schemas.microsoft.com/office/drawing/2014/main" id="{A028FE43-70EF-470F-A083-0CF39A259169}"/>
              </a:ext>
            </a:extLst>
          </p:cNvPr>
          <p:cNvSpPr>
            <a:spLocks noGrp="1"/>
          </p:cNvSpPr>
          <p:nvPr>
            <p:ph idx="1"/>
          </p:nvPr>
        </p:nvSpPr>
        <p:spPr/>
        <p:txBody>
          <a:bodyPr/>
          <a:lstStyle/>
          <a:p>
            <a:r>
              <a:rPr lang="en-GB" b="1" dirty="0"/>
              <a:t>Understand the Meaning of the term Evidence Based Policing (EBP)</a:t>
            </a:r>
          </a:p>
          <a:p>
            <a:r>
              <a:rPr lang="en-GB" b="1" dirty="0"/>
              <a:t>To gain an understanding of how EBP can improve ‘policing’ and ‘public safety’, and how it can serve to reduce crime, harm and disorder.</a:t>
            </a:r>
          </a:p>
          <a:p>
            <a:r>
              <a:rPr lang="en-GB" b="1" dirty="0"/>
              <a:t>To evaluate the effectiveness of EBP in comparison with other models of policing. </a:t>
            </a:r>
          </a:p>
          <a:p>
            <a:endParaRPr lang="en-GB" dirty="0"/>
          </a:p>
        </p:txBody>
      </p:sp>
    </p:spTree>
    <p:extLst>
      <p:ext uri="{BB962C8B-B14F-4D97-AF65-F5344CB8AC3E}">
        <p14:creationId xmlns:p14="http://schemas.microsoft.com/office/powerpoint/2010/main" val="4189670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1A8E9-6C4A-416A-921B-C8EC51F8E257}"/>
              </a:ext>
            </a:extLst>
          </p:cNvPr>
          <p:cNvSpPr>
            <a:spLocks noGrp="1"/>
          </p:cNvSpPr>
          <p:nvPr>
            <p:ph type="title"/>
          </p:nvPr>
        </p:nvSpPr>
        <p:spPr/>
        <p:txBody>
          <a:bodyPr/>
          <a:lstStyle/>
          <a:p>
            <a:r>
              <a:rPr lang="en-GB" dirty="0"/>
              <a:t>Short film on Evidence Based Policing</a:t>
            </a:r>
          </a:p>
        </p:txBody>
      </p:sp>
      <p:sp>
        <p:nvSpPr>
          <p:cNvPr id="3" name="Content Placeholder 2">
            <a:extLst>
              <a:ext uri="{FF2B5EF4-FFF2-40B4-BE49-F238E27FC236}">
                <a16:creationId xmlns:a16="http://schemas.microsoft.com/office/drawing/2014/main" id="{BE3C8B93-2429-4274-B955-7CBDF4D1E494}"/>
              </a:ext>
            </a:extLst>
          </p:cNvPr>
          <p:cNvSpPr>
            <a:spLocks noGrp="1"/>
          </p:cNvSpPr>
          <p:nvPr>
            <p:ph idx="1"/>
          </p:nvPr>
        </p:nvSpPr>
        <p:spPr/>
        <p:txBody>
          <a:bodyPr/>
          <a:lstStyle/>
          <a:p>
            <a:r>
              <a:rPr lang="en-GB" dirty="0">
                <a:ea typeface="+mn-lt"/>
                <a:cs typeface="+mn-lt"/>
              </a:rPr>
              <a:t>Link: https://youtu.be/b3moz8oTejQ</a:t>
            </a:r>
            <a:endParaRPr lang="en-GB" dirty="0"/>
          </a:p>
          <a:p>
            <a:endParaRPr lang="en-GB" dirty="0"/>
          </a:p>
        </p:txBody>
      </p:sp>
    </p:spTree>
    <p:extLst>
      <p:ext uri="{BB962C8B-B14F-4D97-AF65-F5344CB8AC3E}">
        <p14:creationId xmlns:p14="http://schemas.microsoft.com/office/powerpoint/2010/main" val="3345265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02141-1679-4DE1-933D-534CFEE0F82E}"/>
              </a:ext>
            </a:extLst>
          </p:cNvPr>
          <p:cNvSpPr>
            <a:spLocks noGrp="1"/>
          </p:cNvSpPr>
          <p:nvPr>
            <p:ph type="title"/>
          </p:nvPr>
        </p:nvSpPr>
        <p:spPr/>
        <p:txBody>
          <a:bodyPr/>
          <a:lstStyle/>
          <a:p>
            <a:r>
              <a:rPr lang="en-GB" dirty="0"/>
              <a:t>Defining Evidence Based Policing</a:t>
            </a:r>
          </a:p>
        </p:txBody>
      </p:sp>
      <p:sp>
        <p:nvSpPr>
          <p:cNvPr id="3" name="Content Placeholder 2">
            <a:extLst>
              <a:ext uri="{FF2B5EF4-FFF2-40B4-BE49-F238E27FC236}">
                <a16:creationId xmlns:a16="http://schemas.microsoft.com/office/drawing/2014/main" id="{0D2A0ECD-C893-44BA-BC34-6CCC3A6C7E0B}"/>
              </a:ext>
            </a:extLst>
          </p:cNvPr>
          <p:cNvSpPr>
            <a:spLocks noGrp="1"/>
          </p:cNvSpPr>
          <p:nvPr>
            <p:ph idx="1"/>
          </p:nvPr>
        </p:nvSpPr>
        <p:spPr/>
        <p:txBody>
          <a:bodyPr/>
          <a:lstStyle/>
          <a:p>
            <a:pPr marL="0" indent="0">
              <a:buNone/>
            </a:pPr>
            <a:r>
              <a:rPr lang="en-GB" sz="1800" dirty="0"/>
              <a:t>‘Informing policing priorities by weighing the harms of criminality together with data from beyond crime and disorder, in order to focus police resources in furtherance of both crime and harm reduction’. </a:t>
            </a:r>
          </a:p>
          <a:p>
            <a:pPr marL="0" indent="0">
              <a:buNone/>
            </a:pPr>
            <a:r>
              <a:rPr lang="en-GB" sz="1800" dirty="0"/>
              <a:t>(Ratcliffe 2015a:3)</a:t>
            </a:r>
          </a:p>
          <a:p>
            <a:endParaRPr lang="en-GB" dirty="0"/>
          </a:p>
        </p:txBody>
      </p:sp>
    </p:spTree>
    <p:extLst>
      <p:ext uri="{BB962C8B-B14F-4D97-AF65-F5344CB8AC3E}">
        <p14:creationId xmlns:p14="http://schemas.microsoft.com/office/powerpoint/2010/main" val="414013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02141-1679-4DE1-933D-534CFEE0F82E}"/>
              </a:ext>
            </a:extLst>
          </p:cNvPr>
          <p:cNvSpPr>
            <a:spLocks noGrp="1"/>
          </p:cNvSpPr>
          <p:nvPr>
            <p:ph type="title"/>
          </p:nvPr>
        </p:nvSpPr>
        <p:spPr/>
        <p:txBody>
          <a:bodyPr/>
          <a:lstStyle/>
          <a:p>
            <a:r>
              <a:rPr lang="en-GB" dirty="0"/>
              <a:t>Defining Evidence Based Policing</a:t>
            </a:r>
          </a:p>
        </p:txBody>
      </p:sp>
      <p:sp>
        <p:nvSpPr>
          <p:cNvPr id="3" name="Content Placeholder 2">
            <a:extLst>
              <a:ext uri="{FF2B5EF4-FFF2-40B4-BE49-F238E27FC236}">
                <a16:creationId xmlns:a16="http://schemas.microsoft.com/office/drawing/2014/main" id="{0D2A0ECD-C893-44BA-BC34-6CCC3A6C7E0B}"/>
              </a:ext>
            </a:extLst>
          </p:cNvPr>
          <p:cNvSpPr>
            <a:spLocks noGrp="1"/>
          </p:cNvSpPr>
          <p:nvPr>
            <p:ph idx="1"/>
          </p:nvPr>
        </p:nvSpPr>
        <p:spPr/>
        <p:txBody>
          <a:bodyPr/>
          <a:lstStyle/>
          <a:p>
            <a:r>
              <a:rPr lang="en-GB" sz="1800" dirty="0"/>
              <a:t>Evidence-Based Policing (EBP) can be understood as a problem-solving cycle that involves police officers and staff using and creating the best available research evidence to inform or test policing policies, decisions and practices.</a:t>
            </a:r>
          </a:p>
          <a:p>
            <a:endParaRPr lang="en-GB" dirty="0"/>
          </a:p>
        </p:txBody>
      </p:sp>
    </p:spTree>
    <p:extLst>
      <p:ext uri="{BB962C8B-B14F-4D97-AF65-F5344CB8AC3E}">
        <p14:creationId xmlns:p14="http://schemas.microsoft.com/office/powerpoint/2010/main" val="320076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345E-ED6C-47C4-AA80-C5F7538B70C3}"/>
              </a:ext>
            </a:extLst>
          </p:cNvPr>
          <p:cNvSpPr>
            <a:spLocks noGrp="1"/>
          </p:cNvSpPr>
          <p:nvPr>
            <p:ph type="title"/>
          </p:nvPr>
        </p:nvSpPr>
        <p:spPr/>
        <p:txBody>
          <a:bodyPr/>
          <a:lstStyle/>
          <a:p>
            <a:r>
              <a:rPr lang="en-GB" dirty="0"/>
              <a:t>What is “the best available evidence”?</a:t>
            </a:r>
          </a:p>
        </p:txBody>
      </p:sp>
      <p:sp>
        <p:nvSpPr>
          <p:cNvPr id="3" name="Content Placeholder 2">
            <a:extLst>
              <a:ext uri="{FF2B5EF4-FFF2-40B4-BE49-F238E27FC236}">
                <a16:creationId xmlns:a16="http://schemas.microsoft.com/office/drawing/2014/main" id="{B067FE6E-6F1B-4B7F-A649-AF1A3A009431}"/>
              </a:ext>
            </a:extLst>
          </p:cNvPr>
          <p:cNvSpPr>
            <a:spLocks noGrp="1"/>
          </p:cNvSpPr>
          <p:nvPr>
            <p:ph idx="1"/>
          </p:nvPr>
        </p:nvSpPr>
        <p:spPr/>
        <p:txBody>
          <a:bodyPr/>
          <a:lstStyle/>
          <a:p>
            <a:r>
              <a:rPr lang="en-GB" sz="1800" dirty="0"/>
              <a:t>‘Best available’ means evidence based on research which is </a:t>
            </a:r>
            <a:r>
              <a:rPr lang="en-GB" sz="1800" b="1" dirty="0"/>
              <a:t>carefully conducted </a:t>
            </a:r>
            <a:r>
              <a:rPr lang="en-GB" sz="1800" dirty="0"/>
              <a:t>and </a:t>
            </a:r>
            <a:r>
              <a:rPr lang="en-GB" sz="1800" b="1" dirty="0"/>
              <a:t>peer reviewed</a:t>
            </a:r>
            <a:r>
              <a:rPr lang="en-GB" sz="1800" dirty="0"/>
              <a:t>, </a:t>
            </a:r>
            <a:r>
              <a:rPr lang="en-GB" sz="1800" b="1" dirty="0"/>
              <a:t>relevant </a:t>
            </a:r>
            <a:r>
              <a:rPr lang="en-GB" sz="1800" dirty="0"/>
              <a:t>and </a:t>
            </a:r>
            <a:r>
              <a:rPr lang="en-GB" sz="1800" b="1" dirty="0"/>
              <a:t>appropriate </a:t>
            </a:r>
            <a:r>
              <a:rPr lang="en-GB" sz="1800" dirty="0"/>
              <a:t>to the question being asked, and </a:t>
            </a:r>
            <a:r>
              <a:rPr lang="en-GB" sz="1800" b="1" dirty="0"/>
              <a:t>transparent </a:t>
            </a:r>
            <a:r>
              <a:rPr lang="en-GB" sz="1800" dirty="0"/>
              <a:t>about how it has reached its conclusions, and about its limitations. </a:t>
            </a:r>
          </a:p>
          <a:p>
            <a:endParaRPr lang="en-GB" dirty="0"/>
          </a:p>
        </p:txBody>
      </p:sp>
    </p:spTree>
    <p:extLst>
      <p:ext uri="{BB962C8B-B14F-4D97-AF65-F5344CB8AC3E}">
        <p14:creationId xmlns:p14="http://schemas.microsoft.com/office/powerpoint/2010/main" val="287322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345E-ED6C-47C4-AA80-C5F7538B70C3}"/>
              </a:ext>
            </a:extLst>
          </p:cNvPr>
          <p:cNvSpPr>
            <a:spLocks noGrp="1"/>
          </p:cNvSpPr>
          <p:nvPr>
            <p:ph type="title"/>
          </p:nvPr>
        </p:nvSpPr>
        <p:spPr/>
        <p:txBody>
          <a:bodyPr/>
          <a:lstStyle/>
          <a:p>
            <a:r>
              <a:rPr lang="en-GB" dirty="0"/>
              <a:t>What is “the best available evidence”?</a:t>
            </a:r>
          </a:p>
        </p:txBody>
      </p:sp>
      <p:sp>
        <p:nvSpPr>
          <p:cNvPr id="3" name="Content Placeholder 2">
            <a:extLst>
              <a:ext uri="{FF2B5EF4-FFF2-40B4-BE49-F238E27FC236}">
                <a16:creationId xmlns:a16="http://schemas.microsoft.com/office/drawing/2014/main" id="{B067FE6E-6F1B-4B7F-A649-AF1A3A009431}"/>
              </a:ext>
            </a:extLst>
          </p:cNvPr>
          <p:cNvSpPr>
            <a:spLocks noGrp="1"/>
          </p:cNvSpPr>
          <p:nvPr>
            <p:ph idx="1"/>
          </p:nvPr>
        </p:nvSpPr>
        <p:spPr/>
        <p:txBody>
          <a:bodyPr>
            <a:normAutofit fontScale="92500" lnSpcReduction="20000"/>
          </a:bodyPr>
          <a:lstStyle/>
          <a:p>
            <a:pPr marL="0" indent="0">
              <a:buNone/>
            </a:pPr>
            <a:r>
              <a:rPr lang="en-GB" sz="1800" dirty="0"/>
              <a:t>Key Points: </a:t>
            </a:r>
          </a:p>
          <a:p>
            <a:r>
              <a:rPr lang="en-GB" sz="1800" dirty="0"/>
              <a:t>Why a particular piece of research was conducted, </a:t>
            </a:r>
          </a:p>
          <a:p>
            <a:r>
              <a:rPr lang="en-GB" sz="1800" dirty="0"/>
              <a:t>Why the particular method was chosen, </a:t>
            </a:r>
          </a:p>
          <a:p>
            <a:r>
              <a:rPr lang="en-GB" sz="1800" dirty="0"/>
              <a:t>What challenges were faced when conducting the research and how these might have affected the findings, </a:t>
            </a:r>
          </a:p>
          <a:p>
            <a:r>
              <a:rPr lang="en-GB" sz="1800" dirty="0"/>
              <a:t>What analysis was undertaken and why and on what basis the conclusions were made. </a:t>
            </a:r>
          </a:p>
          <a:p>
            <a:pPr marL="0" indent="0">
              <a:buNone/>
            </a:pPr>
            <a:endParaRPr lang="en-GB" sz="1800" dirty="0"/>
          </a:p>
          <a:p>
            <a:pPr marL="0" indent="0">
              <a:buNone/>
            </a:pPr>
            <a:endParaRPr lang="en-GB" sz="1800" dirty="0"/>
          </a:p>
          <a:p>
            <a:pPr marL="0" indent="0">
              <a:buNone/>
            </a:pPr>
            <a:r>
              <a:rPr lang="en-GB" sz="1400" dirty="0">
                <a:solidFill>
                  <a:srgbClr val="FF0000"/>
                </a:solidFill>
              </a:rPr>
              <a:t>(These are also very good points to remember when writing your own work, particularly a dissertation)</a:t>
            </a:r>
            <a:endParaRPr lang="en-GB" dirty="0"/>
          </a:p>
        </p:txBody>
      </p:sp>
    </p:spTree>
    <p:extLst>
      <p:ext uri="{BB962C8B-B14F-4D97-AF65-F5344CB8AC3E}">
        <p14:creationId xmlns:p14="http://schemas.microsoft.com/office/powerpoint/2010/main" val="3494313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345E-ED6C-47C4-AA80-C5F7538B70C3}"/>
              </a:ext>
            </a:extLst>
          </p:cNvPr>
          <p:cNvSpPr>
            <a:spLocks noGrp="1"/>
          </p:cNvSpPr>
          <p:nvPr>
            <p:ph type="title"/>
          </p:nvPr>
        </p:nvSpPr>
        <p:spPr/>
        <p:txBody>
          <a:bodyPr/>
          <a:lstStyle/>
          <a:p>
            <a:r>
              <a:rPr lang="en-GB" dirty="0"/>
              <a:t>What is “the best available evidence”?</a:t>
            </a:r>
          </a:p>
        </p:txBody>
      </p:sp>
      <p:sp>
        <p:nvSpPr>
          <p:cNvPr id="3" name="Content Placeholder 2">
            <a:extLst>
              <a:ext uri="{FF2B5EF4-FFF2-40B4-BE49-F238E27FC236}">
                <a16:creationId xmlns:a16="http://schemas.microsoft.com/office/drawing/2014/main" id="{B067FE6E-6F1B-4B7F-A649-AF1A3A009431}"/>
              </a:ext>
            </a:extLst>
          </p:cNvPr>
          <p:cNvSpPr>
            <a:spLocks noGrp="1"/>
          </p:cNvSpPr>
          <p:nvPr>
            <p:ph idx="1"/>
          </p:nvPr>
        </p:nvSpPr>
        <p:spPr/>
        <p:txBody>
          <a:bodyPr>
            <a:normAutofit/>
          </a:bodyPr>
          <a:lstStyle/>
          <a:p>
            <a:r>
              <a:rPr lang="en-GB" sz="1800" dirty="0"/>
              <a:t>The Evidence for Policy and Practice Information and co-ordinating (EPPI) Centre, who are specialists in reviewing research, have identified the following five criteria that can help you to assess the quality of the reporting of a study’s aims, context, rationale, methods and findings: </a:t>
            </a:r>
          </a:p>
          <a:p>
            <a:pPr marL="0" indent="0">
              <a:buNone/>
            </a:pPr>
            <a:endParaRPr lang="en-GB" dirty="0"/>
          </a:p>
        </p:txBody>
      </p:sp>
    </p:spTree>
    <p:extLst>
      <p:ext uri="{BB962C8B-B14F-4D97-AF65-F5344CB8AC3E}">
        <p14:creationId xmlns:p14="http://schemas.microsoft.com/office/powerpoint/2010/main" val="13250345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345E-ED6C-47C4-AA80-C5F7538B70C3}"/>
              </a:ext>
            </a:extLst>
          </p:cNvPr>
          <p:cNvSpPr>
            <a:spLocks noGrp="1"/>
          </p:cNvSpPr>
          <p:nvPr>
            <p:ph type="title"/>
          </p:nvPr>
        </p:nvSpPr>
        <p:spPr/>
        <p:txBody>
          <a:bodyPr/>
          <a:lstStyle/>
          <a:p>
            <a:r>
              <a:rPr lang="en-GB" dirty="0"/>
              <a:t>What is “the best available evidence”?</a:t>
            </a:r>
          </a:p>
        </p:txBody>
      </p:sp>
      <p:sp>
        <p:nvSpPr>
          <p:cNvPr id="3" name="Content Placeholder 2">
            <a:extLst>
              <a:ext uri="{FF2B5EF4-FFF2-40B4-BE49-F238E27FC236}">
                <a16:creationId xmlns:a16="http://schemas.microsoft.com/office/drawing/2014/main" id="{B067FE6E-6F1B-4B7F-A649-AF1A3A009431}"/>
              </a:ext>
            </a:extLst>
          </p:cNvPr>
          <p:cNvSpPr>
            <a:spLocks noGrp="1"/>
          </p:cNvSpPr>
          <p:nvPr>
            <p:ph idx="1"/>
          </p:nvPr>
        </p:nvSpPr>
        <p:spPr/>
        <p:txBody>
          <a:bodyPr>
            <a:normAutofit fontScale="92500" lnSpcReduction="10000"/>
          </a:bodyPr>
          <a:lstStyle/>
          <a:p>
            <a:pPr marL="0" indent="0">
              <a:buNone/>
            </a:pPr>
            <a:r>
              <a:rPr lang="en-GB" dirty="0"/>
              <a:t>1. Were the aims and objectives clearly reported? </a:t>
            </a:r>
            <a:endParaRPr lang="en-GB" dirty="0">
              <a:cs typeface="Calibri"/>
            </a:endParaRPr>
          </a:p>
          <a:p>
            <a:pPr marL="0" indent="0">
              <a:buNone/>
            </a:pPr>
            <a:r>
              <a:rPr lang="en-GB" dirty="0"/>
              <a:t>2. Was there an adequate description of the context in which the research was carried out (including a rationale for why the study was undertaken)? </a:t>
            </a:r>
            <a:endParaRPr lang="en-GB" dirty="0">
              <a:cs typeface="Calibri"/>
            </a:endParaRPr>
          </a:p>
          <a:p>
            <a:pPr marL="0" indent="0">
              <a:buNone/>
            </a:pPr>
            <a:r>
              <a:rPr lang="en-GB" dirty="0"/>
              <a:t>3. Was there an adequate description of the sample used and the methods for how the sample was identified and recruited? </a:t>
            </a:r>
            <a:endParaRPr lang="en-GB" dirty="0">
              <a:cs typeface="Calibri"/>
            </a:endParaRPr>
          </a:p>
          <a:p>
            <a:pPr marL="0" indent="0">
              <a:buNone/>
            </a:pPr>
            <a:r>
              <a:rPr lang="en-GB" dirty="0"/>
              <a:t>4. Was there an adequate description of the methods used to collect data? </a:t>
            </a:r>
            <a:endParaRPr lang="en-GB" dirty="0">
              <a:cs typeface="Calibri"/>
            </a:endParaRPr>
          </a:p>
          <a:p>
            <a:pPr marL="0" indent="0">
              <a:buNone/>
            </a:pPr>
            <a:r>
              <a:rPr lang="en-GB" dirty="0"/>
              <a:t>5. Was there an adequate description of the methods used to analyse data? </a:t>
            </a:r>
            <a:endParaRPr lang="en-GB" dirty="0">
              <a:cs typeface="Calibri"/>
            </a:endParaRPr>
          </a:p>
        </p:txBody>
      </p:sp>
    </p:spTree>
    <p:extLst>
      <p:ext uri="{BB962C8B-B14F-4D97-AF65-F5344CB8AC3E}">
        <p14:creationId xmlns:p14="http://schemas.microsoft.com/office/powerpoint/2010/main" val="2331545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1D08A-7C97-4DEF-A755-CD72AE36A89A}"/>
              </a:ext>
            </a:extLst>
          </p:cNvPr>
          <p:cNvSpPr>
            <a:spLocks noGrp="1"/>
          </p:cNvSpPr>
          <p:nvPr>
            <p:ph type="title"/>
          </p:nvPr>
        </p:nvSpPr>
        <p:spPr/>
        <p:txBody>
          <a:bodyPr/>
          <a:lstStyle/>
          <a:p>
            <a:r>
              <a:rPr lang="en-GB" dirty="0"/>
              <a:t>What is the function of EBP?</a:t>
            </a:r>
          </a:p>
        </p:txBody>
      </p:sp>
      <p:sp>
        <p:nvSpPr>
          <p:cNvPr id="3" name="Content Placeholder 2">
            <a:extLst>
              <a:ext uri="{FF2B5EF4-FFF2-40B4-BE49-F238E27FC236}">
                <a16:creationId xmlns:a16="http://schemas.microsoft.com/office/drawing/2014/main" id="{9DA69283-915B-4C32-8A7F-3DBF9FB7260A}"/>
              </a:ext>
            </a:extLst>
          </p:cNvPr>
          <p:cNvSpPr>
            <a:spLocks noGrp="1"/>
          </p:cNvSpPr>
          <p:nvPr>
            <p:ph idx="1"/>
          </p:nvPr>
        </p:nvSpPr>
        <p:spPr/>
        <p:txBody>
          <a:bodyPr/>
          <a:lstStyle/>
          <a:p>
            <a:pPr marL="0" indent="0">
              <a:buNone/>
            </a:pPr>
            <a:r>
              <a:rPr lang="en-GB" sz="1800" dirty="0"/>
              <a:t>Research used to target places where police are needed most,</a:t>
            </a:r>
          </a:p>
          <a:p>
            <a:pPr marL="0" indent="0">
              <a:buNone/>
            </a:pPr>
            <a:r>
              <a:rPr lang="en-GB" sz="1800" dirty="0"/>
              <a:t>Evidence tested when deciding on policing ‘tactics’,</a:t>
            </a:r>
          </a:p>
          <a:p>
            <a:pPr marL="0" indent="0">
              <a:buNone/>
            </a:pPr>
            <a:r>
              <a:rPr lang="en-GB" sz="1800" dirty="0"/>
              <a:t>Recognition that policing is not just about crime fighting but also:</a:t>
            </a:r>
          </a:p>
          <a:p>
            <a:endParaRPr lang="en-GB" dirty="0"/>
          </a:p>
          <a:p>
            <a:r>
              <a:rPr lang="en-GB" sz="1800" dirty="0"/>
              <a:t>‘to improve the safety and well being of the people by promoting measures to prevent crime, harm and disorder’</a:t>
            </a:r>
          </a:p>
          <a:p>
            <a:r>
              <a:rPr lang="en-GB" sz="1800" dirty="0"/>
              <a:t>(Independent Police Commission 2015:31)</a:t>
            </a:r>
          </a:p>
        </p:txBody>
      </p:sp>
    </p:spTree>
    <p:extLst>
      <p:ext uri="{BB962C8B-B14F-4D97-AF65-F5344CB8AC3E}">
        <p14:creationId xmlns:p14="http://schemas.microsoft.com/office/powerpoint/2010/main" val="2429164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7B5B4-7A52-4601-A560-2D66EDFC62B0}"/>
              </a:ext>
            </a:extLst>
          </p:cNvPr>
          <p:cNvSpPr>
            <a:spLocks noGrp="1"/>
          </p:cNvSpPr>
          <p:nvPr>
            <p:ph type="title"/>
          </p:nvPr>
        </p:nvSpPr>
        <p:spPr/>
        <p:txBody>
          <a:bodyPr/>
          <a:lstStyle/>
          <a:p>
            <a:r>
              <a:rPr lang="en-GB" dirty="0"/>
              <a:t>Who gets involved with Evidence Based Policing?</a:t>
            </a:r>
          </a:p>
        </p:txBody>
      </p:sp>
      <p:sp>
        <p:nvSpPr>
          <p:cNvPr id="3" name="Content Placeholder 2">
            <a:extLst>
              <a:ext uri="{FF2B5EF4-FFF2-40B4-BE49-F238E27FC236}">
                <a16:creationId xmlns:a16="http://schemas.microsoft.com/office/drawing/2014/main" id="{7AE0967C-6E77-44F8-B185-E37F8C96856D}"/>
              </a:ext>
            </a:extLst>
          </p:cNvPr>
          <p:cNvSpPr>
            <a:spLocks noGrp="1"/>
          </p:cNvSpPr>
          <p:nvPr>
            <p:ph idx="1"/>
          </p:nvPr>
        </p:nvSpPr>
        <p:spPr/>
        <p:txBody>
          <a:bodyPr/>
          <a:lstStyle/>
          <a:p>
            <a:r>
              <a:rPr lang="en-GB" sz="1800" dirty="0"/>
              <a:t>Local Authorities</a:t>
            </a:r>
          </a:p>
          <a:p>
            <a:r>
              <a:rPr lang="en-GB" sz="1800" dirty="0"/>
              <a:t>Emergency Services</a:t>
            </a:r>
          </a:p>
          <a:p>
            <a:r>
              <a:rPr lang="en-GB" sz="1800" dirty="0"/>
              <a:t>Community</a:t>
            </a:r>
          </a:p>
          <a:p>
            <a:r>
              <a:rPr lang="en-GB" sz="1800" dirty="0"/>
              <a:t>Local businesses</a:t>
            </a:r>
          </a:p>
        </p:txBody>
      </p:sp>
    </p:spTree>
    <p:extLst>
      <p:ext uri="{BB962C8B-B14F-4D97-AF65-F5344CB8AC3E}">
        <p14:creationId xmlns:p14="http://schemas.microsoft.com/office/powerpoint/2010/main" val="33857709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ED868-2765-45DB-BBFB-33B044EBDC04}"/>
              </a:ext>
            </a:extLst>
          </p:cNvPr>
          <p:cNvSpPr>
            <a:spLocks noGrp="1"/>
          </p:cNvSpPr>
          <p:nvPr>
            <p:ph type="title"/>
          </p:nvPr>
        </p:nvSpPr>
        <p:spPr/>
        <p:txBody>
          <a:bodyPr/>
          <a:lstStyle/>
          <a:p>
            <a:r>
              <a:rPr lang="en-GB" dirty="0"/>
              <a:t>Where do we find the “evidence” in Evidence Based Policing?</a:t>
            </a:r>
          </a:p>
        </p:txBody>
      </p:sp>
      <p:sp>
        <p:nvSpPr>
          <p:cNvPr id="3" name="Content Placeholder 2">
            <a:extLst>
              <a:ext uri="{FF2B5EF4-FFF2-40B4-BE49-F238E27FC236}">
                <a16:creationId xmlns:a16="http://schemas.microsoft.com/office/drawing/2014/main" id="{A9732EFC-7BEE-48A0-8AB0-D54B2970787F}"/>
              </a:ext>
            </a:extLst>
          </p:cNvPr>
          <p:cNvSpPr>
            <a:spLocks noGrp="1"/>
          </p:cNvSpPr>
          <p:nvPr>
            <p:ph idx="1"/>
          </p:nvPr>
        </p:nvSpPr>
        <p:spPr/>
        <p:txBody>
          <a:bodyPr/>
          <a:lstStyle/>
          <a:p>
            <a:r>
              <a:rPr lang="en-GB" sz="1800" dirty="0"/>
              <a:t>Community</a:t>
            </a:r>
          </a:p>
          <a:p>
            <a:r>
              <a:rPr lang="en-GB" sz="1800" dirty="0"/>
              <a:t>Colleagues</a:t>
            </a:r>
          </a:p>
          <a:p>
            <a:r>
              <a:rPr lang="en-GB" sz="1800" dirty="0"/>
              <a:t>Surveys</a:t>
            </a:r>
          </a:p>
          <a:p>
            <a:r>
              <a:rPr lang="en-GB" sz="1800" dirty="0"/>
              <a:t>Other forces</a:t>
            </a:r>
          </a:p>
          <a:p>
            <a:r>
              <a:rPr lang="en-GB" sz="1800" dirty="0"/>
              <a:t>Other agencies</a:t>
            </a:r>
          </a:p>
          <a:p>
            <a:r>
              <a:rPr lang="en-GB" sz="1800" dirty="0"/>
              <a:t>Universities (research)</a:t>
            </a:r>
          </a:p>
        </p:txBody>
      </p:sp>
    </p:spTree>
    <p:extLst>
      <p:ext uri="{BB962C8B-B14F-4D97-AF65-F5344CB8AC3E}">
        <p14:creationId xmlns:p14="http://schemas.microsoft.com/office/powerpoint/2010/main" val="39652235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12D77-DD1F-439E-A773-4DD3BD008A0A}"/>
              </a:ext>
            </a:extLst>
          </p:cNvPr>
          <p:cNvSpPr>
            <a:spLocks noGrp="1"/>
          </p:cNvSpPr>
          <p:nvPr>
            <p:ph type="title"/>
          </p:nvPr>
        </p:nvSpPr>
        <p:spPr/>
        <p:txBody>
          <a:bodyPr/>
          <a:lstStyle/>
          <a:p>
            <a:r>
              <a:rPr lang="en-GB" dirty="0"/>
              <a:t>Key concerns in policing</a:t>
            </a:r>
          </a:p>
        </p:txBody>
      </p:sp>
      <p:sp>
        <p:nvSpPr>
          <p:cNvPr id="3" name="Content Placeholder 2">
            <a:extLst>
              <a:ext uri="{FF2B5EF4-FFF2-40B4-BE49-F238E27FC236}">
                <a16:creationId xmlns:a16="http://schemas.microsoft.com/office/drawing/2014/main" id="{A75F31A5-D7E3-4289-AD65-06C4F74F5007}"/>
              </a:ext>
            </a:extLst>
          </p:cNvPr>
          <p:cNvSpPr>
            <a:spLocks noGrp="1"/>
          </p:cNvSpPr>
          <p:nvPr>
            <p:ph idx="1"/>
          </p:nvPr>
        </p:nvSpPr>
        <p:spPr/>
        <p:txBody>
          <a:bodyPr/>
          <a:lstStyle/>
          <a:p>
            <a:r>
              <a:rPr lang="en-GB" sz="1800" dirty="0"/>
              <a:t>ASB</a:t>
            </a:r>
          </a:p>
          <a:p>
            <a:r>
              <a:rPr lang="en-GB" sz="1800" dirty="0"/>
              <a:t>Vulnerable persons</a:t>
            </a:r>
          </a:p>
          <a:p>
            <a:r>
              <a:rPr lang="en-GB" sz="1800" dirty="0"/>
              <a:t>Crime Rates</a:t>
            </a:r>
          </a:p>
          <a:p>
            <a:r>
              <a:rPr lang="en-GB" sz="1800" dirty="0"/>
              <a:t>Fear of Crime</a:t>
            </a:r>
          </a:p>
        </p:txBody>
      </p:sp>
    </p:spTree>
    <p:extLst>
      <p:ext uri="{BB962C8B-B14F-4D97-AF65-F5344CB8AC3E}">
        <p14:creationId xmlns:p14="http://schemas.microsoft.com/office/powerpoint/2010/main" val="1252922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1FBD5-DAA9-4028-8F43-BBE666D355F8}"/>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D4F7AC17-46B4-4502-B8DC-3767D1D50310}"/>
              </a:ext>
            </a:extLst>
          </p:cNvPr>
          <p:cNvSpPr>
            <a:spLocks noGrp="1"/>
          </p:cNvSpPr>
          <p:nvPr>
            <p:ph idx="1"/>
          </p:nvPr>
        </p:nvSpPr>
        <p:spPr/>
        <p:txBody>
          <a:bodyPr/>
          <a:lstStyle/>
          <a:p>
            <a:r>
              <a:rPr lang="en-GB" dirty="0"/>
              <a:t>Thanks for coming!</a:t>
            </a:r>
          </a:p>
          <a:p>
            <a:r>
              <a:rPr lang="en-GB" dirty="0"/>
              <a:t>See you next week!</a:t>
            </a:r>
          </a:p>
          <a:p>
            <a:endParaRPr lang="en-GB" dirty="0"/>
          </a:p>
          <a:p>
            <a:endParaRPr lang="en-GB" dirty="0"/>
          </a:p>
          <a:p>
            <a:endParaRPr lang="en-GB" dirty="0"/>
          </a:p>
          <a:p>
            <a:r>
              <a:rPr lang="en-GB" dirty="0" err="1"/>
              <a:t>L.</a:t>
            </a:r>
            <a:r>
              <a:rPr lang="en-GB" err="1"/>
              <a:t>Roach</a:t>
            </a:r>
            <a:r>
              <a:rPr lang="en-GB"/>
              <a:t>@UWTSD.ac.uk</a:t>
            </a:r>
          </a:p>
        </p:txBody>
      </p:sp>
    </p:spTree>
    <p:extLst>
      <p:ext uri="{BB962C8B-B14F-4D97-AF65-F5344CB8AC3E}">
        <p14:creationId xmlns:p14="http://schemas.microsoft.com/office/powerpoint/2010/main" val="2556916054"/>
      </p:ext>
    </p:extLst>
  </p:cSld>
  <p:clrMapOvr>
    <a:masterClrMapping/>
  </p:clrMapOvr>
</p:sld>
</file>

<file path=ppt/theme/theme1.xml><?xml version="1.0" encoding="utf-8"?>
<a:theme xmlns:a="http://schemas.openxmlformats.org/drawingml/2006/main" name="Shoji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docProps/app.xml><?xml version="1.0" encoding="utf-8"?>
<Properties xmlns="http://schemas.openxmlformats.org/officeDocument/2006/extended-properties" xmlns:vt="http://schemas.openxmlformats.org/officeDocument/2006/docPropsVTypes">
  <TotalTime>0</TotalTime>
  <Words>1001</Words>
  <Application>Microsoft Office PowerPoint</Application>
  <PresentationFormat>Widescreen</PresentationFormat>
  <Paragraphs>108</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Meiryo</vt:lpstr>
      <vt:lpstr>Corbel</vt:lpstr>
      <vt:lpstr>ShojiVTI</vt:lpstr>
      <vt:lpstr>Evidence Based Policing – Workshop 1</vt:lpstr>
      <vt:lpstr>About Me</vt:lpstr>
      <vt:lpstr>General Information</vt:lpstr>
      <vt:lpstr>General Information</vt:lpstr>
      <vt:lpstr>General Information</vt:lpstr>
      <vt:lpstr>My availability</vt:lpstr>
      <vt:lpstr>Assessment 1</vt:lpstr>
      <vt:lpstr>What is included in this module?</vt:lpstr>
      <vt:lpstr>What is the objective of Evidence Based Policing?</vt:lpstr>
      <vt:lpstr>Short film on Evidence Based Policing</vt:lpstr>
      <vt:lpstr>Defining Evidence Based Policing</vt:lpstr>
      <vt:lpstr>Defining Evidence Based Policing</vt:lpstr>
      <vt:lpstr>What is “the best available evidence”?</vt:lpstr>
      <vt:lpstr>What is “the best available evidence”?</vt:lpstr>
      <vt:lpstr>What is “the best available evidence”?</vt:lpstr>
      <vt:lpstr>What is “the best available evidence”?</vt:lpstr>
      <vt:lpstr>What is the function of EBP?</vt:lpstr>
      <vt:lpstr>Who gets involved with Evidence Based Policing?</vt:lpstr>
      <vt:lpstr>Where do we find the “evidence” in Evidence Based Policing?</vt:lpstr>
      <vt:lpstr>Key concerns in policing</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 – Workshop 1</dc:title>
  <dc:creator>Luke Roach</dc:creator>
  <cp:lastModifiedBy>Luke Roach</cp:lastModifiedBy>
  <cp:revision>1</cp:revision>
  <dcterms:created xsi:type="dcterms:W3CDTF">2022-01-23T19:11:22Z</dcterms:created>
  <dcterms:modified xsi:type="dcterms:W3CDTF">2022-05-19T07:18:33Z</dcterms:modified>
</cp:coreProperties>
</file>