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4572000" cy="3429000"/>
  <p:notesSz cx="4572000" cy="3429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95" d="100"/>
          <a:sy n="195" d="100"/>
        </p:scale>
        <p:origin x="948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42900" y="1062990"/>
            <a:ext cx="3886200" cy="7200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685800" y="1920240"/>
            <a:ext cx="3200400" cy="8572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28600" y="788670"/>
            <a:ext cx="1988820" cy="22631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2354580" y="788670"/>
            <a:ext cx="1988820" cy="22631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4572000" cy="78638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47599" y="889762"/>
            <a:ext cx="2268220" cy="2393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47599" y="1128676"/>
            <a:ext cx="3337560" cy="1751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554480" y="3188970"/>
            <a:ext cx="146304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28600" y="3188970"/>
            <a:ext cx="105156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3291840" y="3188970"/>
            <a:ext cx="105156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hyperlink" Target="mailto:admin@society-of-sports-therapists.org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778" y="0"/>
            <a:ext cx="4577080" cy="3369310"/>
            <a:chOff x="-1778" y="0"/>
            <a:chExt cx="4577080" cy="336931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4572000" cy="105537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762" y="762"/>
              <a:ext cx="4572000" cy="101955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62" y="762"/>
              <a:ext cx="4572000" cy="1019810"/>
            </a:xfrm>
            <a:custGeom>
              <a:avLst/>
              <a:gdLst/>
              <a:ahLst/>
              <a:cxnLst/>
              <a:rect l="l" t="t" r="r" b="b"/>
              <a:pathLst>
                <a:path w="4572000" h="1019810">
                  <a:moveTo>
                    <a:pt x="0" y="1019555"/>
                  </a:moveTo>
                  <a:lnTo>
                    <a:pt x="4572000" y="1019555"/>
                  </a:lnTo>
                  <a:lnTo>
                    <a:pt x="4572000" y="0"/>
                  </a:lnTo>
                  <a:lnTo>
                    <a:pt x="0" y="0"/>
                  </a:lnTo>
                  <a:lnTo>
                    <a:pt x="0" y="1019555"/>
                  </a:lnTo>
                  <a:close/>
                </a:path>
              </a:pathLst>
            </a:custGeom>
            <a:ln w="4572">
              <a:solidFill>
                <a:srgbClr val="497DB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2004" y="327660"/>
              <a:ext cx="4505706" cy="3039617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86868" y="376428"/>
              <a:ext cx="4398645" cy="2944495"/>
            </a:xfrm>
            <a:custGeom>
              <a:avLst/>
              <a:gdLst/>
              <a:ahLst/>
              <a:cxnLst/>
              <a:rect l="l" t="t" r="r" b="b"/>
              <a:pathLst>
                <a:path w="4398645" h="2944495">
                  <a:moveTo>
                    <a:pt x="4390771" y="0"/>
                  </a:moveTo>
                  <a:lnTo>
                    <a:pt x="7505" y="0"/>
                  </a:lnTo>
                  <a:lnTo>
                    <a:pt x="0" y="7493"/>
                  </a:lnTo>
                  <a:lnTo>
                    <a:pt x="0" y="2936875"/>
                  </a:lnTo>
                  <a:lnTo>
                    <a:pt x="7505" y="2944368"/>
                  </a:lnTo>
                  <a:lnTo>
                    <a:pt x="4390771" y="2944368"/>
                  </a:lnTo>
                  <a:lnTo>
                    <a:pt x="4398264" y="2936875"/>
                  </a:lnTo>
                  <a:lnTo>
                    <a:pt x="4398264" y="749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73735" y="2139696"/>
              <a:ext cx="4248150" cy="1050798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28599" y="2177796"/>
              <a:ext cx="4140835" cy="977265"/>
            </a:xfrm>
            <a:custGeom>
              <a:avLst/>
              <a:gdLst/>
              <a:ahLst/>
              <a:cxnLst/>
              <a:rect l="l" t="t" r="r" b="b"/>
              <a:pathLst>
                <a:path w="4140835" h="977264">
                  <a:moveTo>
                    <a:pt x="4138167" y="0"/>
                  </a:moveTo>
                  <a:lnTo>
                    <a:pt x="2540" y="0"/>
                  </a:lnTo>
                  <a:lnTo>
                    <a:pt x="0" y="2539"/>
                  </a:lnTo>
                  <a:lnTo>
                    <a:pt x="0" y="974344"/>
                  </a:lnTo>
                  <a:lnTo>
                    <a:pt x="2540" y="976884"/>
                  </a:lnTo>
                  <a:lnTo>
                    <a:pt x="4138167" y="976884"/>
                  </a:lnTo>
                  <a:lnTo>
                    <a:pt x="4140708" y="974344"/>
                  </a:lnTo>
                  <a:lnTo>
                    <a:pt x="4140708" y="253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439927" y="2115719"/>
            <a:ext cx="3691254" cy="103759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651510">
              <a:lnSpc>
                <a:spcPct val="100000"/>
              </a:lnSpc>
              <a:spcBef>
                <a:spcPts val="220"/>
              </a:spcBef>
            </a:pPr>
            <a:r>
              <a:rPr sz="1600" b="1" spc="-5" dirty="0">
                <a:latin typeface="Carlito"/>
                <a:cs typeface="Carlito"/>
              </a:rPr>
              <a:t>Sports </a:t>
            </a:r>
            <a:r>
              <a:rPr sz="1600" b="1" spc="-25" dirty="0">
                <a:latin typeface="Carlito"/>
                <a:cs typeface="Carlito"/>
              </a:rPr>
              <a:t>Trauma</a:t>
            </a:r>
            <a:r>
              <a:rPr sz="1600" b="1" spc="5" dirty="0">
                <a:latin typeface="Carlito"/>
                <a:cs typeface="Carlito"/>
              </a:rPr>
              <a:t> </a:t>
            </a:r>
            <a:r>
              <a:rPr sz="1600" b="1" spc="-10" dirty="0">
                <a:latin typeface="Carlito"/>
                <a:cs typeface="Carlito"/>
              </a:rPr>
              <a:t>Management</a:t>
            </a:r>
            <a:endParaRPr sz="16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600" b="1" spc="-5" dirty="0">
                <a:latin typeface="Carlito"/>
                <a:cs typeface="Carlito"/>
              </a:rPr>
              <a:t>9. </a:t>
            </a:r>
            <a:r>
              <a:rPr sz="1600" b="1" spc="-10" dirty="0">
                <a:latin typeface="Carlito"/>
                <a:cs typeface="Carlito"/>
              </a:rPr>
              <a:t>Exposure, </a:t>
            </a:r>
            <a:r>
              <a:rPr sz="1600" b="1" spc="-15" dirty="0">
                <a:latin typeface="Carlito"/>
                <a:cs typeface="Carlito"/>
              </a:rPr>
              <a:t>Environment </a:t>
            </a:r>
            <a:r>
              <a:rPr sz="1600" b="1" spc="-5" dirty="0">
                <a:latin typeface="Carlito"/>
                <a:cs typeface="Carlito"/>
              </a:rPr>
              <a:t>&amp; </a:t>
            </a:r>
            <a:r>
              <a:rPr sz="1600" b="1" spc="-10" dirty="0">
                <a:latin typeface="Carlito"/>
                <a:cs typeface="Carlito"/>
              </a:rPr>
              <a:t>Everything</a:t>
            </a:r>
            <a:r>
              <a:rPr sz="1600" b="1" spc="105" dirty="0">
                <a:latin typeface="Carlito"/>
                <a:cs typeface="Carlito"/>
              </a:rPr>
              <a:t> </a:t>
            </a:r>
            <a:r>
              <a:rPr sz="1600" b="1" spc="-5" dirty="0">
                <a:latin typeface="Carlito"/>
                <a:cs typeface="Carlito"/>
              </a:rPr>
              <a:t>Else</a:t>
            </a:r>
            <a:endParaRPr sz="1600">
              <a:latin typeface="Carlito"/>
              <a:cs typeface="Carlito"/>
            </a:endParaRPr>
          </a:p>
          <a:p>
            <a:pPr marL="864869">
              <a:lnSpc>
                <a:spcPct val="100000"/>
              </a:lnSpc>
              <a:spcBef>
                <a:spcPts val="105"/>
              </a:spcBef>
            </a:pPr>
            <a:r>
              <a:rPr sz="1600" b="1" spc="-5" dirty="0">
                <a:latin typeface="Carlito"/>
                <a:cs typeface="Carlito"/>
              </a:rPr>
              <a:t>c. Medical </a:t>
            </a:r>
            <a:r>
              <a:rPr sz="1600" b="1" spc="-10" dirty="0">
                <a:latin typeface="Carlito"/>
                <a:cs typeface="Carlito"/>
              </a:rPr>
              <a:t>Emergencies</a:t>
            </a:r>
            <a:endParaRPr sz="1600">
              <a:latin typeface="Carlito"/>
              <a:cs typeface="Carlito"/>
            </a:endParaRPr>
          </a:p>
          <a:p>
            <a:pPr marL="1297305">
              <a:lnSpc>
                <a:spcPct val="100000"/>
              </a:lnSpc>
              <a:spcBef>
                <a:spcPts val="180"/>
              </a:spcBef>
            </a:pPr>
            <a:r>
              <a:rPr sz="1400" b="1" spc="-35" dirty="0">
                <a:latin typeface="Carlito"/>
                <a:cs typeface="Carlito"/>
              </a:rPr>
              <a:t>iv.</a:t>
            </a:r>
            <a:r>
              <a:rPr sz="1400" b="1" spc="-15" dirty="0">
                <a:latin typeface="Carlito"/>
                <a:cs typeface="Carlito"/>
              </a:rPr>
              <a:t> </a:t>
            </a:r>
            <a:r>
              <a:rPr sz="1400" b="1" spc="-5" dirty="0">
                <a:latin typeface="Carlito"/>
                <a:cs typeface="Carlito"/>
              </a:rPr>
              <a:t>Anaphylaxis</a:t>
            </a:r>
            <a:endParaRPr sz="1400">
              <a:latin typeface="Carlito"/>
              <a:cs typeface="Carlito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2222" y="3320923"/>
            <a:ext cx="4069079" cy="1022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00" spc="-5" dirty="0">
                <a:latin typeface="Carlito"/>
                <a:cs typeface="Carlito"/>
              </a:rPr>
              <a:t>16 Royal </a:t>
            </a:r>
            <a:r>
              <a:rPr sz="500" dirty="0">
                <a:latin typeface="Carlito"/>
                <a:cs typeface="Carlito"/>
              </a:rPr>
              <a:t>Terrace, Glasgow, G3 </a:t>
            </a:r>
            <a:r>
              <a:rPr sz="500" spc="-5" dirty="0">
                <a:latin typeface="Carlito"/>
                <a:cs typeface="Carlito"/>
              </a:rPr>
              <a:t>7NY, T: 0845 600 2613, F: 0141 332 5335, W:www.society-of-sports-therapists.org, </a:t>
            </a:r>
            <a:r>
              <a:rPr sz="500" dirty="0">
                <a:latin typeface="Carlito"/>
                <a:cs typeface="Carlito"/>
              </a:rPr>
              <a:t>E:</a:t>
            </a:r>
            <a:r>
              <a:rPr sz="500" spc="110" dirty="0">
                <a:latin typeface="Carlito"/>
                <a:cs typeface="Carlito"/>
              </a:rPr>
              <a:t> </a:t>
            </a:r>
            <a:r>
              <a:rPr sz="500" spc="-5" dirty="0">
                <a:latin typeface="Carlito"/>
                <a:cs typeface="Carlito"/>
                <a:hlinkClick r:id="rId6"/>
              </a:rPr>
              <a:t>admin@society-of-sports-therapists.org</a:t>
            </a:r>
            <a:endParaRPr sz="500">
              <a:latin typeface="Carlito"/>
              <a:cs typeface="Carlito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28600" y="141707"/>
            <a:ext cx="4140835" cy="1976755"/>
            <a:chOff x="228600" y="141707"/>
            <a:chExt cx="4140835" cy="1976755"/>
          </a:xfrm>
        </p:grpSpPr>
        <p:sp>
          <p:nvSpPr>
            <p:cNvPr id="13" name="object 13"/>
            <p:cNvSpPr/>
            <p:nvPr/>
          </p:nvSpPr>
          <p:spPr>
            <a:xfrm>
              <a:off x="228600" y="406908"/>
              <a:ext cx="4140708" cy="1711451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772411" y="1019775"/>
              <a:ext cx="1034075" cy="1014775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96239" y="141707"/>
              <a:ext cx="3757422" cy="169951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7599" y="794765"/>
            <a:ext cx="111696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A</a:t>
            </a:r>
            <a:r>
              <a:rPr spc="5" dirty="0"/>
              <a:t>N</a:t>
            </a:r>
            <a:r>
              <a:rPr dirty="0"/>
              <a:t>APHYLA</a:t>
            </a:r>
            <a:r>
              <a:rPr spc="-10" dirty="0"/>
              <a:t>X</a:t>
            </a:r>
            <a:r>
              <a:rPr spc="-5" dirty="0"/>
              <a:t>SIS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47599" y="986789"/>
            <a:ext cx="3445510" cy="2108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0" indent="-114300">
              <a:lnSpc>
                <a:spcPts val="1620"/>
              </a:lnSpc>
              <a:spcBef>
                <a:spcPts val="105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5" dirty="0">
                <a:latin typeface="Carlito"/>
                <a:cs typeface="Carlito"/>
              </a:rPr>
              <a:t>Allergens</a:t>
            </a:r>
            <a:endParaRPr sz="1400">
              <a:latin typeface="Carlito"/>
              <a:cs typeface="Carlito"/>
            </a:endParaRPr>
          </a:p>
          <a:p>
            <a:pPr marL="355600" lvl="1" indent="-114300">
              <a:lnSpc>
                <a:spcPts val="1285"/>
              </a:lnSpc>
              <a:buFont typeface="Arial"/>
              <a:buChar char="•"/>
              <a:tabLst>
                <a:tab pos="355600" algn="l"/>
              </a:tabLst>
            </a:pPr>
            <a:r>
              <a:rPr sz="1200" dirty="0">
                <a:latin typeface="Carlito"/>
                <a:cs typeface="Carlito"/>
              </a:rPr>
              <a:t>Drugs, penicillin, </a:t>
            </a:r>
            <a:r>
              <a:rPr sz="1200" spc="-10" dirty="0">
                <a:latin typeface="Carlito"/>
                <a:cs typeface="Carlito"/>
              </a:rPr>
              <a:t>latex, </a:t>
            </a:r>
            <a:r>
              <a:rPr sz="1200" spc="-5" dirty="0">
                <a:latin typeface="Carlito"/>
                <a:cs typeface="Carlito"/>
              </a:rPr>
              <a:t>peanuts, </a:t>
            </a:r>
            <a:r>
              <a:rPr sz="1200" dirty="0">
                <a:latin typeface="Carlito"/>
                <a:cs typeface="Carlito"/>
              </a:rPr>
              <a:t>fish, </a:t>
            </a:r>
            <a:r>
              <a:rPr sz="1200" spc="-5" dirty="0">
                <a:latin typeface="Carlito"/>
                <a:cs typeface="Carlito"/>
              </a:rPr>
              <a:t>insect</a:t>
            </a:r>
            <a:r>
              <a:rPr sz="1200" spc="-10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stings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ts val="1525"/>
              </a:lnSpc>
              <a:buFont typeface="Arial"/>
              <a:buChar char="•"/>
              <a:tabLst>
                <a:tab pos="127000" algn="l"/>
              </a:tabLst>
            </a:pPr>
            <a:r>
              <a:rPr sz="1400" spc="-5" dirty="0">
                <a:latin typeface="Carlito"/>
                <a:cs typeface="Carlito"/>
              </a:rPr>
              <a:t>Signs</a:t>
            </a:r>
            <a:endParaRPr sz="1400">
              <a:latin typeface="Carlito"/>
              <a:cs typeface="Carlito"/>
            </a:endParaRPr>
          </a:p>
          <a:p>
            <a:pPr marL="355600" lvl="1" indent="-114300">
              <a:lnSpc>
                <a:spcPts val="1320"/>
              </a:lnSpc>
              <a:buFont typeface="Arial"/>
              <a:buChar char="•"/>
              <a:tabLst>
                <a:tab pos="355600" algn="l"/>
              </a:tabLst>
            </a:pPr>
            <a:r>
              <a:rPr sz="1200" spc="-30" dirty="0">
                <a:latin typeface="Carlito"/>
                <a:cs typeface="Carlito"/>
              </a:rPr>
              <a:t>AIRWAY</a:t>
            </a:r>
            <a:endParaRPr sz="1200">
              <a:latin typeface="Carlito"/>
              <a:cs typeface="Carlito"/>
            </a:endParaRPr>
          </a:p>
          <a:p>
            <a:pPr marL="584200" lvl="2" indent="-114935">
              <a:lnSpc>
                <a:spcPts val="1070"/>
              </a:lnSpc>
              <a:buFont typeface="Arial"/>
              <a:buChar char="•"/>
              <a:tabLst>
                <a:tab pos="584835" algn="l"/>
              </a:tabLst>
            </a:pPr>
            <a:r>
              <a:rPr sz="1000" spc="-5" dirty="0">
                <a:latin typeface="Carlito"/>
                <a:cs typeface="Carlito"/>
              </a:rPr>
              <a:t>Lip, tongue, pharyngeal, epiglottis, </a:t>
            </a:r>
            <a:r>
              <a:rPr sz="1000" spc="-10" dirty="0">
                <a:latin typeface="Carlito"/>
                <a:cs typeface="Carlito"/>
              </a:rPr>
              <a:t>swelling </a:t>
            </a:r>
            <a:r>
              <a:rPr sz="1000" spc="-5" dirty="0">
                <a:latin typeface="Carlito"/>
                <a:cs typeface="Carlito"/>
              </a:rPr>
              <a:t>&amp;</a:t>
            </a:r>
            <a:r>
              <a:rPr sz="1000" spc="5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occlusion</a:t>
            </a:r>
            <a:endParaRPr sz="1000">
              <a:latin typeface="Carlito"/>
              <a:cs typeface="Carlito"/>
            </a:endParaRPr>
          </a:p>
          <a:p>
            <a:pPr marL="355600" lvl="1" indent="-114300">
              <a:lnSpc>
                <a:spcPts val="1310"/>
              </a:lnSpc>
              <a:buFont typeface="Arial"/>
              <a:buChar char="•"/>
              <a:tabLst>
                <a:tab pos="355600" algn="l"/>
              </a:tabLst>
            </a:pPr>
            <a:r>
              <a:rPr sz="1200" spc="-15" dirty="0">
                <a:latin typeface="Carlito"/>
                <a:cs typeface="Carlito"/>
              </a:rPr>
              <a:t>BREATHING</a:t>
            </a:r>
            <a:endParaRPr sz="1200">
              <a:latin typeface="Carlito"/>
              <a:cs typeface="Carlito"/>
            </a:endParaRPr>
          </a:p>
          <a:p>
            <a:pPr marL="584200" lvl="2" indent="-114935">
              <a:lnSpc>
                <a:spcPts val="1070"/>
              </a:lnSpc>
              <a:buFont typeface="Arial"/>
              <a:buChar char="•"/>
              <a:tabLst>
                <a:tab pos="584835" algn="l"/>
              </a:tabLst>
            </a:pPr>
            <a:r>
              <a:rPr sz="1000" spc="-10" dirty="0">
                <a:latin typeface="Carlito"/>
                <a:cs typeface="Carlito"/>
              </a:rPr>
              <a:t>Wheeze</a:t>
            </a:r>
            <a:endParaRPr sz="1000">
              <a:latin typeface="Carlito"/>
              <a:cs typeface="Carlito"/>
            </a:endParaRPr>
          </a:p>
          <a:p>
            <a:pPr marL="355600" lvl="1" indent="-114300">
              <a:lnSpc>
                <a:spcPts val="1310"/>
              </a:lnSpc>
              <a:buFont typeface="Arial"/>
              <a:buChar char="•"/>
              <a:tabLst>
                <a:tab pos="355600" algn="l"/>
              </a:tabLst>
            </a:pPr>
            <a:r>
              <a:rPr sz="1200" spc="-15" dirty="0">
                <a:latin typeface="Carlito"/>
                <a:cs typeface="Carlito"/>
              </a:rPr>
              <a:t>CIRCULATION</a:t>
            </a:r>
            <a:endParaRPr sz="1200">
              <a:latin typeface="Carlito"/>
              <a:cs typeface="Carlito"/>
            </a:endParaRPr>
          </a:p>
          <a:p>
            <a:pPr marL="584200" lvl="2" indent="-114935">
              <a:lnSpc>
                <a:spcPts val="1070"/>
              </a:lnSpc>
              <a:buFont typeface="Arial"/>
              <a:buChar char="•"/>
              <a:tabLst>
                <a:tab pos="584835" algn="l"/>
              </a:tabLst>
            </a:pPr>
            <a:r>
              <a:rPr sz="1000" spc="-10" dirty="0">
                <a:latin typeface="Carlito"/>
                <a:cs typeface="Carlito"/>
              </a:rPr>
              <a:t>Peripheral </a:t>
            </a:r>
            <a:r>
              <a:rPr sz="1000" spc="-5" dirty="0">
                <a:latin typeface="Carlito"/>
                <a:cs typeface="Carlito"/>
              </a:rPr>
              <a:t>vasodilation &amp;</a:t>
            </a:r>
            <a:r>
              <a:rPr sz="1000" spc="55" dirty="0">
                <a:latin typeface="Carlito"/>
                <a:cs typeface="Carlito"/>
              </a:rPr>
              <a:t> </a:t>
            </a:r>
            <a:r>
              <a:rPr sz="1000" spc="-10" dirty="0">
                <a:latin typeface="Carlito"/>
                <a:cs typeface="Carlito"/>
              </a:rPr>
              <a:t>hypotension</a:t>
            </a:r>
            <a:endParaRPr sz="1000">
              <a:latin typeface="Carlito"/>
              <a:cs typeface="Carlito"/>
            </a:endParaRPr>
          </a:p>
          <a:p>
            <a:pPr marL="355600" lvl="1" indent="-114300">
              <a:lnSpc>
                <a:spcPts val="1310"/>
              </a:lnSpc>
              <a:buFont typeface="Arial"/>
              <a:buChar char="•"/>
              <a:tabLst>
                <a:tab pos="355600" algn="l"/>
              </a:tabLst>
            </a:pPr>
            <a:r>
              <a:rPr sz="1200" spc="-5" dirty="0">
                <a:latin typeface="Carlito"/>
                <a:cs typeface="Carlito"/>
              </a:rPr>
              <a:t>SKIN</a:t>
            </a:r>
            <a:endParaRPr sz="1200">
              <a:latin typeface="Carlito"/>
              <a:cs typeface="Carlito"/>
            </a:endParaRPr>
          </a:p>
          <a:p>
            <a:pPr marL="584200" lvl="2" indent="-114935">
              <a:lnSpc>
                <a:spcPts val="1070"/>
              </a:lnSpc>
              <a:buFont typeface="Arial"/>
              <a:buChar char="•"/>
              <a:tabLst>
                <a:tab pos="584835" algn="l"/>
              </a:tabLst>
            </a:pPr>
            <a:r>
              <a:rPr sz="1000" spc="-5" dirty="0">
                <a:latin typeface="Carlito"/>
                <a:cs typeface="Carlito"/>
              </a:rPr>
              <a:t>Angio-oedema, pruritis,</a:t>
            </a:r>
            <a:r>
              <a:rPr sz="1000" spc="4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urticaria</a:t>
            </a:r>
            <a:endParaRPr sz="1000">
              <a:latin typeface="Carlito"/>
              <a:cs typeface="Carlito"/>
            </a:endParaRPr>
          </a:p>
          <a:p>
            <a:pPr marL="355600" lvl="1" indent="-114300">
              <a:lnSpc>
                <a:spcPts val="1310"/>
              </a:lnSpc>
              <a:buFont typeface="Arial"/>
              <a:buChar char="•"/>
              <a:tabLst>
                <a:tab pos="355600" algn="l"/>
              </a:tabLst>
            </a:pPr>
            <a:r>
              <a:rPr sz="1200" dirty="0">
                <a:latin typeface="Carlito"/>
                <a:cs typeface="Carlito"/>
              </a:rPr>
              <a:t>GI</a:t>
            </a:r>
            <a:r>
              <a:rPr sz="1200" spc="-20" dirty="0">
                <a:latin typeface="Carlito"/>
                <a:cs typeface="Carlito"/>
              </a:rPr>
              <a:t> </a:t>
            </a:r>
            <a:r>
              <a:rPr sz="1200" spc="-10" dirty="0">
                <a:latin typeface="Carlito"/>
                <a:cs typeface="Carlito"/>
              </a:rPr>
              <a:t>TRACT</a:t>
            </a:r>
            <a:endParaRPr sz="1200">
              <a:latin typeface="Carlito"/>
              <a:cs typeface="Carlito"/>
            </a:endParaRPr>
          </a:p>
          <a:p>
            <a:pPr marL="584200" lvl="2" indent="-114935">
              <a:lnSpc>
                <a:spcPts val="1145"/>
              </a:lnSpc>
              <a:buFont typeface="Arial"/>
              <a:buChar char="•"/>
              <a:tabLst>
                <a:tab pos="584835" algn="l"/>
              </a:tabLst>
            </a:pPr>
            <a:r>
              <a:rPr sz="1000" spc="-5" dirty="0">
                <a:latin typeface="Carlito"/>
                <a:cs typeface="Carlito"/>
              </a:rPr>
              <a:t>Nausea, vomiting, </a:t>
            </a:r>
            <a:r>
              <a:rPr sz="1000" spc="-10" dirty="0">
                <a:latin typeface="Carlito"/>
                <a:cs typeface="Carlito"/>
              </a:rPr>
              <a:t>cramps,</a:t>
            </a:r>
            <a:r>
              <a:rPr sz="1000" spc="50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diarrhoea</a:t>
            </a:r>
            <a:endParaRPr sz="10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ANAPHYLAXSIS</a:t>
            </a:r>
            <a:r>
              <a:rPr spc="-80" dirty="0"/>
              <a:t> </a:t>
            </a:r>
            <a:r>
              <a:rPr dirty="0"/>
              <a:t>MANAGEMENT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47599" y="1103731"/>
            <a:ext cx="2139315" cy="124460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0" indent="-1143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10" dirty="0">
                <a:latin typeface="Carlito"/>
                <a:cs typeface="Carlito"/>
              </a:rPr>
              <a:t>Protect </a:t>
            </a:r>
            <a:r>
              <a:rPr sz="1400" spc="-5" dirty="0">
                <a:latin typeface="Carlito"/>
                <a:cs typeface="Carlito"/>
              </a:rPr>
              <a:t>the airway</a:t>
            </a:r>
            <a:r>
              <a:rPr sz="1400" spc="-40" dirty="0">
                <a:latin typeface="Carlito"/>
                <a:cs typeface="Carlito"/>
              </a:rPr>
              <a:t> </a:t>
            </a:r>
            <a:r>
              <a:rPr sz="1400" dirty="0">
                <a:latin typeface="Carlito"/>
                <a:cs typeface="Carlito"/>
              </a:rPr>
              <a:t>early</a:t>
            </a:r>
            <a:endParaRPr sz="14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127000" algn="l"/>
              </a:tabLst>
            </a:pPr>
            <a:r>
              <a:rPr sz="1400" dirty="0">
                <a:latin typeface="Carlito"/>
                <a:cs typeface="Carlito"/>
              </a:rPr>
              <a:t>02 via</a:t>
            </a:r>
            <a:r>
              <a:rPr sz="1400" spc="-15" dirty="0">
                <a:latin typeface="Carlito"/>
                <a:cs typeface="Carlito"/>
              </a:rPr>
              <a:t> </a:t>
            </a:r>
            <a:r>
              <a:rPr sz="1400" dirty="0">
                <a:latin typeface="Carlito"/>
                <a:cs typeface="Carlito"/>
              </a:rPr>
              <a:t>NRBM</a:t>
            </a:r>
            <a:endParaRPr sz="1400">
              <a:latin typeface="Carlito"/>
              <a:cs typeface="Carlito"/>
            </a:endParaRPr>
          </a:p>
          <a:p>
            <a:pPr marL="127000" marR="443865" indent="-127000" algn="r">
              <a:lnSpc>
                <a:spcPct val="100000"/>
              </a:lnSpc>
              <a:spcBef>
                <a:spcPts val="325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5" dirty="0">
                <a:latin typeface="Carlito"/>
                <a:cs typeface="Carlito"/>
              </a:rPr>
              <a:t>Adrenaline IM</a:t>
            </a:r>
            <a:r>
              <a:rPr sz="1400" spc="-50" dirty="0">
                <a:latin typeface="Carlito"/>
                <a:cs typeface="Carlito"/>
              </a:rPr>
              <a:t> </a:t>
            </a:r>
            <a:r>
              <a:rPr sz="1400" spc="-5" dirty="0">
                <a:latin typeface="Carlito"/>
                <a:cs typeface="Carlito"/>
              </a:rPr>
              <a:t>1:1000</a:t>
            </a:r>
            <a:endParaRPr sz="1400">
              <a:latin typeface="Carlito"/>
              <a:cs typeface="Carlito"/>
            </a:endParaRPr>
          </a:p>
          <a:p>
            <a:pPr marL="114300" marR="411480" lvl="1" indent="-114300" algn="r">
              <a:lnSpc>
                <a:spcPct val="100000"/>
              </a:lnSpc>
              <a:spcBef>
                <a:spcPts val="114"/>
              </a:spcBef>
              <a:buFont typeface="Arial"/>
              <a:buChar char="•"/>
              <a:tabLst>
                <a:tab pos="114300" algn="l"/>
              </a:tabLst>
            </a:pPr>
            <a:r>
              <a:rPr sz="1200" spc="-10" dirty="0">
                <a:latin typeface="Carlito"/>
                <a:cs typeface="Carlito"/>
              </a:rPr>
              <a:t>Repeated </a:t>
            </a:r>
            <a:r>
              <a:rPr sz="1200" spc="-5" dirty="0">
                <a:latin typeface="Carlito"/>
                <a:cs typeface="Carlito"/>
              </a:rPr>
              <a:t>after </a:t>
            </a:r>
            <a:r>
              <a:rPr sz="1200" dirty="0">
                <a:latin typeface="Carlito"/>
                <a:cs typeface="Carlito"/>
              </a:rPr>
              <a:t>5</a:t>
            </a:r>
            <a:r>
              <a:rPr sz="1200" spc="-65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mins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30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5" dirty="0">
                <a:latin typeface="Carlito"/>
                <a:cs typeface="Carlito"/>
              </a:rPr>
              <a:t>Fluid </a:t>
            </a:r>
            <a:r>
              <a:rPr sz="1400" spc="-10" dirty="0">
                <a:latin typeface="Carlito"/>
                <a:cs typeface="Carlito"/>
              </a:rPr>
              <a:t>therapy </a:t>
            </a:r>
            <a:r>
              <a:rPr sz="1400" dirty="0">
                <a:latin typeface="Carlito"/>
                <a:cs typeface="Carlito"/>
              </a:rPr>
              <a:t>if</a:t>
            </a:r>
            <a:r>
              <a:rPr sz="1400" spc="-20" dirty="0">
                <a:latin typeface="Carlito"/>
                <a:cs typeface="Carlito"/>
              </a:rPr>
              <a:t> </a:t>
            </a:r>
            <a:r>
              <a:rPr sz="1400" spc="-10" dirty="0">
                <a:latin typeface="Carlito"/>
                <a:cs typeface="Carlito"/>
              </a:rPr>
              <a:t>hypotensive</a:t>
            </a:r>
            <a:endParaRPr sz="14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438400" y="2406396"/>
            <a:ext cx="1981200" cy="102260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47599" y="873279"/>
            <a:ext cx="1229995" cy="619125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14300" marR="5080" indent="-114300" algn="r">
              <a:lnSpc>
                <a:spcPct val="100000"/>
              </a:lnSpc>
              <a:spcBef>
                <a:spcPts val="235"/>
              </a:spcBef>
              <a:buFont typeface="Arial"/>
              <a:buChar char="•"/>
              <a:tabLst>
                <a:tab pos="114300" algn="l"/>
              </a:tabLst>
            </a:pPr>
            <a:r>
              <a:rPr sz="1400" spc="-5" dirty="0">
                <a:latin typeface="Carlito"/>
                <a:cs typeface="Carlito"/>
              </a:rPr>
              <a:t>Epipen</a:t>
            </a:r>
            <a:r>
              <a:rPr sz="1400" spc="-60" dirty="0">
                <a:latin typeface="Carlito"/>
                <a:cs typeface="Carlito"/>
              </a:rPr>
              <a:t> </a:t>
            </a:r>
            <a:r>
              <a:rPr sz="1400" spc="-5" dirty="0">
                <a:latin typeface="Carlito"/>
                <a:cs typeface="Carlito"/>
              </a:rPr>
              <a:t>(25Kg+)</a:t>
            </a:r>
            <a:endParaRPr sz="1400">
              <a:latin typeface="Carlito"/>
              <a:cs typeface="Carlito"/>
            </a:endParaRPr>
          </a:p>
          <a:p>
            <a:pPr marL="114300" marR="17780" lvl="1" indent="-114300" algn="r">
              <a:lnSpc>
                <a:spcPts val="1370"/>
              </a:lnSpc>
              <a:spcBef>
                <a:spcPts val="120"/>
              </a:spcBef>
              <a:buFont typeface="Arial"/>
              <a:buChar char="•"/>
              <a:tabLst>
                <a:tab pos="114300" algn="l"/>
              </a:tabLst>
            </a:pPr>
            <a:r>
              <a:rPr sz="1200" dirty="0">
                <a:latin typeface="Carlito"/>
                <a:cs typeface="Carlito"/>
              </a:rPr>
              <a:t>0.3mg</a:t>
            </a:r>
            <a:r>
              <a:rPr sz="1200" spc="-11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1:1000</a:t>
            </a:r>
            <a:endParaRPr sz="1200">
              <a:latin typeface="Carlito"/>
              <a:cs typeface="Carlito"/>
            </a:endParaRPr>
          </a:p>
          <a:p>
            <a:pPr marL="355600">
              <a:lnSpc>
                <a:spcPts val="1370"/>
              </a:lnSpc>
            </a:pPr>
            <a:r>
              <a:rPr sz="1200" dirty="0">
                <a:latin typeface="Carlito"/>
                <a:cs typeface="Carlito"/>
              </a:rPr>
              <a:t>adrenaline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348229" y="873279"/>
            <a:ext cx="1579880" cy="619125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27000" indent="-114300">
              <a:lnSpc>
                <a:spcPct val="100000"/>
              </a:lnSpc>
              <a:spcBef>
                <a:spcPts val="235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5" dirty="0">
                <a:latin typeface="Carlito"/>
                <a:cs typeface="Carlito"/>
              </a:rPr>
              <a:t>Epipen </a:t>
            </a:r>
            <a:r>
              <a:rPr sz="1400" dirty="0">
                <a:latin typeface="Carlito"/>
                <a:cs typeface="Carlito"/>
              </a:rPr>
              <a:t>Jr</a:t>
            </a:r>
            <a:r>
              <a:rPr sz="1400" spc="-40" dirty="0">
                <a:latin typeface="Carlito"/>
                <a:cs typeface="Carlito"/>
              </a:rPr>
              <a:t> </a:t>
            </a:r>
            <a:r>
              <a:rPr sz="1400" spc="-5" dirty="0">
                <a:latin typeface="Carlito"/>
                <a:cs typeface="Carlito"/>
              </a:rPr>
              <a:t>(7.5-25Kg)</a:t>
            </a:r>
            <a:endParaRPr sz="1400">
              <a:latin typeface="Carlito"/>
              <a:cs typeface="Carlito"/>
            </a:endParaRPr>
          </a:p>
          <a:p>
            <a:pPr marL="355600" lvl="1" indent="-114300">
              <a:lnSpc>
                <a:spcPts val="1370"/>
              </a:lnSpc>
              <a:spcBef>
                <a:spcPts val="120"/>
              </a:spcBef>
              <a:buFont typeface="Arial"/>
              <a:buChar char="•"/>
              <a:tabLst>
                <a:tab pos="355600" algn="l"/>
              </a:tabLst>
            </a:pPr>
            <a:r>
              <a:rPr sz="1200" dirty="0">
                <a:latin typeface="Carlito"/>
                <a:cs typeface="Carlito"/>
              </a:rPr>
              <a:t>0.15mg</a:t>
            </a:r>
            <a:r>
              <a:rPr sz="1200" spc="-3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1:2000</a:t>
            </a:r>
            <a:endParaRPr sz="1200">
              <a:latin typeface="Carlito"/>
              <a:cs typeface="Carlito"/>
            </a:endParaRPr>
          </a:p>
          <a:p>
            <a:pPr marL="355600">
              <a:lnSpc>
                <a:spcPts val="1370"/>
              </a:lnSpc>
            </a:pPr>
            <a:r>
              <a:rPr sz="1200" dirty="0">
                <a:latin typeface="Carlito"/>
                <a:cs typeface="Carlito"/>
              </a:rPr>
              <a:t>adrenaline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8793" y="2049017"/>
            <a:ext cx="1939925" cy="84836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55575" indent="-143510">
              <a:lnSpc>
                <a:spcPct val="100000"/>
              </a:lnSpc>
              <a:spcBef>
                <a:spcPts val="640"/>
              </a:spcBef>
              <a:buFont typeface="Arial"/>
              <a:buChar char="•"/>
              <a:tabLst>
                <a:tab pos="156210" algn="l"/>
              </a:tabLst>
            </a:pPr>
            <a:r>
              <a:rPr sz="900" spc="-10" dirty="0">
                <a:latin typeface="Carlito"/>
                <a:cs typeface="Carlito"/>
              </a:rPr>
              <a:t>Administered to anterolateral</a:t>
            </a:r>
            <a:r>
              <a:rPr sz="900" spc="70" dirty="0">
                <a:latin typeface="Carlito"/>
                <a:cs typeface="Carlito"/>
              </a:rPr>
              <a:t> </a:t>
            </a:r>
            <a:r>
              <a:rPr sz="900" spc="-5" dirty="0">
                <a:latin typeface="Carlito"/>
                <a:cs typeface="Carlito"/>
              </a:rPr>
              <a:t>thigh</a:t>
            </a:r>
            <a:endParaRPr sz="900">
              <a:latin typeface="Carlito"/>
              <a:cs typeface="Carlito"/>
            </a:endParaRPr>
          </a:p>
          <a:p>
            <a:pPr marL="155575" indent="-143510">
              <a:lnSpc>
                <a:spcPct val="100000"/>
              </a:lnSpc>
              <a:spcBef>
                <a:spcPts val="540"/>
              </a:spcBef>
              <a:buFont typeface="Arial"/>
              <a:buChar char="•"/>
              <a:tabLst>
                <a:tab pos="156210" algn="l"/>
              </a:tabLst>
            </a:pPr>
            <a:r>
              <a:rPr sz="900" spc="-10" dirty="0">
                <a:latin typeface="Carlito"/>
                <a:cs typeface="Carlito"/>
              </a:rPr>
              <a:t>Twin </a:t>
            </a:r>
            <a:r>
              <a:rPr sz="900" spc="-5" dirty="0">
                <a:latin typeface="Carlito"/>
                <a:cs typeface="Carlito"/>
              </a:rPr>
              <a:t>pack (carry </a:t>
            </a:r>
            <a:r>
              <a:rPr sz="900" dirty="0">
                <a:latin typeface="Carlito"/>
                <a:cs typeface="Carlito"/>
              </a:rPr>
              <a:t>2 </a:t>
            </a:r>
            <a:r>
              <a:rPr sz="900" spc="-10" dirty="0">
                <a:latin typeface="Carlito"/>
                <a:cs typeface="Carlito"/>
              </a:rPr>
              <a:t>at </a:t>
            </a:r>
            <a:r>
              <a:rPr sz="900" spc="-5" dirty="0">
                <a:latin typeface="Carlito"/>
                <a:cs typeface="Carlito"/>
              </a:rPr>
              <a:t>all</a:t>
            </a:r>
            <a:r>
              <a:rPr sz="900" spc="25" dirty="0">
                <a:latin typeface="Carlito"/>
                <a:cs typeface="Carlito"/>
              </a:rPr>
              <a:t> </a:t>
            </a:r>
            <a:r>
              <a:rPr sz="900" spc="-5" dirty="0">
                <a:latin typeface="Carlito"/>
                <a:cs typeface="Carlito"/>
              </a:rPr>
              <a:t>times)</a:t>
            </a:r>
            <a:endParaRPr sz="900">
              <a:latin typeface="Carlito"/>
              <a:cs typeface="Carlito"/>
            </a:endParaRPr>
          </a:p>
          <a:p>
            <a:pPr marL="155575" indent="-143510">
              <a:lnSpc>
                <a:spcPct val="100000"/>
              </a:lnSpc>
              <a:spcBef>
                <a:spcPts val="540"/>
              </a:spcBef>
              <a:buFont typeface="Arial"/>
              <a:buChar char="•"/>
              <a:tabLst>
                <a:tab pos="156210" algn="l"/>
              </a:tabLst>
            </a:pPr>
            <a:r>
              <a:rPr sz="900" spc="-10" dirty="0">
                <a:latin typeface="Carlito"/>
                <a:cs typeface="Carlito"/>
              </a:rPr>
              <a:t>Administer at first </a:t>
            </a:r>
            <a:r>
              <a:rPr sz="900" spc="-5" dirty="0">
                <a:latin typeface="Carlito"/>
                <a:cs typeface="Carlito"/>
              </a:rPr>
              <a:t>signs </a:t>
            </a:r>
            <a:r>
              <a:rPr sz="900" dirty="0">
                <a:latin typeface="Carlito"/>
                <a:cs typeface="Carlito"/>
              </a:rPr>
              <a:t>of</a:t>
            </a:r>
            <a:r>
              <a:rPr sz="900" spc="55" dirty="0">
                <a:latin typeface="Carlito"/>
                <a:cs typeface="Carlito"/>
              </a:rPr>
              <a:t> </a:t>
            </a:r>
            <a:r>
              <a:rPr sz="900" spc="-10" dirty="0">
                <a:latin typeface="Carlito"/>
                <a:cs typeface="Carlito"/>
              </a:rPr>
              <a:t>anaphylaxis</a:t>
            </a:r>
            <a:endParaRPr sz="900">
              <a:latin typeface="Carlito"/>
              <a:cs typeface="Carlito"/>
            </a:endParaRPr>
          </a:p>
          <a:p>
            <a:pPr marL="155575" indent="-143510">
              <a:lnSpc>
                <a:spcPct val="100000"/>
              </a:lnSpc>
              <a:spcBef>
                <a:spcPts val="540"/>
              </a:spcBef>
              <a:buFont typeface="Arial"/>
              <a:buChar char="•"/>
              <a:tabLst>
                <a:tab pos="156210" algn="l"/>
              </a:tabLst>
            </a:pPr>
            <a:r>
              <a:rPr sz="900" spc="-10" dirty="0">
                <a:latin typeface="Carlito"/>
                <a:cs typeface="Carlito"/>
              </a:rPr>
              <a:t>Repeat </a:t>
            </a:r>
            <a:r>
              <a:rPr sz="900" spc="-5" dirty="0">
                <a:latin typeface="Carlito"/>
                <a:cs typeface="Carlito"/>
              </a:rPr>
              <a:t>after </a:t>
            </a:r>
            <a:r>
              <a:rPr sz="900" dirty="0">
                <a:latin typeface="Carlito"/>
                <a:cs typeface="Carlito"/>
              </a:rPr>
              <a:t>5 </a:t>
            </a:r>
            <a:r>
              <a:rPr sz="900" spc="-5" dirty="0">
                <a:latin typeface="Carlito"/>
                <a:cs typeface="Carlito"/>
              </a:rPr>
              <a:t>mins if</a:t>
            </a:r>
            <a:r>
              <a:rPr sz="900" spc="25" dirty="0">
                <a:latin typeface="Carlito"/>
                <a:cs typeface="Carlito"/>
              </a:rPr>
              <a:t> </a:t>
            </a:r>
            <a:r>
              <a:rPr sz="900" spc="-5" dirty="0">
                <a:latin typeface="Carlito"/>
                <a:cs typeface="Carlito"/>
              </a:rPr>
              <a:t>necessary</a:t>
            </a:r>
            <a:endParaRPr sz="900">
              <a:latin typeface="Carlito"/>
              <a:cs typeface="Carlito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948939" y="1813559"/>
            <a:ext cx="1371600" cy="1371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ANAPHYLAXSIS</a:t>
            </a:r>
            <a:r>
              <a:rPr spc="-80" dirty="0"/>
              <a:t> </a:t>
            </a:r>
            <a:r>
              <a:rPr dirty="0"/>
              <a:t>MANAGEMENT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27000" indent="-114300">
              <a:lnSpc>
                <a:spcPct val="100000"/>
              </a:lnSpc>
              <a:spcBef>
                <a:spcPts val="235"/>
              </a:spcBef>
              <a:buFont typeface="Arial"/>
              <a:buChar char="•"/>
              <a:tabLst>
                <a:tab pos="127000" algn="l"/>
              </a:tabLst>
            </a:pPr>
            <a:r>
              <a:rPr dirty="0"/>
              <a:t>Also</a:t>
            </a:r>
            <a:r>
              <a:rPr spc="-20" dirty="0"/>
              <a:t> </a:t>
            </a:r>
            <a:r>
              <a:rPr spc="-10" dirty="0"/>
              <a:t>consider</a:t>
            </a:r>
          </a:p>
          <a:p>
            <a:pPr marL="355600" lvl="1" indent="-114300">
              <a:lnSpc>
                <a:spcPct val="100000"/>
              </a:lnSpc>
              <a:spcBef>
                <a:spcPts val="120"/>
              </a:spcBef>
              <a:buFont typeface="Arial"/>
              <a:buChar char="•"/>
              <a:tabLst>
                <a:tab pos="355600" algn="l"/>
              </a:tabLst>
            </a:pPr>
            <a:r>
              <a:rPr sz="1200" dirty="0">
                <a:latin typeface="Carlito"/>
                <a:cs typeface="Carlito"/>
              </a:rPr>
              <a:t>1mg in 5mls Adrenaline</a:t>
            </a:r>
            <a:r>
              <a:rPr sz="1200" spc="-8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Nebulised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1200" b="1" dirty="0">
                <a:solidFill>
                  <a:srgbClr val="FF0000"/>
                </a:solidFill>
                <a:latin typeface="Carlito"/>
                <a:cs typeface="Carlito"/>
              </a:rPr>
              <a:t>5mg </a:t>
            </a:r>
            <a:r>
              <a:rPr sz="1200" b="1" spc="-5" dirty="0">
                <a:solidFill>
                  <a:srgbClr val="FF0000"/>
                </a:solidFill>
                <a:latin typeface="Carlito"/>
                <a:cs typeface="Carlito"/>
              </a:rPr>
              <a:t>Salbutamol </a:t>
            </a:r>
            <a:r>
              <a:rPr sz="1200" b="1" spc="-10" dirty="0">
                <a:solidFill>
                  <a:srgbClr val="FF0000"/>
                </a:solidFill>
                <a:latin typeface="Carlito"/>
                <a:cs typeface="Carlito"/>
              </a:rPr>
              <a:t>(Ventolin) </a:t>
            </a:r>
            <a:r>
              <a:rPr sz="1200" b="1" spc="-5" dirty="0">
                <a:solidFill>
                  <a:srgbClr val="FF0000"/>
                </a:solidFill>
                <a:latin typeface="Carlito"/>
                <a:cs typeface="Carlito"/>
              </a:rPr>
              <a:t>nebulised </a:t>
            </a:r>
            <a:r>
              <a:rPr sz="1200" b="1" dirty="0">
                <a:solidFill>
                  <a:srgbClr val="FF0000"/>
                </a:solidFill>
                <a:latin typeface="Carlito"/>
                <a:cs typeface="Carlito"/>
              </a:rPr>
              <a:t>if</a:t>
            </a:r>
            <a:r>
              <a:rPr sz="1200" b="1" spc="-35" dirty="0">
                <a:solidFill>
                  <a:srgbClr val="FF0000"/>
                </a:solidFill>
                <a:latin typeface="Carlito"/>
                <a:cs typeface="Carlito"/>
              </a:rPr>
              <a:t> </a:t>
            </a:r>
            <a:r>
              <a:rPr sz="1200" b="1" spc="-10" dirty="0">
                <a:solidFill>
                  <a:srgbClr val="FF0000"/>
                </a:solidFill>
                <a:latin typeface="Carlito"/>
                <a:cs typeface="Carlito"/>
              </a:rPr>
              <a:t>wheezy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55600" algn="l"/>
              </a:tabLst>
            </a:pPr>
            <a:r>
              <a:rPr sz="1200" b="1" dirty="0">
                <a:solidFill>
                  <a:srgbClr val="FF0000"/>
                </a:solidFill>
                <a:latin typeface="Carlito"/>
                <a:cs typeface="Carlito"/>
              </a:rPr>
              <a:t>IV </a:t>
            </a:r>
            <a:r>
              <a:rPr sz="1200" b="1" spc="-5" dirty="0">
                <a:solidFill>
                  <a:srgbClr val="FF0000"/>
                </a:solidFill>
                <a:latin typeface="Carlito"/>
                <a:cs typeface="Carlito"/>
              </a:rPr>
              <a:t>Hydrocortisone</a:t>
            </a:r>
            <a:r>
              <a:rPr sz="1200" b="1" spc="-55" dirty="0">
                <a:solidFill>
                  <a:srgbClr val="FF0000"/>
                </a:solidFill>
                <a:latin typeface="Carlito"/>
                <a:cs typeface="Carlito"/>
              </a:rPr>
              <a:t> </a:t>
            </a:r>
            <a:r>
              <a:rPr sz="1200" b="1" dirty="0">
                <a:solidFill>
                  <a:srgbClr val="FF0000"/>
                </a:solidFill>
                <a:latin typeface="Carlito"/>
                <a:cs typeface="Carlito"/>
              </a:rPr>
              <a:t>200mg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1200" dirty="0">
                <a:latin typeface="Carlito"/>
                <a:cs typeface="Carlito"/>
              </a:rPr>
              <a:t>IV </a:t>
            </a:r>
            <a:r>
              <a:rPr sz="1200" spc="-5" dirty="0">
                <a:latin typeface="Carlito"/>
                <a:cs typeface="Carlito"/>
              </a:rPr>
              <a:t>Chlorpheniramine (Piriton)</a:t>
            </a:r>
            <a:r>
              <a:rPr sz="1200" spc="-65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10mg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20"/>
              </a:spcBef>
              <a:buFont typeface="Arial"/>
              <a:buChar char="•"/>
              <a:tabLst>
                <a:tab pos="127000" algn="l"/>
              </a:tabLst>
            </a:pPr>
            <a:r>
              <a:rPr spc="-5" dirty="0"/>
              <a:t>Medication </a:t>
            </a:r>
            <a:r>
              <a:rPr spc="-10" dirty="0"/>
              <a:t>may </a:t>
            </a:r>
            <a:r>
              <a:rPr spc="-5" dirty="0"/>
              <a:t>need</a:t>
            </a:r>
            <a:r>
              <a:rPr spc="-10" dirty="0"/>
              <a:t> </a:t>
            </a:r>
            <a:r>
              <a:rPr spc="-5" dirty="0"/>
              <a:t>repeating</a:t>
            </a:r>
          </a:p>
          <a:p>
            <a:pPr marL="127000" indent="-1143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127000" algn="l"/>
              </a:tabLst>
            </a:pPr>
            <a:r>
              <a:rPr spc="-5" dirty="0"/>
              <a:t>Bi-phasic</a:t>
            </a:r>
            <a:r>
              <a:rPr spc="-15" dirty="0"/>
              <a:t> </a:t>
            </a:r>
            <a:r>
              <a:rPr spc="-5" dirty="0"/>
              <a:t>reaction</a:t>
            </a:r>
          </a:p>
          <a:p>
            <a:pPr marL="355600" lvl="1" indent="-114300">
              <a:lnSpc>
                <a:spcPct val="100000"/>
              </a:lnSpc>
              <a:spcBef>
                <a:spcPts val="120"/>
              </a:spcBef>
              <a:buFont typeface="Arial"/>
              <a:buChar char="•"/>
              <a:tabLst>
                <a:tab pos="355600" algn="l"/>
              </a:tabLst>
            </a:pPr>
            <a:r>
              <a:rPr sz="1200" dirty="0">
                <a:latin typeface="Carlito"/>
                <a:cs typeface="Carlito"/>
              </a:rPr>
              <a:t>Sx </a:t>
            </a:r>
            <a:r>
              <a:rPr sz="1200" spc="-5" dirty="0">
                <a:latin typeface="Carlito"/>
                <a:cs typeface="Carlito"/>
              </a:rPr>
              <a:t>recur </a:t>
            </a:r>
            <a:r>
              <a:rPr sz="1200" dirty="0">
                <a:latin typeface="Carlito"/>
                <a:cs typeface="Carlito"/>
              </a:rPr>
              <a:t>in</a:t>
            </a:r>
            <a:r>
              <a:rPr sz="1200" spc="-2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24-36hrs</a:t>
            </a:r>
            <a:endParaRPr sz="12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199</Words>
  <Application>Microsoft Office PowerPoint</Application>
  <PresentationFormat>Custom</PresentationFormat>
  <Paragraphs>44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Carlito</vt:lpstr>
      <vt:lpstr>Arial</vt:lpstr>
      <vt:lpstr>Calibri</vt:lpstr>
      <vt:lpstr>Office Theme</vt:lpstr>
      <vt:lpstr>PowerPoint Presentation</vt:lpstr>
      <vt:lpstr>ANAPHYLAXSIS</vt:lpstr>
      <vt:lpstr>ANAPHYLAXSIS MANAGEMENT</vt:lpstr>
      <vt:lpstr>PowerPoint Presentation</vt:lpstr>
      <vt:lpstr>ANAPHYLAXSIS MANAGEMENT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L Williams</dc:creator>
  <cp:lastModifiedBy>Kerry Nicholas</cp:lastModifiedBy>
  <cp:revision>1</cp:revision>
  <dcterms:created xsi:type="dcterms:W3CDTF">2023-09-14T13:42:19Z</dcterms:created>
  <dcterms:modified xsi:type="dcterms:W3CDTF">2023-09-14T13:42:47Z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2020-11-13T00:00:00Z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2023-09-14T00:00:00Z</vt:filetime>
  </property>
</Properties>
</file>