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876" r:id="rId4"/>
  </p:sldMasterIdLst>
  <p:notesMasterIdLst>
    <p:notesMasterId r:id="rId17"/>
  </p:notesMasterIdLst>
  <p:handoutMasterIdLst>
    <p:handoutMasterId r:id="rId18"/>
  </p:handoutMasterIdLst>
  <p:sldIdLst>
    <p:sldId id="274" r:id="rId5"/>
    <p:sldId id="275" r:id="rId6"/>
    <p:sldId id="256" r:id="rId7"/>
    <p:sldId id="261" r:id="rId8"/>
    <p:sldId id="272" r:id="rId9"/>
    <p:sldId id="276" r:id="rId10"/>
    <p:sldId id="277" r:id="rId11"/>
    <p:sldId id="278" r:id="rId12"/>
    <p:sldId id="279" r:id="rId13"/>
    <p:sldId id="280" r:id="rId14"/>
    <p:sldId id="273" r:id="rId15"/>
    <p:sldId id="281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41" autoAdjust="0"/>
  </p:normalViewPr>
  <p:slideViewPr>
    <p:cSldViewPr snapToGrid="0" snapToObjects="1">
      <p:cViewPr>
        <p:scale>
          <a:sx n="75" d="100"/>
          <a:sy n="75" d="100"/>
        </p:scale>
        <p:origin x="-245" y="67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89" d="100"/>
          <a:sy n="89" d="100"/>
        </p:scale>
        <p:origin x="3780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4"/>
    </mc:Choice>
    <mc:Fallback>
      <c:style val="4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Лист1!$B$1</c:f>
              <c:strCache>
                <c:ptCount val="1"/>
                <c:pt idx="0">
                  <c:v>Row</c:v>
                </c:pt>
              </c:strCache>
            </c:strRef>
          </c:tx>
          <c:spPr>
            <a:gradFill rotWithShape="1">
              <a:gsLst>
                <a:gs pos="0">
                  <a:schemeClr val="accent2">
                    <a:satMod val="103000"/>
                    <a:lumMod val="102000"/>
                    <a:tint val="94000"/>
                  </a:schemeClr>
                </a:gs>
                <a:gs pos="50000">
                  <a:schemeClr val="accent2">
                    <a:satMod val="110000"/>
                    <a:lumMod val="100000"/>
                    <a:shade val="100000"/>
                  </a:schemeClr>
                </a:gs>
                <a:gs pos="100000">
                  <a:schemeClr val="accent2"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lang="en-GB" sz="1197" b="0" i="0" u="none" strike="noStrike" kern="1200" baseline="0" noProof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1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2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Лист1!$A$2:$A$13</c:f>
              <c:strCache>
                <c:ptCount val="12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Aug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Dec</c:v>
                </c:pt>
              </c:strCache>
            </c:strRef>
          </c:cat>
          <c:val>
            <c:numRef>
              <c:f>Лист1!$B$2:$B$13</c:f>
              <c:numCache>
                <c:formatCode>General</c:formatCode>
                <c:ptCount val="12"/>
                <c:pt idx="0">
                  <c:v>5</c:v>
                </c:pt>
                <c:pt idx="1">
                  <c:v>7</c:v>
                </c:pt>
                <c:pt idx="2">
                  <c:v>2</c:v>
                </c:pt>
                <c:pt idx="3">
                  <c:v>3</c:v>
                </c:pt>
                <c:pt idx="4">
                  <c:v>5</c:v>
                </c:pt>
                <c:pt idx="5">
                  <c:v>1</c:v>
                </c:pt>
                <c:pt idx="6">
                  <c:v>8</c:v>
                </c:pt>
                <c:pt idx="7">
                  <c:v>4</c:v>
                </c:pt>
                <c:pt idx="8">
                  <c:v>5</c:v>
                </c:pt>
                <c:pt idx="9">
                  <c:v>6</c:v>
                </c:pt>
                <c:pt idx="10">
                  <c:v>7</c:v>
                </c:pt>
                <c:pt idx="11">
                  <c:v>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F56-B04F-AFE4-AEEBFE54172C}"/>
            </c:ext>
          </c:extLst>
        </c:ser>
        <c:dLbls>
          <c:showLegendKey val="0"/>
          <c:showVal val="0"/>
          <c:showCatName val="1"/>
          <c:showSerName val="0"/>
          <c:showPercent val="1"/>
          <c:showBubbleSize val="0"/>
        </c:dLbls>
        <c:gapWidth val="100"/>
        <c:overlap val="-24"/>
        <c:axId val="1789527119"/>
        <c:axId val="1789260015"/>
      </c:barChart>
      <c:catAx>
        <c:axId val="1789527119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2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GB" sz="1197" b="0" i="0" u="none" strike="noStrike" kern="1200" baseline="0" noProof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789260015"/>
        <c:crosses val="autoZero"/>
        <c:auto val="1"/>
        <c:lblAlgn val="ctr"/>
        <c:lblOffset val="100"/>
        <c:noMultiLvlLbl val="0"/>
      </c:catAx>
      <c:valAx>
        <c:axId val="1789260015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2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lang="en-GB" sz="1197" b="0" i="0" u="none" strike="noStrike" kern="1200" baseline="0" noProof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789527119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lang="en-GB" sz="1197" b="0" i="0" u="none" strike="noStrike" kern="1200" baseline="0" noProof="0">
              <a:solidFill>
                <a:schemeClr val="tx2"/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 lang="en-GB" noProof="0"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withinLinear" id="4">
  <a:schemeClr val="accent2"/>
  <a:schemeClr val="accent2"/>
  <a:schemeClr val="accent2"/>
  <a:schemeClr val="accent2"/>
  <a:schemeClr val="accent2"/>
  <a:schemeClr val="accent2"/>
</cs:colorStyle>
</file>

<file path=ppt/charts/style1.xml><?xml version="1.0" encoding="utf-8"?>
<cs:chartStyle xmlns:cs="http://schemas.microsoft.com/office/drawing/2012/chartStyle" xmlns:a="http://schemas.openxmlformats.org/drawingml/2006/main" id="207">
  <cs:axisTitle>
    <cs:lnRef idx="0"/>
    <cs:fillRef idx="0"/>
    <cs:effectRef idx="0"/>
    <cs:fontRef idx="minor">
      <a:schemeClr val="tx2"/>
    </cs:fontRef>
    <cs:defRPr sz="1197" b="1" kern="1200"/>
  </cs:axisTitle>
  <cs:categoryAxis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2"/>
    </cs:fontRef>
    <cs:spPr>
      <a:solidFill>
        <a:schemeClr val="bg1"/>
      </a:solidFill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2"/>
    </cs:fontRef>
    <cs:defRPr sz="1197" kern="1200"/>
  </cs:dataLabel>
  <cs:dataLabelCallout>
    <cs:lnRef idx="0"/>
    <cs:fillRef idx="0"/>
    <cs:effectRef idx="0"/>
    <cs:fontRef idx="minor">
      <a:schemeClr val="dk2">
        <a:lumMod val="7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2"/>
    <cs:fontRef idx="minor">
      <a:schemeClr val="tx2"/>
    </cs:fontRef>
  </cs:dataPoint>
  <cs:dataPoint3D>
    <cs:lnRef idx="0"/>
    <cs:fillRef idx="3">
      <cs:styleClr val="auto"/>
    </cs:fillRef>
    <cs:effectRef idx="2"/>
    <cs:fontRef idx="minor">
      <a:schemeClr val="tx2"/>
    </cs:fontRef>
  </cs:dataPoint3D>
  <cs:dataPointLine>
    <cs:lnRef idx="0">
      <cs:styleClr val="auto"/>
    </cs:lnRef>
    <cs:fillRef idx="3"/>
    <cs:effectRef idx="2"/>
    <cs:fontRef idx="minor">
      <a:schemeClr val="tx2"/>
    </cs:fontRef>
    <cs:spPr>
      <a:ln w="31750" cap="rnd">
        <a:solidFill>
          <a:schemeClr val="phClr"/>
        </a:solidFill>
        <a:round/>
      </a:ln>
    </cs:spPr>
  </cs:dataPointLine>
  <cs:dataPointMarker>
    <cs:lnRef idx="0"/>
    <cs:fillRef idx="3">
      <cs:styleClr val="auto"/>
    </cs:fillRef>
    <cs:effectRef idx="2"/>
    <cs:fontRef idx="minor">
      <a:schemeClr val="tx2"/>
    </cs:fontRef>
    <cs:spPr>
      <a:ln w="12700">
        <a:solidFill>
          <a:schemeClr val="lt2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2"/>
    <cs:fontRef idx="minor">
      <a:schemeClr val="tx2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2"/>
    </cs:fontRef>
    <cs:spPr>
      <a:ln w="9525">
        <a:solidFill>
          <a:schemeClr val="tx2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tx2"/>
    </cs:fontRef>
    <cs:spPr>
      <a:ln w="9525">
        <a:solidFill>
          <a:schemeClr val="tx2">
            <a:lumMod val="75000"/>
            <a:lumOff val="25000"/>
          </a:schemeClr>
        </a:solidFill>
        <a:round/>
      </a:ln>
    </cs:spPr>
  </cs:errorBar>
  <cs:floor>
    <cs:lnRef idx="0"/>
    <cs:fillRef idx="0"/>
    <cs:effectRef idx="0"/>
    <cs:fontRef idx="minor">
      <a:schemeClr val="tx2"/>
    </cs:fontRef>
  </cs:floor>
  <cs:gridlineMajor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2"/>
    </cs:fontRef>
    <cs:spPr>
      <a:ln>
        <a:solidFill>
          <a:schemeClr val="tx2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2"/>
    </cs:fontRef>
    <cs:defRPr sz="1197" kern="1200"/>
  </cs:legend>
  <cs:plotArea>
    <cs:lnRef idx="0"/>
    <cs:fillRef idx="0"/>
    <cs:effectRef idx="0"/>
    <cs:fontRef idx="minor">
      <a:schemeClr val="tx2"/>
    </cs:fontRef>
  </cs:plotArea>
  <cs:plotArea3D>
    <cs:lnRef idx="0"/>
    <cs:fillRef idx="0"/>
    <cs:effectRef idx="0"/>
    <cs:fontRef idx="minor">
      <a:schemeClr val="tx2"/>
    </cs:fontRef>
  </cs:plotArea3D>
  <cs:seriesAxis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tx2"/>
    </cs:fontRef>
    <cs:defRPr sz="2128" b="1" kern="1200"/>
  </cs:title>
  <cs:trendline>
    <cs:lnRef idx="0">
      <cs:styleClr val="auto"/>
    </cs:lnRef>
    <cs:fillRef idx="0"/>
    <cs:effectRef idx="0"/>
    <cs:fontRef idx="minor">
      <a:schemeClr val="tx2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2"/>
    </cs:fontRef>
    <cs:defRPr sz="1197" kern="1200"/>
  </cs:trendlineLabel>
  <cs:upBar>
    <cs:lnRef idx="0"/>
    <cs:fillRef idx="0"/>
    <cs:effectRef idx="0"/>
    <cs:fontRef idx="minor">
      <a:schemeClr val="tx2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2"/>
    </cs:fontRef>
    <cs:defRPr sz="1197" kern="1200"/>
  </cs:valueAxis>
  <cs:wall>
    <cs:lnRef idx="0"/>
    <cs:fillRef idx="0"/>
    <cs:effectRef idx="0"/>
    <cs:fontRef idx="minor">
      <a:schemeClr val="tx2"/>
    </cs:fontRef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B62DEA7-9DCD-4B2E-9DC5-BE121C266AFD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 phldr="1"/>
      <dgm:spPr/>
      <dgm:t>
        <a:bodyPr rtlCol="0"/>
        <a:lstStyle/>
        <a:p>
          <a:pPr rtl="0"/>
          <a:endParaRPr lang="en-US"/>
        </a:p>
      </dgm:t>
    </dgm:pt>
    <dgm:pt modelId="{41CDB9B8-E81E-41E7-AE89-8F6EDFC88D92}">
      <dgm:prSet/>
      <dgm:spPr/>
      <dgm:t>
        <a:bodyPr rtlCol="0" anchor="ctr"/>
        <a:lstStyle/>
        <a:p>
          <a:pPr>
            <a:defRPr cap="all"/>
          </a:pPr>
          <a:r>
            <a:rPr lang="en-GB" noProof="0"/>
            <a:t>Local</a:t>
          </a:r>
        </a:p>
      </dgm:t>
    </dgm:pt>
    <dgm:pt modelId="{5D2FF527-BA77-40BE-9414-16FAE46386BB}" type="parTrans" cxnId="{21EB7847-13AE-4881-9090-909F31360F4E}">
      <dgm:prSet/>
      <dgm:spPr/>
      <dgm:t>
        <a:bodyPr rtlCol="0"/>
        <a:lstStyle/>
        <a:p>
          <a:pPr rtl="0"/>
          <a:endParaRPr lang="en-GB" noProof="0"/>
        </a:p>
      </dgm:t>
    </dgm:pt>
    <dgm:pt modelId="{BA791450-8D1E-4A6F-B71D-2984D9E245C4}" type="sibTrans" cxnId="{21EB7847-13AE-4881-9090-909F31360F4E}">
      <dgm:prSet/>
      <dgm:spPr/>
      <dgm:t>
        <a:bodyPr rtlCol="0"/>
        <a:lstStyle/>
        <a:p>
          <a:pPr rtl="0"/>
          <a:endParaRPr lang="en-GB" noProof="0"/>
        </a:p>
      </dgm:t>
    </dgm:pt>
    <dgm:pt modelId="{4D7D34C7-9466-4514-BF51-7396C17436B5}">
      <dgm:prSet/>
      <dgm:spPr/>
      <dgm:t>
        <a:bodyPr rtlCol="0" anchor="ctr"/>
        <a:lstStyle/>
        <a:p>
          <a:pPr>
            <a:defRPr cap="all"/>
          </a:pPr>
          <a:r>
            <a:rPr lang="en-GB" noProof="0"/>
            <a:t>Fresh</a:t>
          </a:r>
        </a:p>
      </dgm:t>
    </dgm:pt>
    <dgm:pt modelId="{37DD6CE0-C2AA-4EB6-9E7D-14AED2127C40}" type="parTrans" cxnId="{7EEBEB1B-497E-4365-84F9-FBB75D7759E5}">
      <dgm:prSet/>
      <dgm:spPr/>
      <dgm:t>
        <a:bodyPr rtlCol="0"/>
        <a:lstStyle/>
        <a:p>
          <a:pPr rtl="0"/>
          <a:endParaRPr lang="en-GB" noProof="0"/>
        </a:p>
      </dgm:t>
    </dgm:pt>
    <dgm:pt modelId="{483498F9-A0C2-4668-85AB-D8E6E254F73B}" type="sibTrans" cxnId="{7EEBEB1B-497E-4365-84F9-FBB75D7759E5}">
      <dgm:prSet/>
      <dgm:spPr/>
      <dgm:t>
        <a:bodyPr rtlCol="0"/>
        <a:lstStyle/>
        <a:p>
          <a:pPr rtl="0"/>
          <a:endParaRPr lang="en-GB" noProof="0"/>
        </a:p>
      </dgm:t>
    </dgm:pt>
    <dgm:pt modelId="{8E185869-F0D4-43E2-B08A-2F3E83EE98F3}">
      <dgm:prSet/>
      <dgm:spPr/>
      <dgm:t>
        <a:bodyPr rtlCol="0" anchor="ctr"/>
        <a:lstStyle/>
        <a:p>
          <a:pPr>
            <a:defRPr cap="all"/>
          </a:pPr>
          <a:r>
            <a:rPr lang="en-GB" noProof="0"/>
            <a:t>delicious</a:t>
          </a:r>
        </a:p>
      </dgm:t>
    </dgm:pt>
    <dgm:pt modelId="{7EE27099-92EA-4EDF-B176-0E355876D272}" type="parTrans" cxnId="{7F970F62-30E3-4F5B-A242-825013BF84A8}">
      <dgm:prSet/>
      <dgm:spPr/>
      <dgm:t>
        <a:bodyPr rtlCol="0"/>
        <a:lstStyle/>
        <a:p>
          <a:pPr rtl="0"/>
          <a:endParaRPr lang="en-GB" noProof="0"/>
        </a:p>
      </dgm:t>
    </dgm:pt>
    <dgm:pt modelId="{77D0876E-2BA2-4E28-ADB5-9885FCB7156A}" type="sibTrans" cxnId="{7F970F62-30E3-4F5B-A242-825013BF84A8}">
      <dgm:prSet/>
      <dgm:spPr/>
      <dgm:t>
        <a:bodyPr rtlCol="0"/>
        <a:lstStyle/>
        <a:p>
          <a:pPr rtl="0"/>
          <a:endParaRPr lang="en-GB" noProof="0"/>
        </a:p>
      </dgm:t>
    </dgm:pt>
    <dgm:pt modelId="{3A57DE83-798A-4DE2-B168-BFC98605535C}" type="pres">
      <dgm:prSet presAssocID="{7B62DEA7-9DCD-4B2E-9DC5-BE121C266AFD}" presName="vert0" presStyleCnt="0">
        <dgm:presLayoutVars>
          <dgm:dir/>
          <dgm:animOne val="branch"/>
          <dgm:animLvl val="lvl"/>
        </dgm:presLayoutVars>
      </dgm:prSet>
      <dgm:spPr/>
    </dgm:pt>
    <dgm:pt modelId="{984B69A7-CE65-4BD1-8768-EE95AC88C052}" type="pres">
      <dgm:prSet presAssocID="{41CDB9B8-E81E-41E7-AE89-8F6EDFC88D92}" presName="thickLine" presStyleLbl="alignNode1" presStyleIdx="0" presStyleCnt="3"/>
      <dgm:spPr/>
    </dgm:pt>
    <dgm:pt modelId="{20E95884-B719-4334-A495-4C75E3C4D526}" type="pres">
      <dgm:prSet presAssocID="{41CDB9B8-E81E-41E7-AE89-8F6EDFC88D92}" presName="horz1" presStyleCnt="0"/>
      <dgm:spPr/>
    </dgm:pt>
    <dgm:pt modelId="{073DF8A5-BE7B-4F34-9BF0-D79D70A47B65}" type="pres">
      <dgm:prSet presAssocID="{41CDB9B8-E81E-41E7-AE89-8F6EDFC88D92}" presName="tx1" presStyleLbl="revTx" presStyleIdx="0" presStyleCnt="3"/>
      <dgm:spPr/>
    </dgm:pt>
    <dgm:pt modelId="{4F0483AD-BCF2-48AF-AC1F-BE9C7299E05D}" type="pres">
      <dgm:prSet presAssocID="{41CDB9B8-E81E-41E7-AE89-8F6EDFC88D92}" presName="vert1" presStyleCnt="0"/>
      <dgm:spPr/>
    </dgm:pt>
    <dgm:pt modelId="{C579C08A-9ECC-4FBA-8B54-472D57AB139F}" type="pres">
      <dgm:prSet presAssocID="{4D7D34C7-9466-4514-BF51-7396C17436B5}" presName="thickLine" presStyleLbl="alignNode1" presStyleIdx="1" presStyleCnt="3"/>
      <dgm:spPr/>
    </dgm:pt>
    <dgm:pt modelId="{92C2D785-D9E1-4D26-9C19-5601DFF93F43}" type="pres">
      <dgm:prSet presAssocID="{4D7D34C7-9466-4514-BF51-7396C17436B5}" presName="horz1" presStyleCnt="0"/>
      <dgm:spPr/>
    </dgm:pt>
    <dgm:pt modelId="{7DB75CCF-DB58-4789-8883-1044276676D6}" type="pres">
      <dgm:prSet presAssocID="{4D7D34C7-9466-4514-BF51-7396C17436B5}" presName="tx1" presStyleLbl="revTx" presStyleIdx="1" presStyleCnt="3"/>
      <dgm:spPr/>
    </dgm:pt>
    <dgm:pt modelId="{3DA9B56D-8759-4195-BFD5-2F40F95E7582}" type="pres">
      <dgm:prSet presAssocID="{4D7D34C7-9466-4514-BF51-7396C17436B5}" presName="vert1" presStyleCnt="0"/>
      <dgm:spPr/>
    </dgm:pt>
    <dgm:pt modelId="{9A6695D9-C3FE-405D-A1EC-CF4C67E16C30}" type="pres">
      <dgm:prSet presAssocID="{8E185869-F0D4-43E2-B08A-2F3E83EE98F3}" presName="thickLine" presStyleLbl="alignNode1" presStyleIdx="2" presStyleCnt="3"/>
      <dgm:spPr/>
    </dgm:pt>
    <dgm:pt modelId="{34C207DB-3C59-4B6E-95A6-19E31DF9461F}" type="pres">
      <dgm:prSet presAssocID="{8E185869-F0D4-43E2-B08A-2F3E83EE98F3}" presName="horz1" presStyleCnt="0"/>
      <dgm:spPr/>
    </dgm:pt>
    <dgm:pt modelId="{7BB743C4-AE3D-4FCA-8108-71A8959C2E0E}" type="pres">
      <dgm:prSet presAssocID="{8E185869-F0D4-43E2-B08A-2F3E83EE98F3}" presName="tx1" presStyleLbl="revTx" presStyleIdx="2" presStyleCnt="3"/>
      <dgm:spPr/>
    </dgm:pt>
    <dgm:pt modelId="{72F287E8-420F-465C-993F-AB82A40DC490}" type="pres">
      <dgm:prSet presAssocID="{8E185869-F0D4-43E2-B08A-2F3E83EE98F3}" presName="vert1" presStyleCnt="0"/>
      <dgm:spPr/>
    </dgm:pt>
  </dgm:ptLst>
  <dgm:cxnLst>
    <dgm:cxn modelId="{7EEBEB1B-497E-4365-84F9-FBB75D7759E5}" srcId="{7B62DEA7-9DCD-4B2E-9DC5-BE121C266AFD}" destId="{4D7D34C7-9466-4514-BF51-7396C17436B5}" srcOrd="1" destOrd="0" parTransId="{37DD6CE0-C2AA-4EB6-9E7D-14AED2127C40}" sibTransId="{483498F9-A0C2-4668-85AB-D8E6E254F73B}"/>
    <dgm:cxn modelId="{7F970F62-30E3-4F5B-A242-825013BF84A8}" srcId="{7B62DEA7-9DCD-4B2E-9DC5-BE121C266AFD}" destId="{8E185869-F0D4-43E2-B08A-2F3E83EE98F3}" srcOrd="2" destOrd="0" parTransId="{7EE27099-92EA-4EDF-B176-0E355876D272}" sibTransId="{77D0876E-2BA2-4E28-ADB5-9885FCB7156A}"/>
    <dgm:cxn modelId="{21EB7847-13AE-4881-9090-909F31360F4E}" srcId="{7B62DEA7-9DCD-4B2E-9DC5-BE121C266AFD}" destId="{41CDB9B8-E81E-41E7-AE89-8F6EDFC88D92}" srcOrd="0" destOrd="0" parTransId="{5D2FF527-BA77-40BE-9414-16FAE46386BB}" sibTransId="{BA791450-8D1E-4A6F-B71D-2984D9E245C4}"/>
    <dgm:cxn modelId="{4EBB0B58-1B5D-4537-BC4C-5F016CF435BB}" type="presOf" srcId="{7B62DEA7-9DCD-4B2E-9DC5-BE121C266AFD}" destId="{3A57DE83-798A-4DE2-B168-BFC98605535C}" srcOrd="0" destOrd="0" presId="urn:microsoft.com/office/officeart/2008/layout/LinedList"/>
    <dgm:cxn modelId="{71603CC0-7F47-4CD8-901E-5B63A1C464D1}" type="presOf" srcId="{8E185869-F0D4-43E2-B08A-2F3E83EE98F3}" destId="{7BB743C4-AE3D-4FCA-8108-71A8959C2E0E}" srcOrd="0" destOrd="0" presId="urn:microsoft.com/office/officeart/2008/layout/LinedList"/>
    <dgm:cxn modelId="{3B4224CF-5822-4AA0-A28B-952371080454}" type="presOf" srcId="{41CDB9B8-E81E-41E7-AE89-8F6EDFC88D92}" destId="{073DF8A5-BE7B-4F34-9BF0-D79D70A47B65}" srcOrd="0" destOrd="0" presId="urn:microsoft.com/office/officeart/2008/layout/LinedList"/>
    <dgm:cxn modelId="{01D64CF9-690B-4678-A1A4-5D0C0EE68A72}" type="presOf" srcId="{4D7D34C7-9466-4514-BF51-7396C17436B5}" destId="{7DB75CCF-DB58-4789-8883-1044276676D6}" srcOrd="0" destOrd="0" presId="urn:microsoft.com/office/officeart/2008/layout/LinedList"/>
    <dgm:cxn modelId="{2FF940C5-26AA-4DAB-91FF-88E36B338968}" type="presParOf" srcId="{3A57DE83-798A-4DE2-B168-BFC98605535C}" destId="{984B69A7-CE65-4BD1-8768-EE95AC88C052}" srcOrd="0" destOrd="0" presId="urn:microsoft.com/office/officeart/2008/layout/LinedList"/>
    <dgm:cxn modelId="{439ACAD9-BAB9-4FB0-A921-261EE4D2FA1C}" type="presParOf" srcId="{3A57DE83-798A-4DE2-B168-BFC98605535C}" destId="{20E95884-B719-4334-A495-4C75E3C4D526}" srcOrd="1" destOrd="0" presId="urn:microsoft.com/office/officeart/2008/layout/LinedList"/>
    <dgm:cxn modelId="{943F610D-9AEB-43F8-BCE4-C551E83BAF50}" type="presParOf" srcId="{20E95884-B719-4334-A495-4C75E3C4D526}" destId="{073DF8A5-BE7B-4F34-9BF0-D79D70A47B65}" srcOrd="0" destOrd="0" presId="urn:microsoft.com/office/officeart/2008/layout/LinedList"/>
    <dgm:cxn modelId="{9B006A97-ADAB-40C5-B584-8C6A5D475D27}" type="presParOf" srcId="{20E95884-B719-4334-A495-4C75E3C4D526}" destId="{4F0483AD-BCF2-48AF-AC1F-BE9C7299E05D}" srcOrd="1" destOrd="0" presId="urn:microsoft.com/office/officeart/2008/layout/LinedList"/>
    <dgm:cxn modelId="{2B231E87-79F5-480C-9A77-DDC84536115D}" type="presParOf" srcId="{3A57DE83-798A-4DE2-B168-BFC98605535C}" destId="{C579C08A-9ECC-4FBA-8B54-472D57AB139F}" srcOrd="2" destOrd="0" presId="urn:microsoft.com/office/officeart/2008/layout/LinedList"/>
    <dgm:cxn modelId="{AE6FE0DA-DCC4-4E86-9D47-41CE04409514}" type="presParOf" srcId="{3A57DE83-798A-4DE2-B168-BFC98605535C}" destId="{92C2D785-D9E1-4D26-9C19-5601DFF93F43}" srcOrd="3" destOrd="0" presId="urn:microsoft.com/office/officeart/2008/layout/LinedList"/>
    <dgm:cxn modelId="{EA27A6E5-3293-4304-8A51-6695BC67100A}" type="presParOf" srcId="{92C2D785-D9E1-4D26-9C19-5601DFF93F43}" destId="{7DB75CCF-DB58-4789-8883-1044276676D6}" srcOrd="0" destOrd="0" presId="urn:microsoft.com/office/officeart/2008/layout/LinedList"/>
    <dgm:cxn modelId="{85519B9B-8656-4C5C-834A-25BE7A6E91FC}" type="presParOf" srcId="{92C2D785-D9E1-4D26-9C19-5601DFF93F43}" destId="{3DA9B56D-8759-4195-BFD5-2F40F95E7582}" srcOrd="1" destOrd="0" presId="urn:microsoft.com/office/officeart/2008/layout/LinedList"/>
    <dgm:cxn modelId="{8C3AF98A-B2C4-4DC0-9440-74933BC3E4FA}" type="presParOf" srcId="{3A57DE83-798A-4DE2-B168-BFC98605535C}" destId="{9A6695D9-C3FE-405D-A1EC-CF4C67E16C30}" srcOrd="4" destOrd="0" presId="urn:microsoft.com/office/officeart/2008/layout/LinedList"/>
    <dgm:cxn modelId="{D42E9931-397C-4184-8205-7208B91ECEC9}" type="presParOf" srcId="{3A57DE83-798A-4DE2-B168-BFC98605535C}" destId="{34C207DB-3C59-4B6E-95A6-19E31DF9461F}" srcOrd="5" destOrd="0" presId="urn:microsoft.com/office/officeart/2008/layout/LinedList"/>
    <dgm:cxn modelId="{55418A73-C45E-4788-A950-68006D2E4E2A}" type="presParOf" srcId="{34C207DB-3C59-4B6E-95A6-19E31DF9461F}" destId="{7BB743C4-AE3D-4FCA-8108-71A8959C2E0E}" srcOrd="0" destOrd="0" presId="urn:microsoft.com/office/officeart/2008/layout/LinedList"/>
    <dgm:cxn modelId="{E28A35E5-110D-4517-9375-C42345DC6D35}" type="presParOf" srcId="{34C207DB-3C59-4B6E-95A6-19E31DF9461F}" destId="{72F287E8-420F-465C-993F-AB82A40DC49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70D07E1-755C-4241-BEF0-4D1A667943A2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8441292C-62D6-416A-8C77-7FFABF13DF28}">
      <dgm:prSet/>
      <dgm:spPr/>
      <dgm:t>
        <a:bodyPr/>
        <a:lstStyle/>
        <a:p>
          <a:r>
            <a:rPr lang="en-GB" sz="3200" b="1" dirty="0"/>
            <a:t>Key risks</a:t>
          </a:r>
          <a:endParaRPr lang="en-US" sz="3200" dirty="0"/>
        </a:p>
      </dgm:t>
    </dgm:pt>
    <dgm:pt modelId="{2C448CF3-8790-47D9-BCF2-CBDEC140ED35}" type="parTrans" cxnId="{557E658B-FF7F-49F7-841A-0C3727125D82}">
      <dgm:prSet/>
      <dgm:spPr/>
      <dgm:t>
        <a:bodyPr/>
        <a:lstStyle/>
        <a:p>
          <a:endParaRPr lang="en-US"/>
        </a:p>
      </dgm:t>
    </dgm:pt>
    <dgm:pt modelId="{E4382C1C-FFDD-4100-B403-18AC1DCC0F8B}" type="sibTrans" cxnId="{557E658B-FF7F-49F7-841A-0C3727125D82}">
      <dgm:prSet/>
      <dgm:spPr/>
      <dgm:t>
        <a:bodyPr/>
        <a:lstStyle/>
        <a:p>
          <a:endParaRPr lang="en-US"/>
        </a:p>
      </dgm:t>
    </dgm:pt>
    <dgm:pt modelId="{AA0EB28A-8A93-4618-8011-F115B5B2F3DD}">
      <dgm:prSet/>
      <dgm:spPr/>
      <dgm:t>
        <a:bodyPr/>
        <a:lstStyle/>
        <a:p>
          <a:r>
            <a:rPr lang="en-GB" sz="2500" dirty="0"/>
            <a:t>Competition and price pressure</a:t>
          </a:r>
          <a:endParaRPr lang="en-US" sz="2500" dirty="0"/>
        </a:p>
      </dgm:t>
    </dgm:pt>
    <dgm:pt modelId="{D095E80C-6046-4D06-A0E6-9BEFFBE4737A}" type="parTrans" cxnId="{6D066758-D3D0-486C-A3EB-D6A5F643C18A}">
      <dgm:prSet/>
      <dgm:spPr/>
      <dgm:t>
        <a:bodyPr/>
        <a:lstStyle/>
        <a:p>
          <a:endParaRPr lang="en-US"/>
        </a:p>
      </dgm:t>
    </dgm:pt>
    <dgm:pt modelId="{951632F8-502E-4A39-A58A-0A8DE9A4D203}" type="sibTrans" cxnId="{6D066758-D3D0-486C-A3EB-D6A5F643C18A}">
      <dgm:prSet/>
      <dgm:spPr/>
      <dgm:t>
        <a:bodyPr/>
        <a:lstStyle/>
        <a:p>
          <a:endParaRPr lang="en-US"/>
        </a:p>
      </dgm:t>
    </dgm:pt>
    <dgm:pt modelId="{DB6A9882-0AD0-4D37-AFC7-E62EE525B8FF}">
      <dgm:prSet/>
      <dgm:spPr/>
      <dgm:t>
        <a:bodyPr/>
        <a:lstStyle/>
        <a:p>
          <a:r>
            <a:rPr lang="en-GB" sz="2500" dirty="0"/>
            <a:t>Logistics failures and food waste</a:t>
          </a:r>
          <a:endParaRPr lang="en-US" sz="2500" dirty="0"/>
        </a:p>
      </dgm:t>
    </dgm:pt>
    <dgm:pt modelId="{8133B116-DA0A-4B1B-A8E9-7B86DBB4DFDF}" type="parTrans" cxnId="{8F456D00-2E36-4361-A8F9-C02FE55B774D}">
      <dgm:prSet/>
      <dgm:spPr/>
      <dgm:t>
        <a:bodyPr/>
        <a:lstStyle/>
        <a:p>
          <a:endParaRPr lang="en-US"/>
        </a:p>
      </dgm:t>
    </dgm:pt>
    <dgm:pt modelId="{FC7A1413-FBD1-46B8-AA8C-08F12F8FB05A}" type="sibTrans" cxnId="{8F456D00-2E36-4361-A8F9-C02FE55B774D}">
      <dgm:prSet/>
      <dgm:spPr/>
      <dgm:t>
        <a:bodyPr/>
        <a:lstStyle/>
        <a:p>
          <a:endParaRPr lang="en-US"/>
        </a:p>
      </dgm:t>
    </dgm:pt>
    <dgm:pt modelId="{18F64270-1699-4B54-A36D-97CFE0F95296}">
      <dgm:prSet custT="1"/>
      <dgm:spPr/>
      <dgm:t>
        <a:bodyPr/>
        <a:lstStyle/>
        <a:p>
          <a:r>
            <a:rPr lang="en-GB" sz="2500" dirty="0"/>
            <a:t>Legal, </a:t>
          </a:r>
          <a:r>
            <a:rPr lang="en-GB" sz="2400" dirty="0"/>
            <a:t>compliance</a:t>
          </a:r>
          <a:r>
            <a:rPr lang="en-GB" sz="2500" dirty="0"/>
            <a:t> and data-security issues</a:t>
          </a:r>
          <a:endParaRPr lang="en-US" sz="2500" dirty="0"/>
        </a:p>
      </dgm:t>
    </dgm:pt>
    <dgm:pt modelId="{B9C74FE2-7322-436E-983F-1707932EC48B}" type="parTrans" cxnId="{399803ED-13F4-400C-B663-A67B05006C10}">
      <dgm:prSet/>
      <dgm:spPr/>
      <dgm:t>
        <a:bodyPr/>
        <a:lstStyle/>
        <a:p>
          <a:endParaRPr lang="en-US"/>
        </a:p>
      </dgm:t>
    </dgm:pt>
    <dgm:pt modelId="{0A51768C-7313-417C-BD01-D402D331E0D8}" type="sibTrans" cxnId="{399803ED-13F4-400C-B663-A67B05006C10}">
      <dgm:prSet/>
      <dgm:spPr/>
      <dgm:t>
        <a:bodyPr/>
        <a:lstStyle/>
        <a:p>
          <a:endParaRPr lang="en-US"/>
        </a:p>
      </dgm:t>
    </dgm:pt>
    <dgm:pt modelId="{E2A4A04C-1117-4160-9C3A-B474092840EB}">
      <dgm:prSet custT="1"/>
      <dgm:spPr/>
      <dgm:t>
        <a:bodyPr/>
        <a:lstStyle/>
        <a:p>
          <a:r>
            <a:rPr lang="en-GB" sz="2400" b="0" dirty="0"/>
            <a:t>Future development</a:t>
          </a:r>
        </a:p>
        <a:p>
          <a:r>
            <a:rPr lang="en-US" sz="2400" b="0" dirty="0"/>
            <a:t>.  </a:t>
          </a:r>
          <a:r>
            <a:rPr lang="en-US" sz="2000" b="0" dirty="0"/>
            <a:t>Government support</a:t>
          </a:r>
        </a:p>
      </dgm:t>
    </dgm:pt>
    <dgm:pt modelId="{291F3563-8860-4082-96AA-59C38185621F}" type="parTrans" cxnId="{1FEF5868-0C12-4513-BD50-0368DF43801F}">
      <dgm:prSet/>
      <dgm:spPr/>
      <dgm:t>
        <a:bodyPr/>
        <a:lstStyle/>
        <a:p>
          <a:endParaRPr lang="en-US"/>
        </a:p>
      </dgm:t>
    </dgm:pt>
    <dgm:pt modelId="{D1D77D96-BDE6-44FF-9435-B35E3CF1B8B2}" type="sibTrans" cxnId="{1FEF5868-0C12-4513-BD50-0368DF43801F}">
      <dgm:prSet/>
      <dgm:spPr/>
      <dgm:t>
        <a:bodyPr/>
        <a:lstStyle/>
        <a:p>
          <a:endParaRPr lang="en-US"/>
        </a:p>
      </dgm:t>
    </dgm:pt>
    <dgm:pt modelId="{701E7850-F739-48C5-9CAD-1FBE7EF0746C}">
      <dgm:prSet custT="1"/>
      <dgm:spPr/>
      <dgm:t>
        <a:bodyPr/>
        <a:lstStyle/>
        <a:p>
          <a:r>
            <a:rPr lang="en-GB" sz="2000" dirty="0"/>
            <a:t>Stronger sustainability initiatives (low-waste packaging, local sourcing)</a:t>
          </a:r>
          <a:endParaRPr lang="en-US" sz="2000" dirty="0"/>
        </a:p>
      </dgm:t>
    </dgm:pt>
    <dgm:pt modelId="{CD24485F-85BD-4CDE-9AD3-4BBC2F093F1E}" type="parTrans" cxnId="{15720822-1201-4E2A-B329-9BE6BDAA4EE2}">
      <dgm:prSet/>
      <dgm:spPr/>
      <dgm:t>
        <a:bodyPr/>
        <a:lstStyle/>
        <a:p>
          <a:endParaRPr lang="en-US"/>
        </a:p>
      </dgm:t>
    </dgm:pt>
    <dgm:pt modelId="{580EFCA0-31BA-427E-866B-7E71B16DA7EB}" type="sibTrans" cxnId="{15720822-1201-4E2A-B329-9BE6BDAA4EE2}">
      <dgm:prSet/>
      <dgm:spPr/>
      <dgm:t>
        <a:bodyPr/>
        <a:lstStyle/>
        <a:p>
          <a:endParaRPr lang="en-US"/>
        </a:p>
      </dgm:t>
    </dgm:pt>
    <dgm:pt modelId="{60CC9A9D-C823-4D3F-8981-A57F1165F9AD}">
      <dgm:prSet/>
      <dgm:spPr/>
      <dgm:t>
        <a:bodyPr/>
        <a:lstStyle/>
        <a:p>
          <a:r>
            <a:rPr lang="en-US" sz="2500" dirty="0"/>
            <a:t>Living cost and inflation</a:t>
          </a:r>
        </a:p>
      </dgm:t>
    </dgm:pt>
    <dgm:pt modelId="{1CD8F4B7-4748-407F-A3E6-372474C1E7EC}" type="parTrans" cxnId="{79829452-B39E-4AE7-B6C0-F62B678404DA}">
      <dgm:prSet/>
      <dgm:spPr/>
      <dgm:t>
        <a:bodyPr/>
        <a:lstStyle/>
        <a:p>
          <a:endParaRPr lang="en-GB"/>
        </a:p>
      </dgm:t>
    </dgm:pt>
    <dgm:pt modelId="{7732D599-0A29-43EA-84D6-486A021F0377}" type="sibTrans" cxnId="{79829452-B39E-4AE7-B6C0-F62B678404DA}">
      <dgm:prSet/>
      <dgm:spPr/>
      <dgm:t>
        <a:bodyPr/>
        <a:lstStyle/>
        <a:p>
          <a:endParaRPr lang="en-GB"/>
        </a:p>
      </dgm:t>
    </dgm:pt>
    <dgm:pt modelId="{5B3A53DE-BE8F-4938-80B5-B4280F185277}">
      <dgm:prSet custT="1"/>
      <dgm:spPr/>
      <dgm:t>
        <a:bodyPr/>
        <a:lstStyle/>
        <a:p>
          <a:r>
            <a:rPr lang="en-GB" sz="2000" dirty="0"/>
            <a:t>Expand delivery to new areas</a:t>
          </a:r>
          <a:endParaRPr lang="en-US" sz="2000" dirty="0"/>
        </a:p>
      </dgm:t>
    </dgm:pt>
    <dgm:pt modelId="{4FDDD274-C2AF-4986-BBC6-19F2E23D6EA4}" type="parTrans" cxnId="{A38B424E-CCAD-4D04-82DE-F6269B0A8AC8}">
      <dgm:prSet/>
      <dgm:spPr/>
      <dgm:t>
        <a:bodyPr/>
        <a:lstStyle/>
        <a:p>
          <a:endParaRPr lang="en-US"/>
        </a:p>
      </dgm:t>
    </dgm:pt>
    <dgm:pt modelId="{DEB08430-5735-456C-8464-C496C2A8BFDF}" type="sibTrans" cxnId="{A38B424E-CCAD-4D04-82DE-F6269B0A8AC8}">
      <dgm:prSet/>
      <dgm:spPr/>
      <dgm:t>
        <a:bodyPr/>
        <a:lstStyle/>
        <a:p>
          <a:endParaRPr lang="en-US"/>
        </a:p>
      </dgm:t>
    </dgm:pt>
    <dgm:pt modelId="{A280AE51-24E4-4C8A-903A-1716FB8A8264}">
      <dgm:prSet custT="1"/>
      <dgm:spPr/>
      <dgm:t>
        <a:bodyPr/>
        <a:lstStyle/>
        <a:p>
          <a:r>
            <a:rPr lang="en-GB" sz="2000" dirty="0"/>
            <a:t>Launch mobile app and new product ranges</a:t>
          </a:r>
          <a:endParaRPr lang="en-US" sz="2000" dirty="0"/>
        </a:p>
      </dgm:t>
    </dgm:pt>
    <dgm:pt modelId="{336FB666-AC1E-4207-B643-C126B2BB0E40}" type="parTrans" cxnId="{872024BC-97CA-41E3-BF4F-23ED7870C646}">
      <dgm:prSet/>
      <dgm:spPr/>
      <dgm:t>
        <a:bodyPr/>
        <a:lstStyle/>
        <a:p>
          <a:endParaRPr lang="en-US"/>
        </a:p>
      </dgm:t>
    </dgm:pt>
    <dgm:pt modelId="{4735F247-48CD-43CC-B462-05228D68C7AD}" type="sibTrans" cxnId="{872024BC-97CA-41E3-BF4F-23ED7870C646}">
      <dgm:prSet/>
      <dgm:spPr/>
      <dgm:t>
        <a:bodyPr/>
        <a:lstStyle/>
        <a:p>
          <a:endParaRPr lang="en-US"/>
        </a:p>
      </dgm:t>
    </dgm:pt>
    <dgm:pt modelId="{4FB11C4E-478B-4438-9E29-E82E774C65BC}">
      <dgm:prSet custT="1"/>
      <dgm:spPr/>
      <dgm:t>
        <a:bodyPr/>
        <a:lstStyle/>
        <a:p>
          <a:r>
            <a:rPr lang="en-GB" sz="2000" dirty="0"/>
            <a:t>Develop service (cafés, offices, schools)</a:t>
          </a:r>
          <a:endParaRPr lang="en-US" sz="2000" dirty="0"/>
        </a:p>
      </dgm:t>
    </dgm:pt>
    <dgm:pt modelId="{77A0010A-7BAD-4D0B-B703-ACAD447FC583}" type="parTrans" cxnId="{EBCC978E-4C9A-4C2A-BB87-08825C8526F6}">
      <dgm:prSet/>
      <dgm:spPr/>
      <dgm:t>
        <a:bodyPr/>
        <a:lstStyle/>
        <a:p>
          <a:endParaRPr lang="en-US"/>
        </a:p>
      </dgm:t>
    </dgm:pt>
    <dgm:pt modelId="{4DF7AC4E-E3B3-4B8B-BCC5-6F8B12AC8FF5}" type="sibTrans" cxnId="{EBCC978E-4C9A-4C2A-BB87-08825C8526F6}">
      <dgm:prSet/>
      <dgm:spPr/>
      <dgm:t>
        <a:bodyPr/>
        <a:lstStyle/>
        <a:p>
          <a:endParaRPr lang="en-US"/>
        </a:p>
      </dgm:t>
    </dgm:pt>
    <dgm:pt modelId="{C420DF2D-6B17-4231-AB21-1A363BF8AB03}" type="pres">
      <dgm:prSet presAssocID="{B70D07E1-755C-4241-BEF0-4D1A667943A2}" presName="diagram" presStyleCnt="0">
        <dgm:presLayoutVars>
          <dgm:dir/>
          <dgm:resizeHandles val="exact"/>
        </dgm:presLayoutVars>
      </dgm:prSet>
      <dgm:spPr/>
    </dgm:pt>
    <dgm:pt modelId="{C9FD53F5-EC21-4ED2-A608-872A476D1B8C}" type="pres">
      <dgm:prSet presAssocID="{8441292C-62D6-416A-8C77-7FFABF13DF28}" presName="node" presStyleLbl="node1" presStyleIdx="0" presStyleCnt="2" custScaleX="120002">
        <dgm:presLayoutVars>
          <dgm:bulletEnabled val="1"/>
        </dgm:presLayoutVars>
      </dgm:prSet>
      <dgm:spPr/>
    </dgm:pt>
    <dgm:pt modelId="{ABC15431-77F8-4D63-911F-15EA01C136F0}" type="pres">
      <dgm:prSet presAssocID="{E4382C1C-FFDD-4100-B403-18AC1DCC0F8B}" presName="sibTrans" presStyleCnt="0"/>
      <dgm:spPr/>
    </dgm:pt>
    <dgm:pt modelId="{E4DC733A-4E02-4246-B36D-87044F89C4B4}" type="pres">
      <dgm:prSet presAssocID="{E2A4A04C-1117-4160-9C3A-B474092840EB}" presName="node" presStyleLbl="node1" presStyleIdx="1" presStyleCnt="2" custScaleY="113911">
        <dgm:presLayoutVars>
          <dgm:bulletEnabled val="1"/>
        </dgm:presLayoutVars>
      </dgm:prSet>
      <dgm:spPr/>
    </dgm:pt>
  </dgm:ptLst>
  <dgm:cxnLst>
    <dgm:cxn modelId="{8F456D00-2E36-4361-A8F9-C02FE55B774D}" srcId="{8441292C-62D6-416A-8C77-7FFABF13DF28}" destId="{DB6A9882-0AD0-4D37-AFC7-E62EE525B8FF}" srcOrd="1" destOrd="0" parTransId="{8133B116-DA0A-4B1B-A8E9-7B86DBB4DFDF}" sibTransId="{FC7A1413-FBD1-46B8-AA8C-08F12F8FB05A}"/>
    <dgm:cxn modelId="{3854CC05-2670-4216-91BA-7FD1DCDC1846}" type="presOf" srcId="{B70D07E1-755C-4241-BEF0-4D1A667943A2}" destId="{C420DF2D-6B17-4231-AB21-1A363BF8AB03}" srcOrd="0" destOrd="0" presId="urn:microsoft.com/office/officeart/2005/8/layout/default"/>
    <dgm:cxn modelId="{62C9451C-41C1-4592-815E-6A91B93636D2}" type="presOf" srcId="{4FB11C4E-478B-4438-9E29-E82E774C65BC}" destId="{E4DC733A-4E02-4246-B36D-87044F89C4B4}" srcOrd="0" destOrd="3" presId="urn:microsoft.com/office/officeart/2005/8/layout/default"/>
    <dgm:cxn modelId="{15720822-1201-4E2A-B329-9BE6BDAA4EE2}" srcId="{E2A4A04C-1117-4160-9C3A-B474092840EB}" destId="{701E7850-F739-48C5-9CAD-1FBE7EF0746C}" srcOrd="3" destOrd="0" parTransId="{CD24485F-85BD-4CDE-9AD3-4BBC2F093F1E}" sibTransId="{580EFCA0-31BA-427E-866B-7E71B16DA7EB}"/>
    <dgm:cxn modelId="{9A298929-3A96-484D-92C9-6B84E373CC16}" type="presOf" srcId="{18F64270-1699-4B54-A36D-97CFE0F95296}" destId="{C9FD53F5-EC21-4ED2-A608-872A476D1B8C}" srcOrd="0" destOrd="3" presId="urn:microsoft.com/office/officeart/2005/8/layout/default"/>
    <dgm:cxn modelId="{E9841F2C-2844-4FA5-80F5-2E0A4DE6A3EA}" type="presOf" srcId="{701E7850-F739-48C5-9CAD-1FBE7EF0746C}" destId="{E4DC733A-4E02-4246-B36D-87044F89C4B4}" srcOrd="0" destOrd="4" presId="urn:microsoft.com/office/officeart/2005/8/layout/default"/>
    <dgm:cxn modelId="{ABFED533-8EBE-48A7-8E5C-9FAA5AF8DCCA}" type="presOf" srcId="{A280AE51-24E4-4C8A-903A-1716FB8A8264}" destId="{E4DC733A-4E02-4246-B36D-87044F89C4B4}" srcOrd="0" destOrd="2" presId="urn:microsoft.com/office/officeart/2005/8/layout/default"/>
    <dgm:cxn modelId="{2874105F-B3BC-4248-9D97-8F16D2679B61}" type="presOf" srcId="{E2A4A04C-1117-4160-9C3A-B474092840EB}" destId="{E4DC733A-4E02-4246-B36D-87044F89C4B4}" srcOrd="0" destOrd="0" presId="urn:microsoft.com/office/officeart/2005/8/layout/default"/>
    <dgm:cxn modelId="{1FEF5868-0C12-4513-BD50-0368DF43801F}" srcId="{B70D07E1-755C-4241-BEF0-4D1A667943A2}" destId="{E2A4A04C-1117-4160-9C3A-B474092840EB}" srcOrd="1" destOrd="0" parTransId="{291F3563-8860-4082-96AA-59C38185621F}" sibTransId="{D1D77D96-BDE6-44FF-9435-B35E3CF1B8B2}"/>
    <dgm:cxn modelId="{7E6A4E6C-C895-484B-A048-92B047B18C9A}" type="presOf" srcId="{AA0EB28A-8A93-4618-8011-F115B5B2F3DD}" destId="{C9FD53F5-EC21-4ED2-A608-872A476D1B8C}" srcOrd="0" destOrd="1" presId="urn:microsoft.com/office/officeart/2005/8/layout/default"/>
    <dgm:cxn modelId="{A38B424E-CCAD-4D04-82DE-F6269B0A8AC8}" srcId="{E2A4A04C-1117-4160-9C3A-B474092840EB}" destId="{5B3A53DE-BE8F-4938-80B5-B4280F185277}" srcOrd="0" destOrd="0" parTransId="{4FDDD274-C2AF-4986-BBC6-19F2E23D6EA4}" sibTransId="{DEB08430-5735-456C-8464-C496C2A8BFDF}"/>
    <dgm:cxn modelId="{1A7C4870-0AA7-4746-B3BD-CCE97DFD34D9}" type="presOf" srcId="{5B3A53DE-BE8F-4938-80B5-B4280F185277}" destId="{E4DC733A-4E02-4246-B36D-87044F89C4B4}" srcOrd="0" destOrd="1" presId="urn:microsoft.com/office/officeart/2005/8/layout/default"/>
    <dgm:cxn modelId="{CAC73D72-55D5-43AE-8D05-7EC92E0135AF}" type="presOf" srcId="{DB6A9882-0AD0-4D37-AFC7-E62EE525B8FF}" destId="{C9FD53F5-EC21-4ED2-A608-872A476D1B8C}" srcOrd="0" destOrd="2" presId="urn:microsoft.com/office/officeart/2005/8/layout/default"/>
    <dgm:cxn modelId="{79829452-B39E-4AE7-B6C0-F62B678404DA}" srcId="{8441292C-62D6-416A-8C77-7FFABF13DF28}" destId="{60CC9A9D-C823-4D3F-8981-A57F1165F9AD}" srcOrd="3" destOrd="0" parTransId="{1CD8F4B7-4748-407F-A3E6-372474C1E7EC}" sibTransId="{7732D599-0A29-43EA-84D6-486A021F0377}"/>
    <dgm:cxn modelId="{6D066758-D3D0-486C-A3EB-D6A5F643C18A}" srcId="{8441292C-62D6-416A-8C77-7FFABF13DF28}" destId="{AA0EB28A-8A93-4618-8011-F115B5B2F3DD}" srcOrd="0" destOrd="0" parTransId="{D095E80C-6046-4D06-A0E6-9BEFFBE4737A}" sibTransId="{951632F8-502E-4A39-A58A-0A8DE9A4D203}"/>
    <dgm:cxn modelId="{B135617B-8174-4EC1-BD6C-93D69DEEFF42}" type="presOf" srcId="{60CC9A9D-C823-4D3F-8981-A57F1165F9AD}" destId="{C9FD53F5-EC21-4ED2-A608-872A476D1B8C}" srcOrd="0" destOrd="4" presId="urn:microsoft.com/office/officeart/2005/8/layout/default"/>
    <dgm:cxn modelId="{557E658B-FF7F-49F7-841A-0C3727125D82}" srcId="{B70D07E1-755C-4241-BEF0-4D1A667943A2}" destId="{8441292C-62D6-416A-8C77-7FFABF13DF28}" srcOrd="0" destOrd="0" parTransId="{2C448CF3-8790-47D9-BCF2-CBDEC140ED35}" sibTransId="{E4382C1C-FFDD-4100-B403-18AC1DCC0F8B}"/>
    <dgm:cxn modelId="{EBCC978E-4C9A-4C2A-BB87-08825C8526F6}" srcId="{E2A4A04C-1117-4160-9C3A-B474092840EB}" destId="{4FB11C4E-478B-4438-9E29-E82E774C65BC}" srcOrd="2" destOrd="0" parTransId="{77A0010A-7BAD-4D0B-B703-ACAD447FC583}" sibTransId="{4DF7AC4E-E3B3-4B8B-BCC5-6F8B12AC8FF5}"/>
    <dgm:cxn modelId="{872024BC-97CA-41E3-BF4F-23ED7870C646}" srcId="{E2A4A04C-1117-4160-9C3A-B474092840EB}" destId="{A280AE51-24E4-4C8A-903A-1716FB8A8264}" srcOrd="1" destOrd="0" parTransId="{336FB666-AC1E-4207-B643-C126B2BB0E40}" sibTransId="{4735F247-48CD-43CC-B462-05228D68C7AD}"/>
    <dgm:cxn modelId="{5BC834CD-A590-4C74-B866-1A8BB04859F0}" type="presOf" srcId="{8441292C-62D6-416A-8C77-7FFABF13DF28}" destId="{C9FD53F5-EC21-4ED2-A608-872A476D1B8C}" srcOrd="0" destOrd="0" presId="urn:microsoft.com/office/officeart/2005/8/layout/default"/>
    <dgm:cxn modelId="{399803ED-13F4-400C-B663-A67B05006C10}" srcId="{8441292C-62D6-416A-8C77-7FFABF13DF28}" destId="{18F64270-1699-4B54-A36D-97CFE0F95296}" srcOrd="2" destOrd="0" parTransId="{B9C74FE2-7322-436E-983F-1707932EC48B}" sibTransId="{0A51768C-7313-417C-BD01-D402D331E0D8}"/>
    <dgm:cxn modelId="{F646B7F5-930A-4C90-81F2-6BE2D36B4667}" type="presParOf" srcId="{C420DF2D-6B17-4231-AB21-1A363BF8AB03}" destId="{C9FD53F5-EC21-4ED2-A608-872A476D1B8C}" srcOrd="0" destOrd="0" presId="urn:microsoft.com/office/officeart/2005/8/layout/default"/>
    <dgm:cxn modelId="{384AB446-E59D-4A0F-AE67-E954762AF479}" type="presParOf" srcId="{C420DF2D-6B17-4231-AB21-1A363BF8AB03}" destId="{ABC15431-77F8-4D63-911F-15EA01C136F0}" srcOrd="1" destOrd="0" presId="urn:microsoft.com/office/officeart/2005/8/layout/default"/>
    <dgm:cxn modelId="{AB7D2AD6-CD29-4DC7-8C42-7FC939364A9A}" type="presParOf" srcId="{C420DF2D-6B17-4231-AB21-1A363BF8AB03}" destId="{E4DC733A-4E02-4246-B36D-87044F89C4B4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4B69A7-CE65-4BD1-8768-EE95AC88C052}">
      <dsp:nvSpPr>
        <dsp:cNvPr id="0" name=""/>
        <dsp:cNvSpPr/>
      </dsp:nvSpPr>
      <dsp:spPr>
        <a:xfrm>
          <a:off x="0" y="2727"/>
          <a:ext cx="6906491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3DF8A5-BE7B-4F34-9BF0-D79D70A47B65}">
      <dsp:nvSpPr>
        <dsp:cNvPr id="0" name=""/>
        <dsp:cNvSpPr/>
      </dsp:nvSpPr>
      <dsp:spPr>
        <a:xfrm>
          <a:off x="0" y="2727"/>
          <a:ext cx="6906491" cy="18600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rtlCol="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6500" kern="1200" noProof="0"/>
            <a:t>Local</a:t>
          </a:r>
        </a:p>
      </dsp:txBody>
      <dsp:txXfrm>
        <a:off x="0" y="2727"/>
        <a:ext cx="6906491" cy="1860054"/>
      </dsp:txXfrm>
    </dsp:sp>
    <dsp:sp modelId="{C579C08A-9ECC-4FBA-8B54-472D57AB139F}">
      <dsp:nvSpPr>
        <dsp:cNvPr id="0" name=""/>
        <dsp:cNvSpPr/>
      </dsp:nvSpPr>
      <dsp:spPr>
        <a:xfrm>
          <a:off x="0" y="1862782"/>
          <a:ext cx="6906491" cy="0"/>
        </a:xfrm>
        <a:prstGeom prst="line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B75CCF-DB58-4789-8883-1044276676D6}">
      <dsp:nvSpPr>
        <dsp:cNvPr id="0" name=""/>
        <dsp:cNvSpPr/>
      </dsp:nvSpPr>
      <dsp:spPr>
        <a:xfrm>
          <a:off x="0" y="1862782"/>
          <a:ext cx="6906491" cy="18600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rtlCol="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6500" kern="1200" noProof="0"/>
            <a:t>Fresh</a:t>
          </a:r>
        </a:p>
      </dsp:txBody>
      <dsp:txXfrm>
        <a:off x="0" y="1862782"/>
        <a:ext cx="6906491" cy="1860054"/>
      </dsp:txXfrm>
    </dsp:sp>
    <dsp:sp modelId="{9A6695D9-C3FE-405D-A1EC-CF4C67E16C30}">
      <dsp:nvSpPr>
        <dsp:cNvPr id="0" name=""/>
        <dsp:cNvSpPr/>
      </dsp:nvSpPr>
      <dsp:spPr>
        <a:xfrm>
          <a:off x="0" y="3722836"/>
          <a:ext cx="6906491" cy="0"/>
        </a:xfrm>
        <a:prstGeom prst="line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B743C4-AE3D-4FCA-8108-71A8959C2E0E}">
      <dsp:nvSpPr>
        <dsp:cNvPr id="0" name=""/>
        <dsp:cNvSpPr/>
      </dsp:nvSpPr>
      <dsp:spPr>
        <a:xfrm>
          <a:off x="0" y="3722836"/>
          <a:ext cx="6906491" cy="18600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rtlCol="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6500" kern="1200" noProof="0"/>
            <a:t>delicious</a:t>
          </a:r>
        </a:p>
      </dsp:txBody>
      <dsp:txXfrm>
        <a:off x="0" y="3722836"/>
        <a:ext cx="6906491" cy="186005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FD53F5-EC21-4ED2-A608-872A476D1B8C}">
      <dsp:nvSpPr>
        <dsp:cNvPr id="0" name=""/>
        <dsp:cNvSpPr/>
      </dsp:nvSpPr>
      <dsp:spPr>
        <a:xfrm>
          <a:off x="2620" y="671729"/>
          <a:ext cx="5698787" cy="284934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/>
            <a:t>Key risks</a:t>
          </a:r>
          <a:endParaRPr lang="en-US" sz="3200" kern="1200" dirty="0"/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 dirty="0"/>
            <a:t>Competition and price pressure</a:t>
          </a:r>
          <a:endParaRPr lang="en-US" sz="2500" kern="1200" dirty="0"/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 dirty="0"/>
            <a:t>Logistics failures and food waste</a:t>
          </a:r>
          <a:endParaRPr lang="en-US" sz="2500" kern="1200" dirty="0"/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 dirty="0"/>
            <a:t>Legal, </a:t>
          </a:r>
          <a:r>
            <a:rPr lang="en-GB" sz="2400" kern="1200" dirty="0"/>
            <a:t>compliance</a:t>
          </a:r>
          <a:r>
            <a:rPr lang="en-GB" sz="2500" kern="1200" dirty="0"/>
            <a:t> and data-security issues</a:t>
          </a:r>
          <a:endParaRPr lang="en-US" sz="2500" kern="1200" dirty="0"/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500" kern="1200" dirty="0"/>
            <a:t>Living cost and inflation</a:t>
          </a:r>
        </a:p>
      </dsp:txBody>
      <dsp:txXfrm>
        <a:off x="2620" y="671729"/>
        <a:ext cx="5698787" cy="2849346"/>
      </dsp:txXfrm>
    </dsp:sp>
    <dsp:sp modelId="{E4DC733A-4E02-4246-B36D-87044F89C4B4}">
      <dsp:nvSpPr>
        <dsp:cNvPr id="0" name=""/>
        <dsp:cNvSpPr/>
      </dsp:nvSpPr>
      <dsp:spPr>
        <a:xfrm>
          <a:off x="6176298" y="473543"/>
          <a:ext cx="4748910" cy="3245718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kern="1200" dirty="0"/>
            <a:t>Future development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 dirty="0"/>
            <a:t>.  </a:t>
          </a:r>
          <a:r>
            <a:rPr lang="en-US" sz="2000" b="0" kern="1200" dirty="0"/>
            <a:t>Government support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Expand delivery to new areas</a:t>
          </a: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Launch mobile app and new product ranges</a:t>
          </a: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Develop service (cafés, offices, schools)</a:t>
          </a: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Stronger sustainability initiatives (low-waste packaging, local sourcing)</a:t>
          </a:r>
          <a:endParaRPr lang="en-US" sz="2000" kern="1200" dirty="0"/>
        </a:p>
      </dsp:txBody>
      <dsp:txXfrm>
        <a:off x="6176298" y="473543"/>
        <a:ext cx="4748910" cy="32457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D19E031-1022-463E-8864-F56D50D17CE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E5D9EA4-A44C-48E9-A593-7526ABA90B2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F9A650-F46C-4F35-B885-6FE76D554592}" type="datetime1">
              <a:rPr lang="en-GB" smtClean="0"/>
              <a:t>01/12/2025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D0297C8-FAB1-4C85-A107-2F3F398E82A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A51C96-CADC-4819-BB69-7B3B78770B8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245137-E691-4FCA-BFA5-7939997497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0599533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FF555183-39E7-4DBA-BC0F-5284CCDAB2EC}" type="datetime1">
              <a:rPr lang="en-GB" noProof="0" smtClean="0"/>
              <a:t>01/12/2025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D2D76E09-41B7-FE4E-B099-04DFD58B8CF1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29511621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2D76E09-41B7-FE4E-B099-04DFD58B8CF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28288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2D76E09-41B7-FE4E-B099-04DFD58B8CF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10305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2D76E09-41B7-FE4E-B099-04DFD58B8CF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7740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2D76E09-41B7-FE4E-B099-04DFD58B8CF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36434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BDDCA00C-1DAF-40F7-AAD1-1F9365685A43}" type="datetime1">
              <a:rPr lang="en-GB" noProof="0" smtClean="0"/>
              <a:t>01/12/2025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1645821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77208BB2-B279-44EE-BDCA-90450BA7F0C5}" type="datetime1">
              <a:rPr lang="en-GB" noProof="0" smtClean="0"/>
              <a:t>01/12/2025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496986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shade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shade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shade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0FBC9144-F09B-4C78-8371-7C6E16D530E2}" type="datetime1">
              <a:rPr lang="en-GB" noProof="0" smtClean="0"/>
              <a:t>01/12/2025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827205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AFC6EC9B-4AFC-4147-92A9-F5B95DA8F03F}" type="datetime1">
              <a:rPr lang="en-GB" noProof="0" smtClean="0"/>
              <a:t>01/12/2025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07004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3E4C42E3-4D5B-4A31-A5B0-C9887620F8AF}" type="datetime1">
              <a:rPr lang="en-GB" noProof="0" smtClean="0"/>
              <a:t>01/12/2025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749850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8D8D1AF1-D600-485D-ACA6-2C6C4C0A9FC2}" type="datetime1">
              <a:rPr lang="en-GB" noProof="0" smtClean="0"/>
              <a:t>01/12/2025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922958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709DB2FC-8F73-4012-8630-11EC5F80147B}" type="datetime1">
              <a:rPr lang="en-GB" noProof="0" smtClean="0"/>
              <a:t>01/12/2025</a:t>
            </a:fld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392581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AA08AF12-F1AA-4AB5-8CDA-8F1DAB0CD346}" type="datetime1">
              <a:rPr lang="en-GB" noProof="0" smtClean="0"/>
              <a:t>01/12/2025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927584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9EC4317E-6E8E-4829-8CBD-50E5CD356F31}" type="datetime1">
              <a:rPr lang="en-GB" noProof="0" smtClean="0"/>
              <a:t>01/12/2025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639462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D46141F1-3350-4C26-B09D-7F93416A0701}" type="datetime1">
              <a:rPr lang="en-GB" noProof="0" smtClean="0"/>
              <a:t>01/12/2025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939123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90756FA4-72C1-40E1-B236-F571C94B5816}" type="datetime1">
              <a:rPr lang="en-GB" noProof="0" smtClean="0"/>
              <a:t>01/12/2025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447230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pPr rtl="0"/>
            <a:fld id="{570F40DD-BA8F-47EF-BA3A-3F6425A487EA}" type="datetime1">
              <a:rPr lang="en-GB" noProof="0" smtClean="0"/>
              <a:t>01/12/2025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6353266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innovamarketinsights.com/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E504C98-6397-41C1-A8D8-2D9C4ED30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26210" y="2026340"/>
            <a:ext cx="5220936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FF801C30-508A-43AF-E2A3-8875F430E89D}"/>
              </a:ext>
            </a:extLst>
          </p:cNvPr>
          <p:cNvSpPr txBox="1"/>
          <p:nvPr/>
        </p:nvSpPr>
        <p:spPr>
          <a:xfrm>
            <a:off x="1392667" y="2398957"/>
            <a:ext cx="9406666" cy="35261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bg1"/>
                </a:solidFill>
                <a:effectLst/>
              </a:rPr>
              <a:t>                  STUDENT NAME: Sladjana Koprivica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bg1"/>
                </a:solidFill>
                <a:effectLst/>
              </a:rPr>
              <a:t>                  MODULE NAME: Enterprise and Entrepreneurship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bg1"/>
                </a:solidFill>
                <a:effectLst/>
              </a:rPr>
              <a:t>                  MODULE CODE: (LCLM4006-LON)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bg1"/>
                </a:solidFill>
                <a:effectLst/>
              </a:rPr>
              <a:t>                  STUDENT ID: 2427801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bg1"/>
                </a:solidFill>
                <a:effectLst/>
              </a:rPr>
              <a:t>                  LECTURER: Konstatina Mari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bg1"/>
                </a:solidFill>
                <a:effectLst/>
              </a:rPr>
              <a:t>                  TITLE: Presentation of a </a:t>
            </a:r>
            <a:r>
              <a:rPr lang="en-US" sz="2000">
                <a:solidFill>
                  <a:schemeClr val="bg1"/>
                </a:solidFill>
              </a:rPr>
              <a:t>b</a:t>
            </a:r>
            <a:r>
              <a:rPr lang="en-US" sz="2000">
                <a:solidFill>
                  <a:schemeClr val="bg1"/>
                </a:solidFill>
                <a:effectLst/>
              </a:rPr>
              <a:t>usiness plan  </a:t>
            </a:r>
            <a:endParaRPr lang="en-US" sz="2000">
              <a:solidFill>
                <a:schemeClr val="bg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D005C1-8C51-42D6-9BEE-B9B838497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7CD2D4E-38A6-8031-1B04-94D4DB98F2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</a:pPr>
            <a:fld id="{4FAB73BC-B049-4115-A692-8D63A059BFB8}" type="slidenum">
              <a:rPr lang="en-US" noProof="0">
                <a:solidFill>
                  <a:schemeClr val="bg1">
                    <a:lumMod val="50000"/>
                  </a:schemeClr>
                </a:solidFill>
              </a:rPr>
              <a:pPr defTabSz="914400">
                <a:spcAft>
                  <a:spcPts val="600"/>
                </a:spcAft>
              </a:pPr>
              <a:t>1</a:t>
            </a:fld>
            <a:endParaRPr lang="en-US" noProof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04410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2D2B266D-3625-4584-A5C3-7D3F672CF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C463B99A-73EE-4FBB-B7C4-F9F9BCC25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A5D2A5D1-BA0D-47D3-B051-DA7743C46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219825"/>
          </a:xfrm>
          <a:custGeom>
            <a:avLst/>
            <a:gdLst>
              <a:gd name="connsiteX0" fmla="*/ 6789701 w 12192000"/>
              <a:gd name="connsiteY0" fmla="*/ 6151588 h 6219825"/>
              <a:gd name="connsiteX1" fmla="*/ 6788702 w 12192000"/>
              <a:gd name="connsiteY1" fmla="*/ 6151666 h 6219825"/>
              <a:gd name="connsiteX2" fmla="*/ 6788476 w 12192000"/>
              <a:gd name="connsiteY2" fmla="*/ 6152200 h 6219825"/>
              <a:gd name="connsiteX3" fmla="*/ 9834 w 12192000"/>
              <a:gd name="connsiteY3" fmla="*/ 0 h 6219825"/>
              <a:gd name="connsiteX4" fmla="*/ 12357 w 12192000"/>
              <a:gd name="connsiteY4" fmla="*/ 1 h 6219825"/>
              <a:gd name="connsiteX5" fmla="*/ 12192000 w 12192000"/>
              <a:gd name="connsiteY5" fmla="*/ 1 h 6219825"/>
              <a:gd name="connsiteX6" fmla="*/ 12192000 w 12192000"/>
              <a:gd name="connsiteY6" fmla="*/ 5105401 h 6219825"/>
              <a:gd name="connsiteX7" fmla="*/ 12191716 w 12192000"/>
              <a:gd name="connsiteY7" fmla="*/ 5105401 h 6219825"/>
              <a:gd name="connsiteX8" fmla="*/ 12192000 w 12192000"/>
              <a:gd name="connsiteY8" fmla="*/ 5256977 h 6219825"/>
              <a:gd name="connsiteX9" fmla="*/ 12061096 w 12192000"/>
              <a:gd name="connsiteY9" fmla="*/ 5296034 h 6219825"/>
              <a:gd name="connsiteX10" fmla="*/ 11676800 w 12192000"/>
              <a:gd name="connsiteY10" fmla="*/ 5399652 h 6219825"/>
              <a:gd name="connsiteX11" fmla="*/ 10425355 w 12192000"/>
              <a:gd name="connsiteY11" fmla="*/ 5683310 h 6219825"/>
              <a:gd name="connsiteX12" fmla="*/ 9424022 w 12192000"/>
              <a:gd name="connsiteY12" fmla="*/ 5858546 h 6219825"/>
              <a:gd name="connsiteX13" fmla="*/ 8458419 w 12192000"/>
              <a:gd name="connsiteY13" fmla="*/ 5992303 h 6219825"/>
              <a:gd name="connsiteX14" fmla="*/ 7715970 w 12192000"/>
              <a:gd name="connsiteY14" fmla="*/ 6072283 h 6219825"/>
              <a:gd name="connsiteX15" fmla="*/ 6951716 w 12192000"/>
              <a:gd name="connsiteY15" fmla="*/ 6138091 h 6219825"/>
              <a:gd name="connsiteX16" fmla="*/ 6936303 w 12192000"/>
              <a:gd name="connsiteY16" fmla="*/ 6140163 h 6219825"/>
              <a:gd name="connsiteX17" fmla="*/ 6790448 w 12192000"/>
              <a:gd name="connsiteY17" fmla="*/ 6151529 h 6219825"/>
              <a:gd name="connsiteX18" fmla="*/ 6799941 w 12192000"/>
              <a:gd name="connsiteY18" fmla="*/ 6153349 h 6219825"/>
              <a:gd name="connsiteX19" fmla="*/ 6835432 w 12192000"/>
              <a:gd name="connsiteY19" fmla="*/ 6151642 h 6219825"/>
              <a:gd name="connsiteX20" fmla="*/ 6884003 w 12192000"/>
              <a:gd name="connsiteY20" fmla="*/ 6148662 h 6219825"/>
              <a:gd name="connsiteX21" fmla="*/ 7578771 w 12192000"/>
              <a:gd name="connsiteY21" fmla="*/ 6116122 h 6219825"/>
              <a:gd name="connsiteX22" fmla="*/ 8623845 w 12192000"/>
              <a:gd name="connsiteY22" fmla="*/ 6029188 h 6219825"/>
              <a:gd name="connsiteX23" fmla="*/ 9479970 w 12192000"/>
              <a:gd name="connsiteY23" fmla="*/ 5925239 h 6219825"/>
              <a:gd name="connsiteX24" fmla="*/ 10629308 w 12192000"/>
              <a:gd name="connsiteY24" fmla="*/ 5731000 h 6219825"/>
              <a:gd name="connsiteX25" fmla="*/ 11998498 w 12192000"/>
              <a:gd name="connsiteY25" fmla="*/ 5404869 h 6219825"/>
              <a:gd name="connsiteX26" fmla="*/ 12192000 w 12192000"/>
              <a:gd name="connsiteY26" fmla="*/ 5347846 h 6219825"/>
              <a:gd name="connsiteX27" fmla="*/ 12192000 w 12192000"/>
              <a:gd name="connsiteY27" fmla="*/ 5402606 h 6219825"/>
              <a:gd name="connsiteX28" fmla="*/ 11829257 w 12192000"/>
              <a:gd name="connsiteY28" fmla="*/ 5507950 h 6219825"/>
              <a:gd name="connsiteX29" fmla="*/ 10939183 w 12192000"/>
              <a:gd name="connsiteY29" fmla="*/ 5722555 h 6219825"/>
              <a:gd name="connsiteX30" fmla="*/ 9985530 w 12192000"/>
              <a:gd name="connsiteY30" fmla="*/ 5902635 h 6219825"/>
              <a:gd name="connsiteX31" fmla="*/ 9186882 w 12192000"/>
              <a:gd name="connsiteY31" fmla="*/ 6018631 h 6219825"/>
              <a:gd name="connsiteX32" fmla="*/ 8578198 w 12192000"/>
              <a:gd name="connsiteY32" fmla="*/ 6088179 h 6219825"/>
              <a:gd name="connsiteX33" fmla="*/ 7864358 w 12192000"/>
              <a:gd name="connsiteY33" fmla="*/ 6149656 h 6219825"/>
              <a:gd name="connsiteX34" fmla="*/ 6935502 w 12192000"/>
              <a:gd name="connsiteY34" fmla="*/ 6201071 h 6219825"/>
              <a:gd name="connsiteX35" fmla="*/ 6477750 w 12192000"/>
              <a:gd name="connsiteY35" fmla="*/ 6214980 h 6219825"/>
              <a:gd name="connsiteX36" fmla="*/ 6362294 w 12192000"/>
              <a:gd name="connsiteY36" fmla="*/ 6219825 h 6219825"/>
              <a:gd name="connsiteX37" fmla="*/ 6057129 w 12192000"/>
              <a:gd name="connsiteY37" fmla="*/ 6219825 h 6219825"/>
              <a:gd name="connsiteX38" fmla="*/ 5977784 w 12192000"/>
              <a:gd name="connsiteY38" fmla="*/ 6215229 h 6219825"/>
              <a:gd name="connsiteX39" fmla="*/ 5265087 w 12192000"/>
              <a:gd name="connsiteY39" fmla="*/ 6178965 h 6219825"/>
              <a:gd name="connsiteX40" fmla="*/ 4346277 w 12192000"/>
              <a:gd name="connsiteY40" fmla="*/ 6116869 h 6219825"/>
              <a:gd name="connsiteX41" fmla="*/ 3373045 w 12192000"/>
              <a:gd name="connsiteY41" fmla="*/ 6018259 h 6219825"/>
              <a:gd name="connsiteX42" fmla="*/ 2362173 w 12192000"/>
              <a:gd name="connsiteY42" fmla="*/ 5899282 h 6219825"/>
              <a:gd name="connsiteX43" fmla="*/ 1233178 w 12192000"/>
              <a:gd name="connsiteY43" fmla="*/ 5726033 h 6219825"/>
              <a:gd name="connsiteX44" fmla="*/ 68500 w 12192000"/>
              <a:gd name="connsiteY44" fmla="*/ 5486226 h 6219825"/>
              <a:gd name="connsiteX45" fmla="*/ 0 w 12192000"/>
              <a:gd name="connsiteY45" fmla="*/ 5468863 h 6219825"/>
              <a:gd name="connsiteX46" fmla="*/ 0 w 12192000"/>
              <a:gd name="connsiteY46" fmla="*/ 5412351 h 6219825"/>
              <a:gd name="connsiteX47" fmla="*/ 72441 w 12192000"/>
              <a:gd name="connsiteY47" fmla="*/ 5431135 h 6219825"/>
              <a:gd name="connsiteX48" fmla="*/ 600716 w 12192000"/>
              <a:gd name="connsiteY48" fmla="*/ 5549555 h 6219825"/>
              <a:gd name="connsiteX49" fmla="*/ 1769512 w 12192000"/>
              <a:gd name="connsiteY49" fmla="*/ 5759811 h 6219825"/>
              <a:gd name="connsiteX50" fmla="*/ 2613554 w 12192000"/>
              <a:gd name="connsiteY50" fmla="*/ 5876802 h 6219825"/>
              <a:gd name="connsiteX51" fmla="*/ 2581134 w 12192000"/>
              <a:gd name="connsiteY51" fmla="*/ 5866867 h 6219825"/>
              <a:gd name="connsiteX52" fmla="*/ 1112635 w 12192000"/>
              <a:gd name="connsiteY52" fmla="*/ 5534031 h 6219825"/>
              <a:gd name="connsiteX53" fmla="*/ 420412 w 12192000"/>
              <a:gd name="connsiteY53" fmla="*/ 5334514 h 6219825"/>
              <a:gd name="connsiteX54" fmla="*/ 0 w 12192000"/>
              <a:gd name="connsiteY54" fmla="*/ 5195539 h 6219825"/>
              <a:gd name="connsiteX55" fmla="*/ 60 w 12192000"/>
              <a:gd name="connsiteY55" fmla="*/ 5105401 h 6219825"/>
              <a:gd name="connsiteX56" fmla="*/ 0 w 12192000"/>
              <a:gd name="connsiteY56" fmla="*/ 5105401 h 6219825"/>
              <a:gd name="connsiteX57" fmla="*/ 0 w 12192000"/>
              <a:gd name="connsiteY57" fmla="*/ 1 h 6219825"/>
              <a:gd name="connsiteX58" fmla="*/ 9834 w 12192000"/>
              <a:gd name="connsiteY58" fmla="*/ 1 h 6219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</a:cxnLst>
            <a:rect l="l" t="t" r="r" b="b"/>
            <a:pathLst>
              <a:path w="12192000" h="6219825">
                <a:moveTo>
                  <a:pt x="6789701" y="6151588"/>
                </a:moveTo>
                <a:lnTo>
                  <a:pt x="6788702" y="6151666"/>
                </a:lnTo>
                <a:cubicBezTo>
                  <a:pt x="6788627" y="6151844"/>
                  <a:pt x="6788551" y="6152022"/>
                  <a:pt x="6788476" y="6152200"/>
                </a:cubicBezTo>
                <a:close/>
                <a:moveTo>
                  <a:pt x="9834" y="0"/>
                </a:moveTo>
                <a:lnTo>
                  <a:pt x="12357" y="1"/>
                </a:lnTo>
                <a:lnTo>
                  <a:pt x="12192000" y="1"/>
                </a:lnTo>
                <a:lnTo>
                  <a:pt x="12192000" y="5105401"/>
                </a:lnTo>
                <a:lnTo>
                  <a:pt x="12191716" y="5105401"/>
                </a:lnTo>
                <a:lnTo>
                  <a:pt x="12192000" y="5256977"/>
                </a:lnTo>
                <a:lnTo>
                  <a:pt x="12061096" y="5296034"/>
                </a:lnTo>
                <a:cubicBezTo>
                  <a:pt x="11933500" y="5332263"/>
                  <a:pt x="11805390" y="5366806"/>
                  <a:pt x="11676800" y="5399652"/>
                </a:cubicBezTo>
                <a:cubicBezTo>
                  <a:pt x="11262789" y="5507204"/>
                  <a:pt x="10845343" y="5600846"/>
                  <a:pt x="10425355" y="5683310"/>
                </a:cubicBezTo>
                <a:cubicBezTo>
                  <a:pt x="10092810" y="5748549"/>
                  <a:pt x="9759033" y="5806970"/>
                  <a:pt x="9424022" y="5858546"/>
                </a:cubicBezTo>
                <a:cubicBezTo>
                  <a:pt x="9102997" y="5908224"/>
                  <a:pt x="8781133" y="5952809"/>
                  <a:pt x="8458419" y="5992303"/>
                </a:cubicBezTo>
                <a:cubicBezTo>
                  <a:pt x="8211360" y="6022481"/>
                  <a:pt x="7963792" y="6048065"/>
                  <a:pt x="7715970" y="6072283"/>
                </a:cubicBezTo>
                <a:lnTo>
                  <a:pt x="6951716" y="6138091"/>
                </a:lnTo>
                <a:lnTo>
                  <a:pt x="6936303" y="6140163"/>
                </a:lnTo>
                <a:lnTo>
                  <a:pt x="6790448" y="6151529"/>
                </a:lnTo>
                <a:lnTo>
                  <a:pt x="6799941" y="6153349"/>
                </a:lnTo>
                <a:cubicBezTo>
                  <a:pt x="6811623" y="6153816"/>
                  <a:pt x="6823734" y="6151642"/>
                  <a:pt x="6835432" y="6151642"/>
                </a:cubicBezTo>
                <a:cubicBezTo>
                  <a:pt x="6851580" y="6151642"/>
                  <a:pt x="6867729" y="6149034"/>
                  <a:pt x="6884003" y="6148662"/>
                </a:cubicBezTo>
                <a:cubicBezTo>
                  <a:pt x="7115805" y="6143198"/>
                  <a:pt x="7347351" y="6131026"/>
                  <a:pt x="7578771" y="6116122"/>
                </a:cubicBezTo>
                <a:cubicBezTo>
                  <a:pt x="7927552" y="6093644"/>
                  <a:pt x="8276080" y="6065453"/>
                  <a:pt x="8623845" y="6029188"/>
                </a:cubicBezTo>
                <a:cubicBezTo>
                  <a:pt x="8909939" y="5999878"/>
                  <a:pt x="9195310" y="5965228"/>
                  <a:pt x="9479970" y="5925239"/>
                </a:cubicBezTo>
                <a:cubicBezTo>
                  <a:pt x="9864901" y="5870842"/>
                  <a:pt x="10248014" y="5806101"/>
                  <a:pt x="10629308" y="5731000"/>
                </a:cubicBezTo>
                <a:cubicBezTo>
                  <a:pt x="11090114" y="5639842"/>
                  <a:pt x="11546975" y="5532291"/>
                  <a:pt x="11998498" y="5404869"/>
                </a:cubicBezTo>
                <a:lnTo>
                  <a:pt x="12192000" y="5347846"/>
                </a:lnTo>
                <a:lnTo>
                  <a:pt x="12192000" y="5402606"/>
                </a:lnTo>
                <a:lnTo>
                  <a:pt x="11829257" y="5507950"/>
                </a:lnTo>
                <a:cubicBezTo>
                  <a:pt x="11534769" y="5587680"/>
                  <a:pt x="11238120" y="5658596"/>
                  <a:pt x="10939183" y="5722555"/>
                </a:cubicBezTo>
                <a:cubicBezTo>
                  <a:pt x="10622824" y="5790365"/>
                  <a:pt x="10304941" y="5850387"/>
                  <a:pt x="9985530" y="5902635"/>
                </a:cubicBezTo>
                <a:cubicBezTo>
                  <a:pt x="9720036" y="5946102"/>
                  <a:pt x="9453814" y="5984764"/>
                  <a:pt x="9186882" y="6018631"/>
                </a:cubicBezTo>
                <a:cubicBezTo>
                  <a:pt x="8984197" y="6044216"/>
                  <a:pt x="8781514" y="6068309"/>
                  <a:pt x="8578198" y="6088179"/>
                </a:cubicBezTo>
                <a:lnTo>
                  <a:pt x="7864358" y="6149656"/>
                </a:lnTo>
                <a:cubicBezTo>
                  <a:pt x="7554994" y="6172009"/>
                  <a:pt x="7245502" y="6189895"/>
                  <a:pt x="6935502" y="6201071"/>
                </a:cubicBezTo>
                <a:lnTo>
                  <a:pt x="6477750" y="6214980"/>
                </a:lnTo>
                <a:cubicBezTo>
                  <a:pt x="6439195" y="6212895"/>
                  <a:pt x="6400529" y="6214521"/>
                  <a:pt x="6362294" y="6219825"/>
                </a:cubicBezTo>
                <a:lnTo>
                  <a:pt x="6057129" y="6219825"/>
                </a:lnTo>
                <a:lnTo>
                  <a:pt x="5977784" y="6215229"/>
                </a:lnTo>
                <a:lnTo>
                  <a:pt x="5265087" y="6178965"/>
                </a:lnTo>
                <a:cubicBezTo>
                  <a:pt x="4958267" y="6166544"/>
                  <a:pt x="4651826" y="6146055"/>
                  <a:pt x="4346277" y="6116869"/>
                </a:cubicBezTo>
                <a:lnTo>
                  <a:pt x="3373045" y="6018259"/>
                </a:lnTo>
                <a:cubicBezTo>
                  <a:pt x="3035412" y="5983982"/>
                  <a:pt x="2698456" y="5944327"/>
                  <a:pt x="2362173" y="5899282"/>
                </a:cubicBezTo>
                <a:cubicBezTo>
                  <a:pt x="1984692" y="5849108"/>
                  <a:pt x="1608364" y="5791358"/>
                  <a:pt x="1233178" y="5726033"/>
                </a:cubicBezTo>
                <a:cubicBezTo>
                  <a:pt x="842181" y="5657291"/>
                  <a:pt x="453758" y="5578770"/>
                  <a:pt x="68500" y="5486226"/>
                </a:cubicBezTo>
                <a:lnTo>
                  <a:pt x="0" y="5468863"/>
                </a:lnTo>
                <a:lnTo>
                  <a:pt x="0" y="5412351"/>
                </a:lnTo>
                <a:lnTo>
                  <a:pt x="72441" y="5431135"/>
                </a:lnTo>
                <a:cubicBezTo>
                  <a:pt x="247961" y="5473331"/>
                  <a:pt x="424164" y="5512608"/>
                  <a:pt x="600716" y="5549555"/>
                </a:cubicBezTo>
                <a:cubicBezTo>
                  <a:pt x="988279" y="5630403"/>
                  <a:pt x="1378133" y="5699330"/>
                  <a:pt x="1769512" y="5759811"/>
                </a:cubicBezTo>
                <a:cubicBezTo>
                  <a:pt x="2052426" y="5803406"/>
                  <a:pt x="2335725" y="5843519"/>
                  <a:pt x="2613554" y="5876802"/>
                </a:cubicBezTo>
                <a:cubicBezTo>
                  <a:pt x="2605544" y="5879410"/>
                  <a:pt x="2594611" y="5869350"/>
                  <a:pt x="2581134" y="5866867"/>
                </a:cubicBezTo>
                <a:cubicBezTo>
                  <a:pt x="2087178" y="5774877"/>
                  <a:pt x="1597684" y="5663937"/>
                  <a:pt x="1112635" y="5534031"/>
                </a:cubicBezTo>
                <a:cubicBezTo>
                  <a:pt x="880453" y="5471934"/>
                  <a:pt x="649713" y="5405428"/>
                  <a:pt x="420412" y="5334514"/>
                </a:cubicBezTo>
                <a:lnTo>
                  <a:pt x="0" y="5195539"/>
                </a:lnTo>
                <a:lnTo>
                  <a:pt x="60" y="5105401"/>
                </a:lnTo>
                <a:lnTo>
                  <a:pt x="0" y="5105401"/>
                </a:lnTo>
                <a:lnTo>
                  <a:pt x="0" y="1"/>
                </a:lnTo>
                <a:lnTo>
                  <a:pt x="9834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0D23554-C4EF-8E12-54B1-EE78E1B10A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 rtl="0">
              <a:spcAft>
                <a:spcPts val="600"/>
              </a:spcAft>
            </a:pPr>
            <a:fld id="{4FAB73BC-B049-4115-A692-8D63A059BFB8}" type="slidenum">
              <a:rPr lang="en-GB" noProof="0">
                <a:solidFill>
                  <a:srgbClr val="FFFFFF"/>
                </a:solidFill>
              </a:rPr>
              <a:pPr rtl="0">
                <a:spcAft>
                  <a:spcPts val="600"/>
                </a:spcAft>
              </a:pPr>
              <a:t>2</a:t>
            </a:fld>
            <a:endParaRPr lang="en-GB" noProof="0">
              <a:solidFill>
                <a:srgbClr val="FFFFFF"/>
              </a:solidFill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40EA9EEF-3E60-86A7-E433-5349C070748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76979363"/>
              </p:ext>
            </p:extLst>
          </p:nvPr>
        </p:nvGraphicFramePr>
        <p:xfrm>
          <a:off x="418770" y="228600"/>
          <a:ext cx="11278259" cy="6453404"/>
        </p:xfrm>
        <a:graphic>
          <a:graphicData uri="http://schemas.openxmlformats.org/drawingml/2006/table">
            <a:tbl>
              <a:tblPr>
                <a:solidFill>
                  <a:schemeClr val="bg1"/>
                </a:solidFill>
              </a:tblPr>
              <a:tblGrid>
                <a:gridCol w="11278259">
                  <a:extLst>
                    <a:ext uri="{9D8B030D-6E8A-4147-A177-3AD203B41FA5}">
                      <a16:colId xmlns:a16="http://schemas.microsoft.com/office/drawing/2014/main" val="457335147"/>
                    </a:ext>
                  </a:extLst>
                </a:gridCol>
              </a:tblGrid>
              <a:tr h="4953000">
                <a:tc>
                  <a:txBody>
                    <a:bodyPr/>
                    <a:lstStyle/>
                    <a:p>
                      <a:r>
                        <a:rPr lang="en-GB" sz="2400" cap="none" spc="0" dirty="0">
                          <a:solidFill>
                            <a:schemeClr val="tx1"/>
                          </a:solidFill>
                          <a:latin typeface="+mj-lt"/>
                        </a:rPr>
                        <a:t>Introduction</a:t>
                      </a:r>
                    </a:p>
                    <a:p>
                      <a:endParaRPr lang="en-GB" sz="2400" cap="none" spc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  <a:p>
                      <a:endParaRPr lang="en-GB" sz="2400" cap="none" spc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  <a:p>
                      <a:r>
                        <a:rPr lang="en-GB" sz="2400" b="1" kern="1200" cap="none" spc="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What is Fresh Food Trading Ltd?</a:t>
                      </a:r>
                    </a:p>
                    <a:p>
                      <a:endParaRPr lang="en-GB" sz="2400" kern="1200" cap="none" spc="0" dirty="0">
                        <a:solidFill>
                          <a:schemeClr val="tx1"/>
                        </a:solidFill>
                        <a:effectLst/>
                        <a:latin typeface="+mj-lt"/>
                        <a:ea typeface="+mn-ea"/>
                        <a:cs typeface="+mn-cs"/>
                      </a:endParaRPr>
                    </a:p>
                    <a:p>
                      <a:pPr lvl="0"/>
                      <a:r>
                        <a:rPr lang="en-GB" sz="2400" kern="1200" cap="none" spc="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Online marketplace connecting customers with 100+ local farmers</a:t>
                      </a:r>
                    </a:p>
                    <a:p>
                      <a:pPr lvl="0"/>
                      <a:endParaRPr lang="en-GB" sz="2400" kern="1200" cap="none" spc="0" dirty="0">
                        <a:solidFill>
                          <a:schemeClr val="tx1"/>
                        </a:solidFill>
                        <a:effectLst/>
                        <a:latin typeface="+mj-lt"/>
                        <a:ea typeface="+mn-ea"/>
                        <a:cs typeface="+mn-cs"/>
                      </a:endParaRPr>
                    </a:p>
                    <a:p>
                      <a:pPr lvl="0"/>
                      <a:r>
                        <a:rPr lang="en-GB" sz="2400" kern="1200" cap="none" spc="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Customers can compare prices and offers in one place</a:t>
                      </a:r>
                    </a:p>
                    <a:p>
                      <a:pPr lvl="0"/>
                      <a:endParaRPr lang="en-GB" sz="2400" kern="1200" cap="none" spc="0" dirty="0">
                        <a:solidFill>
                          <a:schemeClr val="tx1"/>
                        </a:solidFill>
                        <a:effectLst/>
                        <a:latin typeface="+mj-lt"/>
                        <a:ea typeface="+mn-ea"/>
                        <a:cs typeface="+mn-cs"/>
                      </a:endParaRPr>
                    </a:p>
                    <a:p>
                      <a:pPr lvl="0"/>
                      <a:r>
                        <a:rPr lang="en-GB" sz="2400" kern="1200" cap="none" spc="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Fresh fruits, organic vegetables, meat, eggs, juices and flowers</a:t>
                      </a:r>
                    </a:p>
                    <a:p>
                      <a:pPr lvl="0"/>
                      <a:endParaRPr lang="en-GB" sz="2400" kern="1200" cap="none" spc="0" dirty="0">
                        <a:solidFill>
                          <a:schemeClr val="tx1"/>
                        </a:solidFill>
                        <a:effectLst/>
                        <a:latin typeface="+mj-lt"/>
                        <a:ea typeface="+mn-ea"/>
                        <a:cs typeface="+mn-cs"/>
                      </a:endParaRPr>
                    </a:p>
                    <a:p>
                      <a:pPr lvl="0"/>
                      <a:r>
                        <a:rPr lang="en-GB" sz="2400" kern="1200" cap="none" spc="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Home delivery service with easy online ordering</a:t>
                      </a:r>
                    </a:p>
                    <a:p>
                      <a:br>
                        <a:rPr lang="en-GB" sz="2400" kern="1200" cap="none" spc="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</a:br>
                      <a:endParaRPr lang="en-GB" sz="2400" kern="1200" cap="none" spc="0" dirty="0">
                        <a:solidFill>
                          <a:schemeClr val="tx1"/>
                        </a:solidFill>
                        <a:effectLst/>
                        <a:latin typeface="+mj-lt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400" kern="1200" cap="none" spc="0" dirty="0">
                        <a:solidFill>
                          <a:schemeClr val="tx1"/>
                        </a:solidFill>
                        <a:effectLst/>
                        <a:latin typeface="+mj-lt"/>
                        <a:ea typeface="+mn-ea"/>
                        <a:cs typeface="+mn-cs"/>
                      </a:endParaRPr>
                    </a:p>
                    <a:p>
                      <a:endParaRPr lang="en-GB" sz="2400" cap="none" spc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  <a:p>
                      <a:endParaRPr lang="en-GB" sz="2400" cap="none" spc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 marL="153064" marR="120054" marT="117742" marB="117742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702044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984667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!!Rectangle">
            <a:extLst>
              <a:ext uri="{FF2B5EF4-FFF2-40B4-BE49-F238E27FC236}">
                <a16:creationId xmlns:a16="http://schemas.microsoft.com/office/drawing/2014/main" id="{362810D9-2C5A-477D-949C-C19189547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467"/>
            <a:ext cx="12191999" cy="6866467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3" name="Picture 12" descr="Avocados and peppers on a cutting board">
            <a:extLst>
              <a:ext uri="{FF2B5EF4-FFF2-40B4-BE49-F238E27FC236}">
                <a16:creationId xmlns:a16="http://schemas.microsoft.com/office/drawing/2014/main" id="{573EC269-9A59-49F8-B377-784E209B3A0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5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0" y="-9107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5C93519-6B29-1346-9FCB-0835B80531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6834" y="591344"/>
            <a:ext cx="3200400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100" b="1" dirty="0">
                <a:solidFill>
                  <a:srgbClr val="FFFFFF"/>
                </a:solidFill>
              </a:rPr>
              <a:t>Our mission:</a:t>
            </a:r>
            <a:br>
              <a:rPr lang="en-US" sz="4100" dirty="0">
                <a:solidFill>
                  <a:srgbClr val="FFFFFF"/>
                </a:solidFill>
              </a:rPr>
            </a:br>
            <a:r>
              <a:rPr lang="en-US" sz="4100" dirty="0">
                <a:solidFill>
                  <a:srgbClr val="FFFFFF"/>
                </a:solidFill>
              </a:rPr>
              <a:t>To deliver fresh, local, high-quality produce directly to customers’ doors</a:t>
            </a:r>
            <a:br>
              <a:rPr lang="en-US" sz="4100" dirty="0">
                <a:solidFill>
                  <a:srgbClr val="FFFFFF"/>
                </a:solidFill>
              </a:rPr>
            </a:br>
            <a:endParaRPr lang="en-US" sz="4100" dirty="0">
              <a:solidFill>
                <a:srgbClr val="FFFFFF"/>
              </a:solidFill>
            </a:endParaRPr>
          </a:p>
        </p:txBody>
      </p:sp>
      <p:sp>
        <p:nvSpPr>
          <p:cNvPr id="20" name="Arc 19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57FFE273-805C-47CC-98BD-C63CD14BF63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lvl="0" algn="l"/>
            <a:r>
              <a:rPr lang="en-US" dirty="0">
                <a:solidFill>
                  <a:srgbClr val="FFFFFF"/>
                </a:solidFill>
              </a:rPr>
              <a:t> This presentation is to present and support Local farm freshness and deliver to potential consumers </a:t>
            </a:r>
          </a:p>
          <a:p>
            <a:pPr lvl="0" algn="l"/>
            <a:endParaRPr lang="en-US" dirty="0">
              <a:solidFill>
                <a:srgbClr val="FFFFFF"/>
              </a:solidFill>
            </a:endParaRPr>
          </a:p>
          <a:p>
            <a:pPr lvl="0" algn="l"/>
            <a:endParaRPr lang="en-US" dirty="0">
              <a:solidFill>
                <a:srgbClr val="FFFFFF"/>
              </a:solidFill>
            </a:endParaRPr>
          </a:p>
          <a:p>
            <a:pPr lvl="0" algn="l"/>
            <a:r>
              <a:rPr lang="en-US" dirty="0">
                <a:solidFill>
                  <a:srgbClr val="FFFFFF"/>
                </a:solidFill>
              </a:rPr>
              <a:t>-Transparent pricing and offers</a:t>
            </a:r>
          </a:p>
          <a:p>
            <a:pPr lvl="0" algn="l"/>
            <a:r>
              <a:rPr lang="en-US" dirty="0">
                <a:solidFill>
                  <a:srgbClr val="FFFFFF"/>
                </a:solidFill>
              </a:rPr>
              <a:t>-Convenient online platform + home delivery</a:t>
            </a:r>
          </a:p>
          <a:p>
            <a:pPr lvl="0" algn="l"/>
            <a:r>
              <a:rPr lang="en-US" dirty="0">
                <a:solidFill>
                  <a:srgbClr val="FFFFFF"/>
                </a:solidFill>
              </a:rPr>
              <a:t>-Supports and attract local farmers and sustainable food chains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dirty="0">
              <a:solidFill>
                <a:srgbClr val="FFFFFF"/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dirty="0">
              <a:solidFill>
                <a:srgbClr val="FFFFFF"/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12471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!!Rectangle">
            <a:extLst>
              <a:ext uri="{FF2B5EF4-FFF2-40B4-BE49-F238E27FC236}">
                <a16:creationId xmlns:a16="http://schemas.microsoft.com/office/drawing/2014/main" id="{362810D9-2C5A-477D-949C-C19189547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467"/>
            <a:ext cx="12191999" cy="6866467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Picture 8" descr="Lettuce">
            <a:extLst>
              <a:ext uri="{FF2B5EF4-FFF2-40B4-BE49-F238E27FC236}">
                <a16:creationId xmlns:a16="http://schemas.microsoft.com/office/drawing/2014/main" id="{E993FA7A-9A61-804B-A5E4-16683DB6CC4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5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5"/>
          <a:stretch>
            <a:fillRect/>
          </a:stretch>
        </p:blipFill>
        <p:spPr>
          <a:xfrm>
            <a:off x="20" y="-9107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3F6D5E8-15CF-4755-910B-1B5A1E7773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 rtlCol="0">
            <a:normAutofit/>
          </a:bodyPr>
          <a:lstStyle/>
          <a:p>
            <a:pPr rtl="0"/>
            <a:r>
              <a:rPr lang="en-GB">
                <a:solidFill>
                  <a:srgbClr val="FFFFFF"/>
                </a:solidFill>
              </a:rPr>
              <a:t>Our fresh produce promise</a:t>
            </a:r>
          </a:p>
        </p:txBody>
      </p:sp>
      <p:sp>
        <p:nvSpPr>
          <p:cNvPr id="28" name="Arc 27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7FF10F5-F7BB-EA4C-BFFD-8D8D77D54F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819860" y="6356350"/>
            <a:ext cx="1533939" cy="365125"/>
          </a:xfrm>
        </p:spPr>
        <p:txBody>
          <a:bodyPr rtlCol="0">
            <a:normAutofit/>
          </a:bodyPr>
          <a:lstStyle/>
          <a:p>
            <a:pPr rtl="0">
              <a:spcAft>
                <a:spcPts val="600"/>
              </a:spcAft>
            </a:pPr>
            <a:fld id="{4FAB73BC-B049-4115-A692-8D63A059BFB8}" type="slidenum">
              <a:rPr lang="en-GB">
                <a:solidFill>
                  <a:srgbClr val="FFFFFF"/>
                </a:solidFill>
              </a:rPr>
              <a:pPr rtl="0">
                <a:spcAft>
                  <a:spcPts val="600"/>
                </a:spcAft>
              </a:pPr>
              <a:t>4</a:t>
            </a:fld>
            <a:endParaRPr lang="en-GB">
              <a:solidFill>
                <a:srgbClr val="FFFFFF"/>
              </a:solidFill>
            </a:endParaRPr>
          </a:p>
        </p:txBody>
      </p:sp>
      <p:graphicFrame>
        <p:nvGraphicFramePr>
          <p:cNvPr id="21" name="Content Placeholder 2" descr="Icon SmartArt graphic">
            <a:extLst>
              <a:ext uri="{FF2B5EF4-FFF2-40B4-BE49-F238E27FC236}">
                <a16:creationId xmlns:a16="http://schemas.microsoft.com/office/drawing/2014/main" id="{A3D1C6A2-434F-413C-ACCC-99B0DBD24C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988759"/>
              </p:ext>
            </p:extLst>
          </p:nvPr>
        </p:nvGraphicFramePr>
        <p:xfrm>
          <a:off x="4447308" y="591344"/>
          <a:ext cx="6906491" cy="55856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3158133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F6D5E8-15CF-4755-910B-1B5A1E7773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1088" y="565739"/>
            <a:ext cx="9745883" cy="1124949"/>
          </a:xfrm>
        </p:spPr>
        <p:txBody>
          <a:bodyPr rtlCol="0">
            <a:normAutofit/>
          </a:bodyPr>
          <a:lstStyle/>
          <a:p>
            <a:pPr rtl="0"/>
            <a:r>
              <a:rPr lang="en-GB">
                <a:solidFill>
                  <a:schemeClr val="bg1"/>
                </a:solidFill>
              </a:rPr>
              <a:t>Harvesting seasons</a:t>
            </a: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AAD42DD4-86F6-4FD2-869F-32D35E310C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81037"/>
            <a:ext cx="1170294" cy="274629"/>
          </a:xfrm>
          <a:custGeom>
            <a:avLst/>
            <a:gdLst>
              <a:gd name="connsiteX0" fmla="*/ 453342 w 1170294"/>
              <a:gd name="connsiteY0" fmla="*/ 0 h 274629"/>
              <a:gd name="connsiteX1" fmla="*/ 689085 w 1170294"/>
              <a:gd name="connsiteY1" fmla="*/ 235744 h 274629"/>
              <a:gd name="connsiteX2" fmla="*/ 924829 w 1170294"/>
              <a:gd name="connsiteY2" fmla="*/ 0 h 274629"/>
              <a:gd name="connsiteX3" fmla="*/ 1170294 w 1170294"/>
              <a:gd name="connsiteY3" fmla="*/ 245465 h 274629"/>
              <a:gd name="connsiteX4" fmla="*/ 1153282 w 1170294"/>
              <a:gd name="connsiteY4" fmla="*/ 264908 h 274629"/>
              <a:gd name="connsiteX5" fmla="*/ 924829 w 1170294"/>
              <a:gd name="connsiteY5" fmla="*/ 38885 h 274629"/>
              <a:gd name="connsiteX6" fmla="*/ 689085 w 1170294"/>
              <a:gd name="connsiteY6" fmla="*/ 274629 h 274629"/>
              <a:gd name="connsiteX7" fmla="*/ 453342 w 1170294"/>
              <a:gd name="connsiteY7" fmla="*/ 38885 h 274629"/>
              <a:gd name="connsiteX8" fmla="*/ 215168 w 1170294"/>
              <a:gd name="connsiteY8" fmla="*/ 274629 h 274629"/>
              <a:gd name="connsiteX9" fmla="*/ 0 w 1170294"/>
              <a:gd name="connsiteY9" fmla="*/ 59462 h 274629"/>
              <a:gd name="connsiteX10" fmla="*/ 0 w 1170294"/>
              <a:gd name="connsiteY10" fmla="*/ 20577 h 274629"/>
              <a:gd name="connsiteX11" fmla="*/ 215168 w 1170294"/>
              <a:gd name="connsiteY11" fmla="*/ 235744 h 274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70294" h="274629">
                <a:moveTo>
                  <a:pt x="453342" y="0"/>
                </a:moveTo>
                <a:lnTo>
                  <a:pt x="689085" y="235744"/>
                </a:lnTo>
                <a:lnTo>
                  <a:pt x="924829" y="0"/>
                </a:lnTo>
                <a:lnTo>
                  <a:pt x="1170294" y="245465"/>
                </a:lnTo>
                <a:lnTo>
                  <a:pt x="1153282" y="264908"/>
                </a:lnTo>
                <a:lnTo>
                  <a:pt x="924829" y="38885"/>
                </a:lnTo>
                <a:lnTo>
                  <a:pt x="689085" y="274629"/>
                </a:lnTo>
                <a:lnTo>
                  <a:pt x="453342" y="38885"/>
                </a:lnTo>
                <a:lnTo>
                  <a:pt x="215168" y="274629"/>
                </a:lnTo>
                <a:lnTo>
                  <a:pt x="0" y="59462"/>
                </a:lnTo>
                <a:lnTo>
                  <a:pt x="0" y="20577"/>
                </a:lnTo>
                <a:lnTo>
                  <a:pt x="215168" y="235744"/>
                </a:lnTo>
                <a:close/>
              </a:path>
            </a:pathLst>
          </a:custGeom>
          <a:solidFill>
            <a:schemeClr val="bg1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4C36B8C5-0DEB-41B5-911D-572E2E835E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16069"/>
            <a:ext cx="1170294" cy="274629"/>
          </a:xfrm>
          <a:custGeom>
            <a:avLst/>
            <a:gdLst>
              <a:gd name="connsiteX0" fmla="*/ 453342 w 1170294"/>
              <a:gd name="connsiteY0" fmla="*/ 0 h 274629"/>
              <a:gd name="connsiteX1" fmla="*/ 689085 w 1170294"/>
              <a:gd name="connsiteY1" fmla="*/ 238174 h 274629"/>
              <a:gd name="connsiteX2" fmla="*/ 924829 w 1170294"/>
              <a:gd name="connsiteY2" fmla="*/ 0 h 274629"/>
              <a:gd name="connsiteX3" fmla="*/ 1170294 w 1170294"/>
              <a:gd name="connsiteY3" fmla="*/ 247895 h 274629"/>
              <a:gd name="connsiteX4" fmla="*/ 1153282 w 1170294"/>
              <a:gd name="connsiteY4" fmla="*/ 264908 h 274629"/>
              <a:gd name="connsiteX5" fmla="*/ 924829 w 1170294"/>
              <a:gd name="connsiteY5" fmla="*/ 38885 h 274629"/>
              <a:gd name="connsiteX6" fmla="*/ 689085 w 1170294"/>
              <a:gd name="connsiteY6" fmla="*/ 274629 h 274629"/>
              <a:gd name="connsiteX7" fmla="*/ 453342 w 1170294"/>
              <a:gd name="connsiteY7" fmla="*/ 38885 h 274629"/>
              <a:gd name="connsiteX8" fmla="*/ 215168 w 1170294"/>
              <a:gd name="connsiteY8" fmla="*/ 274629 h 274629"/>
              <a:gd name="connsiteX9" fmla="*/ 0 w 1170294"/>
              <a:gd name="connsiteY9" fmla="*/ 59462 h 274629"/>
              <a:gd name="connsiteX10" fmla="*/ 0 w 1170294"/>
              <a:gd name="connsiteY10" fmla="*/ 20789 h 274629"/>
              <a:gd name="connsiteX11" fmla="*/ 215168 w 1170294"/>
              <a:gd name="connsiteY11" fmla="*/ 238174 h 274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70294" h="274629">
                <a:moveTo>
                  <a:pt x="453342" y="0"/>
                </a:moveTo>
                <a:lnTo>
                  <a:pt x="689085" y="238174"/>
                </a:lnTo>
                <a:lnTo>
                  <a:pt x="924829" y="0"/>
                </a:lnTo>
                <a:lnTo>
                  <a:pt x="1170294" y="247895"/>
                </a:lnTo>
                <a:lnTo>
                  <a:pt x="1153282" y="264908"/>
                </a:lnTo>
                <a:lnTo>
                  <a:pt x="924829" y="38885"/>
                </a:lnTo>
                <a:lnTo>
                  <a:pt x="689085" y="274629"/>
                </a:lnTo>
                <a:lnTo>
                  <a:pt x="453342" y="38885"/>
                </a:lnTo>
                <a:lnTo>
                  <a:pt x="215168" y="274629"/>
                </a:lnTo>
                <a:lnTo>
                  <a:pt x="0" y="59462"/>
                </a:lnTo>
                <a:lnTo>
                  <a:pt x="0" y="20789"/>
                </a:lnTo>
                <a:lnTo>
                  <a:pt x="215168" y="23817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B5DC987A-A8C7-4C23-9BF5-33E9F6F21D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6766" y="2256427"/>
            <a:ext cx="10855283" cy="3963398"/>
          </a:xfrm>
          <a:prstGeom prst="rect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213F2CF-C6DF-4CE1-A6F0-E3B1BFBB0B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2256427"/>
            <a:ext cx="10853849" cy="3955009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4325C15-4820-4911-B66E-A5F917CFAE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5106" y="2125615"/>
            <a:ext cx="10855283" cy="3974760"/>
          </a:xfrm>
          <a:prstGeom prst="rect">
            <a:avLst/>
          </a:prstGeom>
          <a:solidFill>
            <a:schemeClr val="bg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B12268D-E54B-4D47-B9B1-5A86B64C66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>
            <a:normAutofit/>
          </a:bodyPr>
          <a:lstStyle/>
          <a:p>
            <a:pPr rtl="0">
              <a:spcAft>
                <a:spcPts val="600"/>
              </a:spcAft>
            </a:pPr>
            <a:fld id="{4FAB73BC-B049-4115-A692-8D63A059BFB8}" type="slidenum">
              <a:rPr lang="en-GB">
                <a:solidFill>
                  <a:schemeClr val="bg1"/>
                </a:solidFill>
              </a:rPr>
              <a:pPr rtl="0">
                <a:spcAft>
                  <a:spcPts val="600"/>
                </a:spcAft>
              </a:pPr>
              <a:t>5</a:t>
            </a:fld>
            <a:endParaRPr lang="en-GB">
              <a:solidFill>
                <a:schemeClr val="bg1"/>
              </a:solidFill>
            </a:endParaRPr>
          </a:p>
        </p:txBody>
      </p:sp>
      <p:graphicFrame>
        <p:nvGraphicFramePr>
          <p:cNvPr id="13" name="Chart 3" descr="Chart&#10;">
            <a:extLst>
              <a:ext uri="{FF2B5EF4-FFF2-40B4-BE49-F238E27FC236}">
                <a16:creationId xmlns:a16="http://schemas.microsoft.com/office/drawing/2014/main" id="{6BDC48A0-8B3E-CE42-BC22-664690C98213}"/>
              </a:ext>
            </a:extLst>
          </p:cNvPr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36487264"/>
              </p:ext>
            </p:extLst>
          </p:nvPr>
        </p:nvGraphicFramePr>
        <p:xfrm>
          <a:off x="1093694" y="2425605"/>
          <a:ext cx="10260106" cy="337157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7442915-4B64-36AB-2461-36058C9F421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1245647"/>
              </p:ext>
            </p:extLst>
          </p:nvPr>
        </p:nvGraphicFramePr>
        <p:xfrm>
          <a:off x="3552656" y="6292261"/>
          <a:ext cx="5220182" cy="365760"/>
        </p:xfrm>
        <a:graphic>
          <a:graphicData uri="http://schemas.openxmlformats.org/drawingml/2006/table">
            <a:tbl>
              <a:tblPr lastRow="1"/>
              <a:tblGrid>
                <a:gridCol w="5220182">
                  <a:extLst>
                    <a:ext uri="{9D8B030D-6E8A-4147-A177-3AD203B41FA5}">
                      <a16:colId xmlns:a16="http://schemas.microsoft.com/office/drawing/2014/main" val="2164895475"/>
                    </a:ext>
                  </a:extLst>
                </a:gridCol>
              </a:tblGrid>
              <a:tr h="365125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Source: www.iowafarmbuteau.com</a:t>
                      </a: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2990788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637348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Fruits and vegetables in bags">
            <a:extLst>
              <a:ext uri="{FF2B5EF4-FFF2-40B4-BE49-F238E27FC236}">
                <a16:creationId xmlns:a16="http://schemas.microsoft.com/office/drawing/2014/main" id="{F277F772-0048-BB39-1D2C-F7F2CFDE899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7608" r="9733" b="-2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8EE37D9-C178-FAA1-51ED-D5C7C49869AF}"/>
              </a:ext>
            </a:extLst>
          </p:cNvPr>
          <p:cNvSpPr txBox="1"/>
          <p:nvPr/>
        </p:nvSpPr>
        <p:spPr>
          <a:xfrm>
            <a:off x="5769877" y="924561"/>
            <a:ext cx="5247340" cy="522407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defTabSz="914400">
              <a:lnSpc>
                <a:spcPct val="90000"/>
              </a:lnSpc>
            </a:pPr>
            <a:r>
              <a:rPr lang="en-US" b="1" dirty="0"/>
              <a:t>Initial Target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dirty="0"/>
          </a:p>
          <a:p>
            <a:pPr lvl="0" defTabSz="914400">
              <a:lnSpc>
                <a:spcPct val="90000"/>
              </a:lnSpc>
            </a:pPr>
            <a:r>
              <a:rPr lang="en-US" dirty="0"/>
              <a:t>Health-conscious and busy consumers in urban/suburban areas</a:t>
            </a:r>
          </a:p>
          <a:p>
            <a:pPr lvl="0" defTabSz="914400">
              <a:lnSpc>
                <a:spcPct val="90000"/>
              </a:lnSpc>
            </a:pPr>
            <a:endParaRPr lang="en-US" dirty="0"/>
          </a:p>
          <a:p>
            <a:pPr lvl="0"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dirty="0"/>
          </a:p>
          <a:p>
            <a:pPr defTabSz="914400">
              <a:lnSpc>
                <a:spcPct val="90000"/>
              </a:lnSpc>
            </a:pPr>
            <a:r>
              <a:rPr lang="en-US" b="1" dirty="0"/>
              <a:t>Main customer targets</a:t>
            </a:r>
            <a:endParaRPr lang="en-US" dirty="0"/>
          </a:p>
          <a:p>
            <a:pPr lvl="0"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/>
              <a:t>Health-conscious individuals and families</a:t>
            </a:r>
          </a:p>
          <a:p>
            <a:pPr lvl="0"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/>
              <a:t>Busy professionals and young couples</a:t>
            </a:r>
          </a:p>
          <a:p>
            <a:pPr lvl="0"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/>
              <a:t>Environmentally conscious consumers</a:t>
            </a:r>
          </a:p>
          <a:p>
            <a:pPr lvl="0"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/>
              <a:t>Local community  / ethnic food buyers</a:t>
            </a:r>
          </a:p>
          <a:p>
            <a:pPr lvl="0"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/>
              <a:t>Small B2B clients (cafés, offices) – future opportunity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b="1" dirty="0"/>
          </a:p>
          <a:p>
            <a:pPr lvl="0" defTabSz="914400">
              <a:lnSpc>
                <a:spcPct val="90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b="1" dirty="0"/>
              <a:t>Strategies to adopt </a:t>
            </a:r>
          </a:p>
          <a:p>
            <a:pPr lvl="0" indent="-228600" defTabSz="9144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dirty="0"/>
              <a:t>Food safety, hygiene and labelling regulations</a:t>
            </a:r>
          </a:p>
          <a:p>
            <a:pPr lvl="0" indent="-228600" defTabSz="9144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dirty="0"/>
              <a:t>Data protection and consumer rights for online trading</a:t>
            </a:r>
          </a:p>
          <a:p>
            <a:pPr lvl="0"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/>
              <a:t> Comply with demand for healthy, fresh and local food</a:t>
            </a:r>
          </a:p>
          <a:p>
            <a:pPr lvl="0"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/>
              <a:t>Forecast  sustainability and food miles</a:t>
            </a:r>
          </a:p>
          <a:p>
            <a:pPr lvl="0"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dirty="0"/>
          </a:p>
          <a:p>
            <a:pPr marL="342900" lvl="0" indent="-228600" defTabSz="9144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endParaRPr lang="en-US" dirty="0">
              <a:effectLst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5BDA34E-0AEC-C6BA-BECD-8A64596113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2520" y="6356350"/>
            <a:ext cx="32004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  <a:defRPr/>
            </a:pPr>
            <a:fld id="{4FAB73BC-B049-4115-A692-8D63A059BFB8}" type="slidenum">
              <a:rPr lang="en-US">
                <a:solidFill>
                  <a:schemeClr val="tx1"/>
                </a:solidFill>
                <a:latin typeface="Calibri" panose="020F0502020204030204"/>
              </a:rPr>
              <a:pPr defTabSz="914400">
                <a:spcAft>
                  <a:spcPts val="600"/>
                </a:spcAft>
                <a:defRPr/>
              </a:pPr>
              <a:t>6</a:t>
            </a:fld>
            <a:endParaRPr lang="en-US">
              <a:solidFill>
                <a:schemeClr val="tx1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459164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2B266D-3625-4584-A5C3-7D3F672CF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463B99A-73EE-4FBB-B7C4-F9F9BCC25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D2A5D1-BA0D-47D3-B051-DA7743C46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219825"/>
          </a:xfrm>
          <a:custGeom>
            <a:avLst/>
            <a:gdLst>
              <a:gd name="connsiteX0" fmla="*/ 6789701 w 12192000"/>
              <a:gd name="connsiteY0" fmla="*/ 6151588 h 6219825"/>
              <a:gd name="connsiteX1" fmla="*/ 6788702 w 12192000"/>
              <a:gd name="connsiteY1" fmla="*/ 6151666 h 6219825"/>
              <a:gd name="connsiteX2" fmla="*/ 6788476 w 12192000"/>
              <a:gd name="connsiteY2" fmla="*/ 6152200 h 6219825"/>
              <a:gd name="connsiteX3" fmla="*/ 9834 w 12192000"/>
              <a:gd name="connsiteY3" fmla="*/ 0 h 6219825"/>
              <a:gd name="connsiteX4" fmla="*/ 12357 w 12192000"/>
              <a:gd name="connsiteY4" fmla="*/ 1 h 6219825"/>
              <a:gd name="connsiteX5" fmla="*/ 12192000 w 12192000"/>
              <a:gd name="connsiteY5" fmla="*/ 1 h 6219825"/>
              <a:gd name="connsiteX6" fmla="*/ 12192000 w 12192000"/>
              <a:gd name="connsiteY6" fmla="*/ 5105401 h 6219825"/>
              <a:gd name="connsiteX7" fmla="*/ 12191716 w 12192000"/>
              <a:gd name="connsiteY7" fmla="*/ 5105401 h 6219825"/>
              <a:gd name="connsiteX8" fmla="*/ 12192000 w 12192000"/>
              <a:gd name="connsiteY8" fmla="*/ 5256977 h 6219825"/>
              <a:gd name="connsiteX9" fmla="*/ 12061096 w 12192000"/>
              <a:gd name="connsiteY9" fmla="*/ 5296034 h 6219825"/>
              <a:gd name="connsiteX10" fmla="*/ 11676800 w 12192000"/>
              <a:gd name="connsiteY10" fmla="*/ 5399652 h 6219825"/>
              <a:gd name="connsiteX11" fmla="*/ 10425355 w 12192000"/>
              <a:gd name="connsiteY11" fmla="*/ 5683310 h 6219825"/>
              <a:gd name="connsiteX12" fmla="*/ 9424022 w 12192000"/>
              <a:gd name="connsiteY12" fmla="*/ 5858546 h 6219825"/>
              <a:gd name="connsiteX13" fmla="*/ 8458419 w 12192000"/>
              <a:gd name="connsiteY13" fmla="*/ 5992303 h 6219825"/>
              <a:gd name="connsiteX14" fmla="*/ 7715970 w 12192000"/>
              <a:gd name="connsiteY14" fmla="*/ 6072283 h 6219825"/>
              <a:gd name="connsiteX15" fmla="*/ 6951716 w 12192000"/>
              <a:gd name="connsiteY15" fmla="*/ 6138091 h 6219825"/>
              <a:gd name="connsiteX16" fmla="*/ 6936303 w 12192000"/>
              <a:gd name="connsiteY16" fmla="*/ 6140163 h 6219825"/>
              <a:gd name="connsiteX17" fmla="*/ 6790448 w 12192000"/>
              <a:gd name="connsiteY17" fmla="*/ 6151529 h 6219825"/>
              <a:gd name="connsiteX18" fmla="*/ 6799941 w 12192000"/>
              <a:gd name="connsiteY18" fmla="*/ 6153349 h 6219825"/>
              <a:gd name="connsiteX19" fmla="*/ 6835432 w 12192000"/>
              <a:gd name="connsiteY19" fmla="*/ 6151642 h 6219825"/>
              <a:gd name="connsiteX20" fmla="*/ 6884003 w 12192000"/>
              <a:gd name="connsiteY20" fmla="*/ 6148662 h 6219825"/>
              <a:gd name="connsiteX21" fmla="*/ 7578771 w 12192000"/>
              <a:gd name="connsiteY21" fmla="*/ 6116122 h 6219825"/>
              <a:gd name="connsiteX22" fmla="*/ 8623845 w 12192000"/>
              <a:gd name="connsiteY22" fmla="*/ 6029188 h 6219825"/>
              <a:gd name="connsiteX23" fmla="*/ 9479970 w 12192000"/>
              <a:gd name="connsiteY23" fmla="*/ 5925239 h 6219825"/>
              <a:gd name="connsiteX24" fmla="*/ 10629308 w 12192000"/>
              <a:gd name="connsiteY24" fmla="*/ 5731000 h 6219825"/>
              <a:gd name="connsiteX25" fmla="*/ 11998498 w 12192000"/>
              <a:gd name="connsiteY25" fmla="*/ 5404869 h 6219825"/>
              <a:gd name="connsiteX26" fmla="*/ 12192000 w 12192000"/>
              <a:gd name="connsiteY26" fmla="*/ 5347846 h 6219825"/>
              <a:gd name="connsiteX27" fmla="*/ 12192000 w 12192000"/>
              <a:gd name="connsiteY27" fmla="*/ 5402606 h 6219825"/>
              <a:gd name="connsiteX28" fmla="*/ 11829257 w 12192000"/>
              <a:gd name="connsiteY28" fmla="*/ 5507950 h 6219825"/>
              <a:gd name="connsiteX29" fmla="*/ 10939183 w 12192000"/>
              <a:gd name="connsiteY29" fmla="*/ 5722555 h 6219825"/>
              <a:gd name="connsiteX30" fmla="*/ 9985530 w 12192000"/>
              <a:gd name="connsiteY30" fmla="*/ 5902635 h 6219825"/>
              <a:gd name="connsiteX31" fmla="*/ 9186882 w 12192000"/>
              <a:gd name="connsiteY31" fmla="*/ 6018631 h 6219825"/>
              <a:gd name="connsiteX32" fmla="*/ 8578198 w 12192000"/>
              <a:gd name="connsiteY32" fmla="*/ 6088179 h 6219825"/>
              <a:gd name="connsiteX33" fmla="*/ 7864358 w 12192000"/>
              <a:gd name="connsiteY33" fmla="*/ 6149656 h 6219825"/>
              <a:gd name="connsiteX34" fmla="*/ 6935502 w 12192000"/>
              <a:gd name="connsiteY34" fmla="*/ 6201071 h 6219825"/>
              <a:gd name="connsiteX35" fmla="*/ 6477750 w 12192000"/>
              <a:gd name="connsiteY35" fmla="*/ 6214980 h 6219825"/>
              <a:gd name="connsiteX36" fmla="*/ 6362294 w 12192000"/>
              <a:gd name="connsiteY36" fmla="*/ 6219825 h 6219825"/>
              <a:gd name="connsiteX37" fmla="*/ 6057129 w 12192000"/>
              <a:gd name="connsiteY37" fmla="*/ 6219825 h 6219825"/>
              <a:gd name="connsiteX38" fmla="*/ 5977784 w 12192000"/>
              <a:gd name="connsiteY38" fmla="*/ 6215229 h 6219825"/>
              <a:gd name="connsiteX39" fmla="*/ 5265087 w 12192000"/>
              <a:gd name="connsiteY39" fmla="*/ 6178965 h 6219825"/>
              <a:gd name="connsiteX40" fmla="*/ 4346277 w 12192000"/>
              <a:gd name="connsiteY40" fmla="*/ 6116869 h 6219825"/>
              <a:gd name="connsiteX41" fmla="*/ 3373045 w 12192000"/>
              <a:gd name="connsiteY41" fmla="*/ 6018259 h 6219825"/>
              <a:gd name="connsiteX42" fmla="*/ 2362173 w 12192000"/>
              <a:gd name="connsiteY42" fmla="*/ 5899282 h 6219825"/>
              <a:gd name="connsiteX43" fmla="*/ 1233178 w 12192000"/>
              <a:gd name="connsiteY43" fmla="*/ 5726033 h 6219825"/>
              <a:gd name="connsiteX44" fmla="*/ 68500 w 12192000"/>
              <a:gd name="connsiteY44" fmla="*/ 5486226 h 6219825"/>
              <a:gd name="connsiteX45" fmla="*/ 0 w 12192000"/>
              <a:gd name="connsiteY45" fmla="*/ 5468863 h 6219825"/>
              <a:gd name="connsiteX46" fmla="*/ 0 w 12192000"/>
              <a:gd name="connsiteY46" fmla="*/ 5412351 h 6219825"/>
              <a:gd name="connsiteX47" fmla="*/ 72441 w 12192000"/>
              <a:gd name="connsiteY47" fmla="*/ 5431135 h 6219825"/>
              <a:gd name="connsiteX48" fmla="*/ 600716 w 12192000"/>
              <a:gd name="connsiteY48" fmla="*/ 5549555 h 6219825"/>
              <a:gd name="connsiteX49" fmla="*/ 1769512 w 12192000"/>
              <a:gd name="connsiteY49" fmla="*/ 5759811 h 6219825"/>
              <a:gd name="connsiteX50" fmla="*/ 2613554 w 12192000"/>
              <a:gd name="connsiteY50" fmla="*/ 5876802 h 6219825"/>
              <a:gd name="connsiteX51" fmla="*/ 2581134 w 12192000"/>
              <a:gd name="connsiteY51" fmla="*/ 5866867 h 6219825"/>
              <a:gd name="connsiteX52" fmla="*/ 1112635 w 12192000"/>
              <a:gd name="connsiteY52" fmla="*/ 5534031 h 6219825"/>
              <a:gd name="connsiteX53" fmla="*/ 420412 w 12192000"/>
              <a:gd name="connsiteY53" fmla="*/ 5334514 h 6219825"/>
              <a:gd name="connsiteX54" fmla="*/ 0 w 12192000"/>
              <a:gd name="connsiteY54" fmla="*/ 5195539 h 6219825"/>
              <a:gd name="connsiteX55" fmla="*/ 60 w 12192000"/>
              <a:gd name="connsiteY55" fmla="*/ 5105401 h 6219825"/>
              <a:gd name="connsiteX56" fmla="*/ 0 w 12192000"/>
              <a:gd name="connsiteY56" fmla="*/ 5105401 h 6219825"/>
              <a:gd name="connsiteX57" fmla="*/ 0 w 12192000"/>
              <a:gd name="connsiteY57" fmla="*/ 1 h 6219825"/>
              <a:gd name="connsiteX58" fmla="*/ 9834 w 12192000"/>
              <a:gd name="connsiteY58" fmla="*/ 1 h 6219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</a:cxnLst>
            <a:rect l="l" t="t" r="r" b="b"/>
            <a:pathLst>
              <a:path w="12192000" h="6219825">
                <a:moveTo>
                  <a:pt x="6789701" y="6151588"/>
                </a:moveTo>
                <a:lnTo>
                  <a:pt x="6788702" y="6151666"/>
                </a:lnTo>
                <a:cubicBezTo>
                  <a:pt x="6788627" y="6151844"/>
                  <a:pt x="6788551" y="6152022"/>
                  <a:pt x="6788476" y="6152200"/>
                </a:cubicBezTo>
                <a:close/>
                <a:moveTo>
                  <a:pt x="9834" y="0"/>
                </a:moveTo>
                <a:lnTo>
                  <a:pt x="12357" y="1"/>
                </a:lnTo>
                <a:lnTo>
                  <a:pt x="12192000" y="1"/>
                </a:lnTo>
                <a:lnTo>
                  <a:pt x="12192000" y="5105401"/>
                </a:lnTo>
                <a:lnTo>
                  <a:pt x="12191716" y="5105401"/>
                </a:lnTo>
                <a:lnTo>
                  <a:pt x="12192000" y="5256977"/>
                </a:lnTo>
                <a:lnTo>
                  <a:pt x="12061096" y="5296034"/>
                </a:lnTo>
                <a:cubicBezTo>
                  <a:pt x="11933500" y="5332263"/>
                  <a:pt x="11805390" y="5366806"/>
                  <a:pt x="11676800" y="5399652"/>
                </a:cubicBezTo>
                <a:cubicBezTo>
                  <a:pt x="11262789" y="5507204"/>
                  <a:pt x="10845343" y="5600846"/>
                  <a:pt x="10425355" y="5683310"/>
                </a:cubicBezTo>
                <a:cubicBezTo>
                  <a:pt x="10092810" y="5748549"/>
                  <a:pt x="9759033" y="5806970"/>
                  <a:pt x="9424022" y="5858546"/>
                </a:cubicBezTo>
                <a:cubicBezTo>
                  <a:pt x="9102997" y="5908224"/>
                  <a:pt x="8781133" y="5952809"/>
                  <a:pt x="8458419" y="5992303"/>
                </a:cubicBezTo>
                <a:cubicBezTo>
                  <a:pt x="8211360" y="6022481"/>
                  <a:pt x="7963792" y="6048065"/>
                  <a:pt x="7715970" y="6072283"/>
                </a:cubicBezTo>
                <a:lnTo>
                  <a:pt x="6951716" y="6138091"/>
                </a:lnTo>
                <a:lnTo>
                  <a:pt x="6936303" y="6140163"/>
                </a:lnTo>
                <a:lnTo>
                  <a:pt x="6790448" y="6151529"/>
                </a:lnTo>
                <a:lnTo>
                  <a:pt x="6799941" y="6153349"/>
                </a:lnTo>
                <a:cubicBezTo>
                  <a:pt x="6811623" y="6153816"/>
                  <a:pt x="6823734" y="6151642"/>
                  <a:pt x="6835432" y="6151642"/>
                </a:cubicBezTo>
                <a:cubicBezTo>
                  <a:pt x="6851580" y="6151642"/>
                  <a:pt x="6867729" y="6149034"/>
                  <a:pt x="6884003" y="6148662"/>
                </a:cubicBezTo>
                <a:cubicBezTo>
                  <a:pt x="7115805" y="6143198"/>
                  <a:pt x="7347351" y="6131026"/>
                  <a:pt x="7578771" y="6116122"/>
                </a:cubicBezTo>
                <a:cubicBezTo>
                  <a:pt x="7927552" y="6093644"/>
                  <a:pt x="8276080" y="6065453"/>
                  <a:pt x="8623845" y="6029188"/>
                </a:cubicBezTo>
                <a:cubicBezTo>
                  <a:pt x="8909939" y="5999878"/>
                  <a:pt x="9195310" y="5965228"/>
                  <a:pt x="9479970" y="5925239"/>
                </a:cubicBezTo>
                <a:cubicBezTo>
                  <a:pt x="9864901" y="5870842"/>
                  <a:pt x="10248014" y="5806101"/>
                  <a:pt x="10629308" y="5731000"/>
                </a:cubicBezTo>
                <a:cubicBezTo>
                  <a:pt x="11090114" y="5639842"/>
                  <a:pt x="11546975" y="5532291"/>
                  <a:pt x="11998498" y="5404869"/>
                </a:cubicBezTo>
                <a:lnTo>
                  <a:pt x="12192000" y="5347846"/>
                </a:lnTo>
                <a:lnTo>
                  <a:pt x="12192000" y="5402606"/>
                </a:lnTo>
                <a:lnTo>
                  <a:pt x="11829257" y="5507950"/>
                </a:lnTo>
                <a:cubicBezTo>
                  <a:pt x="11534769" y="5587680"/>
                  <a:pt x="11238120" y="5658596"/>
                  <a:pt x="10939183" y="5722555"/>
                </a:cubicBezTo>
                <a:cubicBezTo>
                  <a:pt x="10622824" y="5790365"/>
                  <a:pt x="10304941" y="5850387"/>
                  <a:pt x="9985530" y="5902635"/>
                </a:cubicBezTo>
                <a:cubicBezTo>
                  <a:pt x="9720036" y="5946102"/>
                  <a:pt x="9453814" y="5984764"/>
                  <a:pt x="9186882" y="6018631"/>
                </a:cubicBezTo>
                <a:cubicBezTo>
                  <a:pt x="8984197" y="6044216"/>
                  <a:pt x="8781514" y="6068309"/>
                  <a:pt x="8578198" y="6088179"/>
                </a:cubicBezTo>
                <a:lnTo>
                  <a:pt x="7864358" y="6149656"/>
                </a:lnTo>
                <a:cubicBezTo>
                  <a:pt x="7554994" y="6172009"/>
                  <a:pt x="7245502" y="6189895"/>
                  <a:pt x="6935502" y="6201071"/>
                </a:cubicBezTo>
                <a:lnTo>
                  <a:pt x="6477750" y="6214980"/>
                </a:lnTo>
                <a:cubicBezTo>
                  <a:pt x="6439195" y="6212895"/>
                  <a:pt x="6400529" y="6214521"/>
                  <a:pt x="6362294" y="6219825"/>
                </a:cubicBezTo>
                <a:lnTo>
                  <a:pt x="6057129" y="6219825"/>
                </a:lnTo>
                <a:lnTo>
                  <a:pt x="5977784" y="6215229"/>
                </a:lnTo>
                <a:lnTo>
                  <a:pt x="5265087" y="6178965"/>
                </a:lnTo>
                <a:cubicBezTo>
                  <a:pt x="4958267" y="6166544"/>
                  <a:pt x="4651826" y="6146055"/>
                  <a:pt x="4346277" y="6116869"/>
                </a:cubicBezTo>
                <a:lnTo>
                  <a:pt x="3373045" y="6018259"/>
                </a:lnTo>
                <a:cubicBezTo>
                  <a:pt x="3035412" y="5983982"/>
                  <a:pt x="2698456" y="5944327"/>
                  <a:pt x="2362173" y="5899282"/>
                </a:cubicBezTo>
                <a:cubicBezTo>
                  <a:pt x="1984692" y="5849108"/>
                  <a:pt x="1608364" y="5791358"/>
                  <a:pt x="1233178" y="5726033"/>
                </a:cubicBezTo>
                <a:cubicBezTo>
                  <a:pt x="842181" y="5657291"/>
                  <a:pt x="453758" y="5578770"/>
                  <a:pt x="68500" y="5486226"/>
                </a:cubicBezTo>
                <a:lnTo>
                  <a:pt x="0" y="5468863"/>
                </a:lnTo>
                <a:lnTo>
                  <a:pt x="0" y="5412351"/>
                </a:lnTo>
                <a:lnTo>
                  <a:pt x="72441" y="5431135"/>
                </a:lnTo>
                <a:cubicBezTo>
                  <a:pt x="247961" y="5473331"/>
                  <a:pt x="424164" y="5512608"/>
                  <a:pt x="600716" y="5549555"/>
                </a:cubicBezTo>
                <a:cubicBezTo>
                  <a:pt x="988279" y="5630403"/>
                  <a:pt x="1378133" y="5699330"/>
                  <a:pt x="1769512" y="5759811"/>
                </a:cubicBezTo>
                <a:cubicBezTo>
                  <a:pt x="2052426" y="5803406"/>
                  <a:pt x="2335725" y="5843519"/>
                  <a:pt x="2613554" y="5876802"/>
                </a:cubicBezTo>
                <a:cubicBezTo>
                  <a:pt x="2605544" y="5879410"/>
                  <a:pt x="2594611" y="5869350"/>
                  <a:pt x="2581134" y="5866867"/>
                </a:cubicBezTo>
                <a:cubicBezTo>
                  <a:pt x="2087178" y="5774877"/>
                  <a:pt x="1597684" y="5663937"/>
                  <a:pt x="1112635" y="5534031"/>
                </a:cubicBezTo>
                <a:cubicBezTo>
                  <a:pt x="880453" y="5471934"/>
                  <a:pt x="649713" y="5405428"/>
                  <a:pt x="420412" y="5334514"/>
                </a:cubicBezTo>
                <a:lnTo>
                  <a:pt x="0" y="5195539"/>
                </a:lnTo>
                <a:lnTo>
                  <a:pt x="60" y="5105401"/>
                </a:lnTo>
                <a:lnTo>
                  <a:pt x="0" y="5105401"/>
                </a:lnTo>
                <a:lnTo>
                  <a:pt x="0" y="1"/>
                </a:lnTo>
                <a:lnTo>
                  <a:pt x="9834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C8F96B3-1E4A-DB36-CD4F-70FF64A18A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 rtl="0">
              <a:spcAft>
                <a:spcPts val="600"/>
              </a:spcAft>
            </a:pPr>
            <a:fld id="{4FAB73BC-B049-4115-A692-8D63A059BFB8}" type="slidenum">
              <a:rPr lang="en-GB" noProof="0">
                <a:solidFill>
                  <a:srgbClr val="FFFFFF"/>
                </a:solidFill>
              </a:rPr>
              <a:pPr rtl="0">
                <a:spcAft>
                  <a:spcPts val="600"/>
                </a:spcAft>
              </a:pPr>
              <a:t>7</a:t>
            </a:fld>
            <a:endParaRPr lang="en-GB" noProof="0">
              <a:solidFill>
                <a:srgbClr val="FFFFFF"/>
              </a:solidFill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80154A31-3155-61C7-2F76-DEF36EE50D3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40350807"/>
              </p:ext>
            </p:extLst>
          </p:nvPr>
        </p:nvGraphicFramePr>
        <p:xfrm>
          <a:off x="1113159" y="228600"/>
          <a:ext cx="9889483" cy="5657193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9889483">
                  <a:extLst>
                    <a:ext uri="{9D8B030D-6E8A-4147-A177-3AD203B41FA5}">
                      <a16:colId xmlns:a16="http://schemas.microsoft.com/office/drawing/2014/main" val="414943657"/>
                    </a:ext>
                  </a:extLst>
                </a:gridCol>
              </a:tblGrid>
              <a:tr h="4953000">
                <a:tc>
                  <a:txBody>
                    <a:bodyPr/>
                    <a:lstStyle/>
                    <a:p>
                      <a:r>
                        <a:rPr lang="en-GB" sz="1800" b="1" u="none" cap="none" spc="0" dirty="0">
                          <a:solidFill>
                            <a:schemeClr val="tx1"/>
                          </a:solidFill>
                        </a:rPr>
                        <a:t>Financial approach targets for first 6 months  with £20,000.00 start up cost</a:t>
                      </a:r>
                    </a:p>
                    <a:p>
                      <a:endParaRPr lang="en-GB" sz="1800" u="none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lvl="0"/>
                      <a:r>
                        <a:rPr lang="en-GB" sz="1800" u="none" kern="1200" cap="none" spc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-Platform development and hosting</a:t>
                      </a:r>
                    </a:p>
                    <a:p>
                      <a:pPr lvl="0"/>
                      <a:endParaRPr lang="en-GB" sz="1800" u="none" kern="1200" cap="none" spc="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lvl="0"/>
                      <a:r>
                        <a:rPr lang="en-GB" sz="1800" u="none" kern="1200" cap="none" spc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-Initial marketing and branding</a:t>
                      </a:r>
                    </a:p>
                    <a:p>
                      <a:pPr lvl="0"/>
                      <a:endParaRPr lang="en-GB" sz="1800" u="sng" kern="1200" cap="none" spc="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lvl="0"/>
                      <a:r>
                        <a:rPr lang="en-GB" sz="1800" u="sng" kern="1200" cap="none" spc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</a:t>
                      </a:r>
                      <a:r>
                        <a:rPr lang="en-GB" sz="1800" u="none" kern="1200" cap="none" spc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Basic office/storage setup and equipment</a:t>
                      </a:r>
                    </a:p>
                    <a:p>
                      <a:pPr lvl="0"/>
                      <a:endParaRPr lang="en-GB" sz="1800" u="none" kern="1200" cap="none" spc="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lvl="0"/>
                      <a:r>
                        <a:rPr lang="en-GB" sz="1800" u="none" kern="1200" cap="none" spc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-Working capital for stock and wages</a:t>
                      </a:r>
                    </a:p>
                    <a:p>
                      <a:pPr lvl="0"/>
                      <a:endParaRPr lang="en-GB" sz="1800" u="none" kern="1200" cap="none" spc="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800" b="1" u="none" kern="1200" cap="none" spc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Sources of finance</a:t>
                      </a:r>
                    </a:p>
                    <a:p>
                      <a:endParaRPr lang="en-GB" sz="1800" u="none" kern="1200" cap="none" spc="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lvl="0"/>
                      <a:r>
                        <a:rPr lang="en-GB" sz="1800" u="none" kern="1200" cap="none" spc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Owner’s capital (equity)</a:t>
                      </a:r>
                    </a:p>
                    <a:p>
                      <a:pPr lvl="0"/>
                      <a:r>
                        <a:rPr lang="en-GB" sz="1800" u="none" kern="1200" cap="none" spc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Grants from </a:t>
                      </a:r>
                      <a:r>
                        <a:rPr lang="en-GB" sz="1800" u="none" kern="1200" cap="none" spc="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Funding</a:t>
                      </a:r>
                      <a:r>
                        <a:rPr lang="en-GB" sz="1800" u="none" kern="1200" cap="none" spc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Group of Traders</a:t>
                      </a:r>
                    </a:p>
                    <a:p>
                      <a:pPr lvl="0"/>
                      <a:r>
                        <a:rPr lang="en-GB" sz="1800" u="none" kern="1200" cap="none" spc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Bank loan/overdraft</a:t>
                      </a:r>
                      <a:br>
                        <a:rPr lang="en-GB" sz="1800" u="none" kern="1200" cap="none" spc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endParaRPr lang="en-GB" sz="1800" u="none" kern="1200" cap="none" spc="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lvl="0"/>
                      <a:r>
                        <a:rPr lang="en-GB" sz="1800" b="1" u="none" kern="1200" cap="none" spc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Future</a:t>
                      </a:r>
                      <a:r>
                        <a:rPr lang="en-GB" sz="1800" u="none" kern="1200" cap="none" spc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: private investors + reinvested profits</a:t>
                      </a:r>
                    </a:p>
                    <a:p>
                      <a:br>
                        <a:rPr lang="en-GB" sz="1800" u="sng" kern="1200" cap="none" spc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endParaRPr lang="en-GB" sz="1800" u="sng" kern="1200" cap="none" spc="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sz="1800" u="sng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0" marR="131379" marT="39414" marB="13137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3826271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842756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43CAA20-3569-4189-9E48-239A229A8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A65DAC6-B48B-670C-584E-A51D7A707A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2920" y="200674"/>
            <a:ext cx="10512552" cy="4381396"/>
          </a:xfrm>
        </p:spPr>
        <p:txBody>
          <a:bodyPr anchor="b">
            <a:normAutofit/>
          </a:bodyPr>
          <a:lstStyle/>
          <a:p>
            <a:pPr lvl="0" algn="l"/>
            <a:r>
              <a:rPr lang="en-GB" sz="2000" b="1" dirty="0"/>
              <a:t>Operating costs in order  to run FFT are:</a:t>
            </a:r>
            <a:br>
              <a:rPr lang="en-GB" sz="2000" b="1" dirty="0"/>
            </a:br>
            <a:br>
              <a:rPr lang="en-GB" sz="2000" dirty="0"/>
            </a:br>
            <a:r>
              <a:rPr lang="en-GB" sz="2000" b="1" dirty="0"/>
              <a:t>Fixed</a:t>
            </a:r>
            <a:r>
              <a:rPr lang="en-GB" sz="2000" dirty="0"/>
              <a:t> </a:t>
            </a:r>
            <a:r>
              <a:rPr lang="en-GB" sz="2000" b="1" dirty="0"/>
              <a:t>costs</a:t>
            </a:r>
            <a:r>
              <a:rPr lang="en-GB" sz="2000" dirty="0"/>
              <a:t> </a:t>
            </a:r>
            <a:br>
              <a:rPr lang="en-GB" sz="2000" dirty="0"/>
            </a:br>
            <a:r>
              <a:rPr lang="en-GB" sz="2000" dirty="0"/>
              <a:t>-Salaries </a:t>
            </a:r>
            <a:br>
              <a:rPr lang="en-GB" sz="2000" dirty="0"/>
            </a:br>
            <a:r>
              <a:rPr lang="en-GB" sz="2000" dirty="0"/>
              <a:t>-Office/storage rent and utilities</a:t>
            </a:r>
            <a:br>
              <a:rPr lang="en-GB" sz="2000" dirty="0"/>
            </a:br>
            <a:r>
              <a:rPr lang="en-GB" sz="2000" dirty="0"/>
              <a:t>-Technology and platform maintenance</a:t>
            </a:r>
            <a:br>
              <a:rPr lang="en-GB" sz="2000" dirty="0"/>
            </a:br>
            <a:r>
              <a:rPr lang="en-GB" sz="2000" dirty="0"/>
              <a:t>-Insurance and professional delivery services</a:t>
            </a:r>
            <a:br>
              <a:rPr lang="en-GB" sz="2000" dirty="0"/>
            </a:br>
            <a:br>
              <a:rPr lang="en-GB" sz="2000" dirty="0"/>
            </a:br>
            <a:r>
              <a:rPr lang="en-GB" sz="2000" b="1" dirty="0"/>
              <a:t>Variable costs</a:t>
            </a:r>
            <a:br>
              <a:rPr lang="en-GB" sz="2000" dirty="0"/>
            </a:br>
            <a:r>
              <a:rPr lang="en-GB" sz="2000" dirty="0"/>
              <a:t>Payments to farmers and suppliers</a:t>
            </a:r>
            <a:br>
              <a:rPr lang="en-GB" sz="2000" dirty="0"/>
            </a:br>
            <a:r>
              <a:rPr lang="en-GB" sz="2000" dirty="0"/>
              <a:t>Delivery and fuel costs</a:t>
            </a:r>
            <a:br>
              <a:rPr lang="en-GB" sz="2000" dirty="0"/>
            </a:br>
            <a:r>
              <a:rPr lang="en-GB" sz="2000" dirty="0"/>
              <a:t>Packaging materials</a:t>
            </a:r>
            <a:br>
              <a:rPr lang="en-GB" sz="2000" dirty="0"/>
            </a:br>
            <a:r>
              <a:rPr lang="en-GB" sz="2000" dirty="0"/>
              <a:t>Marketing spend and payment processing fees</a:t>
            </a:r>
            <a:br>
              <a:rPr lang="en-GB" sz="2000" dirty="0"/>
            </a:br>
            <a:r>
              <a:rPr lang="en-GB" sz="2000" dirty="0"/>
              <a:t> 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E722467F-4577-105D-37FE-F6526CFB60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199" y="4983276"/>
            <a:ext cx="10512552" cy="1126680"/>
          </a:xfrm>
        </p:spPr>
        <p:txBody>
          <a:bodyPr>
            <a:normAutofit/>
          </a:bodyPr>
          <a:lstStyle/>
          <a:p>
            <a:pPr algn="l"/>
            <a:endParaRPr lang="en-GB" dirty="0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DA542B6D-E775-4832-91DC-2D20F85781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18595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2F002C9-D5D3-EC72-66EA-ADEE0D509A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 rtl="0">
              <a:spcAft>
                <a:spcPts val="600"/>
              </a:spcAft>
            </a:pPr>
            <a:fld id="{4FAB73BC-B049-4115-A692-8D63A059BFB8}" type="slidenum">
              <a:rPr lang="en-GB" noProof="0" smtClean="0"/>
              <a:pPr rtl="0">
                <a:spcAft>
                  <a:spcPts val="600"/>
                </a:spcAft>
              </a:pPr>
              <a:t>8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752636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0F50691-4142-34C8-8513-10081C3D0F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</a:pPr>
            <a:fld id="{4FAB73BC-B049-4115-A692-8D63A059BFB8}" type="slidenum">
              <a:rPr lang="en-US" sz="1100" noProof="0">
                <a:solidFill>
                  <a:schemeClr val="tx1">
                    <a:lumMod val="50000"/>
                    <a:lumOff val="50000"/>
                  </a:schemeClr>
                </a:solidFill>
              </a:rPr>
              <a:pPr defTabSz="914400">
                <a:spcAft>
                  <a:spcPts val="600"/>
                </a:spcAft>
              </a:pPr>
              <a:t>9</a:t>
            </a:fld>
            <a:endParaRPr lang="en-US" sz="1100" noProof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graphicFrame>
        <p:nvGraphicFramePr>
          <p:cNvPr id="22" name="TextBox 3">
            <a:extLst>
              <a:ext uri="{FF2B5EF4-FFF2-40B4-BE49-F238E27FC236}">
                <a16:creationId xmlns:a16="http://schemas.microsoft.com/office/drawing/2014/main" id="{F09AEE20-5ED2-1A41-FB04-AC410A35BFD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03325611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758328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A30C12-162D-9C37-3C30-C91816B27B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A4892F-341D-14BA-A755-99BE9905EF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1524000"/>
            <a:ext cx="4646905" cy="4832349"/>
          </a:xfrm>
        </p:spPr>
        <p:txBody>
          <a:bodyPr anchor="ctr">
            <a:normAutofit/>
          </a:bodyPr>
          <a:lstStyle/>
          <a:p>
            <a:pPr marL="0" lvl="0" indent="0">
              <a:buNone/>
            </a:pPr>
            <a:r>
              <a:rPr lang="en-GB" sz="2000" dirty="0"/>
              <a:t>Fresh Food Trading Ltd combines healthy living  with local produce mutually  beneficial for both parties.</a:t>
            </a:r>
          </a:p>
          <a:p>
            <a:pPr marL="0" lvl="0" indent="0">
              <a:buNone/>
            </a:pPr>
            <a:r>
              <a:rPr lang="en-GB" sz="2000" dirty="0"/>
              <a:t>Meets demand for healthy, convenient and sustainable food supply.</a:t>
            </a:r>
          </a:p>
          <a:p>
            <a:pPr marL="0" lvl="0" indent="0">
              <a:buNone/>
            </a:pPr>
            <a:r>
              <a:rPr lang="en-GB" sz="2000" dirty="0"/>
              <a:t>We offer clear strategy for growth, risk management and financial stability of the company.</a:t>
            </a:r>
          </a:p>
          <a:p>
            <a:endParaRPr lang="en-GB" sz="2000" dirty="0"/>
          </a:p>
        </p:txBody>
      </p:sp>
      <p:pic>
        <p:nvPicPr>
          <p:cNvPr id="6" name="Picture 5" descr="Top view of different fruits and vegetables">
            <a:extLst>
              <a:ext uri="{FF2B5EF4-FFF2-40B4-BE49-F238E27FC236}">
                <a16:creationId xmlns:a16="http://schemas.microsoft.com/office/drawing/2014/main" id="{BB1D45D6-A798-7039-7171-12FE7507552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245" r="23803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021A3B-D32B-F1C3-A6B5-62F8086F86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2520" y="6356350"/>
            <a:ext cx="3200400" cy="365125"/>
          </a:xfrm>
        </p:spPr>
        <p:txBody>
          <a:bodyPr>
            <a:normAutofit/>
          </a:bodyPr>
          <a:lstStyle/>
          <a:p>
            <a:pPr rtl="0">
              <a:spcAft>
                <a:spcPts val="600"/>
              </a:spcAft>
            </a:pPr>
            <a:fld id="{4FAB73BC-B049-4115-A692-8D63A059BFB8}" type="slidenum">
              <a:rPr lang="en-GB" noProof="0">
                <a:solidFill>
                  <a:srgbClr val="FFFFFF"/>
                </a:solidFill>
              </a:rPr>
              <a:pPr rtl="0">
                <a:spcAft>
                  <a:spcPts val="600"/>
                </a:spcAft>
              </a:pPr>
              <a:t>10</a:t>
            </a:fld>
            <a:endParaRPr lang="en-GB" noProof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46062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vocados and peppers on a cutting board">
            <a:extLst>
              <a:ext uri="{FF2B5EF4-FFF2-40B4-BE49-F238E27FC236}">
                <a16:creationId xmlns:a16="http://schemas.microsoft.com/office/drawing/2014/main" id="{92C4C2DA-90B8-3144-9F35-4567B528019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0"/>
            <a:ext cx="12191980" cy="685798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5C93519-6B29-1346-9FCB-0835B80531A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 anchor="b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Reference: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98B4E1-5F4F-8E4F-97D2-0176CBCC4A5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 fontScale="85000" lnSpcReduction="20000"/>
          </a:bodyPr>
          <a:lstStyle/>
          <a:p>
            <a:pPr algn="l"/>
            <a:r>
              <a:rPr lang="en-GB" dirty="0"/>
              <a:t>Innova Market Insights (2025) ‘Organic food trends: Global market review’.11 August. Available at </a:t>
            </a:r>
            <a:r>
              <a:rPr lang="en-GB" u="sng" dirty="0">
                <a:hlinkClick r:id="rId4"/>
              </a:rPr>
              <a:t>https://www.innova</a:t>
            </a:r>
            <a:r>
              <a:rPr lang="en-GB" dirty="0">
                <a:hlinkClick r:id="rId4"/>
              </a:rPr>
              <a:t>marketinsights.com</a:t>
            </a:r>
            <a:r>
              <a:rPr lang="en-GB" dirty="0"/>
              <a:t>. Accessed 21 November 2025)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Iowa Farm Bureau (2018)’Historical Harvest Progress-How much can we harvest a week’. Available at: http//www. iowafarmbureau.com. Accessed 01.12.2025.</a:t>
            </a:r>
          </a:p>
          <a:p>
            <a:pPr algn="l"/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5566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D218960-548C-A54A-ABAB-B1E565BACDD7}"/>
              </a:ext>
            </a:extLst>
          </p:cNvPr>
          <p:cNvSpPr txBox="1"/>
          <p:nvPr/>
        </p:nvSpPr>
        <p:spPr>
          <a:xfrm>
            <a:off x="4447308" y="591344"/>
            <a:ext cx="6906491" cy="55856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THANK YOU </a:t>
            </a:r>
            <a:endParaRPr lang="en-US" sz="2400" dirty="0">
              <a:effectLst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F9818F4-3623-2412-1BD6-63F2E4A370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541564" y="6356350"/>
            <a:ext cx="1812235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</a:pPr>
            <a:fld id="{4FAB73BC-B049-4115-A692-8D63A059BFB8}" type="slidenum">
              <a:rPr lang="en-US" noProof="0" smtClean="0">
                <a:solidFill>
                  <a:schemeClr val="tx1">
                    <a:tint val="75000"/>
                  </a:schemeClr>
                </a:solidFill>
              </a:rPr>
              <a:pPr defTabSz="914400">
                <a:spcAft>
                  <a:spcPts val="600"/>
                </a:spcAft>
              </a:pPr>
              <a:t>12</a:t>
            </a:fld>
            <a:endParaRPr lang="en-US" noProof="0">
              <a:solidFill>
                <a:schemeClr val="tx1">
                  <a:tint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19875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538D9D"/>
      </a:hlink>
      <a:folHlink>
        <a:srgbClr val="A5738E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3A418E6B-C5F0-4B95-8D77-61E3EF3B5DF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1c2eb7a32e66fb6e4260f3771546a5e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04e1f6479c48b08974ba73b5ca973489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A20D8A54-1D72-4F92-B62A-7D5313FD654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8D68FF4-BAD0-4642-AF13-8C81E6DA6F2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E5F63BB-8299-4DC6-BEF4-D74C2867262F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9058</TotalTime>
  <Words>545</Words>
  <Application>Microsoft Office PowerPoint</Application>
  <PresentationFormat>Widescreen</PresentationFormat>
  <Paragraphs>103</Paragraphs>
  <Slides>12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Aptos Display</vt:lpstr>
      <vt:lpstr>Arial</vt:lpstr>
      <vt:lpstr>Calibri</vt:lpstr>
      <vt:lpstr>Office Theme</vt:lpstr>
      <vt:lpstr>PowerPoint Presentation</vt:lpstr>
      <vt:lpstr>PowerPoint Presentation</vt:lpstr>
      <vt:lpstr>Our mission: To deliver fresh, local, high-quality produce directly to customers’ doors </vt:lpstr>
      <vt:lpstr>Our fresh produce promise</vt:lpstr>
      <vt:lpstr>Harvesting seasons</vt:lpstr>
      <vt:lpstr>PowerPoint Presentation</vt:lpstr>
      <vt:lpstr>PowerPoint Presentation</vt:lpstr>
      <vt:lpstr>Operating costs in order  to run FFT are:  Fixed costs  -Salaries  -Office/storage rent and utilities -Technology and platform maintenance -Insurance and professional delivery services  Variable costs Payments to farmers and suppliers Delivery and fuel costs Packaging materials Marketing spend and payment processing fees  </vt:lpstr>
      <vt:lpstr>PowerPoint Presentation</vt:lpstr>
      <vt:lpstr>Conclusion</vt:lpstr>
      <vt:lpstr>Reference: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Dordo Koprivica (2427812)</dc:creator>
  <cp:lastModifiedBy>Dordo Koprivica (2427812)</cp:lastModifiedBy>
  <cp:revision>8</cp:revision>
  <dcterms:created xsi:type="dcterms:W3CDTF">2025-12-01T14:49:52Z</dcterms:created>
  <dcterms:modified xsi:type="dcterms:W3CDTF">2025-12-07T21:48:50Z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