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77" r:id="rId4"/>
    <p:sldId id="262" r:id="rId5"/>
    <p:sldId id="263" r:id="rId6"/>
    <p:sldId id="264" r:id="rId7"/>
    <p:sldId id="266" r:id="rId8"/>
    <p:sldId id="258" r:id="rId9"/>
    <p:sldId id="259" r:id="rId10"/>
    <p:sldId id="267" r:id="rId11"/>
    <p:sldId id="260" r:id="rId12"/>
    <p:sldId id="272" r:id="rId13"/>
    <p:sldId id="273" r:id="rId14"/>
    <p:sldId id="274" r:id="rId15"/>
    <p:sldId id="275" r:id="rId16"/>
    <p:sldId id="2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78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2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E7E5AF-4E44-2F43-A040-24CC40D3EAAB}" type="datetimeFigureOut">
              <a:rPr lang="en-US" smtClean="0"/>
              <a:t>11/10/23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326D6E-B86B-F54C-AD78-14BD236C4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27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9230-1BD6-4D19-8C36-6ABE2326B519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1FBF3-755F-48E6-8C22-20CDD285AD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9230-1BD6-4D19-8C36-6ABE2326B519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1FBF3-755F-48E6-8C22-20CDD285AD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9230-1BD6-4D19-8C36-6ABE2326B519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1FBF3-755F-48E6-8C22-20CDD285AD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9230-1BD6-4D19-8C36-6ABE2326B519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1FBF3-755F-48E6-8C22-20CDD285AD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9230-1BD6-4D19-8C36-6ABE2326B519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1FBF3-755F-48E6-8C22-20CDD285AD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9230-1BD6-4D19-8C36-6ABE2326B519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1FBF3-755F-48E6-8C22-20CDD285AD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9230-1BD6-4D19-8C36-6ABE2326B519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1FBF3-755F-48E6-8C22-20CDD285AD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9230-1BD6-4D19-8C36-6ABE2326B519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1FBF3-755F-48E6-8C22-20CDD285AD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9230-1BD6-4D19-8C36-6ABE2326B519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1FBF3-755F-48E6-8C22-20CDD285AD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9230-1BD6-4D19-8C36-6ABE2326B519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1FBF3-755F-48E6-8C22-20CDD285AD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9230-1BD6-4D19-8C36-6ABE2326B519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1FBF3-755F-48E6-8C22-20CDD285AD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69230-1BD6-4D19-8C36-6ABE2326B519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1FBF3-755F-48E6-8C22-20CDD285AD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98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04888" y="354267"/>
            <a:ext cx="4578096" cy="23876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Coaching 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&amp; 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Skill Acquisition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84464" y="2788222"/>
            <a:ext cx="2218944" cy="640778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Geraint Forster</a:t>
            </a:r>
          </a:p>
        </p:txBody>
      </p:sp>
    </p:spTree>
    <p:extLst>
      <p:ext uri="{BB962C8B-B14F-4D97-AF65-F5344CB8AC3E}">
        <p14:creationId xmlns:p14="http://schemas.microsoft.com/office/powerpoint/2010/main" val="528424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722874" y="1830243"/>
            <a:ext cx="9962092" cy="414304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What is Skill Acquisition?</a:t>
            </a:r>
          </a:p>
          <a:p>
            <a:r>
              <a:rPr lang="en-GB" dirty="0"/>
              <a:t>Models of Skill Acquisition:</a:t>
            </a:r>
          </a:p>
          <a:p>
            <a:pPr lvl="1"/>
            <a:r>
              <a:rPr lang="en-GB" dirty="0" err="1"/>
              <a:t>Fitts</a:t>
            </a:r>
            <a:r>
              <a:rPr lang="en-GB" dirty="0"/>
              <a:t>’ stage theory of motor learning</a:t>
            </a:r>
          </a:p>
          <a:p>
            <a:pPr lvl="1"/>
            <a:r>
              <a:rPr lang="en-GB" dirty="0"/>
              <a:t>Information processing</a:t>
            </a:r>
          </a:p>
          <a:p>
            <a:pPr lvl="1"/>
            <a:r>
              <a:rPr lang="en-GB" dirty="0"/>
              <a:t>Schema theory</a:t>
            </a:r>
          </a:p>
          <a:p>
            <a:pPr lvl="1"/>
            <a:r>
              <a:rPr lang="en-GB" dirty="0"/>
              <a:t>Dynamic systems theory &amp; Constraints led approach</a:t>
            </a:r>
          </a:p>
          <a:p>
            <a:r>
              <a:rPr lang="en-GB" dirty="0"/>
              <a:t>Application of this information:</a:t>
            </a:r>
          </a:p>
          <a:p>
            <a:pPr lvl="1"/>
            <a:r>
              <a:rPr lang="en-GB" dirty="0"/>
              <a:t>Methods of practice</a:t>
            </a:r>
          </a:p>
          <a:p>
            <a:pPr lvl="1"/>
            <a:r>
              <a:rPr lang="en-GB" dirty="0"/>
              <a:t>Practice organisation</a:t>
            </a:r>
          </a:p>
          <a:p>
            <a:pPr lvl="1"/>
            <a:r>
              <a:rPr lang="en-GB" dirty="0"/>
              <a:t>Feedback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22874" y="576939"/>
            <a:ext cx="64716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/>
              <a:t>Outline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668267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997527" y="3740728"/>
            <a:ext cx="7279574" cy="4037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722874" y="1830243"/>
            <a:ext cx="9962092" cy="414304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What is Skill Acquisition?</a:t>
            </a:r>
          </a:p>
          <a:p>
            <a:r>
              <a:rPr lang="en-GB" dirty="0"/>
              <a:t>Models of Skill Acquisition:</a:t>
            </a:r>
          </a:p>
          <a:p>
            <a:pPr lvl="1"/>
            <a:r>
              <a:rPr lang="en-GB" dirty="0" err="1"/>
              <a:t>Fitts</a:t>
            </a:r>
            <a:r>
              <a:rPr lang="en-GB" dirty="0"/>
              <a:t>’ stage theory of motor learning</a:t>
            </a:r>
          </a:p>
          <a:p>
            <a:pPr lvl="1"/>
            <a:r>
              <a:rPr lang="en-GB" dirty="0"/>
              <a:t>Information processing</a:t>
            </a:r>
          </a:p>
          <a:p>
            <a:pPr lvl="1"/>
            <a:r>
              <a:rPr lang="en-GB" dirty="0"/>
              <a:t>Schema theory</a:t>
            </a:r>
          </a:p>
          <a:p>
            <a:pPr lvl="1"/>
            <a:r>
              <a:rPr lang="en-GB" dirty="0"/>
              <a:t>Dynamic systems theory &amp; Constraints led approach</a:t>
            </a:r>
          </a:p>
          <a:p>
            <a:r>
              <a:rPr lang="en-GB" dirty="0"/>
              <a:t>Application of this information:</a:t>
            </a:r>
          </a:p>
          <a:p>
            <a:pPr lvl="1"/>
            <a:r>
              <a:rPr lang="en-GB" dirty="0"/>
              <a:t>Methods of practice</a:t>
            </a:r>
          </a:p>
          <a:p>
            <a:pPr lvl="1"/>
            <a:r>
              <a:rPr lang="en-GB" dirty="0"/>
              <a:t>Practice organisation</a:t>
            </a:r>
          </a:p>
          <a:p>
            <a:pPr lvl="1"/>
            <a:r>
              <a:rPr lang="en-GB" dirty="0"/>
              <a:t>Feedback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997527" y="3716977"/>
            <a:ext cx="7279574" cy="403761"/>
          </a:xfrm>
          <a:prstGeom prst="round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22874" y="576939"/>
            <a:ext cx="64716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/>
              <a:t>Outline </a:t>
            </a:r>
            <a:r>
              <a:rPr lang="en-GB" sz="2800" dirty="0"/>
              <a:t>(Thursday/Friday)</a:t>
            </a:r>
            <a:endParaRPr lang="en-GB" sz="5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9243752" y="3740728"/>
            <a:ext cx="980902" cy="380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Friday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279932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162097"/>
            <a:ext cx="10972800" cy="202741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/>
              <a:t>“The ability to bring about some end result with maximum certainty and minimal outlay of energy, or of time and energy” 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					(Guthrie, 1952 in Schmidt &amp; Lee, 2014).</a:t>
            </a:r>
          </a:p>
          <a:p>
            <a:pPr algn="ctr"/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1680126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Skill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819" y="3120035"/>
            <a:ext cx="3235036" cy="13213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/>
              <a:t>Perceiving the relevant information in the environment.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4817423" y="2871712"/>
            <a:ext cx="25571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Deciding what to do and where and when to do it to achieve a goal.</a:t>
            </a:r>
          </a:p>
        </p:txBody>
      </p:sp>
      <p:sp>
        <p:nvSpPr>
          <p:cNvPr id="5" name="Rectangle 4"/>
          <p:cNvSpPr/>
          <p:nvPr/>
        </p:nvSpPr>
        <p:spPr>
          <a:xfrm>
            <a:off x="8523514" y="2871712"/>
            <a:ext cx="28302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Producing organised, muscular activity to generate movements to achieve the goal.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2553040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Classifications of skill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" indent="0">
              <a:buNone/>
            </a:pPr>
            <a:r>
              <a:rPr lang="en-GB" dirty="0"/>
              <a:t>Fine  								Gross</a:t>
            </a:r>
          </a:p>
          <a:p>
            <a:pPr marL="57150" indent="0">
              <a:buNone/>
            </a:pPr>
            <a:endParaRPr lang="en-GB" dirty="0"/>
          </a:p>
          <a:p>
            <a:pPr marL="57150" indent="0">
              <a:buNone/>
            </a:pPr>
            <a:r>
              <a:rPr lang="en-GB" dirty="0"/>
              <a:t>Open								Closed</a:t>
            </a:r>
          </a:p>
          <a:p>
            <a:pPr marL="57150" indent="0">
              <a:buNone/>
            </a:pPr>
            <a:endParaRPr lang="en-GB" dirty="0"/>
          </a:p>
          <a:p>
            <a:pPr marL="57150" indent="0">
              <a:buNone/>
            </a:pPr>
            <a:r>
              <a:rPr lang="en-GB" dirty="0"/>
              <a:t>Discrete							Continuous</a:t>
            </a:r>
          </a:p>
          <a:p>
            <a:pPr marL="57150" indent="0">
              <a:buNone/>
            </a:pPr>
            <a:r>
              <a:rPr lang="en-GB" dirty="0"/>
              <a:t>				Serial skills</a:t>
            </a:r>
          </a:p>
          <a:p>
            <a:pPr marL="57150" indent="0">
              <a:buNone/>
            </a:pPr>
            <a:r>
              <a:rPr lang="en-GB" dirty="0"/>
              <a:t>Internally-Paced						Externally-paced</a:t>
            </a:r>
          </a:p>
          <a:p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959429" y="2042556"/>
            <a:ext cx="606829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959429" y="3076106"/>
            <a:ext cx="606829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2325585" y="4109260"/>
            <a:ext cx="5702134" cy="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358738" y="5142809"/>
            <a:ext cx="4668981" cy="3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1518374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Models of Skill Acquisition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Fitts</a:t>
            </a:r>
            <a:r>
              <a:rPr lang="en-GB" dirty="0"/>
              <a:t>’ stage theory of motor learning</a:t>
            </a:r>
          </a:p>
          <a:p>
            <a:r>
              <a:rPr lang="en-GB" dirty="0"/>
              <a:t>Information processing models</a:t>
            </a:r>
          </a:p>
          <a:p>
            <a:pPr lvl="1"/>
            <a:r>
              <a:rPr lang="en-GB" dirty="0"/>
              <a:t>Closed Loop Control</a:t>
            </a:r>
          </a:p>
          <a:p>
            <a:pPr lvl="1"/>
            <a:r>
              <a:rPr lang="en-GB" dirty="0"/>
              <a:t>Open Loop Control</a:t>
            </a:r>
          </a:p>
          <a:p>
            <a:pPr lvl="1"/>
            <a:r>
              <a:rPr lang="en-GB" dirty="0"/>
              <a:t>Schema theory</a:t>
            </a:r>
          </a:p>
          <a:p>
            <a:r>
              <a:rPr lang="en-GB" dirty="0"/>
              <a:t>Dynamic systems theory &amp; Constraints led approach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2233838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76509" y="268712"/>
            <a:ext cx="10972800" cy="1143000"/>
          </a:xfrm>
        </p:spPr>
        <p:txBody>
          <a:bodyPr/>
          <a:lstStyle/>
          <a:p>
            <a:r>
              <a:rPr lang="en-GB" dirty="0" err="1"/>
              <a:t>Fitts</a:t>
            </a:r>
            <a:r>
              <a:rPr lang="en-GB" dirty="0"/>
              <a:t>’ stage theory of motor learning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3046" y="4687433"/>
            <a:ext cx="2676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Verbal-Cognitive Stage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62486" y="3223895"/>
            <a:ext cx="2118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Associative Stage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96249" y="1926895"/>
            <a:ext cx="2676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Autonomous Stage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3358566" y="2459134"/>
            <a:ext cx="6032810" cy="271212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070172" y="3950583"/>
            <a:ext cx="1642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/>
                </a:solidFill>
              </a:rPr>
              <a:t>Practice Time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3903129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Information Processing Based Theories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Open loop control</a:t>
            </a:r>
          </a:p>
          <a:p>
            <a:r>
              <a:rPr lang="en-GB" dirty="0"/>
              <a:t>Closed loop control</a:t>
            </a:r>
          </a:p>
          <a:p>
            <a:r>
              <a:rPr lang="en-GB" dirty="0"/>
              <a:t>Schema Theory</a:t>
            </a:r>
          </a:p>
          <a:p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1539209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Closed Loop Control (Adams, 1970s-80s)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88391"/>
          </a:xfrm>
        </p:spPr>
        <p:txBody>
          <a:bodyPr/>
          <a:lstStyle/>
          <a:p>
            <a:r>
              <a:rPr lang="en-GB" dirty="0"/>
              <a:t>Stored motor programmes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58190" y="3522524"/>
            <a:ext cx="1005840" cy="580928"/>
          </a:xfrm>
          <a:prstGeom prst="rect">
            <a:avLst/>
          </a:prstGeom>
          <a:noFill/>
          <a:ln w="19050">
            <a:solidFill>
              <a:schemeClr val="accent1">
                <a:shade val="50000"/>
              </a:schemeClr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 dirty="0"/>
              <a:t>MP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43428" y="4551001"/>
            <a:ext cx="2096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/>
              <a:t>Perceptual trace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43428" y="2928510"/>
            <a:ext cx="2096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Memory trace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95744" y="3548167"/>
            <a:ext cx="1306345" cy="580928"/>
          </a:xfrm>
          <a:prstGeom prst="rect">
            <a:avLst/>
          </a:prstGeom>
          <a:noFill/>
          <a:ln w="19050">
            <a:solidFill>
              <a:schemeClr val="accent1">
                <a:shade val="50000"/>
              </a:schemeClr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US"/>
              <a:t>Movement</a:t>
            </a:r>
            <a:endParaRPr lang="en-US" dirty="0"/>
          </a:p>
        </p:txBody>
      </p:sp>
      <p:sp>
        <p:nvSpPr>
          <p:cNvPr id="18" name="Freeform 17"/>
          <p:cNvSpPr/>
          <p:nvPr/>
        </p:nvSpPr>
        <p:spPr>
          <a:xfrm>
            <a:off x="2490769" y="2590293"/>
            <a:ext cx="4882896" cy="713232"/>
          </a:xfrm>
          <a:custGeom>
            <a:avLst/>
            <a:gdLst>
              <a:gd name="connsiteX0" fmla="*/ 0 w 4882896"/>
              <a:gd name="connsiteY0" fmla="*/ 713232 h 713232"/>
              <a:gd name="connsiteX1" fmla="*/ 18288 w 4882896"/>
              <a:gd name="connsiteY1" fmla="*/ 640080 h 713232"/>
              <a:gd name="connsiteX2" fmla="*/ 128016 w 4882896"/>
              <a:gd name="connsiteY2" fmla="*/ 475488 h 713232"/>
              <a:gd name="connsiteX3" fmla="*/ 164592 w 4882896"/>
              <a:gd name="connsiteY3" fmla="*/ 420624 h 713232"/>
              <a:gd name="connsiteX4" fmla="*/ 274320 w 4882896"/>
              <a:gd name="connsiteY4" fmla="*/ 347472 h 713232"/>
              <a:gd name="connsiteX5" fmla="*/ 329184 w 4882896"/>
              <a:gd name="connsiteY5" fmla="*/ 310896 h 713232"/>
              <a:gd name="connsiteX6" fmla="*/ 438912 w 4882896"/>
              <a:gd name="connsiteY6" fmla="*/ 274320 h 713232"/>
              <a:gd name="connsiteX7" fmla="*/ 493776 w 4882896"/>
              <a:gd name="connsiteY7" fmla="*/ 237744 h 713232"/>
              <a:gd name="connsiteX8" fmla="*/ 566928 w 4882896"/>
              <a:gd name="connsiteY8" fmla="*/ 219456 h 713232"/>
              <a:gd name="connsiteX9" fmla="*/ 676656 w 4882896"/>
              <a:gd name="connsiteY9" fmla="*/ 182880 h 713232"/>
              <a:gd name="connsiteX10" fmla="*/ 841248 w 4882896"/>
              <a:gd name="connsiteY10" fmla="*/ 128016 h 713232"/>
              <a:gd name="connsiteX11" fmla="*/ 896112 w 4882896"/>
              <a:gd name="connsiteY11" fmla="*/ 109728 h 713232"/>
              <a:gd name="connsiteX12" fmla="*/ 987552 w 4882896"/>
              <a:gd name="connsiteY12" fmla="*/ 91440 h 713232"/>
              <a:gd name="connsiteX13" fmla="*/ 1042416 w 4882896"/>
              <a:gd name="connsiteY13" fmla="*/ 73152 h 713232"/>
              <a:gd name="connsiteX14" fmla="*/ 1389888 w 4882896"/>
              <a:gd name="connsiteY14" fmla="*/ 36576 h 713232"/>
              <a:gd name="connsiteX15" fmla="*/ 1664208 w 4882896"/>
              <a:gd name="connsiteY15" fmla="*/ 18288 h 713232"/>
              <a:gd name="connsiteX16" fmla="*/ 2103120 w 4882896"/>
              <a:gd name="connsiteY16" fmla="*/ 0 h 713232"/>
              <a:gd name="connsiteX17" fmla="*/ 2871216 w 4882896"/>
              <a:gd name="connsiteY17" fmla="*/ 18288 h 713232"/>
              <a:gd name="connsiteX18" fmla="*/ 3438144 w 4882896"/>
              <a:gd name="connsiteY18" fmla="*/ 73152 h 713232"/>
              <a:gd name="connsiteX19" fmla="*/ 3767328 w 4882896"/>
              <a:gd name="connsiteY19" fmla="*/ 109728 h 713232"/>
              <a:gd name="connsiteX20" fmla="*/ 3913632 w 4882896"/>
              <a:gd name="connsiteY20" fmla="*/ 128016 h 713232"/>
              <a:gd name="connsiteX21" fmla="*/ 4242816 w 4882896"/>
              <a:gd name="connsiteY21" fmla="*/ 201168 h 713232"/>
              <a:gd name="connsiteX22" fmla="*/ 4425696 w 4882896"/>
              <a:gd name="connsiteY22" fmla="*/ 256032 h 713232"/>
              <a:gd name="connsiteX23" fmla="*/ 4535424 w 4882896"/>
              <a:gd name="connsiteY23" fmla="*/ 329184 h 713232"/>
              <a:gd name="connsiteX24" fmla="*/ 4645152 w 4882896"/>
              <a:gd name="connsiteY24" fmla="*/ 384048 h 713232"/>
              <a:gd name="connsiteX25" fmla="*/ 4718304 w 4882896"/>
              <a:gd name="connsiteY25" fmla="*/ 493776 h 713232"/>
              <a:gd name="connsiteX26" fmla="*/ 4773168 w 4882896"/>
              <a:gd name="connsiteY26" fmla="*/ 548640 h 713232"/>
              <a:gd name="connsiteX27" fmla="*/ 4882896 w 4882896"/>
              <a:gd name="connsiteY27" fmla="*/ 694944 h 713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882896" h="713232">
                <a:moveTo>
                  <a:pt x="0" y="713232"/>
                </a:moveTo>
                <a:cubicBezTo>
                  <a:pt x="6096" y="688848"/>
                  <a:pt x="7048" y="662561"/>
                  <a:pt x="18288" y="640080"/>
                </a:cubicBezTo>
                <a:lnTo>
                  <a:pt x="128016" y="475488"/>
                </a:lnTo>
                <a:cubicBezTo>
                  <a:pt x="140208" y="457200"/>
                  <a:pt x="146304" y="432816"/>
                  <a:pt x="164592" y="420624"/>
                </a:cubicBezTo>
                <a:lnTo>
                  <a:pt x="274320" y="347472"/>
                </a:lnTo>
                <a:cubicBezTo>
                  <a:pt x="292608" y="335280"/>
                  <a:pt x="308332" y="317847"/>
                  <a:pt x="329184" y="310896"/>
                </a:cubicBezTo>
                <a:cubicBezTo>
                  <a:pt x="365760" y="298704"/>
                  <a:pt x="406833" y="295706"/>
                  <a:pt x="438912" y="274320"/>
                </a:cubicBezTo>
                <a:cubicBezTo>
                  <a:pt x="457200" y="262128"/>
                  <a:pt x="473574" y="246402"/>
                  <a:pt x="493776" y="237744"/>
                </a:cubicBezTo>
                <a:cubicBezTo>
                  <a:pt x="516878" y="227843"/>
                  <a:pt x="542854" y="226678"/>
                  <a:pt x="566928" y="219456"/>
                </a:cubicBezTo>
                <a:cubicBezTo>
                  <a:pt x="603857" y="208377"/>
                  <a:pt x="640080" y="195072"/>
                  <a:pt x="676656" y="182880"/>
                </a:cubicBezTo>
                <a:lnTo>
                  <a:pt x="841248" y="128016"/>
                </a:lnTo>
                <a:cubicBezTo>
                  <a:pt x="859536" y="121920"/>
                  <a:pt x="877209" y="113509"/>
                  <a:pt x="896112" y="109728"/>
                </a:cubicBezTo>
                <a:cubicBezTo>
                  <a:pt x="926592" y="103632"/>
                  <a:pt x="957396" y="98979"/>
                  <a:pt x="987552" y="91440"/>
                </a:cubicBezTo>
                <a:cubicBezTo>
                  <a:pt x="1006254" y="86765"/>
                  <a:pt x="1023598" y="77334"/>
                  <a:pt x="1042416" y="73152"/>
                </a:cubicBezTo>
                <a:cubicBezTo>
                  <a:pt x="1156564" y="47786"/>
                  <a:pt x="1273750" y="44872"/>
                  <a:pt x="1389888" y="36576"/>
                </a:cubicBezTo>
                <a:lnTo>
                  <a:pt x="1664208" y="18288"/>
                </a:lnTo>
                <a:lnTo>
                  <a:pt x="2103120" y="0"/>
                </a:lnTo>
                <a:lnTo>
                  <a:pt x="2871216" y="18288"/>
                </a:lnTo>
                <a:cubicBezTo>
                  <a:pt x="3308688" y="33638"/>
                  <a:pt x="2984803" y="35374"/>
                  <a:pt x="3438144" y="73152"/>
                </a:cubicBezTo>
                <a:cubicBezTo>
                  <a:pt x="3838776" y="106538"/>
                  <a:pt x="3512339" y="73301"/>
                  <a:pt x="3767328" y="109728"/>
                </a:cubicBezTo>
                <a:cubicBezTo>
                  <a:pt x="3815982" y="116679"/>
                  <a:pt x="3865153" y="119936"/>
                  <a:pt x="3913632" y="128016"/>
                </a:cubicBezTo>
                <a:cubicBezTo>
                  <a:pt x="3971610" y="137679"/>
                  <a:pt x="4177056" y="179248"/>
                  <a:pt x="4242816" y="201168"/>
                </a:cubicBezTo>
                <a:cubicBezTo>
                  <a:pt x="4376389" y="245692"/>
                  <a:pt x="4315141" y="228393"/>
                  <a:pt x="4425696" y="256032"/>
                </a:cubicBezTo>
                <a:cubicBezTo>
                  <a:pt x="4462272" y="280416"/>
                  <a:pt x="4493721" y="315283"/>
                  <a:pt x="4535424" y="329184"/>
                </a:cubicBezTo>
                <a:cubicBezTo>
                  <a:pt x="4611140" y="354423"/>
                  <a:pt x="4574248" y="336779"/>
                  <a:pt x="4645152" y="384048"/>
                </a:cubicBezTo>
                <a:cubicBezTo>
                  <a:pt x="4669536" y="420624"/>
                  <a:pt x="4687220" y="462692"/>
                  <a:pt x="4718304" y="493776"/>
                </a:cubicBezTo>
                <a:cubicBezTo>
                  <a:pt x="4736592" y="512064"/>
                  <a:pt x="4757290" y="528225"/>
                  <a:pt x="4773168" y="548640"/>
                </a:cubicBezTo>
                <a:cubicBezTo>
                  <a:pt x="4917921" y="734751"/>
                  <a:pt x="4790903" y="602951"/>
                  <a:pt x="4882896" y="694944"/>
                </a:cubicBezTo>
              </a:path>
            </a:pathLst>
          </a:custGeom>
          <a:noFill/>
          <a:ln>
            <a:tailEnd type="arrow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18"/>
          <p:cNvSpPr/>
          <p:nvPr/>
        </p:nvSpPr>
        <p:spPr>
          <a:xfrm>
            <a:off x="2267712" y="4206240"/>
            <a:ext cx="5230368" cy="969264"/>
          </a:xfrm>
          <a:custGeom>
            <a:avLst/>
            <a:gdLst>
              <a:gd name="connsiteX0" fmla="*/ 5230368 w 5230368"/>
              <a:gd name="connsiteY0" fmla="*/ 36576 h 969264"/>
              <a:gd name="connsiteX1" fmla="*/ 4828032 w 5230368"/>
              <a:gd name="connsiteY1" fmla="*/ 713232 h 969264"/>
              <a:gd name="connsiteX2" fmla="*/ 4700016 w 5230368"/>
              <a:gd name="connsiteY2" fmla="*/ 749808 h 969264"/>
              <a:gd name="connsiteX3" fmla="*/ 4626864 w 5230368"/>
              <a:gd name="connsiteY3" fmla="*/ 786384 h 969264"/>
              <a:gd name="connsiteX4" fmla="*/ 4480560 w 5230368"/>
              <a:gd name="connsiteY4" fmla="*/ 822960 h 969264"/>
              <a:gd name="connsiteX5" fmla="*/ 4425696 w 5230368"/>
              <a:gd name="connsiteY5" fmla="*/ 841248 h 969264"/>
              <a:gd name="connsiteX6" fmla="*/ 4023360 w 5230368"/>
              <a:gd name="connsiteY6" fmla="*/ 896112 h 969264"/>
              <a:gd name="connsiteX7" fmla="*/ 3675888 w 5230368"/>
              <a:gd name="connsiteY7" fmla="*/ 914400 h 969264"/>
              <a:gd name="connsiteX8" fmla="*/ 3218688 w 5230368"/>
              <a:gd name="connsiteY8" fmla="*/ 950976 h 969264"/>
              <a:gd name="connsiteX9" fmla="*/ 2670048 w 5230368"/>
              <a:gd name="connsiteY9" fmla="*/ 969264 h 969264"/>
              <a:gd name="connsiteX10" fmla="*/ 1645920 w 5230368"/>
              <a:gd name="connsiteY10" fmla="*/ 932688 h 969264"/>
              <a:gd name="connsiteX11" fmla="*/ 1481328 w 5230368"/>
              <a:gd name="connsiteY11" fmla="*/ 896112 h 969264"/>
              <a:gd name="connsiteX12" fmla="*/ 1298448 w 5230368"/>
              <a:gd name="connsiteY12" fmla="*/ 859536 h 969264"/>
              <a:gd name="connsiteX13" fmla="*/ 1115568 w 5230368"/>
              <a:gd name="connsiteY13" fmla="*/ 804672 h 969264"/>
              <a:gd name="connsiteX14" fmla="*/ 877824 w 5230368"/>
              <a:gd name="connsiteY14" fmla="*/ 749808 h 969264"/>
              <a:gd name="connsiteX15" fmla="*/ 804672 w 5230368"/>
              <a:gd name="connsiteY15" fmla="*/ 713232 h 969264"/>
              <a:gd name="connsiteX16" fmla="*/ 676656 w 5230368"/>
              <a:gd name="connsiteY16" fmla="*/ 676656 h 969264"/>
              <a:gd name="connsiteX17" fmla="*/ 566928 w 5230368"/>
              <a:gd name="connsiteY17" fmla="*/ 603504 h 969264"/>
              <a:gd name="connsiteX18" fmla="*/ 365760 w 5230368"/>
              <a:gd name="connsiteY18" fmla="*/ 493776 h 969264"/>
              <a:gd name="connsiteX19" fmla="*/ 274320 w 5230368"/>
              <a:gd name="connsiteY19" fmla="*/ 384048 h 969264"/>
              <a:gd name="connsiteX20" fmla="*/ 164592 w 5230368"/>
              <a:gd name="connsiteY20" fmla="*/ 274320 h 969264"/>
              <a:gd name="connsiteX21" fmla="*/ 91440 w 5230368"/>
              <a:gd name="connsiteY21" fmla="*/ 164592 h 969264"/>
              <a:gd name="connsiteX22" fmla="*/ 54864 w 5230368"/>
              <a:gd name="connsiteY22" fmla="*/ 109728 h 969264"/>
              <a:gd name="connsiteX23" fmla="*/ 36576 w 5230368"/>
              <a:gd name="connsiteY23" fmla="*/ 54864 h 969264"/>
              <a:gd name="connsiteX24" fmla="*/ 0 w 5230368"/>
              <a:gd name="connsiteY24" fmla="*/ 0 h 969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230368" h="969264">
                <a:moveTo>
                  <a:pt x="5230368" y="36576"/>
                </a:moveTo>
                <a:cubicBezTo>
                  <a:pt x="5096256" y="262128"/>
                  <a:pt x="4984614" y="502657"/>
                  <a:pt x="4828032" y="713232"/>
                </a:cubicBezTo>
                <a:cubicBezTo>
                  <a:pt x="4801551" y="748845"/>
                  <a:pt x="4741724" y="734642"/>
                  <a:pt x="4700016" y="749808"/>
                </a:cubicBezTo>
                <a:cubicBezTo>
                  <a:pt x="4674395" y="759125"/>
                  <a:pt x="4652727" y="777763"/>
                  <a:pt x="4626864" y="786384"/>
                </a:cubicBezTo>
                <a:cubicBezTo>
                  <a:pt x="4579175" y="802280"/>
                  <a:pt x="4528249" y="807064"/>
                  <a:pt x="4480560" y="822960"/>
                </a:cubicBezTo>
                <a:cubicBezTo>
                  <a:pt x="4462272" y="829056"/>
                  <a:pt x="4444680" y="837898"/>
                  <a:pt x="4425696" y="841248"/>
                </a:cubicBezTo>
                <a:cubicBezTo>
                  <a:pt x="4423292" y="841672"/>
                  <a:pt x="4082882" y="891703"/>
                  <a:pt x="4023360" y="896112"/>
                </a:cubicBezTo>
                <a:cubicBezTo>
                  <a:pt x="3907693" y="904680"/>
                  <a:pt x="3791615" y="906685"/>
                  <a:pt x="3675888" y="914400"/>
                </a:cubicBezTo>
                <a:cubicBezTo>
                  <a:pt x="3373654" y="934549"/>
                  <a:pt x="3562031" y="935370"/>
                  <a:pt x="3218688" y="950976"/>
                </a:cubicBezTo>
                <a:cubicBezTo>
                  <a:pt x="3035895" y="959285"/>
                  <a:pt x="2852928" y="963168"/>
                  <a:pt x="2670048" y="969264"/>
                </a:cubicBezTo>
                <a:cubicBezTo>
                  <a:pt x="2279607" y="960776"/>
                  <a:pt x="1996045" y="976454"/>
                  <a:pt x="1645920" y="932688"/>
                </a:cubicBezTo>
                <a:cubicBezTo>
                  <a:pt x="1374411" y="898749"/>
                  <a:pt x="1645590" y="932615"/>
                  <a:pt x="1481328" y="896112"/>
                </a:cubicBezTo>
                <a:cubicBezTo>
                  <a:pt x="1354216" y="867865"/>
                  <a:pt x="1402552" y="890767"/>
                  <a:pt x="1298448" y="859536"/>
                </a:cubicBezTo>
                <a:cubicBezTo>
                  <a:pt x="1183591" y="825079"/>
                  <a:pt x="1213923" y="825748"/>
                  <a:pt x="1115568" y="804672"/>
                </a:cubicBezTo>
                <a:cubicBezTo>
                  <a:pt x="1063500" y="793515"/>
                  <a:pt x="945240" y="778701"/>
                  <a:pt x="877824" y="749808"/>
                </a:cubicBezTo>
                <a:cubicBezTo>
                  <a:pt x="852766" y="739069"/>
                  <a:pt x="830198" y="722804"/>
                  <a:pt x="804672" y="713232"/>
                </a:cubicBezTo>
                <a:cubicBezTo>
                  <a:pt x="775533" y="702305"/>
                  <a:pt x="707265" y="693661"/>
                  <a:pt x="676656" y="676656"/>
                </a:cubicBezTo>
                <a:cubicBezTo>
                  <a:pt x="638229" y="655308"/>
                  <a:pt x="606246" y="623163"/>
                  <a:pt x="566928" y="603504"/>
                </a:cubicBezTo>
                <a:cubicBezTo>
                  <a:pt x="525286" y="582683"/>
                  <a:pt x="415875" y="535539"/>
                  <a:pt x="365760" y="493776"/>
                </a:cubicBezTo>
                <a:cubicBezTo>
                  <a:pt x="258546" y="404431"/>
                  <a:pt x="356523" y="476527"/>
                  <a:pt x="274320" y="384048"/>
                </a:cubicBezTo>
                <a:cubicBezTo>
                  <a:pt x="239955" y="345387"/>
                  <a:pt x="193285" y="317359"/>
                  <a:pt x="164592" y="274320"/>
                </a:cubicBezTo>
                <a:lnTo>
                  <a:pt x="91440" y="164592"/>
                </a:lnTo>
                <a:cubicBezTo>
                  <a:pt x="79248" y="146304"/>
                  <a:pt x="61815" y="130580"/>
                  <a:pt x="54864" y="109728"/>
                </a:cubicBezTo>
                <a:cubicBezTo>
                  <a:pt x="48768" y="91440"/>
                  <a:pt x="45197" y="72106"/>
                  <a:pt x="36576" y="54864"/>
                </a:cubicBezTo>
                <a:cubicBezTo>
                  <a:pt x="26746" y="35205"/>
                  <a:pt x="0" y="0"/>
                  <a:pt x="0" y="0"/>
                </a:cubicBezTo>
              </a:path>
            </a:pathLst>
          </a:custGeom>
          <a:noFill/>
          <a:ln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038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Schema (Schmidt, 1975, 1983)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Generalised motor programme &amp; schema</a:t>
            </a:r>
          </a:p>
          <a:p>
            <a:r>
              <a:rPr lang="en-GB" dirty="0"/>
              <a:t>Recall schema (before the movement)</a:t>
            </a:r>
          </a:p>
          <a:p>
            <a:r>
              <a:rPr lang="en-GB" dirty="0"/>
              <a:t>Recognition schema (during and after the movement)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39836122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Methods of Practice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Mental rehearsal</a:t>
            </a:r>
          </a:p>
          <a:p>
            <a:r>
              <a:rPr lang="en-US" dirty="0"/>
              <a:t>Whole</a:t>
            </a:r>
          </a:p>
          <a:p>
            <a:r>
              <a:rPr lang="en-US" dirty="0"/>
              <a:t>Combined</a:t>
            </a:r>
          </a:p>
          <a:p>
            <a:r>
              <a:rPr lang="en-US" dirty="0"/>
              <a:t>Mass</a:t>
            </a:r>
          </a:p>
          <a:p>
            <a:r>
              <a:rPr lang="en-US" dirty="0"/>
              <a:t>Part</a:t>
            </a:r>
          </a:p>
          <a:p>
            <a:r>
              <a:rPr lang="en-US" dirty="0"/>
              <a:t>Physical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10873310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Structuring the Practice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Blocked vs Random practice</a:t>
            </a:r>
          </a:p>
          <a:p>
            <a:r>
              <a:rPr lang="en-US" dirty="0"/>
              <a:t>Contextual interference</a:t>
            </a:r>
          </a:p>
          <a:p>
            <a:r>
              <a:rPr lang="en-US" dirty="0"/>
              <a:t>Constant vs Variable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1201531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Feedback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Types of Augmented Feedback</a:t>
            </a:r>
          </a:p>
          <a:p>
            <a:pPr lvl="1"/>
            <a:r>
              <a:rPr lang="en-US" dirty="0"/>
              <a:t>Verbal</a:t>
            </a:r>
          </a:p>
          <a:p>
            <a:pPr lvl="1"/>
            <a:r>
              <a:rPr lang="en-US" dirty="0"/>
              <a:t>Visual (Video)</a:t>
            </a:r>
          </a:p>
          <a:p>
            <a:pPr lvl="1"/>
            <a:r>
              <a:rPr lang="en-US" dirty="0"/>
              <a:t>Biofeedback</a:t>
            </a:r>
          </a:p>
          <a:p>
            <a:r>
              <a:rPr lang="en-US" dirty="0"/>
              <a:t>Feedback - The more the better?</a:t>
            </a:r>
          </a:p>
          <a:p>
            <a:r>
              <a:rPr lang="en-US" dirty="0"/>
              <a:t>Feedback </a:t>
            </a:r>
            <a:r>
              <a:rPr lang="mr-IN" dirty="0"/>
              <a:t>–</a:t>
            </a:r>
            <a:r>
              <a:rPr lang="en-US" dirty="0"/>
              <a:t> immediate or delayed?</a:t>
            </a:r>
          </a:p>
          <a:p>
            <a:r>
              <a:rPr lang="en-US" dirty="0"/>
              <a:t>Feedback </a:t>
            </a:r>
            <a:r>
              <a:rPr lang="mr-IN" dirty="0"/>
              <a:t>–</a:t>
            </a:r>
            <a:r>
              <a:rPr lang="en-US" dirty="0"/>
              <a:t> timing to next trial?</a:t>
            </a:r>
          </a:p>
          <a:p>
            <a:pPr marL="0" indent="0">
              <a:buNone/>
            </a:pPr>
            <a:r>
              <a:rPr lang="en-US" dirty="0"/>
              <a:t>				What does it “depend on”?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20760130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8876"/>
            <a:ext cx="10515600" cy="1325563"/>
          </a:xfrm>
        </p:spPr>
        <p:txBody>
          <a:bodyPr/>
          <a:lstStyle/>
          <a:p>
            <a:r>
              <a:rPr lang="en-US" dirty="0"/>
              <a:t>Feedback </a:t>
            </a:r>
            <a:r>
              <a:rPr lang="mr-IN" dirty="0"/>
              <a:t>–</a:t>
            </a:r>
            <a:r>
              <a:rPr lang="en-US" dirty="0"/>
              <a:t> important considerations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Characteristics of the learner (e.g., skill level)</a:t>
            </a:r>
          </a:p>
          <a:p>
            <a:r>
              <a:rPr lang="en-US" dirty="0"/>
              <a:t>Nature of the skill to be learned</a:t>
            </a:r>
          </a:p>
          <a:p>
            <a:endParaRPr lang="en-US" dirty="0"/>
          </a:p>
          <a:p>
            <a:r>
              <a:rPr lang="en-US" dirty="0"/>
              <a:t>Feedback &amp; the focus of attention</a:t>
            </a:r>
          </a:p>
          <a:p>
            <a:pPr lvl="1"/>
            <a:r>
              <a:rPr lang="en-US" dirty="0"/>
              <a:t>Internal (self) focused v External focused (</a:t>
            </a:r>
            <a:r>
              <a:rPr lang="en-US" dirty="0" err="1"/>
              <a:t>Wulf</a:t>
            </a:r>
            <a:r>
              <a:rPr lang="en-US" dirty="0"/>
              <a:t> et al., 2000)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1447349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Analogous Coaching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Analogies / metaphors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-238299" y="6425103"/>
            <a:ext cx="12668597" cy="5153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0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Skill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464030" y="5951278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Models of Skill Acquisition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932217" y="5935287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Methods of Practice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396249" y="5942965"/>
            <a:ext cx="2327564" cy="111390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Structuring of Practice Environment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864436" y="5942965"/>
            <a:ext cx="2327564" cy="111390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13484597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624</TotalTime>
  <Words>633</Words>
  <Application>Microsoft Macintosh PowerPoint</Application>
  <PresentationFormat>Widescreen</PresentationFormat>
  <Paragraphs>170</Paragraphs>
  <Slides>16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Coaching  &amp;  Skill Acquisition</vt:lpstr>
      <vt:lpstr>PowerPoint Presentation</vt:lpstr>
      <vt:lpstr>PowerPoint Presentation</vt:lpstr>
      <vt:lpstr>Skill</vt:lpstr>
      <vt:lpstr>Skill (cont.)</vt:lpstr>
      <vt:lpstr>Classifications of skill</vt:lpstr>
      <vt:lpstr>Models of Skill Acquisition</vt:lpstr>
      <vt:lpstr>Fitts’ stage theory of motor learning</vt:lpstr>
      <vt:lpstr>Information Processing Based Theories</vt:lpstr>
      <vt:lpstr>Closed Loop Control (Adams, 1970s-80s)</vt:lpstr>
      <vt:lpstr>Schema (Schmidt, 1975, 1983)</vt:lpstr>
      <vt:lpstr>Methods of Practice</vt:lpstr>
      <vt:lpstr>Structuring the Practice Environment</vt:lpstr>
      <vt:lpstr>Feedback</vt:lpstr>
      <vt:lpstr>Feedback – important considerations</vt:lpstr>
      <vt:lpstr>Analogous Coaching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Coaching &amp; Skill Acquisition</dc:title>
  <dc:creator>Dylan Blain</dc:creator>
  <cp:lastModifiedBy>Geraint Forster</cp:lastModifiedBy>
  <cp:revision>13</cp:revision>
  <dcterms:created xsi:type="dcterms:W3CDTF">2018-02-16T09:46:41Z</dcterms:created>
  <dcterms:modified xsi:type="dcterms:W3CDTF">2023-11-10T12:08:25Z</dcterms:modified>
</cp:coreProperties>
</file>