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278" r:id="rId3"/>
    <p:sldId id="279" r:id="rId4"/>
    <p:sldId id="280" r:id="rId5"/>
    <p:sldId id="294" r:id="rId6"/>
    <p:sldId id="282" r:id="rId7"/>
    <p:sldId id="283" r:id="rId8"/>
    <p:sldId id="284" r:id="rId9"/>
    <p:sldId id="285" r:id="rId10"/>
    <p:sldId id="287" r:id="rId11"/>
    <p:sldId id="286" r:id="rId12"/>
    <p:sldId id="292" r:id="rId13"/>
    <p:sldId id="289" r:id="rId14"/>
    <p:sldId id="290" r:id="rId15"/>
    <p:sldId id="291"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6232" autoAdjust="0"/>
    <p:restoredTop sz="94576" autoAdjust="0"/>
  </p:normalViewPr>
  <p:slideViewPr>
    <p:cSldViewPr>
      <p:cViewPr varScale="1">
        <p:scale>
          <a:sx n="111" d="100"/>
          <a:sy n="111" d="100"/>
        </p:scale>
        <p:origin x="36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28/03/2024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28/03/2024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28/03/2024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28/03/2024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28/03/2024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28/03/2024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28/03/2024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28/03/2024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28/03/2024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28/03/2024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28/03/2024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28/03/2024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GFVKKTwkAN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a:t>PESTLE analysis</a:t>
            </a:r>
            <a:br>
              <a:rPr lang="en-GB" altLang="en-US" b="1" dirty="0"/>
            </a:br>
            <a:r>
              <a:rPr lang="en-GB" altLang="en-US" b="1" dirty="0"/>
              <a:t>LCBB4007</a:t>
            </a:r>
            <a:br>
              <a:rPr lang="en-GB" altLang="en-US" b="1" dirty="0"/>
            </a:br>
            <a:br>
              <a:rPr lang="en-GB" altLang="en-US" b="1" dirty="0"/>
            </a:br>
            <a:br>
              <a:rPr lang="en-GB" altLang="en-US" sz="3600" b="1" dirty="0"/>
            </a:br>
            <a:br>
              <a:rPr lang="en-GB" altLang="en-US" sz="3600" b="1" dirty="0"/>
            </a:br>
            <a:r>
              <a:rPr lang="en-GB" altLang="en-US" sz="3600" b="1" dirty="0"/>
              <a:t>						</a:t>
            </a:r>
            <a:r>
              <a:rPr lang="en-GB" altLang="en-US" sz="2400" b="1"/>
              <a:t>Week 6 </a:t>
            </a:r>
            <a:r>
              <a:rPr lang="en-GB" altLang="en-US" sz="2400" b="1" dirty="0"/>
              <a:t>–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PESTLE analysis</a:t>
            </a:r>
          </a:p>
          <a:p>
            <a:r>
              <a:rPr lang="en-US" sz="2400" dirty="0"/>
              <a:t>Importance of PESTLE analysis</a:t>
            </a:r>
          </a:p>
          <a:p>
            <a:r>
              <a:rPr lang="en-US" sz="2400" dirty="0"/>
              <a:t>PESTLE</a:t>
            </a:r>
          </a:p>
          <a:p>
            <a:pPr lvl="1"/>
            <a:r>
              <a:rPr lang="en-US" sz="1600" dirty="0"/>
              <a:t>Political </a:t>
            </a:r>
          </a:p>
          <a:p>
            <a:pPr lvl="1"/>
            <a:r>
              <a:rPr lang="en-US" sz="1600" dirty="0"/>
              <a:t>Economical </a:t>
            </a:r>
          </a:p>
          <a:p>
            <a:pPr lvl="1"/>
            <a:r>
              <a:rPr lang="en-US" sz="1600" dirty="0"/>
              <a:t>Social </a:t>
            </a:r>
          </a:p>
          <a:p>
            <a:pPr lvl="1"/>
            <a:r>
              <a:rPr lang="en-US" sz="1600" dirty="0"/>
              <a:t>Technological </a:t>
            </a:r>
          </a:p>
          <a:p>
            <a:pPr lvl="1"/>
            <a:r>
              <a:rPr lang="en-US" sz="1600" dirty="0"/>
              <a:t>Legal </a:t>
            </a:r>
          </a:p>
          <a:p>
            <a:pPr lvl="1"/>
            <a:r>
              <a:rPr lang="en-US" sz="1600" dirty="0"/>
              <a:t>Economical </a:t>
            </a:r>
          </a:p>
          <a:p>
            <a:r>
              <a:rPr lang="en-US" sz="2400" dirty="0"/>
              <a:t>Recap Video </a:t>
            </a:r>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457200" y="274638"/>
            <a:ext cx="8229600" cy="1143000"/>
          </a:xfrm>
        </p:spPr>
        <p:txBody>
          <a:bodyPr wrap="square" anchor="ctr">
            <a:normAutofit/>
          </a:bodyPr>
          <a:lstStyle/>
          <a:p>
            <a:r>
              <a:rPr lang="en-US" b="1"/>
              <a:t>PESTLE analysis</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457200" y="1600201"/>
            <a:ext cx="5266928" cy="3989040"/>
          </a:xfrm>
        </p:spPr>
        <p:txBody>
          <a:bodyPr wrap="square" anchor="t">
            <a:normAutofit fontScale="92500" lnSpcReduction="20000"/>
          </a:bodyPr>
          <a:lstStyle/>
          <a:p>
            <a:pPr>
              <a:lnSpc>
                <a:spcPct val="90000"/>
              </a:lnSpc>
            </a:pPr>
            <a:r>
              <a:rPr lang="en-GB" sz="2600" b="0" i="0" dirty="0">
                <a:effectLst/>
              </a:rPr>
              <a:t>PESTLE analysis is a framework or tool used to assess and and analyse the external macro-environmental factors that can impact an organization or business. </a:t>
            </a:r>
          </a:p>
          <a:p>
            <a:pPr>
              <a:lnSpc>
                <a:spcPct val="90000"/>
              </a:lnSpc>
            </a:pPr>
            <a:r>
              <a:rPr lang="en-GB" sz="2600" b="0" i="0" dirty="0">
                <a:effectLst/>
              </a:rPr>
              <a:t>PESTLE stands for six key categories of factors: </a:t>
            </a:r>
          </a:p>
          <a:p>
            <a:pPr lvl="1">
              <a:lnSpc>
                <a:spcPct val="90000"/>
              </a:lnSpc>
            </a:pPr>
            <a:r>
              <a:rPr lang="en-GB" sz="2200" b="0" i="0" dirty="0">
                <a:effectLst/>
              </a:rPr>
              <a:t>Political, </a:t>
            </a:r>
          </a:p>
          <a:p>
            <a:pPr lvl="1">
              <a:lnSpc>
                <a:spcPct val="90000"/>
              </a:lnSpc>
            </a:pPr>
            <a:r>
              <a:rPr lang="en-GB" sz="2200" b="0" i="0" dirty="0">
                <a:effectLst/>
              </a:rPr>
              <a:t>Economic, </a:t>
            </a:r>
          </a:p>
          <a:p>
            <a:pPr lvl="1">
              <a:lnSpc>
                <a:spcPct val="90000"/>
              </a:lnSpc>
            </a:pPr>
            <a:r>
              <a:rPr lang="en-GB" sz="2200" b="0" i="0" dirty="0">
                <a:effectLst/>
              </a:rPr>
              <a:t>Sociocultural, </a:t>
            </a:r>
          </a:p>
          <a:p>
            <a:pPr lvl="1">
              <a:lnSpc>
                <a:spcPct val="90000"/>
              </a:lnSpc>
            </a:pPr>
            <a:r>
              <a:rPr lang="en-GB" sz="2200" b="0" i="0" dirty="0">
                <a:effectLst/>
              </a:rPr>
              <a:t>Technological, </a:t>
            </a:r>
          </a:p>
          <a:p>
            <a:pPr lvl="1">
              <a:lnSpc>
                <a:spcPct val="90000"/>
              </a:lnSpc>
            </a:pPr>
            <a:r>
              <a:rPr lang="en-GB" sz="2200" b="0" i="0" dirty="0">
                <a:effectLst/>
              </a:rPr>
              <a:t>Legal</a:t>
            </a:r>
          </a:p>
          <a:p>
            <a:pPr lvl="1">
              <a:lnSpc>
                <a:spcPct val="90000"/>
              </a:lnSpc>
            </a:pPr>
            <a:r>
              <a:rPr lang="en-GB" sz="2200" b="0" i="0" dirty="0">
                <a:effectLst/>
              </a:rPr>
              <a:t>Environmental. </a:t>
            </a:r>
            <a:endParaRPr lang="en-US" sz="2200" dirty="0"/>
          </a:p>
        </p:txBody>
      </p:sp>
      <p:pic>
        <p:nvPicPr>
          <p:cNvPr id="1026" name="Picture 2" descr="Introduction To PESTLE Analysis | Understand Key External Factors That  Influence Your Organisation | BusinessAnalystMentor.com">
            <a:extLst>
              <a:ext uri="{FF2B5EF4-FFF2-40B4-BE49-F238E27FC236}">
                <a16:creationId xmlns:a16="http://schemas.microsoft.com/office/drawing/2014/main" id="{BA48757B-44D5-B569-5E0E-F4D73FF0C9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80112" y="3235596"/>
            <a:ext cx="3250704" cy="235364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28/03/2024</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DF215-C174-63DD-DF91-B76EEAD312BD}"/>
              </a:ext>
            </a:extLst>
          </p:cNvPr>
          <p:cNvSpPr>
            <a:spLocks noGrp="1"/>
          </p:cNvSpPr>
          <p:nvPr>
            <p:ph type="title"/>
          </p:nvPr>
        </p:nvSpPr>
        <p:spPr/>
        <p:txBody>
          <a:bodyPr/>
          <a:lstStyle/>
          <a:p>
            <a:r>
              <a:rPr lang="en-US" sz="3600" b="1" dirty="0"/>
              <a:t>Importance of PESTLE analysis</a:t>
            </a:r>
          </a:p>
        </p:txBody>
      </p:sp>
      <p:sp>
        <p:nvSpPr>
          <p:cNvPr id="3" name="Content Placeholder 2">
            <a:extLst>
              <a:ext uri="{FF2B5EF4-FFF2-40B4-BE49-F238E27FC236}">
                <a16:creationId xmlns:a16="http://schemas.microsoft.com/office/drawing/2014/main" id="{6468379C-8753-5AB3-E15C-D9C204F3C69F}"/>
              </a:ext>
            </a:extLst>
          </p:cNvPr>
          <p:cNvSpPr>
            <a:spLocks noGrp="1"/>
          </p:cNvSpPr>
          <p:nvPr>
            <p:ph idx="1"/>
          </p:nvPr>
        </p:nvSpPr>
        <p:spPr/>
        <p:txBody>
          <a:bodyPr/>
          <a:lstStyle/>
          <a:p>
            <a:r>
              <a:rPr lang="en-GB" sz="2400" b="0" i="0" dirty="0">
                <a:effectLst/>
              </a:rPr>
              <a:t>PESTLE is an analysis tool for organizations to evaluate their external environment and assess the potential opportunities and threats. </a:t>
            </a:r>
          </a:p>
          <a:p>
            <a:r>
              <a:rPr lang="en-GB" sz="2400" b="0" i="0" dirty="0">
                <a:effectLst/>
              </a:rPr>
              <a:t>By understanding these factors, businesses can make informed decisions, develop strategies that align with prevailing conditions, and proactively respond to changes in the external environment. </a:t>
            </a:r>
          </a:p>
          <a:p>
            <a:r>
              <a:rPr lang="en-GB" sz="2400" b="0" i="0" dirty="0">
                <a:effectLst/>
              </a:rPr>
              <a:t>It is often used with other analysis tools to help with the organisation’s decision-making and long-term strategic planning.</a:t>
            </a:r>
            <a:endParaRPr lang="en-US" sz="2400" dirty="0"/>
          </a:p>
        </p:txBody>
      </p:sp>
      <p:sp>
        <p:nvSpPr>
          <p:cNvPr id="4" name="Date Placeholder 3">
            <a:extLst>
              <a:ext uri="{FF2B5EF4-FFF2-40B4-BE49-F238E27FC236}">
                <a16:creationId xmlns:a16="http://schemas.microsoft.com/office/drawing/2014/main" id="{E3BE6E2B-C5DD-8C6B-FC5E-856AEF73C9A0}"/>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FBF33CAB-8F30-6842-1781-2E81D417047B}"/>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30914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ntroduction To PESTLE Analysis | Understand Key External Factors That  Influence Your Organisation | BusinessAnalystMentor.com">
            <a:extLst>
              <a:ext uri="{FF2B5EF4-FFF2-40B4-BE49-F238E27FC236}">
                <a16:creationId xmlns:a16="http://schemas.microsoft.com/office/drawing/2014/main" id="{5979022F-1163-E82B-3B53-A42E9B93ECD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39552" y="404664"/>
            <a:ext cx="7992888" cy="5111899"/>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B7309329-B8B0-20B6-61DE-0ABBC2D6B1B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28/03/2024</a:t>
            </a:fld>
            <a:endParaRPr lang="en-GB" altLang="en-US" sz="900"/>
          </a:p>
        </p:txBody>
      </p:sp>
      <p:sp>
        <p:nvSpPr>
          <p:cNvPr id="5" name="Slide Number Placeholder 4">
            <a:extLst>
              <a:ext uri="{FF2B5EF4-FFF2-40B4-BE49-F238E27FC236}">
                <a16:creationId xmlns:a16="http://schemas.microsoft.com/office/drawing/2014/main" id="{3FE98001-AFAD-9A7C-FFFD-3D4496CD69C9}"/>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665392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5BD78-16FC-8BE7-B921-7717AB48E890}"/>
              </a:ext>
            </a:extLst>
          </p:cNvPr>
          <p:cNvSpPr>
            <a:spLocks noGrp="1"/>
          </p:cNvSpPr>
          <p:nvPr>
            <p:ph type="title"/>
          </p:nvPr>
        </p:nvSpPr>
        <p:spPr/>
        <p:txBody>
          <a:bodyPr/>
          <a:lstStyle/>
          <a:p>
            <a:r>
              <a:rPr lang="en-US" sz="3600" b="1" dirty="0"/>
              <a:t>Political factors</a:t>
            </a:r>
          </a:p>
        </p:txBody>
      </p:sp>
      <p:sp>
        <p:nvSpPr>
          <p:cNvPr id="3" name="Content Placeholder 2">
            <a:extLst>
              <a:ext uri="{FF2B5EF4-FFF2-40B4-BE49-F238E27FC236}">
                <a16:creationId xmlns:a16="http://schemas.microsoft.com/office/drawing/2014/main" id="{296CA0B1-6B75-5493-1713-539E8DB441B7}"/>
              </a:ext>
            </a:extLst>
          </p:cNvPr>
          <p:cNvSpPr>
            <a:spLocks noGrp="1"/>
          </p:cNvSpPr>
          <p:nvPr>
            <p:ph idx="1"/>
          </p:nvPr>
        </p:nvSpPr>
        <p:spPr/>
        <p:txBody>
          <a:bodyPr/>
          <a:lstStyle/>
          <a:p>
            <a:pPr marL="0" indent="0" algn="l">
              <a:buNone/>
            </a:pPr>
            <a:r>
              <a:rPr lang="en-GB" sz="2400" b="1" i="0" dirty="0">
                <a:effectLst/>
              </a:rPr>
              <a:t>The political factors </a:t>
            </a:r>
            <a:r>
              <a:rPr lang="en-GB" sz="2400" b="0" i="0" dirty="0">
                <a:effectLst/>
              </a:rPr>
              <a:t>includes the political activities that happen </a:t>
            </a:r>
            <a:r>
              <a:rPr lang="en-GB" sz="2400" dirty="0"/>
              <a:t>in the country and may </a:t>
            </a:r>
            <a:r>
              <a:rPr lang="en-GB" sz="2400" b="0" i="0" dirty="0">
                <a:effectLst/>
              </a:rPr>
              <a:t>influence the organizations’ operations. These factors include:</a:t>
            </a:r>
          </a:p>
          <a:p>
            <a:pPr algn="l">
              <a:buFont typeface="Arial" panose="020B0604020202020204" pitchFamily="34" charset="0"/>
              <a:buChar char="•"/>
            </a:pPr>
            <a:r>
              <a:rPr lang="en-GB" sz="2400" b="0" i="0" dirty="0">
                <a:effectLst/>
              </a:rPr>
              <a:t>Government changes</a:t>
            </a:r>
          </a:p>
          <a:p>
            <a:pPr algn="l">
              <a:buFont typeface="Arial" panose="020B0604020202020204" pitchFamily="34" charset="0"/>
              <a:buChar char="•"/>
            </a:pPr>
            <a:r>
              <a:rPr lang="en-GB" sz="2400" b="0" i="0" dirty="0">
                <a:effectLst/>
              </a:rPr>
              <a:t>Taxation policies </a:t>
            </a:r>
          </a:p>
          <a:p>
            <a:pPr algn="l">
              <a:buFont typeface="Arial" panose="020B0604020202020204" pitchFamily="34" charset="0"/>
              <a:buChar char="•"/>
            </a:pPr>
            <a:r>
              <a:rPr lang="en-GB" sz="2400" b="0" i="0" dirty="0">
                <a:effectLst/>
              </a:rPr>
              <a:t>Trade regulations and tariffs</a:t>
            </a:r>
          </a:p>
          <a:p>
            <a:pPr algn="l">
              <a:buFont typeface="Arial" panose="020B0604020202020204" pitchFamily="34" charset="0"/>
              <a:buChar char="•"/>
            </a:pPr>
            <a:r>
              <a:rPr lang="en-GB" sz="2400" dirty="0"/>
              <a:t>Foreign pressures</a:t>
            </a:r>
            <a:endParaRPr lang="en-GB" sz="2400" b="0" i="0" dirty="0">
              <a:effectLst/>
            </a:endParaRPr>
          </a:p>
          <a:p>
            <a:pPr algn="l">
              <a:buFont typeface="Arial" panose="020B0604020202020204" pitchFamily="34" charset="0"/>
              <a:buChar char="•"/>
            </a:pPr>
            <a:r>
              <a:rPr lang="en-GB" sz="2400" b="0" i="0" dirty="0">
                <a:effectLst/>
              </a:rPr>
              <a:t>Relations with other countries</a:t>
            </a:r>
          </a:p>
          <a:p>
            <a:endParaRPr lang="en-US" dirty="0"/>
          </a:p>
        </p:txBody>
      </p:sp>
      <p:sp>
        <p:nvSpPr>
          <p:cNvPr id="4" name="Date Placeholder 3">
            <a:extLst>
              <a:ext uri="{FF2B5EF4-FFF2-40B4-BE49-F238E27FC236}">
                <a16:creationId xmlns:a16="http://schemas.microsoft.com/office/drawing/2014/main" id="{F49557EC-F3AD-4056-F819-DA7E2DC8736C}"/>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7070A4FE-057A-D112-B871-8607927428C8}"/>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3028488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7813D-9ED2-41CC-3544-6D73EF01B705}"/>
              </a:ext>
            </a:extLst>
          </p:cNvPr>
          <p:cNvSpPr>
            <a:spLocks noGrp="1"/>
          </p:cNvSpPr>
          <p:nvPr>
            <p:ph type="title"/>
          </p:nvPr>
        </p:nvSpPr>
        <p:spPr/>
        <p:txBody>
          <a:bodyPr/>
          <a:lstStyle/>
          <a:p>
            <a:r>
              <a:rPr lang="en-US" sz="3600" b="1" dirty="0"/>
              <a:t>Economical factors</a:t>
            </a:r>
          </a:p>
        </p:txBody>
      </p:sp>
      <p:sp>
        <p:nvSpPr>
          <p:cNvPr id="3" name="Content Placeholder 2">
            <a:extLst>
              <a:ext uri="{FF2B5EF4-FFF2-40B4-BE49-F238E27FC236}">
                <a16:creationId xmlns:a16="http://schemas.microsoft.com/office/drawing/2014/main" id="{CB0A456A-978D-EC6D-E7F5-5AC64DE04960}"/>
              </a:ext>
            </a:extLst>
          </p:cNvPr>
          <p:cNvSpPr>
            <a:spLocks noGrp="1"/>
          </p:cNvSpPr>
          <p:nvPr>
            <p:ph idx="1"/>
          </p:nvPr>
        </p:nvSpPr>
        <p:spPr/>
        <p:txBody>
          <a:bodyPr/>
          <a:lstStyle/>
          <a:p>
            <a:pPr marL="0" indent="0" algn="l">
              <a:buNone/>
            </a:pPr>
            <a:r>
              <a:rPr lang="en-GB" sz="2400" b="1" dirty="0"/>
              <a:t>The e</a:t>
            </a:r>
            <a:r>
              <a:rPr lang="en-GB" sz="2400" b="1" i="0" dirty="0">
                <a:effectLst/>
              </a:rPr>
              <a:t>conomic factors </a:t>
            </a:r>
            <a:r>
              <a:rPr lang="en-GB" sz="2400" b="0" i="0" dirty="0">
                <a:effectLst/>
              </a:rPr>
              <a:t>considers the economic </a:t>
            </a:r>
            <a:r>
              <a:rPr lang="en-GB" sz="2400" dirty="0"/>
              <a:t>conditions of a country. The factors </a:t>
            </a:r>
            <a:r>
              <a:rPr lang="en-GB" sz="2400" b="0" i="0" dirty="0">
                <a:effectLst/>
              </a:rPr>
              <a:t>can impact the organization’s financial performance and market opportunities:</a:t>
            </a:r>
          </a:p>
          <a:p>
            <a:pPr algn="l">
              <a:buFont typeface="Arial" panose="020B0604020202020204" pitchFamily="34" charset="0"/>
              <a:buChar char="•"/>
            </a:pPr>
            <a:r>
              <a:rPr lang="en-GB" sz="2400" b="0" i="0" dirty="0">
                <a:effectLst/>
              </a:rPr>
              <a:t>Economic growth or recession</a:t>
            </a:r>
          </a:p>
          <a:p>
            <a:pPr algn="l">
              <a:buFont typeface="Arial" panose="020B0604020202020204" pitchFamily="34" charset="0"/>
              <a:buChar char="•"/>
            </a:pPr>
            <a:r>
              <a:rPr lang="en-GB" sz="2400" b="0" i="0" dirty="0">
                <a:effectLst/>
              </a:rPr>
              <a:t>Inflation rates</a:t>
            </a:r>
          </a:p>
          <a:p>
            <a:pPr algn="l">
              <a:buFont typeface="Arial" panose="020B0604020202020204" pitchFamily="34" charset="0"/>
              <a:buChar char="•"/>
            </a:pPr>
            <a:r>
              <a:rPr lang="en-GB" sz="2400" b="0" i="0" dirty="0">
                <a:effectLst/>
              </a:rPr>
              <a:t>Exchange rates and currency stability</a:t>
            </a:r>
          </a:p>
          <a:p>
            <a:pPr algn="l">
              <a:buFont typeface="Arial" panose="020B0604020202020204" pitchFamily="34" charset="0"/>
              <a:buChar char="•"/>
            </a:pPr>
            <a:r>
              <a:rPr lang="en-GB" sz="2400" b="0" i="0" dirty="0">
                <a:effectLst/>
              </a:rPr>
              <a:t>Unemployment rates</a:t>
            </a:r>
          </a:p>
        </p:txBody>
      </p:sp>
      <p:sp>
        <p:nvSpPr>
          <p:cNvPr id="4" name="Date Placeholder 3">
            <a:extLst>
              <a:ext uri="{FF2B5EF4-FFF2-40B4-BE49-F238E27FC236}">
                <a16:creationId xmlns:a16="http://schemas.microsoft.com/office/drawing/2014/main" id="{B6C7C987-04CC-72C8-3C75-984844E37538}"/>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6F9A30CE-47F6-B256-ACE5-FB4D4FC54354}"/>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94635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CDB0-C3AF-F667-2691-F546DCE5E19A}"/>
              </a:ext>
            </a:extLst>
          </p:cNvPr>
          <p:cNvSpPr>
            <a:spLocks noGrp="1"/>
          </p:cNvSpPr>
          <p:nvPr>
            <p:ph type="title"/>
          </p:nvPr>
        </p:nvSpPr>
        <p:spPr/>
        <p:txBody>
          <a:bodyPr/>
          <a:lstStyle/>
          <a:p>
            <a:r>
              <a:rPr lang="en-US" sz="3600" b="1" dirty="0"/>
              <a:t>Social factors</a:t>
            </a:r>
          </a:p>
        </p:txBody>
      </p:sp>
      <p:sp>
        <p:nvSpPr>
          <p:cNvPr id="3" name="Content Placeholder 2">
            <a:extLst>
              <a:ext uri="{FF2B5EF4-FFF2-40B4-BE49-F238E27FC236}">
                <a16:creationId xmlns:a16="http://schemas.microsoft.com/office/drawing/2014/main" id="{7EB4AA06-EB1B-AE7E-3668-F6CA4AE9003C}"/>
              </a:ext>
            </a:extLst>
          </p:cNvPr>
          <p:cNvSpPr>
            <a:spLocks noGrp="1"/>
          </p:cNvSpPr>
          <p:nvPr>
            <p:ph idx="1"/>
          </p:nvPr>
        </p:nvSpPr>
        <p:spPr/>
        <p:txBody>
          <a:bodyPr/>
          <a:lstStyle/>
          <a:p>
            <a:pPr marL="0" indent="0" algn="l">
              <a:buNone/>
            </a:pPr>
            <a:r>
              <a:rPr lang="en-GB" sz="2400" b="1" i="0" dirty="0">
                <a:effectLst/>
              </a:rPr>
              <a:t>The social factors </a:t>
            </a:r>
            <a:r>
              <a:rPr lang="en-GB" sz="2400" b="0" i="0" dirty="0">
                <a:effectLst/>
              </a:rPr>
              <a:t>consider the societal and cultural influences that affect consumer behaviour, customer needs, buying habits, and preferences:</a:t>
            </a:r>
          </a:p>
          <a:p>
            <a:pPr algn="l">
              <a:buFont typeface="Arial" panose="020B0604020202020204" pitchFamily="34" charset="0"/>
              <a:buChar char="•"/>
            </a:pPr>
            <a:r>
              <a:rPr lang="en-GB" sz="2400" b="0" i="0" dirty="0">
                <a:effectLst/>
              </a:rPr>
              <a:t>Demographics (age, gender, ethnicity, etc.)</a:t>
            </a:r>
          </a:p>
          <a:p>
            <a:pPr algn="l">
              <a:buFont typeface="Arial" panose="020B0604020202020204" pitchFamily="34" charset="0"/>
              <a:buChar char="•"/>
            </a:pPr>
            <a:r>
              <a:rPr lang="en-GB" sz="2400" dirty="0"/>
              <a:t>Ethnic factors</a:t>
            </a:r>
            <a:endParaRPr lang="en-GB" sz="2400" b="0" i="0" dirty="0">
              <a:effectLst/>
            </a:endParaRPr>
          </a:p>
          <a:p>
            <a:pPr algn="l">
              <a:buFont typeface="Arial" panose="020B0604020202020204" pitchFamily="34" charset="0"/>
              <a:buChar char="•"/>
            </a:pPr>
            <a:r>
              <a:rPr lang="en-GB" sz="2400" b="0" i="0" dirty="0">
                <a:effectLst/>
              </a:rPr>
              <a:t>Social values and attitudes</a:t>
            </a:r>
          </a:p>
          <a:p>
            <a:pPr algn="l">
              <a:buFont typeface="Arial" panose="020B0604020202020204" pitchFamily="34" charset="0"/>
              <a:buChar char="•"/>
            </a:pPr>
            <a:r>
              <a:rPr lang="en-GB" sz="2400" b="0" i="0" dirty="0">
                <a:effectLst/>
              </a:rPr>
              <a:t>Trends</a:t>
            </a:r>
          </a:p>
          <a:p>
            <a:pPr algn="l">
              <a:buFont typeface="Arial" panose="020B0604020202020204" pitchFamily="34" charset="0"/>
              <a:buChar char="•"/>
            </a:pPr>
            <a:r>
              <a:rPr lang="en-GB" sz="2400" b="0" i="0" dirty="0">
                <a:effectLst/>
              </a:rPr>
              <a:t>Education</a:t>
            </a:r>
          </a:p>
          <a:p>
            <a:pPr algn="l">
              <a:buFont typeface="Arial" panose="020B0604020202020204" pitchFamily="34" charset="0"/>
              <a:buChar char="•"/>
            </a:pPr>
            <a:r>
              <a:rPr lang="en-GB" sz="2400" b="0" i="0" dirty="0">
                <a:effectLst/>
              </a:rPr>
              <a:t>Health consciousness</a:t>
            </a:r>
            <a:endParaRPr lang="en-US" dirty="0"/>
          </a:p>
        </p:txBody>
      </p:sp>
      <p:sp>
        <p:nvSpPr>
          <p:cNvPr id="4" name="Date Placeholder 3">
            <a:extLst>
              <a:ext uri="{FF2B5EF4-FFF2-40B4-BE49-F238E27FC236}">
                <a16:creationId xmlns:a16="http://schemas.microsoft.com/office/drawing/2014/main" id="{19996D2A-EAD7-CA01-6866-B44E01AB36EE}"/>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06250E26-5FD0-06AB-3CB2-C9266B1CED18}"/>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964502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BB96-C57E-E2CA-B2AB-93C3BCAD6E59}"/>
              </a:ext>
            </a:extLst>
          </p:cNvPr>
          <p:cNvSpPr>
            <a:spLocks noGrp="1"/>
          </p:cNvSpPr>
          <p:nvPr>
            <p:ph type="title"/>
          </p:nvPr>
        </p:nvSpPr>
        <p:spPr/>
        <p:txBody>
          <a:bodyPr/>
          <a:lstStyle/>
          <a:p>
            <a:r>
              <a:rPr lang="en-US" sz="3600" b="1" dirty="0"/>
              <a:t>Technological factors</a:t>
            </a:r>
          </a:p>
        </p:txBody>
      </p:sp>
      <p:sp>
        <p:nvSpPr>
          <p:cNvPr id="3" name="Content Placeholder 2">
            <a:extLst>
              <a:ext uri="{FF2B5EF4-FFF2-40B4-BE49-F238E27FC236}">
                <a16:creationId xmlns:a16="http://schemas.microsoft.com/office/drawing/2014/main" id="{E73C7801-A28B-B560-4E6F-12C8A69CA9EF}"/>
              </a:ext>
            </a:extLst>
          </p:cNvPr>
          <p:cNvSpPr>
            <a:spLocks noGrp="1"/>
          </p:cNvSpPr>
          <p:nvPr>
            <p:ph idx="1"/>
          </p:nvPr>
        </p:nvSpPr>
        <p:spPr/>
        <p:txBody>
          <a:bodyPr/>
          <a:lstStyle/>
          <a:p>
            <a:pPr marL="0" indent="0" algn="l">
              <a:buNone/>
            </a:pPr>
            <a:r>
              <a:rPr lang="en-GB" sz="2400" b="1" i="0" dirty="0">
                <a:effectLst/>
              </a:rPr>
              <a:t>The technological </a:t>
            </a:r>
            <a:r>
              <a:rPr lang="en-GB" sz="2400" b="1" dirty="0"/>
              <a:t>f</a:t>
            </a:r>
            <a:r>
              <a:rPr lang="en-GB" sz="2400" b="1" i="0" dirty="0">
                <a:effectLst/>
              </a:rPr>
              <a:t>actors </a:t>
            </a:r>
            <a:r>
              <a:rPr lang="en-GB" sz="2400" i="0" dirty="0">
                <a:effectLst/>
              </a:rPr>
              <a:t>refers to the</a:t>
            </a:r>
            <a:r>
              <a:rPr lang="en-GB" sz="2400" b="0" i="0" dirty="0">
                <a:effectLst/>
              </a:rPr>
              <a:t> technological advancements and innovation on business operations, products, and services:</a:t>
            </a:r>
          </a:p>
          <a:p>
            <a:pPr algn="l">
              <a:buFont typeface="Arial" panose="020B0604020202020204" pitchFamily="34" charset="0"/>
              <a:buChar char="•"/>
            </a:pPr>
            <a:r>
              <a:rPr lang="en-GB" sz="2400" b="0" i="0" dirty="0">
                <a:effectLst/>
              </a:rPr>
              <a:t>Technological infrastructure</a:t>
            </a:r>
          </a:p>
          <a:p>
            <a:pPr algn="l">
              <a:buFont typeface="Arial" panose="020B0604020202020204" pitchFamily="34" charset="0"/>
              <a:buChar char="•"/>
            </a:pPr>
            <a:r>
              <a:rPr lang="en-GB" sz="2400" b="0" i="0" dirty="0">
                <a:effectLst/>
              </a:rPr>
              <a:t>Research and development </a:t>
            </a:r>
          </a:p>
          <a:p>
            <a:pPr algn="l">
              <a:buFont typeface="Arial" panose="020B0604020202020204" pitchFamily="34" charset="0"/>
              <a:buChar char="•"/>
            </a:pPr>
            <a:r>
              <a:rPr lang="en-GB" sz="2400" b="0" i="0" dirty="0">
                <a:effectLst/>
              </a:rPr>
              <a:t>Automation and digitalization trends</a:t>
            </a:r>
          </a:p>
          <a:p>
            <a:pPr algn="l">
              <a:buFont typeface="Arial" panose="020B0604020202020204" pitchFamily="34" charset="0"/>
              <a:buChar char="•"/>
            </a:pPr>
            <a:r>
              <a:rPr lang="en-GB" sz="2400" b="0" i="0" dirty="0">
                <a:effectLst/>
              </a:rPr>
              <a:t>Intellectual property </a:t>
            </a:r>
          </a:p>
          <a:p>
            <a:pPr algn="l">
              <a:buFont typeface="Arial" panose="020B0604020202020204" pitchFamily="34" charset="0"/>
              <a:buChar char="•"/>
            </a:pPr>
            <a:r>
              <a:rPr lang="en-GB" sz="2400" b="0" i="0" dirty="0">
                <a:effectLst/>
              </a:rPr>
              <a:t>Information system</a:t>
            </a:r>
          </a:p>
          <a:p>
            <a:pPr algn="l">
              <a:buFont typeface="Arial" panose="020B0604020202020204" pitchFamily="34" charset="0"/>
              <a:buChar char="•"/>
            </a:pPr>
            <a:r>
              <a:rPr lang="en-GB" sz="2400" dirty="0"/>
              <a:t>Communication</a:t>
            </a:r>
            <a:endParaRPr lang="en-GB" sz="2400" b="0" i="0" dirty="0">
              <a:effectLst/>
            </a:endParaRPr>
          </a:p>
          <a:p>
            <a:endParaRPr lang="en-US" dirty="0"/>
          </a:p>
        </p:txBody>
      </p:sp>
      <p:sp>
        <p:nvSpPr>
          <p:cNvPr id="4" name="Date Placeholder 3">
            <a:extLst>
              <a:ext uri="{FF2B5EF4-FFF2-40B4-BE49-F238E27FC236}">
                <a16:creationId xmlns:a16="http://schemas.microsoft.com/office/drawing/2014/main" id="{045C19AF-BA20-C5DA-9DFE-D7EEA6B39905}"/>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AAABD456-F3AE-1E4E-9C6C-32042DB03DED}"/>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226394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CD114-C263-DFDB-939F-AD2427F512BF}"/>
              </a:ext>
            </a:extLst>
          </p:cNvPr>
          <p:cNvSpPr>
            <a:spLocks noGrp="1"/>
          </p:cNvSpPr>
          <p:nvPr>
            <p:ph type="title"/>
          </p:nvPr>
        </p:nvSpPr>
        <p:spPr/>
        <p:txBody>
          <a:bodyPr/>
          <a:lstStyle/>
          <a:p>
            <a:r>
              <a:rPr lang="en-US" sz="3600" b="1" dirty="0"/>
              <a:t>Legal factors</a:t>
            </a:r>
          </a:p>
        </p:txBody>
      </p:sp>
      <p:sp>
        <p:nvSpPr>
          <p:cNvPr id="3" name="Content Placeholder 2">
            <a:extLst>
              <a:ext uri="{FF2B5EF4-FFF2-40B4-BE49-F238E27FC236}">
                <a16:creationId xmlns:a16="http://schemas.microsoft.com/office/drawing/2014/main" id="{4DEC006F-1E14-54F1-F415-79D463EE11F0}"/>
              </a:ext>
            </a:extLst>
          </p:cNvPr>
          <p:cNvSpPr>
            <a:spLocks noGrp="1"/>
          </p:cNvSpPr>
          <p:nvPr>
            <p:ph idx="1"/>
          </p:nvPr>
        </p:nvSpPr>
        <p:spPr/>
        <p:txBody>
          <a:bodyPr/>
          <a:lstStyle/>
          <a:p>
            <a:pPr marL="0" indent="0" algn="l">
              <a:buNone/>
            </a:pPr>
            <a:r>
              <a:rPr lang="en-GB" sz="2400" b="1" i="0" dirty="0">
                <a:effectLst/>
              </a:rPr>
              <a:t>The legal </a:t>
            </a:r>
            <a:r>
              <a:rPr lang="en-GB" sz="2400" b="1" dirty="0"/>
              <a:t>f</a:t>
            </a:r>
            <a:r>
              <a:rPr lang="en-GB" sz="2400" b="1" i="0" dirty="0">
                <a:effectLst/>
              </a:rPr>
              <a:t>actors</a:t>
            </a:r>
            <a:r>
              <a:rPr lang="en-GB" sz="2400" b="1" dirty="0"/>
              <a:t> </a:t>
            </a:r>
            <a:r>
              <a:rPr lang="en-GB" sz="2400" dirty="0"/>
              <a:t>refers</a:t>
            </a:r>
            <a:r>
              <a:rPr lang="en-GB" sz="2400" b="0" i="0" dirty="0">
                <a:effectLst/>
              </a:rPr>
              <a:t> to the legislations, procedures and regulatory factors that can affect the organization’s operations and compliance requirements. This includes standards that organizations should meet in order to start production and promotion.</a:t>
            </a:r>
          </a:p>
          <a:p>
            <a:pPr algn="l">
              <a:buFont typeface="Arial" panose="020B0604020202020204" pitchFamily="34" charset="0"/>
              <a:buChar char="•"/>
            </a:pPr>
            <a:r>
              <a:rPr lang="en-GB" sz="2400" b="0" i="0" dirty="0">
                <a:effectLst/>
              </a:rPr>
              <a:t>Employment laws and regulations.</a:t>
            </a:r>
          </a:p>
          <a:p>
            <a:pPr algn="l">
              <a:buFont typeface="Arial" panose="020B0604020202020204" pitchFamily="34" charset="0"/>
              <a:buChar char="•"/>
            </a:pPr>
            <a:r>
              <a:rPr lang="en-GB" sz="2400" b="0" i="0" dirty="0">
                <a:effectLst/>
              </a:rPr>
              <a:t>Environmental regulations.</a:t>
            </a:r>
          </a:p>
          <a:p>
            <a:pPr algn="l">
              <a:buFont typeface="Arial" panose="020B0604020202020204" pitchFamily="34" charset="0"/>
              <a:buChar char="•"/>
            </a:pPr>
            <a:r>
              <a:rPr lang="en-GB" sz="2400" b="0" i="0" dirty="0">
                <a:effectLst/>
              </a:rPr>
              <a:t>Intellectual property laws.</a:t>
            </a:r>
          </a:p>
          <a:p>
            <a:pPr algn="l">
              <a:buFont typeface="Arial" panose="020B0604020202020204" pitchFamily="34" charset="0"/>
              <a:buChar char="•"/>
            </a:pPr>
            <a:r>
              <a:rPr lang="en-GB" sz="2400" b="0" i="0" dirty="0">
                <a:effectLst/>
              </a:rPr>
              <a:t>Consumer protection laws.</a:t>
            </a:r>
          </a:p>
          <a:p>
            <a:pPr algn="l">
              <a:buFont typeface="Arial" panose="020B0604020202020204" pitchFamily="34" charset="0"/>
              <a:buChar char="•"/>
            </a:pPr>
            <a:r>
              <a:rPr lang="en-GB" sz="2400" dirty="0"/>
              <a:t>Industry-specific regulations</a:t>
            </a:r>
            <a:endParaRPr lang="en-GB" sz="2400" b="0" i="0" dirty="0">
              <a:effectLst/>
            </a:endParaRPr>
          </a:p>
          <a:p>
            <a:endParaRPr lang="en-US" dirty="0"/>
          </a:p>
        </p:txBody>
      </p:sp>
      <p:sp>
        <p:nvSpPr>
          <p:cNvPr id="4" name="Date Placeholder 3">
            <a:extLst>
              <a:ext uri="{FF2B5EF4-FFF2-40B4-BE49-F238E27FC236}">
                <a16:creationId xmlns:a16="http://schemas.microsoft.com/office/drawing/2014/main" id="{87881652-2183-3780-B9EB-7BE2164B5EA6}"/>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EBA99942-4ED7-82B5-54F1-6E891C565834}"/>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188127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6D1A6-AA60-B2AF-8319-57746C1B5AA7}"/>
              </a:ext>
            </a:extLst>
          </p:cNvPr>
          <p:cNvSpPr>
            <a:spLocks noGrp="1"/>
          </p:cNvSpPr>
          <p:nvPr>
            <p:ph type="title"/>
          </p:nvPr>
        </p:nvSpPr>
        <p:spPr/>
        <p:txBody>
          <a:bodyPr/>
          <a:lstStyle/>
          <a:p>
            <a:r>
              <a:rPr lang="en-US" sz="3600" b="1" dirty="0"/>
              <a:t>Environmental factors</a:t>
            </a:r>
          </a:p>
        </p:txBody>
      </p:sp>
      <p:sp>
        <p:nvSpPr>
          <p:cNvPr id="3" name="Content Placeholder 2">
            <a:extLst>
              <a:ext uri="{FF2B5EF4-FFF2-40B4-BE49-F238E27FC236}">
                <a16:creationId xmlns:a16="http://schemas.microsoft.com/office/drawing/2014/main" id="{97BDEEFD-6F15-17E4-D83F-A0922DB652D3}"/>
              </a:ext>
            </a:extLst>
          </p:cNvPr>
          <p:cNvSpPr>
            <a:spLocks noGrp="1"/>
          </p:cNvSpPr>
          <p:nvPr>
            <p:ph idx="1"/>
          </p:nvPr>
        </p:nvSpPr>
        <p:spPr/>
        <p:txBody>
          <a:bodyPr/>
          <a:lstStyle/>
          <a:p>
            <a:pPr marL="0" indent="0" algn="l">
              <a:buNone/>
            </a:pPr>
            <a:r>
              <a:rPr lang="en-GB" sz="2400" b="1" i="0" dirty="0">
                <a:effectLst/>
              </a:rPr>
              <a:t>The environmental </a:t>
            </a:r>
            <a:r>
              <a:rPr lang="en-GB" sz="2400" b="1" dirty="0"/>
              <a:t>f</a:t>
            </a:r>
            <a:r>
              <a:rPr lang="en-GB" sz="2400" b="1" i="0" dirty="0">
                <a:effectLst/>
              </a:rPr>
              <a:t>actors </a:t>
            </a:r>
            <a:r>
              <a:rPr lang="en-GB" sz="2400" i="0" dirty="0">
                <a:effectLst/>
              </a:rPr>
              <a:t>considers</a:t>
            </a:r>
            <a:r>
              <a:rPr lang="en-GB" sz="2400" b="1" i="0" dirty="0">
                <a:effectLst/>
              </a:rPr>
              <a:t> </a:t>
            </a:r>
            <a:r>
              <a:rPr lang="en-GB" sz="2400" i="0" dirty="0">
                <a:effectLst/>
              </a:rPr>
              <a:t>the</a:t>
            </a:r>
            <a:r>
              <a:rPr lang="en-GB" sz="2400" b="1" i="0" dirty="0">
                <a:effectLst/>
              </a:rPr>
              <a:t> </a:t>
            </a:r>
            <a:r>
              <a:rPr lang="en-GB" sz="2400" b="0" i="0" dirty="0">
                <a:effectLst/>
              </a:rPr>
              <a:t>environmental factors and sustainability considerations on business practices and opportunities:</a:t>
            </a:r>
          </a:p>
          <a:p>
            <a:pPr algn="l">
              <a:buFont typeface="Arial" panose="020B0604020202020204" pitchFamily="34" charset="0"/>
              <a:buChar char="•"/>
            </a:pPr>
            <a:r>
              <a:rPr lang="en-GB" sz="2400" b="0" i="0" dirty="0">
                <a:effectLst/>
              </a:rPr>
              <a:t>Climate change and environmental regulations</a:t>
            </a:r>
          </a:p>
          <a:p>
            <a:pPr algn="l">
              <a:buFont typeface="Arial" panose="020B0604020202020204" pitchFamily="34" charset="0"/>
              <a:buChar char="•"/>
            </a:pPr>
            <a:r>
              <a:rPr lang="en-GB" sz="2400" b="0" i="0" dirty="0">
                <a:effectLst/>
              </a:rPr>
              <a:t>Resource scarcity (e.g., water, energy)</a:t>
            </a:r>
          </a:p>
          <a:p>
            <a:pPr algn="l">
              <a:buFont typeface="Arial" panose="020B0604020202020204" pitchFamily="34" charset="0"/>
              <a:buChar char="•"/>
            </a:pPr>
            <a:r>
              <a:rPr lang="en-GB" sz="2400" b="0" i="0" dirty="0">
                <a:effectLst/>
              </a:rPr>
              <a:t>Sustainability initiatives and consumer demand for eco-friendly products</a:t>
            </a:r>
          </a:p>
          <a:p>
            <a:pPr algn="l">
              <a:buFont typeface="Arial" panose="020B0604020202020204" pitchFamily="34" charset="0"/>
              <a:buChar char="•"/>
            </a:pPr>
            <a:r>
              <a:rPr lang="en-GB" sz="2400" b="0" i="0" dirty="0">
                <a:effectLst/>
              </a:rPr>
              <a:t>Environmental issues (e.g., global warming)</a:t>
            </a:r>
          </a:p>
          <a:p>
            <a:pPr algn="l">
              <a:buFont typeface="Arial" panose="020B0604020202020204" pitchFamily="34" charset="0"/>
              <a:buChar char="•"/>
            </a:pPr>
            <a:r>
              <a:rPr lang="en-GB" sz="2400" dirty="0"/>
              <a:t>Management style</a:t>
            </a:r>
          </a:p>
          <a:p>
            <a:pPr algn="l">
              <a:buFont typeface="Arial" panose="020B0604020202020204" pitchFamily="34" charset="0"/>
              <a:buChar char="•"/>
            </a:pPr>
            <a:r>
              <a:rPr lang="en-GB" sz="2400" b="0" i="0" dirty="0">
                <a:effectLst/>
              </a:rPr>
              <a:t>Consumer values</a:t>
            </a:r>
          </a:p>
          <a:p>
            <a:pPr algn="l">
              <a:buFont typeface="Arial" panose="020B0604020202020204" pitchFamily="34" charset="0"/>
              <a:buChar char="•"/>
            </a:pPr>
            <a:endParaRPr lang="en-GB" sz="2400" b="0" i="0" dirty="0">
              <a:effectLst/>
            </a:endParaRPr>
          </a:p>
          <a:p>
            <a:endParaRPr lang="en-US" dirty="0"/>
          </a:p>
        </p:txBody>
      </p:sp>
      <p:sp>
        <p:nvSpPr>
          <p:cNvPr id="4" name="Date Placeholder 3">
            <a:extLst>
              <a:ext uri="{FF2B5EF4-FFF2-40B4-BE49-F238E27FC236}">
                <a16:creationId xmlns:a16="http://schemas.microsoft.com/office/drawing/2014/main" id="{CA00C0D3-8CDF-C61B-4C40-B523519938B1}"/>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B3697C84-1B16-D8E3-27D2-EE6D097D2745}"/>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770091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76270-9BD6-7829-0908-760063B1A590}"/>
              </a:ext>
            </a:extLst>
          </p:cNvPr>
          <p:cNvSpPr>
            <a:spLocks noGrp="1"/>
          </p:cNvSpPr>
          <p:nvPr>
            <p:ph type="title"/>
          </p:nvPr>
        </p:nvSpPr>
        <p:spPr/>
        <p:txBody>
          <a:bodyPr/>
          <a:lstStyle/>
          <a:p>
            <a:r>
              <a:rPr lang="en-US" sz="3600" b="1" dirty="0"/>
              <a:t>Video recap</a:t>
            </a:r>
          </a:p>
        </p:txBody>
      </p:sp>
      <p:sp>
        <p:nvSpPr>
          <p:cNvPr id="3" name="Content Placeholder 2">
            <a:extLst>
              <a:ext uri="{FF2B5EF4-FFF2-40B4-BE49-F238E27FC236}">
                <a16:creationId xmlns:a16="http://schemas.microsoft.com/office/drawing/2014/main" id="{B68AAEA5-76E2-5A42-8FEF-1BA9B8739369}"/>
              </a:ext>
            </a:extLst>
          </p:cNvPr>
          <p:cNvSpPr>
            <a:spLocks noGrp="1"/>
          </p:cNvSpPr>
          <p:nvPr>
            <p:ph idx="1"/>
          </p:nvPr>
        </p:nvSpPr>
        <p:spPr/>
        <p:txBody>
          <a:bodyPr/>
          <a:lstStyle/>
          <a:p>
            <a:pPr marL="0" indent="0">
              <a:buNone/>
            </a:pPr>
            <a:r>
              <a:rPr lang="en-US" sz="2400" dirty="0">
                <a:hlinkClick r:id="rId2"/>
              </a:rPr>
              <a:t>https://</a:t>
            </a:r>
            <a:r>
              <a:rPr lang="en-US" sz="2400" dirty="0" err="1">
                <a:hlinkClick r:id="rId2"/>
              </a:rPr>
              <a:t>www.youtube.com</a:t>
            </a:r>
            <a:r>
              <a:rPr lang="en-US" sz="2400" dirty="0">
                <a:hlinkClick r:id="rId2"/>
              </a:rPr>
              <a:t>/</a:t>
            </a:r>
            <a:r>
              <a:rPr lang="en-US" sz="2400" dirty="0" err="1">
                <a:hlinkClick r:id="rId2"/>
              </a:rPr>
              <a:t>watch?v</a:t>
            </a:r>
            <a:r>
              <a:rPr lang="en-US" sz="2400" dirty="0">
                <a:hlinkClick r:id="rId2"/>
              </a:rPr>
              <a:t>=</a:t>
            </a:r>
            <a:r>
              <a:rPr lang="en-US" sz="2400" dirty="0" err="1">
                <a:hlinkClick r:id="rId2"/>
              </a:rPr>
              <a:t>GFVKKTwkANY</a:t>
            </a:r>
            <a:endParaRPr lang="en-US" sz="2400" dirty="0"/>
          </a:p>
        </p:txBody>
      </p:sp>
      <p:sp>
        <p:nvSpPr>
          <p:cNvPr id="4" name="Date Placeholder 3">
            <a:extLst>
              <a:ext uri="{FF2B5EF4-FFF2-40B4-BE49-F238E27FC236}">
                <a16:creationId xmlns:a16="http://schemas.microsoft.com/office/drawing/2014/main" id="{A9A79E4C-FC2D-4224-2BC6-FF477F38F176}"/>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594A9C04-EA1D-B1DD-228E-3F926481287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777386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6542C-38D8-E42D-F211-3B758769E651}"/>
              </a:ext>
            </a:extLst>
          </p:cNvPr>
          <p:cNvSpPr>
            <a:spLocks noGrp="1"/>
          </p:cNvSpPr>
          <p:nvPr>
            <p:ph type="title"/>
          </p:nvPr>
        </p:nvSpPr>
        <p:spPr>
          <a:xfrm>
            <a:off x="457200" y="274638"/>
            <a:ext cx="8229600" cy="1143000"/>
          </a:xfrm>
        </p:spPr>
        <p:txBody>
          <a:bodyPr wrap="square" anchor="ctr">
            <a:normAutofit/>
          </a:bodyPr>
          <a:lstStyle/>
          <a:p>
            <a:r>
              <a:rPr lang="en-US" sz="3600" b="1" dirty="0"/>
              <a:t>Activity 1</a:t>
            </a:r>
          </a:p>
        </p:txBody>
      </p:sp>
      <p:sp>
        <p:nvSpPr>
          <p:cNvPr id="3" name="Content Placeholder 2">
            <a:extLst>
              <a:ext uri="{FF2B5EF4-FFF2-40B4-BE49-F238E27FC236}">
                <a16:creationId xmlns:a16="http://schemas.microsoft.com/office/drawing/2014/main" id="{C77844FC-EE95-2FD5-3DC1-72890E5F243E}"/>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600"/>
              <a:t>Based on today’s lesson and your own research, provide a summary on how useful PESTLE analysis is to managers in offering an understanding in the business environment to develop effective strategies.</a:t>
            </a:r>
          </a:p>
        </p:txBody>
      </p:sp>
      <p:pic>
        <p:nvPicPr>
          <p:cNvPr id="1026" name="Picture 2" descr="PESTLE and mortar your rivals (in a nice, non-lethal way) - Dream End State">
            <a:extLst>
              <a:ext uri="{FF2B5EF4-FFF2-40B4-BE49-F238E27FC236}">
                <a16:creationId xmlns:a16="http://schemas.microsoft.com/office/drawing/2014/main" id="{32C54D8E-D6B4-B389-2272-3F1F1FF5A96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74399"/>
            <a:ext cx="4038600" cy="3040644"/>
          </a:xfrm>
          <a:prstGeom prst="rect">
            <a:avLst/>
          </a:prstGeom>
          <a:solidFill>
            <a:srgbClr val="FFFFFF"/>
          </a:solidFill>
        </p:spPr>
      </p:pic>
      <p:sp>
        <p:nvSpPr>
          <p:cNvPr id="4" name="Date Placeholder 3">
            <a:extLst>
              <a:ext uri="{FF2B5EF4-FFF2-40B4-BE49-F238E27FC236}">
                <a16:creationId xmlns:a16="http://schemas.microsoft.com/office/drawing/2014/main" id="{AC4D32E1-9274-3A23-7CB6-2461FEBCA3A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28/03/2024</a:t>
            </a:fld>
            <a:endParaRPr lang="en-GB" altLang="en-US" sz="900"/>
          </a:p>
        </p:txBody>
      </p:sp>
      <p:sp>
        <p:nvSpPr>
          <p:cNvPr id="5" name="Slide Number Placeholder 4">
            <a:extLst>
              <a:ext uri="{FF2B5EF4-FFF2-40B4-BE49-F238E27FC236}">
                <a16:creationId xmlns:a16="http://schemas.microsoft.com/office/drawing/2014/main" id="{758E5C0C-25D8-4B79-5887-94FCA8DC5D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2473256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DDD38-B3A3-5D66-F21A-BA2902A4FEBD}"/>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136C02C2-C741-FA76-D981-0E1E866171DB}"/>
              </a:ext>
            </a:extLst>
          </p:cNvPr>
          <p:cNvSpPr>
            <a:spLocks noGrp="1"/>
          </p:cNvSpPr>
          <p:nvPr>
            <p:ph idx="1"/>
          </p:nvPr>
        </p:nvSpPr>
        <p:spPr/>
        <p:txBody>
          <a:bodyPr/>
          <a:lstStyle/>
          <a:p>
            <a:r>
              <a:rPr lang="en-US" sz="2400" dirty="0"/>
              <a:t>James Dyson, the vacuum cleaning pioneer and vocal Brexit supporter, is causing some stir with his decision to relocate the headquarters of his business to Singapore. Jim Rowan, the CEO of the Dyson Company, said that "the move is nothing to do with Brexit or tax”. This is probably true. The normal corporation tax rate in Singapore is 17%, compared with 19% in the UK. Brexit is also of secondary importance to a global company like Dyson. So why did Dyson decide to move to Asia?</a:t>
            </a:r>
          </a:p>
          <a:p>
            <a:r>
              <a:rPr lang="en-US" sz="2400" dirty="0"/>
              <a:t>In group of 4-5, use PESTLE framework to explain what are the main external drivers for this business relocation.</a:t>
            </a:r>
          </a:p>
        </p:txBody>
      </p:sp>
      <p:sp>
        <p:nvSpPr>
          <p:cNvPr id="4" name="Date Placeholder 3">
            <a:extLst>
              <a:ext uri="{FF2B5EF4-FFF2-40B4-BE49-F238E27FC236}">
                <a16:creationId xmlns:a16="http://schemas.microsoft.com/office/drawing/2014/main" id="{9504ED8F-70DB-3982-8532-E17B20193FE0}"/>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F69588C9-B77C-AC35-9897-258325FAF489}"/>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975937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DA12-F560-DAA0-A532-08EA0B99944E}"/>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9495661-E200-5255-C1EA-36E2EE4DA6F5}"/>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endParaRPr lang="en-GB" sz="2000" dirty="0">
              <a:effectLst/>
            </a:endParaRPr>
          </a:p>
          <a:p>
            <a:pPr marL="0" indent="0">
              <a:buNone/>
            </a:pPr>
            <a:r>
              <a:rPr lang="en-GB" sz="2000" dirty="0">
                <a:effectLst/>
              </a:rPr>
              <a:t>CIPD, (2017). PESTLE analysis. YouTube. 1 September. Available at: https://</a:t>
            </a:r>
            <a:r>
              <a:rPr lang="en-GB" sz="2000" dirty="0" err="1">
                <a:effectLst/>
              </a:rPr>
              <a:t>www.youtube.com</a:t>
            </a:r>
            <a:r>
              <a:rPr lang="en-GB" sz="2000" dirty="0">
                <a:effectLst/>
              </a:rPr>
              <a:t>/</a:t>
            </a:r>
            <a:r>
              <a:rPr lang="en-GB" sz="2000" dirty="0" err="1">
                <a:effectLst/>
              </a:rPr>
              <a:t>watch?v</a:t>
            </a:r>
            <a:r>
              <a:rPr lang="en-GB" sz="2000" dirty="0">
                <a:effectLst/>
              </a:rPr>
              <a:t>=</a:t>
            </a:r>
            <a:r>
              <a:rPr lang="en-GB" sz="2000" dirty="0" err="1">
                <a:effectLst/>
              </a:rPr>
              <a:t>GFVKKTwkANY</a:t>
            </a:r>
            <a:r>
              <a:rPr lang="en-GB" sz="2000" dirty="0">
                <a:effectLst/>
              </a:rPr>
              <a:t> </a:t>
            </a:r>
          </a:p>
          <a:p>
            <a:pPr marL="0" indent="0">
              <a:buNone/>
            </a:pPr>
            <a:r>
              <a:rPr lang="en-US" sz="2000" dirty="0"/>
              <a:t>Needle, D. Burns, J. (2015) Business in context : an introduction to business and its environment. Seventh edition. Andover: Cengage Learning.</a:t>
            </a:r>
          </a:p>
          <a:p>
            <a:pPr marL="0" indent="0">
              <a:buNone/>
            </a:pPr>
            <a:endParaRPr lang="en-GB" sz="2000" dirty="0">
              <a:effectLst/>
            </a:endParaRPr>
          </a:p>
          <a:p>
            <a:endParaRPr lang="en-US" dirty="0"/>
          </a:p>
        </p:txBody>
      </p:sp>
      <p:sp>
        <p:nvSpPr>
          <p:cNvPr id="4" name="Date Placeholder 3">
            <a:extLst>
              <a:ext uri="{FF2B5EF4-FFF2-40B4-BE49-F238E27FC236}">
                <a16:creationId xmlns:a16="http://schemas.microsoft.com/office/drawing/2014/main" id="{4C829129-CA03-8E04-86F1-0A832F48D9BE}"/>
              </a:ext>
            </a:extLst>
          </p:cNvPr>
          <p:cNvSpPr>
            <a:spLocks noGrp="1"/>
          </p:cNvSpPr>
          <p:nvPr>
            <p:ph type="dt" sz="half" idx="10"/>
          </p:nvPr>
        </p:nvSpPr>
        <p:spPr/>
        <p:txBody>
          <a:bodyPr/>
          <a:lstStyle/>
          <a:p>
            <a:pPr>
              <a:defRPr/>
            </a:pPr>
            <a:fld id="{130ADD5E-52E0-0D44-B721-F95AB1FBEECE}" type="datetime1">
              <a:rPr lang="en-GB" altLang="en-US" smtClean="0"/>
              <a:pPr>
                <a:defRPr/>
              </a:pPr>
              <a:t>28/03/2024</a:t>
            </a:fld>
            <a:endParaRPr lang="en-GB" altLang="en-US"/>
          </a:p>
        </p:txBody>
      </p:sp>
      <p:sp>
        <p:nvSpPr>
          <p:cNvPr id="5" name="Slide Number Placeholder 4">
            <a:extLst>
              <a:ext uri="{FF2B5EF4-FFF2-40B4-BE49-F238E27FC236}">
                <a16:creationId xmlns:a16="http://schemas.microsoft.com/office/drawing/2014/main" id="{87804857-A12E-00AB-02CF-5B7B9140F385}"/>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6438601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898</TotalTime>
  <Words>722</Words>
  <Application>Microsoft Macintosh PowerPoint</Application>
  <PresentationFormat>On-screen Show (4:3)</PresentationFormat>
  <Paragraphs>109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PESTLE analysis LCBB4007          Week 6 – Session 2 </vt:lpstr>
      <vt:lpstr>Objectives of the session</vt:lpstr>
      <vt:lpstr>PESTLE analysis</vt:lpstr>
      <vt:lpstr>Importance of PESTLE analysis</vt:lpstr>
      <vt:lpstr>PowerPoint Presentation</vt:lpstr>
      <vt:lpstr>Political factors</vt:lpstr>
      <vt:lpstr>Economical factors</vt:lpstr>
      <vt:lpstr>Social factors</vt:lpstr>
      <vt:lpstr>Technological factors</vt:lpstr>
      <vt:lpstr>Legal factors</vt:lpstr>
      <vt:lpstr>Environmental factors</vt:lpstr>
      <vt:lpstr>Video recap</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112</cp:revision>
  <cp:lastPrinted>2018-07-02T15:32:24Z</cp:lastPrinted>
  <dcterms:created xsi:type="dcterms:W3CDTF">2002-10-07T19:43:58Z</dcterms:created>
  <dcterms:modified xsi:type="dcterms:W3CDTF">2024-03-28T11:17:35Z</dcterms:modified>
</cp:coreProperties>
</file>