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handoutMasterIdLst>
    <p:handoutMasterId r:id="rId6"/>
  </p:handout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79"/>
  </p:normalViewPr>
  <p:slideViewPr>
    <p:cSldViewPr snapToGrid="0" snapToObjects="1">
      <p:cViewPr varScale="1">
        <p:scale>
          <a:sx n="90" d="100"/>
          <a:sy n="90" d="100"/>
        </p:scale>
        <p:origin x="232"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3495D9-7F75-413D-D112-C7CD0EBE1F5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2014258</a:t>
            </a:r>
          </a:p>
        </p:txBody>
      </p:sp>
      <p:sp>
        <p:nvSpPr>
          <p:cNvPr id="3" name="Date Placeholder 2">
            <a:extLst>
              <a:ext uri="{FF2B5EF4-FFF2-40B4-BE49-F238E27FC236}">
                <a16:creationId xmlns:a16="http://schemas.microsoft.com/office/drawing/2014/main" id="{D1806F2C-23D5-D28E-0AD7-3B247E504F9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BA2C94D-E0B9-2241-95AF-3A5AEA324E77}" type="datetimeFigureOut">
              <a:rPr lang="en-US" smtClean="0"/>
              <a:t>5/2/22</a:t>
            </a:fld>
            <a:endParaRPr lang="en-US"/>
          </a:p>
        </p:txBody>
      </p:sp>
      <p:sp>
        <p:nvSpPr>
          <p:cNvPr id="4" name="Footer Placeholder 3">
            <a:extLst>
              <a:ext uri="{FF2B5EF4-FFF2-40B4-BE49-F238E27FC236}">
                <a16:creationId xmlns:a16="http://schemas.microsoft.com/office/drawing/2014/main" id="{8293AA6E-3831-2AE5-659C-9FA5650C81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E4E151E-4D41-1D27-A7E7-307D965FCD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00F46D9-773A-454E-A844-45636727E019}" type="slidenum">
              <a:rPr lang="en-US" smtClean="0"/>
              <a:t>‹#›</a:t>
            </a:fld>
            <a:endParaRPr lang="en-US"/>
          </a:p>
        </p:txBody>
      </p:sp>
    </p:spTree>
    <p:extLst>
      <p:ext uri="{BB962C8B-B14F-4D97-AF65-F5344CB8AC3E}">
        <p14:creationId xmlns:p14="http://schemas.microsoft.com/office/powerpoint/2010/main" val="315264464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2014258</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D6F662-C352-1B40-BAF6-8BCA2D4A2036}" type="datetimeFigureOut">
              <a:rPr lang="en-US" smtClean="0"/>
              <a:t>5/2/22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2CE499-0975-4946-A0DD-F5A58227491B}" type="slidenum">
              <a:rPr lang="en-US" smtClean="0"/>
              <a:t>‹#›</a:t>
            </a:fld>
            <a:endParaRPr lang="en-US"/>
          </a:p>
        </p:txBody>
      </p:sp>
    </p:spTree>
    <p:extLst>
      <p:ext uri="{BB962C8B-B14F-4D97-AF65-F5344CB8AC3E}">
        <p14:creationId xmlns:p14="http://schemas.microsoft.com/office/powerpoint/2010/main" val="116743601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FA364-DB62-F089-93B9-9AA87FD1345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FF3341D-F7E2-7CBF-C2AE-78C63F2427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8E1654-8C63-1DEA-B8CC-605DCD9CE030}"/>
              </a:ext>
            </a:extLst>
          </p:cNvPr>
          <p:cNvSpPr>
            <a:spLocks noGrp="1"/>
          </p:cNvSpPr>
          <p:nvPr>
            <p:ph type="dt" sz="half" idx="10"/>
          </p:nvPr>
        </p:nvSpPr>
        <p:spPr/>
        <p:txBody>
          <a:bodyPr/>
          <a:lstStyle/>
          <a:p>
            <a:fld id="{9E329596-BC00-F740-A3FD-B94FE071F35F}" type="datetime1">
              <a:rPr lang="en-GB" smtClean="0"/>
              <a:t>02/05/2022</a:t>
            </a:fld>
            <a:endParaRPr lang="en-US"/>
          </a:p>
        </p:txBody>
      </p:sp>
      <p:sp>
        <p:nvSpPr>
          <p:cNvPr id="5" name="Footer Placeholder 4">
            <a:extLst>
              <a:ext uri="{FF2B5EF4-FFF2-40B4-BE49-F238E27FC236}">
                <a16:creationId xmlns:a16="http://schemas.microsoft.com/office/drawing/2014/main" id="{24F076A0-24F5-E6B8-7B03-9ECF61D844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E337AA-F18A-167A-8FAE-7537D9F42EFA}"/>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1705556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C6043-261C-FBDD-4C71-0EF4C78029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C039A3-B0F7-CD44-4700-13FF4717F4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21FCF2-8096-E455-6397-A5E45D95A03E}"/>
              </a:ext>
            </a:extLst>
          </p:cNvPr>
          <p:cNvSpPr>
            <a:spLocks noGrp="1"/>
          </p:cNvSpPr>
          <p:nvPr>
            <p:ph type="dt" sz="half" idx="10"/>
          </p:nvPr>
        </p:nvSpPr>
        <p:spPr/>
        <p:txBody>
          <a:bodyPr/>
          <a:lstStyle/>
          <a:p>
            <a:fld id="{50977DC0-4969-8F48-8C4B-217B52B324CC}" type="datetime1">
              <a:rPr lang="en-GB" smtClean="0"/>
              <a:t>02/05/2022</a:t>
            </a:fld>
            <a:endParaRPr lang="en-US"/>
          </a:p>
        </p:txBody>
      </p:sp>
      <p:sp>
        <p:nvSpPr>
          <p:cNvPr id="5" name="Footer Placeholder 4">
            <a:extLst>
              <a:ext uri="{FF2B5EF4-FFF2-40B4-BE49-F238E27FC236}">
                <a16:creationId xmlns:a16="http://schemas.microsoft.com/office/drawing/2014/main" id="{D6B11582-C841-B071-318A-DDB173DD4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0F45A-31A3-ADB9-477C-CF56F0C8D172}"/>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2396680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247CC-239E-3A0A-3352-86F4FA4533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F3C6EB7-D2CE-ED67-265F-1CF07A5450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FB9AA61-C929-F1CF-069F-0E51A5A8ED30}"/>
              </a:ext>
            </a:extLst>
          </p:cNvPr>
          <p:cNvSpPr>
            <a:spLocks noGrp="1"/>
          </p:cNvSpPr>
          <p:nvPr>
            <p:ph type="dt" sz="half" idx="10"/>
          </p:nvPr>
        </p:nvSpPr>
        <p:spPr/>
        <p:txBody>
          <a:bodyPr/>
          <a:lstStyle/>
          <a:p>
            <a:fld id="{C83ED2C7-787A-1B44-99DD-642B110F760D}" type="datetime1">
              <a:rPr lang="en-GB" smtClean="0"/>
              <a:t>02/05/2022</a:t>
            </a:fld>
            <a:endParaRPr lang="en-US"/>
          </a:p>
        </p:txBody>
      </p:sp>
      <p:sp>
        <p:nvSpPr>
          <p:cNvPr id="5" name="Footer Placeholder 4">
            <a:extLst>
              <a:ext uri="{FF2B5EF4-FFF2-40B4-BE49-F238E27FC236}">
                <a16:creationId xmlns:a16="http://schemas.microsoft.com/office/drawing/2014/main" id="{86F6C734-AE8F-17E8-9F86-D025652964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4B244-1267-8170-8ABE-B1FE0DFE21B2}"/>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3813293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DCE9-01DA-49BD-7A6F-3C24423B54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E0438D-34D2-8D83-957C-F8E07CA640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9A0100B-34D9-9C19-6FB7-60B11E17495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13F5748-19FE-7B09-53FF-50E1059D3799}"/>
              </a:ext>
            </a:extLst>
          </p:cNvPr>
          <p:cNvSpPr>
            <a:spLocks noGrp="1"/>
          </p:cNvSpPr>
          <p:nvPr>
            <p:ph type="dt" sz="half" idx="10"/>
          </p:nvPr>
        </p:nvSpPr>
        <p:spPr/>
        <p:txBody>
          <a:bodyPr/>
          <a:lstStyle/>
          <a:p>
            <a:fld id="{D096ECC7-2DE6-C149-94B1-445274C4AAF7}" type="datetime1">
              <a:rPr lang="en-GB" smtClean="0"/>
              <a:t>02/05/2022</a:t>
            </a:fld>
            <a:endParaRPr lang="en-US"/>
          </a:p>
        </p:txBody>
      </p:sp>
      <p:sp>
        <p:nvSpPr>
          <p:cNvPr id="6" name="Footer Placeholder 5">
            <a:extLst>
              <a:ext uri="{FF2B5EF4-FFF2-40B4-BE49-F238E27FC236}">
                <a16:creationId xmlns:a16="http://schemas.microsoft.com/office/drawing/2014/main" id="{71539A8A-24F5-952B-64CD-7BD42C93AB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10B08B-809F-E7D8-ED8D-F3C0FE0BDBAC}"/>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3436951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91CCC-B3DA-1B23-3F77-645A47C4EFF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6AC73F-B14D-737A-4676-558FB0811A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95AAE9-50E5-66BB-80B3-F29954993D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B0295BC-8F02-AF00-CFA2-5AB48DB009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881F4F3-A580-8FC6-A4E1-848B61BC207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A0ABB1-0465-2250-2DF4-0C0D50AC6B29}"/>
              </a:ext>
            </a:extLst>
          </p:cNvPr>
          <p:cNvSpPr>
            <a:spLocks noGrp="1"/>
          </p:cNvSpPr>
          <p:nvPr>
            <p:ph type="dt" sz="half" idx="10"/>
          </p:nvPr>
        </p:nvSpPr>
        <p:spPr/>
        <p:txBody>
          <a:bodyPr/>
          <a:lstStyle/>
          <a:p>
            <a:fld id="{66359B52-DEB9-6C4B-986A-E72FC4730729}" type="datetime1">
              <a:rPr lang="en-GB" smtClean="0"/>
              <a:t>02/05/2022</a:t>
            </a:fld>
            <a:endParaRPr lang="en-US"/>
          </a:p>
        </p:txBody>
      </p:sp>
      <p:sp>
        <p:nvSpPr>
          <p:cNvPr id="8" name="Footer Placeholder 7">
            <a:extLst>
              <a:ext uri="{FF2B5EF4-FFF2-40B4-BE49-F238E27FC236}">
                <a16:creationId xmlns:a16="http://schemas.microsoft.com/office/drawing/2014/main" id="{42B90975-8F5E-27BD-C6E5-342FAF010E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469E739-ED26-2B81-0EE6-24A44E619924}"/>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3015797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5E0CD-3438-2009-38F9-95BA71D173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2FB416C-0B4B-96D8-274C-C928AE22DA52}"/>
              </a:ext>
            </a:extLst>
          </p:cNvPr>
          <p:cNvSpPr>
            <a:spLocks noGrp="1"/>
          </p:cNvSpPr>
          <p:nvPr>
            <p:ph type="dt" sz="half" idx="10"/>
          </p:nvPr>
        </p:nvSpPr>
        <p:spPr/>
        <p:txBody>
          <a:bodyPr/>
          <a:lstStyle/>
          <a:p>
            <a:fld id="{F80E537F-8EAD-F64E-8693-157DF67F2D41}" type="datetime1">
              <a:rPr lang="en-GB" smtClean="0"/>
              <a:t>02/05/2022</a:t>
            </a:fld>
            <a:endParaRPr lang="en-US"/>
          </a:p>
        </p:txBody>
      </p:sp>
      <p:sp>
        <p:nvSpPr>
          <p:cNvPr id="4" name="Footer Placeholder 3">
            <a:extLst>
              <a:ext uri="{FF2B5EF4-FFF2-40B4-BE49-F238E27FC236}">
                <a16:creationId xmlns:a16="http://schemas.microsoft.com/office/drawing/2014/main" id="{73EB8FA2-FCE9-EB81-4B6B-0971F3AD17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C4AB36-C997-4E81-16DA-6489BC297E48}"/>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313544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241DED-E153-34B8-B579-B39DC44F6FB7}"/>
              </a:ext>
            </a:extLst>
          </p:cNvPr>
          <p:cNvSpPr>
            <a:spLocks noGrp="1"/>
          </p:cNvSpPr>
          <p:nvPr>
            <p:ph type="dt" sz="half" idx="10"/>
          </p:nvPr>
        </p:nvSpPr>
        <p:spPr/>
        <p:txBody>
          <a:bodyPr/>
          <a:lstStyle/>
          <a:p>
            <a:fld id="{2E4B248B-9192-8940-B279-DC5C63F4AA18}" type="datetime1">
              <a:rPr lang="en-GB" smtClean="0"/>
              <a:t>02/05/2022</a:t>
            </a:fld>
            <a:endParaRPr lang="en-US"/>
          </a:p>
        </p:txBody>
      </p:sp>
      <p:sp>
        <p:nvSpPr>
          <p:cNvPr id="3" name="Footer Placeholder 2">
            <a:extLst>
              <a:ext uri="{FF2B5EF4-FFF2-40B4-BE49-F238E27FC236}">
                <a16:creationId xmlns:a16="http://schemas.microsoft.com/office/drawing/2014/main" id="{AF16A5E5-3417-952F-DC48-F69D7BDFEAB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4822C8B-D8D6-3019-71C8-0D4CEEA94FBD}"/>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758342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DE884-8367-6A5C-BFD1-F2F8607DB2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0A929C3-5C5C-409F-65EB-26A37FBBB4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F418768-0CEC-ACD9-A0E6-120C31461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17C9CE-04F9-6189-E6BE-C04E725D0A09}"/>
              </a:ext>
            </a:extLst>
          </p:cNvPr>
          <p:cNvSpPr>
            <a:spLocks noGrp="1"/>
          </p:cNvSpPr>
          <p:nvPr>
            <p:ph type="dt" sz="half" idx="10"/>
          </p:nvPr>
        </p:nvSpPr>
        <p:spPr/>
        <p:txBody>
          <a:bodyPr/>
          <a:lstStyle/>
          <a:p>
            <a:fld id="{771C950E-2C50-4A42-A5CA-DA550F8012F1}" type="datetime1">
              <a:rPr lang="en-GB" smtClean="0"/>
              <a:t>02/05/2022</a:t>
            </a:fld>
            <a:endParaRPr lang="en-US"/>
          </a:p>
        </p:txBody>
      </p:sp>
      <p:sp>
        <p:nvSpPr>
          <p:cNvPr id="6" name="Footer Placeholder 5">
            <a:extLst>
              <a:ext uri="{FF2B5EF4-FFF2-40B4-BE49-F238E27FC236}">
                <a16:creationId xmlns:a16="http://schemas.microsoft.com/office/drawing/2014/main" id="{DAEE0A05-AFD1-A95D-919F-02410CF02F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33E11-D830-4562-6E8E-66518E152C37}"/>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2616210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059ED-DC81-3B3A-08B3-F1561F18B6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FC8335-60DC-8500-0E9E-44BCAF7E17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2CAEC8-7D09-1948-E6BB-A1559663EA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F15C24-C657-3789-18CA-CDB57ED01384}"/>
              </a:ext>
            </a:extLst>
          </p:cNvPr>
          <p:cNvSpPr>
            <a:spLocks noGrp="1"/>
          </p:cNvSpPr>
          <p:nvPr>
            <p:ph type="dt" sz="half" idx="10"/>
          </p:nvPr>
        </p:nvSpPr>
        <p:spPr/>
        <p:txBody>
          <a:bodyPr/>
          <a:lstStyle/>
          <a:p>
            <a:fld id="{5018F0C6-DE49-004B-84CF-DB2DF8CD036C}" type="datetime1">
              <a:rPr lang="en-GB" smtClean="0"/>
              <a:t>02/05/2022</a:t>
            </a:fld>
            <a:endParaRPr lang="en-US"/>
          </a:p>
        </p:txBody>
      </p:sp>
      <p:sp>
        <p:nvSpPr>
          <p:cNvPr id="6" name="Footer Placeholder 5">
            <a:extLst>
              <a:ext uri="{FF2B5EF4-FFF2-40B4-BE49-F238E27FC236}">
                <a16:creationId xmlns:a16="http://schemas.microsoft.com/office/drawing/2014/main" id="{E7D3BD06-EB57-3EEB-3C60-B1D6B18AF2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E346F7-0C8D-9ADA-F532-79282F5D9155}"/>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74845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B9062-5B20-1DAF-73F2-DF92A830587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020A36-9822-ECDB-BB8D-B2A9033C884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B1A27C-2740-8102-CBBB-698C11079FED}"/>
              </a:ext>
            </a:extLst>
          </p:cNvPr>
          <p:cNvSpPr>
            <a:spLocks noGrp="1"/>
          </p:cNvSpPr>
          <p:nvPr>
            <p:ph type="dt" sz="half" idx="10"/>
          </p:nvPr>
        </p:nvSpPr>
        <p:spPr/>
        <p:txBody>
          <a:bodyPr/>
          <a:lstStyle/>
          <a:p>
            <a:fld id="{AABFCA0E-33F9-8C45-BE75-00FA1FCAA3D1}" type="datetime1">
              <a:rPr lang="en-GB" smtClean="0"/>
              <a:t>02/05/2022</a:t>
            </a:fld>
            <a:endParaRPr lang="en-US"/>
          </a:p>
        </p:txBody>
      </p:sp>
      <p:sp>
        <p:nvSpPr>
          <p:cNvPr id="5" name="Footer Placeholder 4">
            <a:extLst>
              <a:ext uri="{FF2B5EF4-FFF2-40B4-BE49-F238E27FC236}">
                <a16:creationId xmlns:a16="http://schemas.microsoft.com/office/drawing/2014/main" id="{F15370BE-6C77-4F67-33FC-D1A555AB0A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4B9E72-107C-BF81-63F0-E54101CAC12E}"/>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3875551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0FCD33-F9ED-CEFF-B33F-F75BF3645E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32EA75-85FF-8499-CA42-B92599C80BF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ECE22B-A616-C4DF-5D33-DF9D1F0137CF}"/>
              </a:ext>
            </a:extLst>
          </p:cNvPr>
          <p:cNvSpPr>
            <a:spLocks noGrp="1"/>
          </p:cNvSpPr>
          <p:nvPr>
            <p:ph type="dt" sz="half" idx="10"/>
          </p:nvPr>
        </p:nvSpPr>
        <p:spPr/>
        <p:txBody>
          <a:bodyPr/>
          <a:lstStyle/>
          <a:p>
            <a:fld id="{3250598F-2DDC-2C47-9070-AC2E15D98EE0}" type="datetime1">
              <a:rPr lang="en-GB" smtClean="0"/>
              <a:t>02/05/2022</a:t>
            </a:fld>
            <a:endParaRPr lang="en-US"/>
          </a:p>
        </p:txBody>
      </p:sp>
      <p:sp>
        <p:nvSpPr>
          <p:cNvPr id="5" name="Footer Placeholder 4">
            <a:extLst>
              <a:ext uri="{FF2B5EF4-FFF2-40B4-BE49-F238E27FC236}">
                <a16:creationId xmlns:a16="http://schemas.microsoft.com/office/drawing/2014/main" id="{9A7BE816-8A45-B964-6B89-05EFE58608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6A742E-FB23-624D-919E-ED3D444F3CF7}"/>
              </a:ext>
            </a:extLst>
          </p:cNvPr>
          <p:cNvSpPr>
            <a:spLocks noGrp="1"/>
          </p:cNvSpPr>
          <p:nvPr>
            <p:ph type="sldNum" sz="quarter" idx="12"/>
          </p:nvPr>
        </p:nvSpPr>
        <p:spPr/>
        <p:txBody>
          <a:bodyPr/>
          <a:lstStyle/>
          <a:p>
            <a:fld id="{6C87D16C-717B-7440-B2EA-EF165260BAB0}" type="slidenum">
              <a:rPr lang="en-US" smtClean="0"/>
              <a:t>‹#›</a:t>
            </a:fld>
            <a:endParaRPr lang="en-US"/>
          </a:p>
        </p:txBody>
      </p:sp>
    </p:spTree>
    <p:extLst>
      <p:ext uri="{BB962C8B-B14F-4D97-AF65-F5344CB8AC3E}">
        <p14:creationId xmlns:p14="http://schemas.microsoft.com/office/powerpoint/2010/main" val="3007830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3D36A2-ED72-55CB-05E1-1CC47B24B2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5E8263-9AA5-5862-C816-21C6E21461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BADBA4-8006-D9DB-CD96-BA9999B78F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F99E4-1010-1343-9FF7-D6E013244E4E}" type="datetime1">
              <a:rPr lang="en-GB" smtClean="0"/>
              <a:t>02/05/2022</a:t>
            </a:fld>
            <a:endParaRPr lang="en-US"/>
          </a:p>
        </p:txBody>
      </p:sp>
      <p:sp>
        <p:nvSpPr>
          <p:cNvPr id="5" name="Footer Placeholder 4">
            <a:extLst>
              <a:ext uri="{FF2B5EF4-FFF2-40B4-BE49-F238E27FC236}">
                <a16:creationId xmlns:a16="http://schemas.microsoft.com/office/drawing/2014/main" id="{9FFF1BFA-B449-D8E9-DF49-CEF3EF9E84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216464-D492-2FE2-E035-B38A76AB26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87D16C-717B-7440-B2EA-EF165260BAB0}" type="slidenum">
              <a:rPr lang="en-US" smtClean="0"/>
              <a:t>‹#›</a:t>
            </a:fld>
            <a:endParaRPr lang="en-US"/>
          </a:p>
        </p:txBody>
      </p:sp>
    </p:spTree>
    <p:extLst>
      <p:ext uri="{BB962C8B-B14F-4D97-AF65-F5344CB8AC3E}">
        <p14:creationId xmlns:p14="http://schemas.microsoft.com/office/powerpoint/2010/main" val="2466077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bma.org.uk/what-we-do/population-health/improving-the-health-of-specific-groups/autism-spectrum-disorder" TargetMode="External"/><Relationship Id="rId13" Type="http://schemas.openxmlformats.org/officeDocument/2006/relationships/hyperlink" Target="https://www.healthychildren.org/English/health-issues/conditions/Autism/Pages/How-Doctors-Screen-for-Autism.aspx" TargetMode="External"/><Relationship Id="rId3" Type="http://schemas.openxmlformats.org/officeDocument/2006/relationships/hyperlink" Target="https://www.nichd.nih.gov/health/topics/autism/conditioninfo/treatments/early-intervention" TargetMode="External"/><Relationship Id="rId7" Type="http://schemas.openxmlformats.org/officeDocument/2006/relationships/hyperlink" Target="https://autismwales.org/en/" TargetMode="External"/><Relationship Id="rId12" Type="http://schemas.openxmlformats.org/officeDocument/2006/relationships/hyperlink" Target="https://digital.nhs.uk/data-and-information/publications/statistical/autism-statistics" TargetMode="External"/><Relationship Id="rId2" Type="http://schemas.openxmlformats.org/officeDocument/2006/relationships/hyperlink" Target="https://gov.wales/sites/default/files/publications/2019-01/ways-of-supporting-learners-with-autistic-spectrum-disorder-asd.pdf" TargetMode="External"/><Relationship Id="rId1" Type="http://schemas.openxmlformats.org/officeDocument/2006/relationships/slideLayout" Target="../slideLayouts/slideLayout2.xml"/><Relationship Id="rId6" Type="http://schemas.openxmlformats.org/officeDocument/2006/relationships/hyperlink" Target="https://autismwales.org/en/integrated-autism-service/" TargetMode="External"/><Relationship Id="rId11" Type="http://schemas.openxmlformats.org/officeDocument/2006/relationships/hyperlink" Target="https://www.cdc.gov/ncbddd/autism/index.html" TargetMode="External"/><Relationship Id="rId5" Type="http://schemas.openxmlformats.org/officeDocument/2006/relationships/hyperlink" Target="http://www.autismtoolbox.co.uk/partnership-working-and-roles" TargetMode="External"/><Relationship Id="rId15" Type="http://schemas.openxmlformats.org/officeDocument/2006/relationships/hyperlink" Target="https://www.mayoclinic.org/diseases-conditions/autism-spectrum-disorder/diagnosis-treatment/drc-20352934" TargetMode="External"/><Relationship Id="rId10" Type="http://schemas.openxmlformats.org/officeDocument/2006/relationships/hyperlink" Target="https://www.cdc.gov/ncbddd/autism/screening.html" TargetMode="External"/><Relationship Id="rId4" Type="http://schemas.openxmlformats.org/officeDocument/2006/relationships/hyperlink" Target="https://myasdf.org/media-center/articles/early-intervention-makes-a-huge-difference-for-autistic-children/" TargetMode="External"/><Relationship Id="rId9" Type="http://schemas.openxmlformats.org/officeDocument/2006/relationships/hyperlink" Target="https://www.nichd.nih.gov/health/topics/autism/conditioninfo/symptoms" TargetMode="External"/><Relationship Id="rId14" Type="http://schemas.openxmlformats.org/officeDocument/2006/relationships/hyperlink" Target="https://www.highspeedtraining.co.uk/safeguarding-people/autism-awareness-training-course.aspx"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nhs.uk/conditions/autism/getting-diagnosed/how-to-get-diagnosed/" TargetMode="External"/><Relationship Id="rId13" Type="http://schemas.openxmlformats.org/officeDocument/2006/relationships/hyperlink" Target="https://raisingchildren.net.au/autism/behaviour/understanding-behaviour/changing-routines-asd" TargetMode="External"/><Relationship Id="rId3" Type="http://schemas.openxmlformats.org/officeDocument/2006/relationships/hyperlink" Target="https://digital.nhs.uk/data-and-information/publications/statistical/autism-statistics" TargetMode="External"/><Relationship Id="rId7" Type="http://schemas.openxmlformats.org/officeDocument/2006/relationships/hyperlink" Target="https://111.wales.nhs.uk/Autismspectrumdisorder/" TargetMode="External"/><Relationship Id="rId12" Type="http://schemas.openxmlformats.org/officeDocument/2006/relationships/hyperlink" Target="https://www.nichd.nih.gov/health/topics/autism/conditioninfo/symptoms-appear" TargetMode="External"/><Relationship Id="rId2" Type="http://schemas.openxmlformats.org/officeDocument/2006/relationships/hyperlink" Target="https://medlineplus.gov/genetics/condition/autism-spectrum-disorder/" TargetMode="External"/><Relationship Id="rId16" Type="http://schemas.openxmlformats.org/officeDocument/2006/relationships/hyperlink" Target="https://www.spectrumnews.org/news/autisms-sex-ratio-explained/amp/" TargetMode="External"/><Relationship Id="rId1" Type="http://schemas.openxmlformats.org/officeDocument/2006/relationships/slideLayout" Target="../slideLayouts/slideLayout2.xml"/><Relationship Id="rId6" Type="http://schemas.openxmlformats.org/officeDocument/2006/relationships/hyperlink" Target="https://www.nichd.nih.gov/health/topics/autism/conditioninfo/symptoms" TargetMode="External"/><Relationship Id="rId11" Type="http://schemas.openxmlformats.org/officeDocument/2006/relationships/hyperlink" Target="https://www.nichd.nih.gov/health/topics/autism/conditioninfo/treatments/early-intervention" TargetMode="External"/><Relationship Id="rId5" Type="http://schemas.openxmlformats.org/officeDocument/2006/relationships/hyperlink" Target="https://www.autism.org.uk/advice-and-guidance/topics/communication/communication-tools/visual-supports" TargetMode="External"/><Relationship Id="rId15" Type="http://schemas.openxmlformats.org/officeDocument/2006/relationships/hyperlink" Target="https://gov.wales/additional-learning-needs-code" TargetMode="External"/><Relationship Id="rId10" Type="http://schemas.openxmlformats.org/officeDocument/2006/relationships/hyperlink" Target="https://www.nidcd.nih.gov/health/autism-spectrum-disorder-communication-problems-children" TargetMode="External"/><Relationship Id="rId4" Type="http://schemas.openxmlformats.org/officeDocument/2006/relationships/hyperlink" Target="https://www.ncbi.nlm.nih.gov/pmc/articles/PMC6418028/" TargetMode="External"/><Relationship Id="rId9" Type="http://schemas.openxmlformats.org/officeDocument/2006/relationships/hyperlink" Target="https://www.nhs.uk/conditions/autism/signs/" TargetMode="External"/><Relationship Id="rId14" Type="http://schemas.openxmlformats.org/officeDocument/2006/relationships/hyperlink" Target="https://gov.wales/sites/default/files/publications/2019-01/ways-of-supporting-learners-with-autistic-spectrum-disorder-as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152945A-EEB4-309C-690F-865A44C9653F}"/>
              </a:ext>
            </a:extLst>
          </p:cNvPr>
          <p:cNvSpPr txBox="1"/>
          <p:nvPr/>
        </p:nvSpPr>
        <p:spPr>
          <a:xfrm>
            <a:off x="85820" y="110468"/>
            <a:ext cx="3583460" cy="2092881"/>
          </a:xfrm>
          <a:prstGeom prst="rect">
            <a:avLst/>
          </a:prstGeom>
          <a:solidFill>
            <a:schemeClr val="accent1">
              <a:lumMod val="20000"/>
              <a:lumOff val="80000"/>
            </a:schemeClr>
          </a:solidFill>
        </p:spPr>
        <p:txBody>
          <a:bodyPr wrap="square" rtlCol="0">
            <a:spAutoFit/>
          </a:bodyPr>
          <a:lstStyle/>
          <a:p>
            <a:r>
              <a:rPr lang="en-US" sz="1000" b="1" dirty="0">
                <a:solidFill>
                  <a:schemeClr val="accent1">
                    <a:lumMod val="75000"/>
                  </a:schemeClr>
                </a:solidFill>
                <a:latin typeface="Arial" panose="020B0604020202020204" pitchFamily="34" charset="0"/>
                <a:cs typeface="Arial" panose="020B0604020202020204" pitchFamily="34" charset="0"/>
              </a:rPr>
              <a:t>What is Autism Spectrum Disorder?</a:t>
            </a:r>
          </a:p>
          <a:p>
            <a:r>
              <a:rPr lang="en-GB" sz="1000" dirty="0">
                <a:latin typeface="Arial" panose="020B0604020202020204" pitchFamily="34" charset="0"/>
                <a:cs typeface="Arial" panose="020B0604020202020204" pitchFamily="34" charset="0"/>
              </a:rPr>
              <a:t>Autism Spectrum Disorder, also known as (ASD) is an additional learning need which effects the development of an individual; this is caused by differences in the brain. It is a spectrum, not an illness CDC, 2022). </a:t>
            </a:r>
            <a:r>
              <a:rPr lang="en-US" sz="1000" dirty="0">
                <a:latin typeface="Arial" panose="020B0604020202020204" pitchFamily="34" charset="0"/>
                <a:cs typeface="Arial" panose="020B0604020202020204" pitchFamily="34" charset="0"/>
              </a:rPr>
              <a:t>According to BMA, (2020) there are many people affected in the UK with ASD. Research shows that there are 7000,000 with a diagnosis, 1 in 100 of these are children. There is no cure for ASD, however treatment is available. Mayo Clinic (2022) state that the treatment given is to reduce ASD symptoms and support the development and learning of the individual who has been diagnosed with ASD. </a:t>
            </a:r>
          </a:p>
          <a:p>
            <a:endParaRPr lang="en-US"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F4A57FD-879A-288A-AFBE-80DE91F95F93}"/>
              </a:ext>
            </a:extLst>
          </p:cNvPr>
          <p:cNvSpPr txBox="1"/>
          <p:nvPr/>
        </p:nvSpPr>
        <p:spPr>
          <a:xfrm>
            <a:off x="3752384" y="61824"/>
            <a:ext cx="3093824" cy="4708981"/>
          </a:xfrm>
          <a:prstGeom prst="rect">
            <a:avLst/>
          </a:prstGeom>
          <a:solidFill>
            <a:schemeClr val="accent6">
              <a:lumMod val="20000"/>
              <a:lumOff val="80000"/>
            </a:schemeClr>
          </a:solidFill>
        </p:spPr>
        <p:txBody>
          <a:bodyPr wrap="square" rtlCol="0">
            <a:spAutoFit/>
          </a:bodyPr>
          <a:lstStyle/>
          <a:p>
            <a:pPr marL="171450" lvl="0" indent="-171450">
              <a:buFont typeface="Arial" panose="020B0604020202020204" pitchFamily="34" charset="0"/>
              <a:buChar char="•"/>
            </a:pPr>
            <a:r>
              <a:rPr lang="en-GB" sz="1000" dirty="0"/>
              <a:t>The child does not grasp objects or point to objects by 12 months</a:t>
            </a:r>
          </a:p>
          <a:p>
            <a:pPr marL="171450" lvl="0" indent="-171450">
              <a:buFont typeface="Arial" panose="020B0604020202020204" pitchFamily="34" charset="0"/>
              <a:buChar char="•"/>
            </a:pPr>
            <a:r>
              <a:rPr lang="en-GB" sz="1000" dirty="0"/>
              <a:t>The child does not say single words by the age of 16 months and do not say two-word phrases on his or her own by 24 months </a:t>
            </a:r>
          </a:p>
          <a:p>
            <a:pPr marL="171450" lvl="0" indent="-171450">
              <a:buFont typeface="Arial" panose="020B0604020202020204" pitchFamily="34" charset="0"/>
              <a:buChar char="•"/>
            </a:pPr>
            <a:r>
              <a:rPr lang="en-GB" sz="1000" dirty="0"/>
              <a:t>The child has a loss of any language or social skills at any age.</a:t>
            </a:r>
            <a:endParaRPr lang="en-US" sz="1000" dirty="0"/>
          </a:p>
          <a:p>
            <a:r>
              <a:rPr lang="en-US" sz="1000" dirty="0"/>
              <a:t>Identifying ASD can be difficult as there is no medical way to do so. Getting a diagnosis takes a long time, especially now due to COVID-19. According to the CAVUHB, No date) the waiting time to get an assessment is 18 months, and they state that it could increase as they have had so many referrals since the pandemic. </a:t>
            </a:r>
          </a:p>
          <a:p>
            <a:r>
              <a:rPr lang="en-US" sz="1000" dirty="0"/>
              <a:t>To get a diagnosis, behavioral observations are used along with other screening tools and assessments. Assessments are carried out by a specialized healthcare provider. The screening tools used along side behavioral observations are:</a:t>
            </a:r>
          </a:p>
          <a:p>
            <a:pPr marL="171450" indent="-171450">
              <a:buFont typeface="Arial" panose="020B0604020202020204" pitchFamily="34" charset="0"/>
              <a:buChar char="•"/>
            </a:pPr>
            <a:r>
              <a:rPr lang="en-US" sz="1000" dirty="0"/>
              <a:t>CHAT</a:t>
            </a:r>
          </a:p>
          <a:p>
            <a:pPr marL="171450" indent="-171450">
              <a:buFont typeface="Arial" panose="020B0604020202020204" pitchFamily="34" charset="0"/>
              <a:buChar char="•"/>
            </a:pPr>
            <a:r>
              <a:rPr lang="en-US" sz="1000" dirty="0"/>
              <a:t>MCHAT</a:t>
            </a:r>
          </a:p>
          <a:p>
            <a:pPr marL="171450" indent="-171450">
              <a:buFont typeface="Arial" panose="020B0604020202020204" pitchFamily="34" charset="0"/>
              <a:buChar char="•"/>
            </a:pPr>
            <a:r>
              <a:rPr lang="en-US" sz="1000" dirty="0"/>
              <a:t>PDDST </a:t>
            </a:r>
          </a:p>
          <a:p>
            <a:pPr marL="171450" indent="-171450">
              <a:buFont typeface="Arial" panose="020B0604020202020204" pitchFamily="34" charset="0"/>
              <a:buChar char="•"/>
            </a:pPr>
            <a:r>
              <a:rPr lang="en-US" sz="1000" dirty="0"/>
              <a:t>ADOS</a:t>
            </a:r>
          </a:p>
          <a:p>
            <a:r>
              <a:rPr lang="en-US" sz="1000" dirty="0"/>
              <a:t>According to Zeliadt (2018) over the years, research show that the number of boys have always been consistently higher than girls when it comes to an ASD diagnosis. The reasons for this are unclear however, there is some research which show how genetic and environmental factors can also play a role when it comes to ASD. </a:t>
            </a:r>
          </a:p>
        </p:txBody>
      </p:sp>
      <p:sp>
        <p:nvSpPr>
          <p:cNvPr id="10" name="TextBox 9">
            <a:extLst>
              <a:ext uri="{FF2B5EF4-FFF2-40B4-BE49-F238E27FC236}">
                <a16:creationId xmlns:a16="http://schemas.microsoft.com/office/drawing/2014/main" id="{5DCDF0B8-7768-0706-3DDD-10AB622DEADB}"/>
              </a:ext>
            </a:extLst>
          </p:cNvPr>
          <p:cNvSpPr txBox="1"/>
          <p:nvPr/>
        </p:nvSpPr>
        <p:spPr>
          <a:xfrm>
            <a:off x="85820" y="6181786"/>
            <a:ext cx="12020359" cy="600164"/>
          </a:xfrm>
          <a:prstGeom prst="rect">
            <a:avLst/>
          </a:prstGeom>
          <a:solidFill>
            <a:schemeClr val="accent4">
              <a:lumMod val="20000"/>
              <a:lumOff val="80000"/>
            </a:schemeClr>
          </a:solidFill>
        </p:spPr>
        <p:txBody>
          <a:bodyPr wrap="square" rtlCol="0">
            <a:spAutoFit/>
          </a:bodyPr>
          <a:lstStyle/>
          <a:p>
            <a:r>
              <a:rPr lang="en-GB" sz="1100" b="1" dirty="0">
                <a:solidFill>
                  <a:schemeClr val="accent1"/>
                </a:solidFill>
              </a:rPr>
              <a:t>Conclusion</a:t>
            </a:r>
            <a:r>
              <a:rPr lang="en-GB" sz="1100" dirty="0"/>
              <a:t>: Autism spectrum disorder is an additional learning need which effects the development of and individual by differences in the brain, there is no cure for ASD however there is help and support available. ASD effects 10 percent of the UK. ASD is a wide spectrum and effects everyone differently. There are many barriers and challenges a child with ASD may face within their lifetime, however there are strategies and help in place to support these children throughout their life .</a:t>
            </a:r>
            <a:endParaRPr lang="en-US" sz="1100" b="1" dirty="0">
              <a:solidFill>
                <a:schemeClr val="accent1"/>
              </a:solidFill>
            </a:endParaRPr>
          </a:p>
        </p:txBody>
      </p:sp>
      <p:sp>
        <p:nvSpPr>
          <p:cNvPr id="13" name="TextBox 12">
            <a:extLst>
              <a:ext uri="{FF2B5EF4-FFF2-40B4-BE49-F238E27FC236}">
                <a16:creationId xmlns:a16="http://schemas.microsoft.com/office/drawing/2014/main" id="{B084F156-009A-0B08-0BF2-ED1C6574D5EB}"/>
              </a:ext>
            </a:extLst>
          </p:cNvPr>
          <p:cNvSpPr txBox="1"/>
          <p:nvPr/>
        </p:nvSpPr>
        <p:spPr>
          <a:xfrm>
            <a:off x="85820" y="2272211"/>
            <a:ext cx="3583459" cy="3831818"/>
          </a:xfrm>
          <a:prstGeom prst="rect">
            <a:avLst/>
          </a:prstGeom>
          <a:solidFill>
            <a:schemeClr val="accent6">
              <a:lumMod val="20000"/>
              <a:lumOff val="80000"/>
            </a:schemeClr>
          </a:solidFill>
        </p:spPr>
        <p:txBody>
          <a:bodyPr wrap="square" rtlCol="0">
            <a:spAutoFit/>
          </a:bodyPr>
          <a:lstStyle/>
          <a:p>
            <a:r>
              <a:rPr lang="en-US" sz="1000" b="1" dirty="0">
                <a:solidFill>
                  <a:schemeClr val="accent6">
                    <a:lumMod val="50000"/>
                  </a:schemeClr>
                </a:solidFill>
              </a:rPr>
              <a:t>Identification and Diagnosis</a:t>
            </a:r>
          </a:p>
          <a:p>
            <a:r>
              <a:rPr lang="en-US" sz="1000" dirty="0"/>
              <a:t>Identification can usually be spotted at an early age by a parent or </a:t>
            </a:r>
            <a:r>
              <a:rPr lang="en-US" sz="1000" dirty="0" err="1"/>
              <a:t>carer</a:t>
            </a:r>
            <a:r>
              <a:rPr lang="en-US" sz="1000" dirty="0"/>
              <a:t>. According to the NHS, (no date) possible signs to identify ASD in young children may be:</a:t>
            </a:r>
          </a:p>
          <a:p>
            <a:pPr marL="285750" indent="-285750">
              <a:buFont typeface="Arial" panose="020B0604020202020204" pitchFamily="34" charset="0"/>
              <a:buChar char="•"/>
            </a:pPr>
            <a:r>
              <a:rPr lang="en-US" sz="1000" dirty="0"/>
              <a:t>A child Not responding to their own name when being called</a:t>
            </a:r>
          </a:p>
          <a:p>
            <a:pPr marL="285750" indent="-285750">
              <a:buFont typeface="Arial" panose="020B0604020202020204" pitchFamily="34" charset="0"/>
              <a:buChar char="•"/>
            </a:pPr>
            <a:r>
              <a:rPr lang="en-US" sz="1000" dirty="0"/>
              <a:t> A child avoiding eye contact with others</a:t>
            </a:r>
          </a:p>
          <a:p>
            <a:pPr marL="285750" indent="-285750">
              <a:buFont typeface="Arial" panose="020B0604020202020204" pitchFamily="34" charset="0"/>
              <a:buChar char="•"/>
            </a:pPr>
            <a:r>
              <a:rPr lang="en-US" sz="1000" dirty="0"/>
              <a:t>Repetitive movements</a:t>
            </a:r>
          </a:p>
          <a:p>
            <a:pPr marL="285750" indent="-285750">
              <a:buFont typeface="Arial" panose="020B0604020202020204" pitchFamily="34" charset="0"/>
              <a:buChar char="•"/>
            </a:pPr>
            <a:r>
              <a:rPr lang="en-US" sz="1000" dirty="0"/>
              <a:t>Repeating phrases</a:t>
            </a:r>
          </a:p>
          <a:p>
            <a:pPr marL="285750" indent="-285750">
              <a:buFont typeface="Arial" panose="020B0604020202020204" pitchFamily="34" charset="0"/>
              <a:buChar char="•"/>
            </a:pPr>
            <a:r>
              <a:rPr lang="en-US" sz="1000" dirty="0"/>
              <a:t>Not talking as much as other children their age</a:t>
            </a:r>
          </a:p>
          <a:p>
            <a:pPr marL="285750" indent="-285750">
              <a:buFont typeface="Arial" panose="020B0604020202020204" pitchFamily="34" charset="0"/>
              <a:buChar char="•"/>
            </a:pPr>
            <a:r>
              <a:rPr lang="en-US" sz="1000" dirty="0"/>
              <a:t>Not smiling or responding when smiled at</a:t>
            </a:r>
          </a:p>
          <a:p>
            <a:pPr marL="285750" indent="-285750">
              <a:buFont typeface="Arial" panose="020B0604020202020204" pitchFamily="34" charset="0"/>
              <a:buChar char="•"/>
            </a:pPr>
            <a:r>
              <a:rPr lang="en-US" sz="1000" dirty="0"/>
              <a:t>Getting upset over certain tastes, sounds or smells.</a:t>
            </a:r>
          </a:p>
          <a:p>
            <a:r>
              <a:rPr lang="en-US" sz="1000" dirty="0"/>
              <a:t>Once a Parent is concerned, they may contact their GP or pediatrician who will then refer the child for an ASD Assessment if they feel it is required (NHS, 2019). </a:t>
            </a:r>
          </a:p>
          <a:p>
            <a:endParaRPr lang="en-US" sz="1000" dirty="0"/>
          </a:p>
          <a:p>
            <a:r>
              <a:rPr lang="en-US" sz="1000" dirty="0"/>
              <a:t>The National Institute of Child Health and Human Development (2017) have also put a list in place that could identify possible symptoms of ASD, this list also includes the age the child should be by when they reach each milestone:</a:t>
            </a:r>
          </a:p>
          <a:p>
            <a:endParaRPr lang="en-US" sz="1000" dirty="0"/>
          </a:p>
          <a:p>
            <a:pPr marL="171450" lvl="0" indent="-171450">
              <a:buFont typeface="Arial" panose="020B0604020202020204" pitchFamily="34" charset="0"/>
              <a:buChar char="•"/>
            </a:pPr>
            <a:r>
              <a:rPr lang="en-GB" sz="1100" dirty="0"/>
              <a:t>The child does not coo or babble by 12 months</a:t>
            </a:r>
          </a:p>
          <a:p>
            <a:pPr marL="171450" lvl="0" indent="-171450">
              <a:buFont typeface="Arial" panose="020B0604020202020204" pitchFamily="34" charset="0"/>
              <a:buChar char="•"/>
            </a:pPr>
            <a:r>
              <a:rPr lang="en-GB" sz="1100" dirty="0"/>
              <a:t>The child does not use gestures to communicate, and the child does not wave</a:t>
            </a:r>
          </a:p>
        </p:txBody>
      </p:sp>
      <p:sp>
        <p:nvSpPr>
          <p:cNvPr id="15" name="TextBox 14">
            <a:extLst>
              <a:ext uri="{FF2B5EF4-FFF2-40B4-BE49-F238E27FC236}">
                <a16:creationId xmlns:a16="http://schemas.microsoft.com/office/drawing/2014/main" id="{CA6210CC-990A-4AC2-EDCD-1F6D99B6ED50}"/>
              </a:ext>
            </a:extLst>
          </p:cNvPr>
          <p:cNvSpPr txBox="1"/>
          <p:nvPr/>
        </p:nvSpPr>
        <p:spPr>
          <a:xfrm>
            <a:off x="6929312" y="61824"/>
            <a:ext cx="2718680" cy="4093428"/>
          </a:xfrm>
          <a:prstGeom prst="rect">
            <a:avLst/>
          </a:prstGeom>
          <a:solidFill>
            <a:schemeClr val="accent2">
              <a:lumMod val="20000"/>
              <a:lumOff val="80000"/>
            </a:schemeClr>
          </a:solidFill>
        </p:spPr>
        <p:txBody>
          <a:bodyPr wrap="square" rtlCol="0">
            <a:spAutoFit/>
          </a:bodyPr>
          <a:lstStyle/>
          <a:p>
            <a:r>
              <a:rPr lang="en-GB" sz="1000" dirty="0"/>
              <a:t>Lack of awareness when it comes to understanding ASD can be a barrier for many individuals with Autism Spectrum Disorder. According to Anwar, (2018) some parents of children with ASD lack the knowledge of signs and symptoms to look out for when it comes to ASD. They are also unaware of where to get help or a diagnosis.  Arif  et al (2013) support that there is a lack of awareness when it comes to understanding ASD as his research show that some staff in both public and private schools were unaware of the signs and symptoms a child with ASD may experience. </a:t>
            </a:r>
            <a:endParaRPr lang="en-US" sz="1000" dirty="0"/>
          </a:p>
          <a:p>
            <a:endParaRPr lang="en-US" sz="1000" dirty="0"/>
          </a:p>
          <a:p>
            <a:r>
              <a:rPr lang="en-US" sz="1000" dirty="0"/>
              <a:t>Another barrier Children with ASD may face is communication and speech and language barriers. Some children with ASD depending on the severity of it may have no language at all.  Verbal and non-verbal children with ASD may also have difficulty  understanding  language, tone of voice, gestures, eye contact or facial expressions, (NIH, (2020). </a:t>
            </a:r>
            <a:r>
              <a:rPr lang="en-GB" sz="1000" dirty="0"/>
              <a:t>Some find it difficult to communicate and understand others which can frustrate or upset a child if they cannot communicate, understand or process information NIDCD, 2020).</a:t>
            </a:r>
          </a:p>
        </p:txBody>
      </p:sp>
      <p:sp>
        <p:nvSpPr>
          <p:cNvPr id="16" name="TextBox 15">
            <a:extLst>
              <a:ext uri="{FF2B5EF4-FFF2-40B4-BE49-F238E27FC236}">
                <a16:creationId xmlns:a16="http://schemas.microsoft.com/office/drawing/2014/main" id="{5F5DB3C9-231B-9C1A-FF9F-92FA0A88C05F}"/>
              </a:ext>
            </a:extLst>
          </p:cNvPr>
          <p:cNvSpPr txBox="1"/>
          <p:nvPr/>
        </p:nvSpPr>
        <p:spPr>
          <a:xfrm>
            <a:off x="6934239" y="4819150"/>
            <a:ext cx="2718680" cy="1323439"/>
          </a:xfrm>
          <a:prstGeom prst="rect">
            <a:avLst/>
          </a:prstGeom>
          <a:solidFill>
            <a:schemeClr val="accent3">
              <a:lumMod val="20000"/>
              <a:lumOff val="80000"/>
            </a:schemeClr>
          </a:solidFill>
        </p:spPr>
        <p:txBody>
          <a:bodyPr wrap="square" rtlCol="0">
            <a:spAutoFit/>
          </a:bodyPr>
          <a:lstStyle/>
          <a:p>
            <a:r>
              <a:rPr lang="en-US" sz="1000" b="1" dirty="0">
                <a:solidFill>
                  <a:schemeClr val="tx2"/>
                </a:solidFill>
              </a:rPr>
              <a:t>Strategies &amp; Support</a:t>
            </a:r>
            <a:endParaRPr lang="en-US" sz="1000" b="1" dirty="0">
              <a:solidFill>
                <a:schemeClr val="accent1"/>
              </a:solidFill>
            </a:endParaRPr>
          </a:p>
          <a:p>
            <a:r>
              <a:rPr lang="en-GB" sz="1000" dirty="0"/>
              <a:t>According to Autism Spectrum Disorder Foundation, (NO DATE) research show that early intervention can improve a Childs over all development, for example when a child receives the help early, that they need; it gives them a better chance to gain social and communication skills going forward</a:t>
            </a:r>
            <a:r>
              <a:rPr lang="en-US" sz="1000" dirty="0">
                <a:solidFill>
                  <a:schemeClr val="accent1"/>
                </a:solidFill>
              </a:rPr>
              <a:t>.</a:t>
            </a:r>
          </a:p>
        </p:txBody>
      </p:sp>
      <p:sp>
        <p:nvSpPr>
          <p:cNvPr id="18" name="TextBox 17">
            <a:extLst>
              <a:ext uri="{FF2B5EF4-FFF2-40B4-BE49-F238E27FC236}">
                <a16:creationId xmlns:a16="http://schemas.microsoft.com/office/drawing/2014/main" id="{BF55716F-2A5F-0E22-C49C-C64428E96D31}"/>
              </a:ext>
            </a:extLst>
          </p:cNvPr>
          <p:cNvSpPr txBox="1"/>
          <p:nvPr/>
        </p:nvSpPr>
        <p:spPr>
          <a:xfrm>
            <a:off x="3747703" y="4795978"/>
            <a:ext cx="3093824" cy="1323439"/>
          </a:xfrm>
          <a:prstGeom prst="rect">
            <a:avLst/>
          </a:prstGeom>
          <a:solidFill>
            <a:schemeClr val="accent2">
              <a:lumMod val="20000"/>
              <a:lumOff val="80000"/>
            </a:schemeClr>
          </a:solidFill>
        </p:spPr>
        <p:txBody>
          <a:bodyPr wrap="square" rtlCol="0">
            <a:spAutoFit/>
          </a:bodyPr>
          <a:lstStyle/>
          <a:p>
            <a:r>
              <a:rPr lang="en-US" sz="1000" b="1" dirty="0">
                <a:solidFill>
                  <a:schemeClr val="accent2"/>
                </a:solidFill>
              </a:rPr>
              <a:t>Barriers and Challenges:</a:t>
            </a:r>
            <a:endParaRPr lang="en-US" sz="1000" dirty="0">
              <a:solidFill>
                <a:schemeClr val="accent2"/>
              </a:solidFill>
            </a:endParaRPr>
          </a:p>
          <a:p>
            <a:r>
              <a:rPr lang="en-US" sz="1000" dirty="0"/>
              <a:t>Welsh Government (2018) state that social environments such as classrooms can be difficult for children with Autism Spectrum Disorder . They have put in place a guide called ‘</a:t>
            </a:r>
            <a:r>
              <a:rPr lang="en-GB" sz="1000" dirty="0"/>
              <a:t>Support for Children and Young People with Autism Spectrum Disorder (ASD) in educational settings’ to provide support for  teachers and staff who work with children with ASD.</a:t>
            </a:r>
          </a:p>
        </p:txBody>
      </p:sp>
      <p:sp>
        <p:nvSpPr>
          <p:cNvPr id="21" name="TextBox 20">
            <a:extLst>
              <a:ext uri="{FF2B5EF4-FFF2-40B4-BE49-F238E27FC236}">
                <a16:creationId xmlns:a16="http://schemas.microsoft.com/office/drawing/2014/main" id="{6BA22478-D46A-28E6-7905-08E12603EB34}"/>
              </a:ext>
            </a:extLst>
          </p:cNvPr>
          <p:cNvSpPr txBox="1"/>
          <p:nvPr/>
        </p:nvSpPr>
        <p:spPr>
          <a:xfrm>
            <a:off x="9731096" y="70515"/>
            <a:ext cx="2375083" cy="553998"/>
          </a:xfrm>
          <a:prstGeom prst="rect">
            <a:avLst/>
          </a:prstGeom>
          <a:solidFill>
            <a:schemeClr val="accent5">
              <a:lumMod val="20000"/>
              <a:lumOff val="80000"/>
            </a:schemeClr>
          </a:solidFill>
        </p:spPr>
        <p:txBody>
          <a:bodyPr wrap="square" rtlCol="0">
            <a:spAutoFit/>
          </a:bodyPr>
          <a:lstStyle/>
          <a:p>
            <a:pPr algn="ctr"/>
            <a:r>
              <a:rPr lang="en-US" sz="1500" b="1" dirty="0"/>
              <a:t>2014258 ECEY6006</a:t>
            </a:r>
          </a:p>
          <a:p>
            <a:pPr algn="ctr"/>
            <a:r>
              <a:rPr lang="en-US" sz="1500" b="1" dirty="0"/>
              <a:t>Wordcount: 1057</a:t>
            </a:r>
          </a:p>
        </p:txBody>
      </p:sp>
      <p:sp>
        <p:nvSpPr>
          <p:cNvPr id="22" name="TextBox 21">
            <a:extLst>
              <a:ext uri="{FF2B5EF4-FFF2-40B4-BE49-F238E27FC236}">
                <a16:creationId xmlns:a16="http://schemas.microsoft.com/office/drawing/2014/main" id="{63870A85-D54C-9D8A-0437-CD204B3C4949}"/>
              </a:ext>
            </a:extLst>
          </p:cNvPr>
          <p:cNvSpPr txBox="1"/>
          <p:nvPr/>
        </p:nvSpPr>
        <p:spPr>
          <a:xfrm>
            <a:off x="9731095" y="615822"/>
            <a:ext cx="2375083" cy="5478423"/>
          </a:xfrm>
          <a:prstGeom prst="rect">
            <a:avLst/>
          </a:prstGeom>
          <a:solidFill>
            <a:schemeClr val="accent3">
              <a:lumMod val="20000"/>
              <a:lumOff val="80000"/>
            </a:schemeClr>
          </a:solidFill>
        </p:spPr>
        <p:txBody>
          <a:bodyPr wrap="square" rtlCol="0">
            <a:spAutoFit/>
          </a:bodyPr>
          <a:lstStyle/>
          <a:p>
            <a:endParaRPr lang="en-GB" sz="1000" dirty="0"/>
          </a:p>
          <a:p>
            <a:r>
              <a:rPr lang="en-GB" sz="1000" dirty="0"/>
              <a:t>Having a environment that is inclusive for all children including children with Autism Spectrum Disorder  can help and support children with ASD, as it can make them feel part of the class. Ways to support and include children with ASD in a classroom can vary  for example:</a:t>
            </a:r>
          </a:p>
          <a:p>
            <a:endParaRPr lang="en-GB" sz="1000" dirty="0"/>
          </a:p>
          <a:p>
            <a:r>
              <a:rPr lang="en-GB" sz="1000" b="1" dirty="0"/>
              <a:t>Visual support</a:t>
            </a:r>
          </a:p>
          <a:p>
            <a:r>
              <a:rPr lang="en-GB" sz="1000" dirty="0"/>
              <a:t>Visual support can be beneficial to a child with ASD as it supports how they communicate, they are adaptable and portable and can provide a structure and routine to a child's day. children can understand what is happening next by using these cues. They can also encourage a child to be independent (National Autistic society, 2014)</a:t>
            </a:r>
            <a:r>
              <a:rPr lang="en-GB" sz="1000" dirty="0">
                <a:effectLst/>
              </a:rPr>
              <a:t> </a:t>
            </a:r>
            <a:endParaRPr lang="en-GB" sz="1000" dirty="0"/>
          </a:p>
          <a:p>
            <a:endParaRPr lang="en-GB" sz="1000" dirty="0"/>
          </a:p>
          <a:p>
            <a:r>
              <a:rPr lang="en-GB" sz="1000" b="1" dirty="0"/>
              <a:t>Routine</a:t>
            </a:r>
            <a:endParaRPr lang="en-GB" sz="1000" dirty="0"/>
          </a:p>
          <a:p>
            <a:r>
              <a:rPr lang="en-GB" sz="1000" dirty="0"/>
              <a:t>Routine plays a big part on supporting a child with ASD, as a routine can bring stability and comfort to a child when they know what is happening next. Children with ASD will feel less stressed and be able to cope better when routine is in place; they get used to their surroundings and feel comfortable with the daily routine. If a child with ASD do not have a routine, they may find it difficult as change and transitions are new and could upset them, as it is something different to the usual (Raising Children, 2022). </a:t>
            </a:r>
          </a:p>
        </p:txBody>
      </p:sp>
      <p:pic>
        <p:nvPicPr>
          <p:cNvPr id="1026" name="Picture 2" descr="Positive communication – breaking down the barriers | Carers Information  Service">
            <a:extLst>
              <a:ext uri="{FF2B5EF4-FFF2-40B4-BE49-F238E27FC236}">
                <a16:creationId xmlns:a16="http://schemas.microsoft.com/office/drawing/2014/main" id="{9E093D56-CAE3-B1DC-6756-D1F21F2AE5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1527" y="4116680"/>
            <a:ext cx="2718680" cy="70967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19EB683A-D496-A4A6-DEA7-4C2B766543FC}"/>
              </a:ext>
            </a:extLst>
          </p:cNvPr>
          <p:cNvSpPr txBox="1"/>
          <p:nvPr/>
        </p:nvSpPr>
        <p:spPr>
          <a:xfrm>
            <a:off x="8288652" y="4800602"/>
            <a:ext cx="1684023" cy="230832"/>
          </a:xfrm>
          <a:prstGeom prst="rect">
            <a:avLst/>
          </a:prstGeom>
          <a:noFill/>
        </p:spPr>
        <p:txBody>
          <a:bodyPr wrap="square" rtlCol="0">
            <a:spAutoFit/>
          </a:bodyPr>
          <a:lstStyle/>
          <a:p>
            <a:r>
              <a:rPr lang="en-US" sz="900" b="1" dirty="0"/>
              <a:t>(Carersinfo.org.uk No Date).</a:t>
            </a:r>
          </a:p>
        </p:txBody>
      </p:sp>
    </p:spTree>
    <p:extLst>
      <p:ext uri="{BB962C8B-B14F-4D97-AF65-F5344CB8AC3E}">
        <p14:creationId xmlns:p14="http://schemas.microsoft.com/office/powerpoint/2010/main" val="4160833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D78E2-C6B4-2CC0-C5DF-B0C250D03049}"/>
              </a:ext>
            </a:extLst>
          </p:cNvPr>
          <p:cNvSpPr>
            <a:spLocks noGrp="1"/>
          </p:cNvSpPr>
          <p:nvPr>
            <p:ph type="title"/>
          </p:nvPr>
        </p:nvSpPr>
        <p:spPr>
          <a:xfrm>
            <a:off x="209549" y="0"/>
            <a:ext cx="10515600" cy="276622"/>
          </a:xfrm>
        </p:spPr>
        <p:txBody>
          <a:bodyPr>
            <a:normAutofit/>
          </a:bodyPr>
          <a:lstStyle/>
          <a:p>
            <a:r>
              <a:rPr lang="en-US" sz="1200" dirty="0"/>
              <a:t>REFERENCE LIST</a:t>
            </a:r>
            <a:endParaRPr lang="en-US" dirty="0"/>
          </a:p>
        </p:txBody>
      </p:sp>
      <p:sp>
        <p:nvSpPr>
          <p:cNvPr id="3" name="Content Placeholder 2">
            <a:extLst>
              <a:ext uri="{FF2B5EF4-FFF2-40B4-BE49-F238E27FC236}">
                <a16:creationId xmlns:a16="http://schemas.microsoft.com/office/drawing/2014/main" id="{DEFD05C5-315F-4C04-D511-20E78806B6DA}"/>
              </a:ext>
            </a:extLst>
          </p:cNvPr>
          <p:cNvSpPr>
            <a:spLocks noGrp="1"/>
          </p:cNvSpPr>
          <p:nvPr>
            <p:ph idx="1"/>
          </p:nvPr>
        </p:nvSpPr>
        <p:spPr>
          <a:xfrm>
            <a:off x="209549" y="262334"/>
            <a:ext cx="11763375" cy="6333332"/>
          </a:xfrm>
        </p:spPr>
        <p:txBody>
          <a:bodyPr>
            <a:noAutofit/>
          </a:bodyPr>
          <a:lstStyle/>
          <a:p>
            <a:pPr marL="0" indent="0">
              <a:buNone/>
            </a:pPr>
            <a:r>
              <a:rPr lang="en-GB" sz="1000" dirty="0">
                <a:latin typeface="Arial" panose="020B0604020202020204" pitchFamily="34" charset="0"/>
                <a:cs typeface="Arial" panose="020B0604020202020204" pitchFamily="34" charset="0"/>
              </a:rPr>
              <a:t>Anwar, M</a:t>
            </a:r>
            <a:r>
              <a:rPr lang="en-GB" sz="1000" i="1" dirty="0">
                <a:latin typeface="Arial" panose="020B0604020202020204" pitchFamily="34" charset="0"/>
                <a:cs typeface="Arial" panose="020B0604020202020204" pitchFamily="34" charset="0"/>
              </a:rPr>
              <a:t>. Et al </a:t>
            </a:r>
            <a:r>
              <a:rPr lang="en-GB" sz="1000" dirty="0">
                <a:latin typeface="Arial" panose="020B0604020202020204" pitchFamily="34" charset="0"/>
                <a:cs typeface="Arial" panose="020B0604020202020204" pitchFamily="34" charset="0"/>
              </a:rPr>
              <a:t>(2018) </a:t>
            </a:r>
            <a:r>
              <a:rPr lang="en-GB" sz="1000" i="1" dirty="0">
                <a:latin typeface="Arial" panose="020B0604020202020204" pitchFamily="34" charset="0"/>
                <a:cs typeface="Arial" panose="020B0604020202020204" pitchFamily="34" charset="0"/>
              </a:rPr>
              <a:t>Knowledge, Awareness and Perceptions Regarding Autism Among Parents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2"/>
              </a:rPr>
              <a:t>https://gov.wales/sites/default/files/publications/2019-01/ways-of-supporting-learners-with-autistic-spectrum-disorder-asd.pdf</a:t>
            </a:r>
            <a:r>
              <a:rPr lang="en-GB" sz="1000" dirty="0">
                <a:latin typeface="Arial" panose="020B0604020202020204" pitchFamily="34" charset="0"/>
                <a:cs typeface="Arial" panose="020B0604020202020204" pitchFamily="34" charset="0"/>
              </a:rPr>
              <a:t> (Accessed: 02/05/2022). - PRESENTATION &amp; POSTER</a:t>
            </a:r>
          </a:p>
          <a:p>
            <a:pPr marL="0" indent="0">
              <a:buNone/>
            </a:pPr>
            <a:r>
              <a:rPr lang="en-GB" sz="1000" dirty="0">
                <a:latin typeface="Arial" panose="020B0604020202020204" pitchFamily="34" charset="0"/>
                <a:cs typeface="Arial" panose="020B0604020202020204" pitchFamily="34" charset="0"/>
              </a:rPr>
              <a:t> Autism Alliance, (No Date) </a:t>
            </a:r>
            <a:r>
              <a:rPr lang="en-GB" sz="1000" i="1" dirty="0">
                <a:latin typeface="Arial" panose="020B0604020202020204" pitchFamily="34" charset="0"/>
                <a:cs typeface="Arial" panose="020B0604020202020204" pitchFamily="34" charset="0"/>
              </a:rPr>
              <a:t>Raising Awareness &amp; Providing Information For Autism-Friendly Communities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3"/>
              </a:rPr>
              <a:t>https://www.nichd.nih.gov/health/topics/autism/conditioninfo/treatments/early-intervention</a:t>
            </a:r>
            <a:r>
              <a:rPr lang="en-GB" sz="1000" dirty="0">
                <a:latin typeface="Arial" panose="020B0604020202020204" pitchFamily="34" charset="0"/>
                <a:cs typeface="Arial" panose="020B0604020202020204" pitchFamily="34" charset="0"/>
              </a:rPr>
              <a:t> (Accessed: 02/05/2022). - PRESENTATION</a:t>
            </a:r>
          </a:p>
          <a:p>
            <a:pPr marL="0" indent="0">
              <a:buNone/>
            </a:pPr>
            <a:r>
              <a:rPr lang="en-GB" sz="1000" dirty="0">
                <a:latin typeface="Arial" panose="020B0604020202020204" pitchFamily="34" charset="0"/>
                <a:cs typeface="Arial" panose="020B0604020202020204" pitchFamily="34" charset="0"/>
              </a:rPr>
              <a:t>Autism Educational Trust, (2022) </a:t>
            </a:r>
            <a:r>
              <a:rPr lang="en-GB" sz="1000" i="1" dirty="0">
                <a:latin typeface="Arial" panose="020B0604020202020204" pitchFamily="34" charset="0"/>
                <a:cs typeface="Arial" panose="020B0604020202020204" pitchFamily="34" charset="0"/>
              </a:rPr>
              <a:t>Helping you to develop good Autism practice since 2007 Available at</a:t>
            </a:r>
            <a:r>
              <a:rPr lang="en-GB" sz="1000" dirty="0">
                <a:latin typeface="Arial" panose="020B0604020202020204" pitchFamily="34" charset="0"/>
                <a:cs typeface="Arial" panose="020B0604020202020204" pitchFamily="34" charset="0"/>
              </a:rPr>
              <a:t>: </a:t>
            </a:r>
            <a:r>
              <a:rPr lang="en-GB" sz="1000" u="sng" dirty="0">
                <a:latin typeface="Arial" panose="020B0604020202020204" pitchFamily="34" charset="0"/>
                <a:cs typeface="Arial" panose="020B0604020202020204" pitchFamily="34" charset="0"/>
                <a:hlinkClick r:id="rId2"/>
              </a:rPr>
              <a:t>https://gov.wales/sites/default/files/publications/2019-01/ways-of-supporting-learners-with-autistic-spectrum-disorder-asd.pdf</a:t>
            </a:r>
            <a:r>
              <a:rPr lang="en-GB" sz="1000" dirty="0">
                <a:latin typeface="Arial" panose="020B0604020202020204" pitchFamily="34" charset="0"/>
                <a:cs typeface="Arial" panose="020B0604020202020204" pitchFamily="34" charset="0"/>
              </a:rPr>
              <a:t> (Accessed: 03/05/2022). - PRESENTATION</a:t>
            </a:r>
          </a:p>
          <a:p>
            <a:pPr marL="0" indent="0">
              <a:buNone/>
            </a:pPr>
            <a:r>
              <a:rPr lang="en-GB" sz="1000" dirty="0">
                <a:latin typeface="Arial" panose="020B0604020202020204" pitchFamily="34" charset="0"/>
                <a:cs typeface="Arial" panose="020B0604020202020204" pitchFamily="34" charset="0"/>
              </a:rPr>
              <a:t>Autism Spectrum Disorder Foundation, (no Date) </a:t>
            </a:r>
            <a:r>
              <a:rPr lang="en-GB" sz="1000" i="1" dirty="0">
                <a:latin typeface="Arial" panose="020B0604020202020204" pitchFamily="34" charset="0"/>
                <a:cs typeface="Arial" panose="020B0604020202020204" pitchFamily="34" charset="0"/>
              </a:rPr>
              <a:t>Early Intervention Makes a Huge Difference for Autistic Children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4"/>
              </a:rPr>
              <a:t>https://myasdf.org/media-center/articles/early-intervention-makes-a-huge-difference-for-autistic-children/</a:t>
            </a:r>
            <a:r>
              <a:rPr lang="en-GB" sz="1000" dirty="0">
                <a:latin typeface="Arial" panose="020B0604020202020204" pitchFamily="34" charset="0"/>
                <a:cs typeface="Arial" panose="020B0604020202020204" pitchFamily="34" charset="0"/>
              </a:rPr>
              <a:t> (Accessed: 29/04/2022). – PRESENTATION &amp; POSTER</a:t>
            </a:r>
          </a:p>
          <a:p>
            <a:pPr marL="0" indent="0">
              <a:buNone/>
            </a:pPr>
            <a:r>
              <a:rPr lang="en-GB" sz="1000" dirty="0">
                <a:latin typeface="Arial" panose="020B0604020202020204" pitchFamily="34" charset="0"/>
                <a:cs typeface="Arial" panose="020B0604020202020204" pitchFamily="34" charset="0"/>
              </a:rPr>
              <a:t>Autism Toolbox, (2019) </a:t>
            </a:r>
            <a:r>
              <a:rPr lang="en-GB" sz="1000" i="1" dirty="0">
                <a:latin typeface="Arial" panose="020B0604020202020204" pitchFamily="34" charset="0"/>
                <a:cs typeface="Arial" panose="020B0604020202020204" pitchFamily="34" charset="0"/>
              </a:rPr>
              <a:t>Partnership Working and Roles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5"/>
              </a:rPr>
              <a:t>http://www.autismtoolbox.co.uk/partnership-working-and-roles</a:t>
            </a:r>
            <a:r>
              <a:rPr lang="en-GB" sz="1000" dirty="0">
                <a:latin typeface="Arial" panose="020B0604020202020204" pitchFamily="34" charset="0"/>
                <a:cs typeface="Arial" panose="020B0604020202020204" pitchFamily="34" charset="0"/>
              </a:rPr>
              <a:t> (Accessed: 02/05/2022). - PRESENTATION</a:t>
            </a:r>
          </a:p>
          <a:p>
            <a:pPr marL="0" indent="0">
              <a:buNone/>
            </a:pPr>
            <a:r>
              <a:rPr lang="en-GB" sz="1000" dirty="0">
                <a:latin typeface="Arial" panose="020B0604020202020204" pitchFamily="34" charset="0"/>
                <a:cs typeface="Arial" panose="020B0604020202020204" pitchFamily="34" charset="0"/>
              </a:rPr>
              <a:t>Autism Wales Organisation, (2020) </a:t>
            </a:r>
            <a:r>
              <a:rPr lang="en-GB" sz="1000" i="1" dirty="0">
                <a:latin typeface="Arial" panose="020B0604020202020204" pitchFamily="34" charset="0"/>
                <a:cs typeface="Arial" panose="020B0604020202020204" pitchFamily="34" charset="0"/>
              </a:rPr>
              <a:t>Integrated Autism Services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6"/>
              </a:rPr>
              <a:t>https://autismwales.org/en/integrated-autism-service/</a:t>
            </a:r>
            <a:r>
              <a:rPr lang="en-GB" sz="1000" dirty="0">
                <a:latin typeface="Arial" panose="020B0604020202020204" pitchFamily="34" charset="0"/>
                <a:cs typeface="Arial" panose="020B0604020202020204" pitchFamily="34" charset="0"/>
              </a:rPr>
              <a:t> (Accessed: 01/05/2022). - PRESENTATION</a:t>
            </a:r>
          </a:p>
          <a:p>
            <a:pPr marL="0" indent="0">
              <a:buNone/>
            </a:pPr>
            <a:r>
              <a:rPr lang="en-GB" sz="1000" dirty="0">
                <a:latin typeface="Arial" panose="020B0604020202020204" pitchFamily="34" charset="0"/>
                <a:cs typeface="Arial" panose="020B0604020202020204" pitchFamily="34" charset="0"/>
              </a:rPr>
              <a:t>Autism Wales, (2020) </a:t>
            </a:r>
            <a:r>
              <a:rPr lang="en-GB" sz="1000" i="1" dirty="0">
                <a:latin typeface="Arial" panose="020B0604020202020204" pitchFamily="34" charset="0"/>
                <a:cs typeface="Arial" panose="020B0604020202020204" pitchFamily="34" charset="0"/>
              </a:rPr>
              <a:t>Autism Wales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7"/>
              </a:rPr>
              <a:t>https://autismwales.org/en/</a:t>
            </a:r>
            <a:r>
              <a:rPr lang="en-GB" sz="1000" dirty="0">
                <a:latin typeface="Arial" panose="020B0604020202020204" pitchFamily="34" charset="0"/>
                <a:cs typeface="Arial" panose="020B0604020202020204" pitchFamily="34" charset="0"/>
              </a:rPr>
              <a:t> (Accessed: 29/04/2022).- PRESENTATION</a:t>
            </a:r>
          </a:p>
          <a:p>
            <a:pPr marL="0" indent="0">
              <a:buNone/>
            </a:pPr>
            <a:r>
              <a:rPr lang="en-US" sz="1000" dirty="0">
                <a:latin typeface="Arial" panose="020B0604020202020204" pitchFamily="34" charset="0"/>
                <a:cs typeface="Arial" panose="020B0604020202020204" pitchFamily="34" charset="0"/>
              </a:rPr>
              <a:t>BMA, (2020) </a:t>
            </a:r>
            <a:r>
              <a:rPr lang="en-US" sz="1000" i="1" dirty="0">
                <a:latin typeface="Arial" panose="020B0604020202020204" pitchFamily="34" charset="0"/>
                <a:cs typeface="Arial" panose="020B0604020202020204" pitchFamily="34" charset="0"/>
              </a:rPr>
              <a:t>Autism Spectrum Disorder </a:t>
            </a:r>
            <a:r>
              <a:rPr lang="en-US" sz="1000" dirty="0">
                <a:latin typeface="Arial" panose="020B0604020202020204" pitchFamily="34" charset="0"/>
                <a:cs typeface="Arial" panose="020B0604020202020204" pitchFamily="34" charset="0"/>
              </a:rPr>
              <a:t>Available at: </a:t>
            </a:r>
            <a:r>
              <a:rPr lang="en-US" sz="1000" u="sng" dirty="0">
                <a:latin typeface="Arial" panose="020B0604020202020204" pitchFamily="34" charset="0"/>
                <a:cs typeface="Arial" panose="020B0604020202020204" pitchFamily="34" charset="0"/>
                <a:hlinkClick r:id="rId8"/>
              </a:rPr>
              <a:t>https://www.bma.org.uk/what-we-do/population-health/improving-the-health-of-specific-groups/autism-spectrum-disorder</a:t>
            </a:r>
            <a:r>
              <a:rPr lang="en-US" sz="1000" dirty="0">
                <a:latin typeface="Arial" panose="020B0604020202020204" pitchFamily="34" charset="0"/>
                <a:cs typeface="Arial" panose="020B0604020202020204" pitchFamily="34" charset="0"/>
              </a:rPr>
              <a:t> (Accessed: 04/05/2022). – POSTER </a:t>
            </a: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Bradley, S. (2021) </a:t>
            </a:r>
            <a:r>
              <a:rPr lang="en-GB" sz="1000" i="1" dirty="0">
                <a:latin typeface="Arial" panose="020B0604020202020204" pitchFamily="34" charset="0"/>
                <a:cs typeface="Arial" panose="020B0604020202020204" pitchFamily="34" charset="0"/>
              </a:rPr>
              <a:t>What Is Baby Talk and Why Is it So Important?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9"/>
              </a:rPr>
              <a:t>https://www.nichd.nih.gov/health/topics/autism/conditioninfo/symptoms</a:t>
            </a:r>
            <a:r>
              <a:rPr lang="en-GB" sz="1000" dirty="0">
                <a:latin typeface="Arial" panose="020B0604020202020204" pitchFamily="34" charset="0"/>
                <a:cs typeface="Arial" panose="020B0604020202020204" pitchFamily="34" charset="0"/>
              </a:rPr>
              <a:t> (Accessed: 25/04/2022). PRESENTATION</a:t>
            </a:r>
          </a:p>
          <a:p>
            <a:pPr marL="0" indent="0">
              <a:buNone/>
            </a:pPr>
            <a:r>
              <a:rPr lang="en-GB" sz="1000" dirty="0">
                <a:latin typeface="Arial" panose="020B0604020202020204" pitchFamily="34" charset="0"/>
                <a:cs typeface="Arial" panose="020B0604020202020204" pitchFamily="34" charset="0"/>
              </a:rPr>
              <a:t>Cardiff and Vale University Health Board, (No Date) </a:t>
            </a:r>
            <a:r>
              <a:rPr lang="en-GB" sz="1000" i="1" dirty="0">
                <a:latin typeface="Arial" panose="020B0604020202020204" pitchFamily="34" charset="0"/>
                <a:cs typeface="Arial" panose="020B0604020202020204" pitchFamily="34" charset="0"/>
              </a:rPr>
              <a:t>COVID-19 Changes to Integrated Autism Services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2"/>
              </a:rPr>
              <a:t>https://gov.wales/sites/default/files/publications/2019-01/ways-of-supporting-learners-with-autistic-spectrum-disorder-asd.pdf</a:t>
            </a:r>
            <a:r>
              <a:rPr lang="en-GB" sz="1000" dirty="0">
                <a:latin typeface="Arial" panose="020B0604020202020204" pitchFamily="34" charset="0"/>
                <a:cs typeface="Arial" panose="020B0604020202020204" pitchFamily="34" charset="0"/>
              </a:rPr>
              <a:t> (Accessed: 02/05/2022). PRESENTATION</a:t>
            </a:r>
          </a:p>
          <a:p>
            <a:pPr marL="0" indent="0">
              <a:buNone/>
            </a:pPr>
            <a:r>
              <a:rPr lang="en-GB" sz="1000" dirty="0">
                <a:latin typeface="Arial" panose="020B0604020202020204" pitchFamily="34" charset="0"/>
                <a:cs typeface="Arial" panose="020B0604020202020204" pitchFamily="34" charset="0"/>
              </a:rPr>
              <a:t>CDC, (2022) 2 </a:t>
            </a:r>
            <a:r>
              <a:rPr lang="en-GB" sz="1000" i="1" dirty="0">
                <a:latin typeface="Arial" panose="020B0604020202020204" pitchFamily="34" charset="0"/>
                <a:cs typeface="Arial" panose="020B0604020202020204" pitchFamily="34" charset="0"/>
              </a:rPr>
              <a:t>Screening &amp; Diagnosis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0"/>
              </a:rPr>
              <a:t>https://www.cdc.gov/ncbddd/autism/screening.html</a:t>
            </a:r>
            <a:r>
              <a:rPr lang="en-GB" sz="1000" dirty="0">
                <a:latin typeface="Arial" panose="020B0604020202020204" pitchFamily="34" charset="0"/>
                <a:cs typeface="Arial" panose="020B0604020202020204" pitchFamily="34" charset="0"/>
              </a:rPr>
              <a:t> (Accessed: 21/04/2022). PRESENTATION</a:t>
            </a:r>
          </a:p>
          <a:p>
            <a:pPr marL="0" indent="0">
              <a:buNone/>
            </a:pPr>
            <a:r>
              <a:rPr lang="en-GB" sz="1000" dirty="0">
                <a:latin typeface="Arial" panose="020B0604020202020204" pitchFamily="34" charset="0"/>
                <a:cs typeface="Arial" panose="020B0604020202020204" pitchFamily="34" charset="0"/>
              </a:rPr>
              <a:t>CDC, (2022) </a:t>
            </a:r>
            <a:r>
              <a:rPr lang="en-GB" sz="1000" i="1" dirty="0">
                <a:latin typeface="Arial" panose="020B0604020202020204" pitchFamily="34" charset="0"/>
                <a:cs typeface="Arial" panose="020B0604020202020204" pitchFamily="34" charset="0"/>
              </a:rPr>
              <a:t>Autism Spectrum Disorder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1"/>
              </a:rPr>
              <a:t>https://www.cdc.gov/ncbddd/autism/index.html</a:t>
            </a:r>
            <a:r>
              <a:rPr lang="en-GB" sz="1000" dirty="0">
                <a:latin typeface="Arial" panose="020B0604020202020204" pitchFamily="34" charset="0"/>
                <a:cs typeface="Arial" panose="020B0604020202020204" pitchFamily="34" charset="0"/>
              </a:rPr>
              <a:t> (Accessed:28/04/2022). PRESENTATION &amp; POSTER</a:t>
            </a:r>
          </a:p>
          <a:p>
            <a:pPr marL="0" indent="0">
              <a:buNone/>
            </a:pPr>
            <a:r>
              <a:rPr lang="en-GB" sz="1000" dirty="0">
                <a:latin typeface="Arial" panose="020B0604020202020204" pitchFamily="34" charset="0"/>
                <a:cs typeface="Arial" panose="020B0604020202020204" pitchFamily="34" charset="0"/>
              </a:rPr>
              <a:t>Child Mind Institute, (2022) </a:t>
            </a:r>
            <a:r>
              <a:rPr lang="en-GB" sz="1000" i="1" dirty="0">
                <a:latin typeface="Arial" panose="020B0604020202020204" pitchFamily="34" charset="0"/>
                <a:cs typeface="Arial" panose="020B0604020202020204" pitchFamily="34" charset="0"/>
              </a:rPr>
              <a:t>Autism and Stimming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9"/>
              </a:rPr>
              <a:t>https://www.nichd.nih.gov/health/topics/autism/conditioninfo/symptoms</a:t>
            </a:r>
            <a:r>
              <a:rPr lang="en-GB" sz="1000" dirty="0">
                <a:latin typeface="Arial" panose="020B0604020202020204" pitchFamily="34" charset="0"/>
                <a:cs typeface="Arial" panose="020B0604020202020204" pitchFamily="34" charset="0"/>
              </a:rPr>
              <a:t> (Accessed: 29/04/2022). PRESENTATION</a:t>
            </a:r>
          </a:p>
          <a:p>
            <a:pPr marL="0" indent="0">
              <a:buNone/>
            </a:pPr>
            <a:r>
              <a:rPr lang="en-GB" sz="1000" dirty="0">
                <a:latin typeface="Arial" panose="020B0604020202020204" pitchFamily="34" charset="0"/>
                <a:cs typeface="Arial" panose="020B0604020202020204" pitchFamily="34" charset="0"/>
              </a:rPr>
              <a:t>Cleveland Clinic, (2020) </a:t>
            </a:r>
            <a:r>
              <a:rPr lang="en-GB" sz="1000" i="1" dirty="0">
                <a:latin typeface="Arial" panose="020B0604020202020204" pitchFamily="34" charset="0"/>
                <a:cs typeface="Arial" panose="020B0604020202020204" pitchFamily="34" charset="0"/>
              </a:rPr>
              <a:t>Autism Spectrum Disorder </a:t>
            </a:r>
            <a:r>
              <a:rPr lang="en-GB" sz="1000" dirty="0">
                <a:latin typeface="Arial" panose="020B0604020202020204" pitchFamily="34" charset="0"/>
                <a:cs typeface="Arial" panose="020B0604020202020204" pitchFamily="34" charset="0"/>
              </a:rPr>
              <a:t>Available at: </a:t>
            </a:r>
            <a:r>
              <a:rPr lang="en-GB" sz="1000" i="1" dirty="0">
                <a:latin typeface="Arial" panose="020B0604020202020204" pitchFamily="34" charset="0"/>
                <a:cs typeface="Arial" panose="020B0604020202020204" pitchFamily="34" charset="0"/>
              </a:rPr>
              <a:t> </a:t>
            </a:r>
            <a:r>
              <a:rPr lang="en-GB" sz="1000" u="sng" dirty="0">
                <a:latin typeface="Arial" panose="020B0604020202020204" pitchFamily="34" charset="0"/>
                <a:cs typeface="Arial" panose="020B0604020202020204" pitchFamily="34" charset="0"/>
                <a:hlinkClick r:id="rId12"/>
              </a:rPr>
              <a:t>https://digital.nhs.uk/data-and-information/publications/statistical/autism-statistics</a:t>
            </a:r>
            <a:r>
              <a:rPr lang="en-GB" sz="1000" dirty="0">
                <a:latin typeface="Arial" panose="020B0604020202020204" pitchFamily="34" charset="0"/>
                <a:cs typeface="Arial" panose="020B0604020202020204" pitchFamily="34" charset="0"/>
              </a:rPr>
              <a:t> (Accessed: 18/04/2022). PRESENTATION</a:t>
            </a:r>
          </a:p>
          <a:p>
            <a:pPr marL="0" indent="0">
              <a:buNone/>
            </a:pPr>
            <a:r>
              <a:rPr lang="en-GB" sz="1000" dirty="0" err="1">
                <a:latin typeface="Arial" panose="020B0604020202020204" pitchFamily="34" charset="0"/>
                <a:cs typeface="Arial" panose="020B0604020202020204" pitchFamily="34" charset="0"/>
              </a:rPr>
              <a:t>Dillenburger</a:t>
            </a:r>
            <a:r>
              <a:rPr lang="en-GB" sz="1000" dirty="0">
                <a:latin typeface="Arial" panose="020B0604020202020204" pitchFamily="34" charset="0"/>
                <a:cs typeface="Arial" panose="020B0604020202020204" pitchFamily="34" charset="0"/>
              </a:rPr>
              <a:t>, K.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(2016)  </a:t>
            </a:r>
            <a:r>
              <a:rPr lang="en-GB" sz="1000" i="1" dirty="0">
                <a:latin typeface="Arial" panose="020B0604020202020204" pitchFamily="34" charset="0"/>
                <a:cs typeface="Arial" panose="020B0604020202020204" pitchFamily="34" charset="0"/>
              </a:rPr>
              <a:t>Staff Training in Autism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3"/>
              </a:rPr>
              <a:t>https://www.nichd.nih.gov/health/topics/autism/conditioninfo/treatments/early-intervention</a:t>
            </a:r>
            <a:r>
              <a:rPr lang="en-GB" sz="1000" dirty="0">
                <a:latin typeface="Arial" panose="020B0604020202020204" pitchFamily="34" charset="0"/>
                <a:cs typeface="Arial" panose="020B0604020202020204" pitchFamily="34" charset="0"/>
              </a:rPr>
              <a:t> (Accessed: 25/04/2022). PRESENTATION </a:t>
            </a:r>
          </a:p>
          <a:p>
            <a:pPr marL="0" indent="0">
              <a:buNone/>
            </a:pPr>
            <a:r>
              <a:rPr lang="en-GB" sz="1000" dirty="0">
                <a:latin typeface="Arial" panose="020B0604020202020204" pitchFamily="34" charset="0"/>
                <a:cs typeface="Arial" panose="020B0604020202020204" pitchFamily="34" charset="0"/>
              </a:rPr>
              <a:t>Healthy Children, (2019) </a:t>
            </a:r>
            <a:r>
              <a:rPr lang="en-GB" sz="1000" i="1" dirty="0">
                <a:latin typeface="Arial" panose="020B0604020202020204" pitchFamily="34" charset="0"/>
                <a:cs typeface="Arial" panose="020B0604020202020204" pitchFamily="34" charset="0"/>
              </a:rPr>
              <a:t>How Paediatricians Screen for Autism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3"/>
              </a:rPr>
              <a:t>https://www.healthychildren.org/English/health-issues/conditions/Autism/Pages/How-Doctors-Screen-for-Autism.aspx</a:t>
            </a:r>
            <a:r>
              <a:rPr lang="en-GB" sz="1000" dirty="0">
                <a:latin typeface="Arial" panose="020B0604020202020204" pitchFamily="34" charset="0"/>
                <a:cs typeface="Arial" panose="020B0604020202020204" pitchFamily="34" charset="0"/>
              </a:rPr>
              <a:t> (Accessed: 02/05/2022). PRESENTATION</a:t>
            </a:r>
          </a:p>
          <a:p>
            <a:pPr marL="0" indent="0">
              <a:buNone/>
            </a:pPr>
            <a:r>
              <a:rPr lang="en-GB" sz="1000" dirty="0">
                <a:latin typeface="Arial" panose="020B0604020202020204" pitchFamily="34" charset="0"/>
                <a:cs typeface="Arial" panose="020B0604020202020204" pitchFamily="34" charset="0"/>
              </a:rPr>
              <a:t>High Speed Training, (2022) </a:t>
            </a:r>
            <a:r>
              <a:rPr lang="en-GB" sz="1000" i="1" dirty="0">
                <a:latin typeface="Arial" panose="020B0604020202020204" pitchFamily="34" charset="0"/>
                <a:cs typeface="Arial" panose="020B0604020202020204" pitchFamily="34" charset="0"/>
              </a:rPr>
              <a:t>Autism Awareness Training Course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4"/>
              </a:rPr>
              <a:t>https://www.highspeedtraining.co.uk/safeguarding-people/autism-awareness-training-course.aspx</a:t>
            </a:r>
            <a:r>
              <a:rPr lang="en-GB" sz="1000" dirty="0">
                <a:latin typeface="Arial" panose="020B0604020202020204" pitchFamily="34" charset="0"/>
                <a:cs typeface="Arial" panose="020B0604020202020204" pitchFamily="34" charset="0"/>
              </a:rPr>
              <a:t> (Accessed: 02/05/2022). PRESENTATION</a:t>
            </a:r>
          </a:p>
          <a:p>
            <a:pPr marL="0" indent="0">
              <a:buNone/>
            </a:pPr>
            <a:r>
              <a:rPr lang="en-GB" sz="1000" dirty="0">
                <a:latin typeface="Arial" panose="020B0604020202020204" pitchFamily="34" charset="0"/>
                <a:cs typeface="Arial" panose="020B0604020202020204" pitchFamily="34" charset="0"/>
              </a:rPr>
              <a:t>Mayo Clinic, (2018) </a:t>
            </a:r>
            <a:r>
              <a:rPr lang="en-GB" sz="1000" i="1" dirty="0">
                <a:latin typeface="Arial" panose="020B0604020202020204" pitchFamily="34" charset="0"/>
                <a:cs typeface="Arial" panose="020B0604020202020204" pitchFamily="34" charset="0"/>
              </a:rPr>
              <a:t>Diagnosis</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15"/>
              </a:rPr>
              <a:t>https://www.mayoclinic.org/diseases-conditions/autism-spectrum-disorder/diagnosis-treatment/drc-20352934</a:t>
            </a:r>
            <a:r>
              <a:rPr lang="en-GB" sz="1000" dirty="0">
                <a:latin typeface="Arial" panose="020B0604020202020204" pitchFamily="34" charset="0"/>
                <a:cs typeface="Arial" panose="020B0604020202020204" pitchFamily="34" charset="0"/>
              </a:rPr>
              <a:t> (Accessed: 01/05/2022). PRESENTATION</a:t>
            </a:r>
          </a:p>
          <a:p>
            <a:pPr marL="0" indent="0">
              <a:buNone/>
            </a:pPr>
            <a:r>
              <a:rPr lang="en-US" sz="1000" dirty="0">
                <a:latin typeface="Arial" panose="020B0604020202020204" pitchFamily="34" charset="0"/>
                <a:cs typeface="Arial" panose="020B0604020202020204" pitchFamily="34" charset="0"/>
              </a:rPr>
              <a:t>Mayo Clinic, (2022) </a:t>
            </a:r>
            <a:r>
              <a:rPr lang="en-US" sz="1000" i="1" dirty="0">
                <a:latin typeface="Arial" panose="020B0604020202020204" pitchFamily="34" charset="0"/>
                <a:cs typeface="Arial" panose="020B0604020202020204" pitchFamily="34" charset="0"/>
              </a:rPr>
              <a:t>Autism Spectrum Disorder </a:t>
            </a:r>
            <a:r>
              <a:rPr lang="en-US" sz="1000" dirty="0">
                <a:latin typeface="Arial" panose="020B0604020202020204" pitchFamily="34" charset="0"/>
                <a:cs typeface="Arial" panose="020B0604020202020204" pitchFamily="34" charset="0"/>
              </a:rPr>
              <a:t>Available at: </a:t>
            </a:r>
            <a:r>
              <a:rPr lang="en-US" sz="1000" u="sng" dirty="0">
                <a:latin typeface="Arial" panose="020B0604020202020204" pitchFamily="34" charset="0"/>
                <a:cs typeface="Arial" panose="020B0604020202020204" pitchFamily="34" charset="0"/>
                <a:hlinkClick r:id="rId15"/>
              </a:rPr>
              <a:t>https://www.mayoclinic.org/diseases-conditions/autism-spectrum-disorder/diagnosis-treatment/drc-20352934</a:t>
            </a:r>
            <a:r>
              <a:rPr lang="en-US" sz="1000" dirty="0">
                <a:latin typeface="Arial" panose="020B0604020202020204" pitchFamily="34" charset="0"/>
                <a:cs typeface="Arial" panose="020B0604020202020204" pitchFamily="34" charset="0"/>
              </a:rPr>
              <a:t> (Accessed: 04/04/2022) - POSTER</a:t>
            </a:r>
            <a:endParaRPr lang="en-GB" sz="1000" dirty="0">
              <a:latin typeface="Arial" panose="020B0604020202020204" pitchFamily="34" charset="0"/>
              <a:cs typeface="Arial" panose="020B0604020202020204" pitchFamily="34" charset="0"/>
            </a:endParaRPr>
          </a:p>
          <a:p>
            <a:pPr marL="0" indent="0">
              <a:buNone/>
            </a:pPr>
            <a:endParaRPr lang="en-GB" sz="1000" dirty="0"/>
          </a:p>
          <a:p>
            <a:pPr marL="0" indent="0">
              <a:buNone/>
            </a:pPr>
            <a:endParaRPr lang="en-GB" sz="1000" dirty="0"/>
          </a:p>
        </p:txBody>
      </p:sp>
    </p:spTree>
    <p:extLst>
      <p:ext uri="{BB962C8B-B14F-4D97-AF65-F5344CB8AC3E}">
        <p14:creationId xmlns:p14="http://schemas.microsoft.com/office/powerpoint/2010/main" val="71191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C0E464-AB8C-51AB-E112-987765E06B58}"/>
              </a:ext>
            </a:extLst>
          </p:cNvPr>
          <p:cNvSpPr>
            <a:spLocks noGrp="1"/>
          </p:cNvSpPr>
          <p:nvPr>
            <p:ph idx="1"/>
          </p:nvPr>
        </p:nvSpPr>
        <p:spPr>
          <a:xfrm>
            <a:off x="0" y="62706"/>
            <a:ext cx="12192000" cy="6732588"/>
          </a:xfrm>
        </p:spPr>
        <p:txBody>
          <a:bodyPr>
            <a:normAutofit fontScale="25000" lnSpcReduction="20000"/>
          </a:bodyPr>
          <a:lstStyle/>
          <a:p>
            <a:pPr marL="0" indent="0">
              <a:lnSpc>
                <a:spcPct val="120000"/>
              </a:lnSpc>
              <a:buNone/>
            </a:pPr>
            <a:r>
              <a:rPr lang="en-GB" sz="4000" dirty="0">
                <a:latin typeface="Arial" panose="020B0604020202020204" pitchFamily="34" charset="0"/>
                <a:cs typeface="Arial" panose="020B0604020202020204" pitchFamily="34" charset="0"/>
              </a:rPr>
              <a:t>Medline Plus, (2021) </a:t>
            </a:r>
            <a:r>
              <a:rPr lang="en-GB" sz="4000" i="1" dirty="0">
                <a:latin typeface="Arial" panose="020B0604020202020204" pitchFamily="34" charset="0"/>
                <a:cs typeface="Arial" panose="020B0604020202020204" pitchFamily="34" charset="0"/>
              </a:rPr>
              <a:t>Autism Spectrum Disorder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2"/>
              </a:rPr>
              <a:t>https://medlineplus.gov/genetics/condition/autism-spectrum-disorder/</a:t>
            </a:r>
            <a:r>
              <a:rPr lang="en-GB" sz="4000" dirty="0">
                <a:latin typeface="Arial" panose="020B0604020202020204" pitchFamily="34" charset="0"/>
                <a:cs typeface="Arial" panose="020B0604020202020204" pitchFamily="34" charset="0"/>
              </a:rPr>
              <a:t> (Accessed: 02/05/2022). PRESENTATION</a:t>
            </a:r>
          </a:p>
          <a:p>
            <a:pPr marL="0" indent="0">
              <a:lnSpc>
                <a:spcPct val="120000"/>
              </a:lnSpc>
              <a:buNone/>
            </a:pPr>
            <a:r>
              <a:rPr lang="en-GB" sz="4000" dirty="0">
                <a:latin typeface="Arial" panose="020B0604020202020204" pitchFamily="34" charset="0"/>
                <a:cs typeface="Arial" panose="020B0604020202020204" pitchFamily="34" charset="0"/>
              </a:rPr>
              <a:t>Mental Help, (2022) </a:t>
            </a:r>
            <a:r>
              <a:rPr lang="en-GB" sz="4000" i="1" dirty="0">
                <a:latin typeface="Arial" panose="020B0604020202020204" pitchFamily="34" charset="0"/>
                <a:cs typeface="Arial" panose="020B0604020202020204" pitchFamily="34" charset="0"/>
              </a:rPr>
              <a:t>Process of Identifying and Diagnosing Autism Spectrum Disorder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3"/>
              </a:rPr>
              <a:t>https://digital.nhs.uk/data-and-information/publications/statistical/autism-statistics</a:t>
            </a:r>
            <a:r>
              <a:rPr lang="en-GB" sz="4000" dirty="0">
                <a:latin typeface="Arial" panose="020B0604020202020204" pitchFamily="34" charset="0"/>
                <a:cs typeface="Arial" panose="020B0604020202020204" pitchFamily="34" charset="0"/>
              </a:rPr>
              <a:t> (Accessed: 26/04/2022). PRESENTATION</a:t>
            </a:r>
          </a:p>
          <a:p>
            <a:pPr marL="0" indent="0">
              <a:lnSpc>
                <a:spcPct val="120000"/>
              </a:lnSpc>
              <a:buNone/>
            </a:pPr>
            <a:r>
              <a:rPr lang="en-GB" sz="4000" dirty="0">
                <a:latin typeface="Arial" panose="020B0604020202020204" pitchFamily="34" charset="0"/>
                <a:cs typeface="Arial" panose="020B0604020202020204" pitchFamily="34" charset="0"/>
              </a:rPr>
              <a:t>Miranda Et al, (2019) </a:t>
            </a:r>
            <a:r>
              <a:rPr lang="en-GB" sz="4000" i="1" dirty="0">
                <a:latin typeface="Arial" panose="020B0604020202020204" pitchFamily="34" charset="0"/>
                <a:cs typeface="Arial" panose="020B0604020202020204" pitchFamily="34" charset="0"/>
              </a:rPr>
              <a:t>Parenting Stress in Mothers of Children with Autism Without Intellectual Disability.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4"/>
              </a:rPr>
              <a:t>https://www.ncbi.nlm.nih.gov/pmc/articles/PMC6418028/</a:t>
            </a:r>
            <a:r>
              <a:rPr lang="en-GB" sz="4000" dirty="0">
                <a:latin typeface="Arial" panose="020B0604020202020204" pitchFamily="34" charset="0"/>
                <a:cs typeface="Arial" panose="020B0604020202020204" pitchFamily="34" charset="0"/>
              </a:rPr>
              <a:t> (Accessed: 01/05/2022). PRESENTATION</a:t>
            </a:r>
          </a:p>
          <a:p>
            <a:pPr marL="0" indent="0">
              <a:lnSpc>
                <a:spcPct val="120000"/>
              </a:lnSpc>
              <a:buNone/>
            </a:pPr>
            <a:r>
              <a:rPr lang="en-GB" sz="4000" dirty="0">
                <a:latin typeface="Arial" panose="020B0604020202020204" pitchFamily="34" charset="0"/>
                <a:cs typeface="Arial" panose="020B0604020202020204" pitchFamily="34" charset="0"/>
              </a:rPr>
              <a:t>National Autistic Society, (2014) </a:t>
            </a:r>
            <a:r>
              <a:rPr lang="en-GB" sz="4000" i="1" dirty="0">
                <a:latin typeface="Arial" panose="020B0604020202020204" pitchFamily="34" charset="0"/>
                <a:cs typeface="Arial" panose="020B0604020202020204" pitchFamily="34" charset="0"/>
              </a:rPr>
              <a:t>Communication Tools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5"/>
              </a:rPr>
              <a:t>https://www.autism.org.uk/advice-and-guidance/topics/communication/communication-tools/visual-supports</a:t>
            </a:r>
            <a:r>
              <a:rPr lang="en-GB" sz="4000" dirty="0">
                <a:latin typeface="Arial" panose="020B0604020202020204" pitchFamily="34" charset="0"/>
                <a:cs typeface="Arial" panose="020B0604020202020204" pitchFamily="34" charset="0"/>
              </a:rPr>
              <a:t> (Accessed: 29/04/2022). PRESENTATION &amp; POSTER</a:t>
            </a:r>
          </a:p>
          <a:p>
            <a:pPr marL="0" indent="0">
              <a:lnSpc>
                <a:spcPct val="120000"/>
              </a:lnSpc>
              <a:buNone/>
            </a:pPr>
            <a:r>
              <a:rPr lang="en-GB" sz="4000" dirty="0">
                <a:latin typeface="Arial" panose="020B0604020202020204" pitchFamily="34" charset="0"/>
                <a:cs typeface="Arial" panose="020B0604020202020204" pitchFamily="34" charset="0"/>
              </a:rPr>
              <a:t>National Institute of Child health and human development, (2017)</a:t>
            </a:r>
            <a:r>
              <a:rPr lang="en-GB" sz="4000" b="1"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What are the symptoms of autism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6"/>
              </a:rPr>
              <a:t>https://www.nichd.nih.gov/health/topics/autism/conditioninfo/symptoms</a:t>
            </a:r>
            <a:r>
              <a:rPr lang="en-GB" sz="4000" dirty="0">
                <a:latin typeface="Arial" panose="020B0604020202020204" pitchFamily="34" charset="0"/>
                <a:cs typeface="Arial" panose="020B0604020202020204" pitchFamily="34" charset="0"/>
              </a:rPr>
              <a:t> (Accessed:21/04/2022). PRESENTATION</a:t>
            </a:r>
          </a:p>
          <a:p>
            <a:pPr marL="0" indent="0">
              <a:lnSpc>
                <a:spcPct val="120000"/>
              </a:lnSpc>
              <a:buNone/>
            </a:pPr>
            <a:r>
              <a:rPr lang="en-GB" sz="4000" dirty="0">
                <a:latin typeface="Arial" panose="020B0604020202020204" pitchFamily="34" charset="0"/>
                <a:cs typeface="Arial" panose="020B0604020202020204" pitchFamily="34" charset="0"/>
              </a:rPr>
              <a:t>NHS 111 WALES, (2021) </a:t>
            </a:r>
            <a:r>
              <a:rPr lang="en-GB" sz="4000" i="1" dirty="0">
                <a:latin typeface="Arial" panose="020B0604020202020204" pitchFamily="34" charset="0"/>
                <a:cs typeface="Arial" panose="020B0604020202020204" pitchFamily="34" charset="0"/>
              </a:rPr>
              <a:t>Autism Spectrum Disorder Available at: </a:t>
            </a:r>
            <a:r>
              <a:rPr lang="en-GB" sz="4000" u="sng" dirty="0">
                <a:latin typeface="Arial" panose="020B0604020202020204" pitchFamily="34" charset="0"/>
                <a:cs typeface="Arial" panose="020B0604020202020204" pitchFamily="34" charset="0"/>
                <a:hlinkClick r:id="rId7"/>
              </a:rPr>
              <a:t>https://111.wales.nhs.uk/Autismspectrumdisorder/</a:t>
            </a:r>
            <a:r>
              <a:rPr lang="en-GB" sz="4000" dirty="0">
                <a:latin typeface="Arial" panose="020B0604020202020204" pitchFamily="34" charset="0"/>
                <a:cs typeface="Arial" panose="020B0604020202020204" pitchFamily="34" charset="0"/>
              </a:rPr>
              <a:t> (Accessed: 28/04/2022). PRESENTATION</a:t>
            </a:r>
          </a:p>
          <a:p>
            <a:pPr marL="0" indent="0">
              <a:lnSpc>
                <a:spcPct val="120000"/>
              </a:lnSpc>
              <a:buNone/>
            </a:pPr>
            <a:r>
              <a:rPr lang="en-GB" sz="4000" dirty="0">
                <a:latin typeface="Arial" panose="020B0604020202020204" pitchFamily="34" charset="0"/>
                <a:cs typeface="Arial" panose="020B0604020202020204" pitchFamily="34" charset="0"/>
              </a:rPr>
              <a:t>NHS Digital, (2022) </a:t>
            </a:r>
            <a:r>
              <a:rPr lang="en-GB" sz="4000" i="1" dirty="0">
                <a:latin typeface="Arial" panose="020B0604020202020204" pitchFamily="34" charset="0"/>
                <a:cs typeface="Arial" panose="020B0604020202020204" pitchFamily="34" charset="0"/>
              </a:rPr>
              <a:t>Autism Waiting Time Statistics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3"/>
              </a:rPr>
              <a:t>https://digital.nhs.uk/data-and-information/publications/statistical/autism-statistics</a:t>
            </a:r>
            <a:r>
              <a:rPr lang="en-GB" sz="4000" dirty="0">
                <a:latin typeface="Arial" panose="020B0604020202020204" pitchFamily="34" charset="0"/>
                <a:cs typeface="Arial" panose="020B0604020202020204" pitchFamily="34" charset="0"/>
              </a:rPr>
              <a:t> (Accessed: 27/04/2022). PRESENTATION</a:t>
            </a:r>
          </a:p>
          <a:p>
            <a:pPr marL="0" indent="0">
              <a:lnSpc>
                <a:spcPct val="120000"/>
              </a:lnSpc>
              <a:buNone/>
            </a:pPr>
            <a:r>
              <a:rPr lang="en-GB" sz="4000" dirty="0">
                <a:latin typeface="Arial" panose="020B0604020202020204" pitchFamily="34" charset="0"/>
                <a:cs typeface="Arial" panose="020B0604020202020204" pitchFamily="34" charset="0"/>
              </a:rPr>
              <a:t>NHS, (2019) </a:t>
            </a:r>
            <a:r>
              <a:rPr lang="en-GB" sz="4000" i="1" dirty="0">
                <a:latin typeface="Arial" panose="020B0604020202020204" pitchFamily="34" charset="0"/>
                <a:cs typeface="Arial" panose="020B0604020202020204" pitchFamily="34" charset="0"/>
              </a:rPr>
              <a:t>How to get diagnosed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8"/>
              </a:rPr>
              <a:t>https://www.nhs.uk/conditions/autism/getting-diagnosed/how-to-get-diagnosed/</a:t>
            </a:r>
            <a:r>
              <a:rPr lang="en-GB" sz="4000" dirty="0">
                <a:latin typeface="Arial" panose="020B0604020202020204" pitchFamily="34" charset="0"/>
                <a:cs typeface="Arial" panose="020B0604020202020204" pitchFamily="34" charset="0"/>
              </a:rPr>
              <a:t> (Accessed: 24/04/2022). PRESENTATION &amp; POSTER</a:t>
            </a:r>
          </a:p>
          <a:p>
            <a:pPr marL="0" indent="0">
              <a:lnSpc>
                <a:spcPct val="120000"/>
              </a:lnSpc>
              <a:buNone/>
            </a:pPr>
            <a:r>
              <a:rPr lang="en-US" sz="4000" dirty="0">
                <a:latin typeface="Arial" panose="020B0604020202020204" pitchFamily="34" charset="0"/>
                <a:cs typeface="Arial" panose="020B0604020202020204" pitchFamily="34" charset="0"/>
              </a:rPr>
              <a:t>NHS, (no Date) </a:t>
            </a:r>
            <a:r>
              <a:rPr lang="en-US" sz="4000" i="1" dirty="0">
                <a:latin typeface="Arial" panose="020B0604020202020204" pitchFamily="34" charset="0"/>
                <a:cs typeface="Arial" panose="020B0604020202020204" pitchFamily="34" charset="0"/>
              </a:rPr>
              <a:t>Signs of Autism </a:t>
            </a:r>
            <a:r>
              <a:rPr lang="en-US" sz="4000" dirty="0">
                <a:latin typeface="Arial" panose="020B0604020202020204" pitchFamily="34" charset="0"/>
                <a:cs typeface="Arial" panose="020B0604020202020204" pitchFamily="34" charset="0"/>
              </a:rPr>
              <a:t>Available at: </a:t>
            </a:r>
            <a:r>
              <a:rPr lang="en-US" sz="4000" u="sng" dirty="0">
                <a:latin typeface="Arial" panose="020B0604020202020204" pitchFamily="34" charset="0"/>
                <a:cs typeface="Arial" panose="020B0604020202020204" pitchFamily="34" charset="0"/>
                <a:hlinkClick r:id="rId9"/>
              </a:rPr>
              <a:t>https://www.nhs.uk/conditions/autism/signs/</a:t>
            </a:r>
            <a:r>
              <a:rPr lang="en-US" sz="4000" dirty="0">
                <a:latin typeface="Arial" panose="020B0604020202020204" pitchFamily="34" charset="0"/>
                <a:cs typeface="Arial" panose="020B0604020202020204" pitchFamily="34" charset="0"/>
              </a:rPr>
              <a:t>  (Accessed:04/05/2022). – POSTER </a:t>
            </a:r>
            <a:endParaRPr lang="en-GB" sz="4000" dirty="0">
              <a:latin typeface="Arial" panose="020B0604020202020204" pitchFamily="34" charset="0"/>
              <a:cs typeface="Arial" panose="020B0604020202020204" pitchFamily="34" charset="0"/>
            </a:endParaRPr>
          </a:p>
          <a:p>
            <a:pPr marL="0" indent="0">
              <a:lnSpc>
                <a:spcPct val="120000"/>
              </a:lnSpc>
              <a:buNone/>
            </a:pPr>
            <a:r>
              <a:rPr lang="en-GB" sz="4000" dirty="0">
                <a:latin typeface="Arial" panose="020B0604020202020204" pitchFamily="34" charset="0"/>
                <a:cs typeface="Arial" panose="020B0604020202020204" pitchFamily="34" charset="0"/>
              </a:rPr>
              <a:t>NICDC, (2020) </a:t>
            </a:r>
            <a:r>
              <a:rPr lang="en-GB" sz="4000" i="1" dirty="0">
                <a:latin typeface="Arial" panose="020B0604020202020204" pitchFamily="34" charset="0"/>
                <a:cs typeface="Arial" panose="020B0604020202020204" pitchFamily="34" charset="0"/>
              </a:rPr>
              <a:t>Autism Spectrum Disorder: Communication Problems in Children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10"/>
              </a:rPr>
              <a:t>https://www.nidcd.nih.gov/health/autism-spectrum-disorder-communication-problems-children</a:t>
            </a:r>
            <a:r>
              <a:rPr lang="en-GB" sz="4000" dirty="0">
                <a:latin typeface="Arial" panose="020B0604020202020204" pitchFamily="34" charset="0"/>
                <a:cs typeface="Arial" panose="020B0604020202020204" pitchFamily="34" charset="0"/>
              </a:rPr>
              <a:t> (Accessed: 29/04/2022). PRESENTATION &amp; POSTER</a:t>
            </a:r>
          </a:p>
          <a:p>
            <a:pPr marL="0" indent="0">
              <a:lnSpc>
                <a:spcPct val="120000"/>
              </a:lnSpc>
              <a:buNone/>
            </a:pPr>
            <a:r>
              <a:rPr lang="en-GB" sz="4000" dirty="0">
                <a:latin typeface="Arial" panose="020B0604020202020204" pitchFamily="34" charset="0"/>
                <a:cs typeface="Arial" panose="020B0604020202020204" pitchFamily="34" charset="0"/>
              </a:rPr>
              <a:t>NICHD, (2021) </a:t>
            </a:r>
            <a:r>
              <a:rPr lang="en-GB" sz="4000" i="1" dirty="0">
                <a:latin typeface="Arial" panose="020B0604020202020204" pitchFamily="34" charset="0"/>
                <a:cs typeface="Arial" panose="020B0604020202020204" pitchFamily="34" charset="0"/>
              </a:rPr>
              <a:t>Early Intervention for Autism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11"/>
              </a:rPr>
              <a:t>https://www.nichd.nih.gov/health/topics/autism/conditioninfo/treatments/early-intervention</a:t>
            </a:r>
            <a:r>
              <a:rPr lang="en-GB" sz="4000" dirty="0">
                <a:latin typeface="Arial" panose="020B0604020202020204" pitchFamily="34" charset="0"/>
                <a:cs typeface="Arial" panose="020B0604020202020204" pitchFamily="34" charset="0"/>
              </a:rPr>
              <a:t> (Accessed: 03/05/2022). PRESENTATION</a:t>
            </a:r>
          </a:p>
          <a:p>
            <a:pPr marL="0" indent="0">
              <a:lnSpc>
                <a:spcPct val="120000"/>
              </a:lnSpc>
              <a:buNone/>
            </a:pPr>
            <a:r>
              <a:rPr lang="en-GB" sz="4000" dirty="0">
                <a:latin typeface="Arial" panose="020B0604020202020204" pitchFamily="34" charset="0"/>
                <a:cs typeface="Arial" panose="020B0604020202020204" pitchFamily="34" charset="0"/>
              </a:rPr>
              <a:t>NIH, (2017) </a:t>
            </a:r>
            <a:r>
              <a:rPr lang="en-GB" sz="4000" i="1" dirty="0">
                <a:latin typeface="Arial" panose="020B0604020202020204" pitchFamily="34" charset="0"/>
                <a:cs typeface="Arial" panose="020B0604020202020204" pitchFamily="34" charset="0"/>
              </a:rPr>
              <a:t>when do Children usually show symptoms of Autism?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12"/>
              </a:rPr>
              <a:t>https://www.nichd.nih.gov/health/topics/autism/conditioninfo/symptoms-appear</a:t>
            </a:r>
            <a:r>
              <a:rPr lang="en-GB" sz="4000" dirty="0">
                <a:latin typeface="Arial" panose="020B0604020202020204" pitchFamily="34" charset="0"/>
                <a:cs typeface="Arial" panose="020B0604020202020204" pitchFamily="34" charset="0"/>
              </a:rPr>
              <a:t> (Accessed: 29/04/2022). PRESENTATION</a:t>
            </a:r>
          </a:p>
          <a:p>
            <a:pPr marL="0" indent="0">
              <a:lnSpc>
                <a:spcPct val="120000"/>
              </a:lnSpc>
              <a:buNone/>
            </a:pPr>
            <a:r>
              <a:rPr lang="en-GB" sz="4000" dirty="0">
                <a:latin typeface="Arial" panose="020B0604020202020204" pitchFamily="34" charset="0"/>
                <a:cs typeface="Arial" panose="020B0604020202020204" pitchFamily="34" charset="0"/>
              </a:rPr>
              <a:t>NIH, (2020) </a:t>
            </a:r>
            <a:r>
              <a:rPr lang="en-GB" sz="4000" i="1" dirty="0">
                <a:latin typeface="Arial" panose="020B0604020202020204" pitchFamily="34" charset="0"/>
                <a:cs typeface="Arial" panose="020B0604020202020204" pitchFamily="34" charset="0"/>
              </a:rPr>
              <a:t>Autism Spectrum Disorder: Communication Problems in Children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6"/>
              </a:rPr>
              <a:t>https://www.nichd.nih.gov/health/topics/autism/conditioninfo/symptoms</a:t>
            </a:r>
            <a:r>
              <a:rPr lang="en-GB" sz="4000" dirty="0">
                <a:latin typeface="Arial" panose="020B0604020202020204" pitchFamily="34" charset="0"/>
                <a:cs typeface="Arial" panose="020B0604020202020204" pitchFamily="34" charset="0"/>
              </a:rPr>
              <a:t> (Accessed: 01/05/2022). PRESENTATION &amp; POSTER</a:t>
            </a:r>
          </a:p>
          <a:p>
            <a:pPr marL="0" indent="0">
              <a:lnSpc>
                <a:spcPct val="120000"/>
              </a:lnSpc>
              <a:buNone/>
            </a:pPr>
            <a:r>
              <a:rPr lang="en-GB" sz="4000" dirty="0">
                <a:latin typeface="Arial" panose="020B0604020202020204" pitchFamily="34" charset="0"/>
                <a:cs typeface="Arial" panose="020B0604020202020204" pitchFamily="34" charset="0"/>
              </a:rPr>
              <a:t>Raising Children, (2022) </a:t>
            </a:r>
            <a:r>
              <a:rPr lang="en-GB" sz="4000" i="1" dirty="0">
                <a:latin typeface="Arial" panose="020B0604020202020204" pitchFamily="34" charset="0"/>
                <a:cs typeface="Arial" panose="020B0604020202020204" pitchFamily="34" charset="0"/>
              </a:rPr>
              <a:t>Changing Routines: Autistic Children and Teenagers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13"/>
              </a:rPr>
              <a:t>https://raisingchildren.net.au/autism/behaviour/understanding-behaviour/changing-routines-asd</a:t>
            </a:r>
            <a:r>
              <a:rPr lang="en-GB" sz="4000" dirty="0">
                <a:latin typeface="Arial" panose="020B0604020202020204" pitchFamily="34" charset="0"/>
                <a:cs typeface="Arial" panose="020B0604020202020204" pitchFamily="34" charset="0"/>
              </a:rPr>
              <a:t> (Accessed: 03/05/2022). PRESENTATION &amp; POSTER</a:t>
            </a:r>
          </a:p>
          <a:p>
            <a:pPr marL="0" indent="0">
              <a:lnSpc>
                <a:spcPct val="120000"/>
              </a:lnSpc>
              <a:buNone/>
            </a:pPr>
            <a:r>
              <a:rPr lang="en-GB" sz="4000" dirty="0">
                <a:latin typeface="Arial" panose="020B0604020202020204" pitchFamily="34" charset="0"/>
                <a:cs typeface="Arial" panose="020B0604020202020204" pitchFamily="34" charset="0"/>
              </a:rPr>
              <a:t>Welsh Government, (2018) </a:t>
            </a:r>
            <a:r>
              <a:rPr lang="en-GB" sz="4000" i="1" dirty="0">
                <a:latin typeface="Arial" panose="020B0604020202020204" pitchFamily="34" charset="0"/>
                <a:cs typeface="Arial" panose="020B0604020202020204" pitchFamily="34" charset="0"/>
              </a:rPr>
              <a:t>Learning Disability – Improving Lives Programme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3"/>
              </a:rPr>
              <a:t>https://digital.nhs.uk/data-and-information/publications/statistical/autism-statistics</a:t>
            </a:r>
            <a:r>
              <a:rPr lang="en-GB" sz="4000" dirty="0">
                <a:latin typeface="Arial" panose="020B0604020202020204" pitchFamily="34" charset="0"/>
                <a:cs typeface="Arial" panose="020B0604020202020204" pitchFamily="34" charset="0"/>
              </a:rPr>
              <a:t> (Accessed: 25/04/2022). PRESENTATION</a:t>
            </a:r>
          </a:p>
          <a:p>
            <a:pPr marL="0" indent="0">
              <a:lnSpc>
                <a:spcPct val="120000"/>
              </a:lnSpc>
              <a:buNone/>
            </a:pPr>
            <a:r>
              <a:rPr lang="en-GB" sz="4000" dirty="0">
                <a:latin typeface="Arial" panose="020B0604020202020204" pitchFamily="34" charset="0"/>
                <a:cs typeface="Arial" panose="020B0604020202020204" pitchFamily="34" charset="0"/>
              </a:rPr>
              <a:t>Welsh Government, (2018) </a:t>
            </a:r>
            <a:r>
              <a:rPr lang="en-GB" sz="4000" i="1" dirty="0">
                <a:latin typeface="Arial" panose="020B0604020202020204" pitchFamily="34" charset="0"/>
                <a:cs typeface="Arial" panose="020B0604020202020204" pitchFamily="34" charset="0"/>
              </a:rPr>
              <a:t>Support for Children and Young People with Autistic Spectrum Disorder in Educational Settings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14"/>
              </a:rPr>
              <a:t>https://gov.wales/sites/default/files/publications/2019-01/ways-of-supporting-learners-with-autistic-spectrum-disorder-asd.pdf</a:t>
            </a:r>
            <a:r>
              <a:rPr lang="en-GB" sz="4000" dirty="0">
                <a:latin typeface="Arial" panose="020B0604020202020204" pitchFamily="34" charset="0"/>
                <a:cs typeface="Arial" panose="020B0604020202020204" pitchFamily="34" charset="0"/>
              </a:rPr>
              <a:t> (Accessed: 02/05/2022). PRESENTATION &amp; POSTER </a:t>
            </a:r>
          </a:p>
          <a:p>
            <a:pPr marL="0" indent="0">
              <a:lnSpc>
                <a:spcPct val="120000"/>
              </a:lnSpc>
              <a:buNone/>
            </a:pPr>
            <a:r>
              <a:rPr lang="en-GB" sz="4000" dirty="0">
                <a:latin typeface="Arial" panose="020B0604020202020204" pitchFamily="34" charset="0"/>
                <a:cs typeface="Arial" panose="020B0604020202020204" pitchFamily="34" charset="0"/>
              </a:rPr>
              <a:t>Welsh Government, (2021) </a:t>
            </a:r>
            <a:r>
              <a:rPr lang="en-GB" sz="4000" i="1" dirty="0">
                <a:latin typeface="Arial" panose="020B0604020202020204" pitchFamily="34" charset="0"/>
                <a:cs typeface="Arial" panose="020B0604020202020204" pitchFamily="34" charset="0"/>
              </a:rPr>
              <a:t>The additional Learning Needs Code </a:t>
            </a:r>
            <a:r>
              <a:rPr lang="en-GB" sz="4000" dirty="0">
                <a:latin typeface="Arial" panose="020B0604020202020204" pitchFamily="34" charset="0"/>
                <a:cs typeface="Arial" panose="020B0604020202020204" pitchFamily="34" charset="0"/>
              </a:rPr>
              <a:t>Available at: </a:t>
            </a:r>
            <a:r>
              <a:rPr lang="en-GB" sz="4000" u="sng" dirty="0">
                <a:latin typeface="Arial" panose="020B0604020202020204" pitchFamily="34" charset="0"/>
                <a:cs typeface="Arial" panose="020B0604020202020204" pitchFamily="34" charset="0"/>
                <a:hlinkClick r:id="rId15"/>
              </a:rPr>
              <a:t>https://gov.wales/additio</a:t>
            </a:r>
          </a:p>
          <a:p>
            <a:pPr marL="0" indent="0">
              <a:lnSpc>
                <a:spcPct val="120000"/>
              </a:lnSpc>
              <a:buNone/>
            </a:pPr>
            <a:r>
              <a:rPr lang="en-GB" sz="4000" u="sng" dirty="0">
                <a:latin typeface="Arial" panose="020B0604020202020204" pitchFamily="34" charset="0"/>
                <a:cs typeface="Arial" panose="020B0604020202020204" pitchFamily="34" charset="0"/>
                <a:hlinkClick r:id="rId15"/>
              </a:rPr>
              <a:t>nal-learning-needs-code</a:t>
            </a:r>
            <a:r>
              <a:rPr lang="en-GB" sz="4000" dirty="0">
                <a:latin typeface="Arial" panose="020B0604020202020204" pitchFamily="34" charset="0"/>
                <a:cs typeface="Arial" panose="020B0604020202020204" pitchFamily="34" charset="0"/>
              </a:rPr>
              <a:t> (Accessed: 27/04/2022). PRESENTATION </a:t>
            </a:r>
          </a:p>
          <a:p>
            <a:pPr marL="0" indent="0">
              <a:lnSpc>
                <a:spcPct val="120000"/>
              </a:lnSpc>
              <a:buNone/>
            </a:pPr>
            <a:endParaRPr lang="en-GB" sz="4000" dirty="0">
              <a:latin typeface="Arial" panose="020B0604020202020204" pitchFamily="34" charset="0"/>
              <a:cs typeface="Arial" panose="020B0604020202020204" pitchFamily="34" charset="0"/>
            </a:endParaRPr>
          </a:p>
          <a:p>
            <a:pPr marL="0" indent="0">
              <a:lnSpc>
                <a:spcPct val="120000"/>
              </a:lnSpc>
              <a:buNone/>
            </a:pPr>
            <a:r>
              <a:rPr lang="en-US" sz="4000" dirty="0">
                <a:latin typeface="Arial" panose="020B0604020202020204" pitchFamily="34" charset="0"/>
                <a:cs typeface="Arial" panose="020B0604020202020204" pitchFamily="34" charset="0"/>
              </a:rPr>
              <a:t>Zeliadt, (2018) </a:t>
            </a:r>
            <a:r>
              <a:rPr lang="en-US" sz="4000" i="1" dirty="0">
                <a:latin typeface="Arial" panose="020B0604020202020204" pitchFamily="34" charset="0"/>
                <a:cs typeface="Arial" panose="020B0604020202020204" pitchFamily="34" charset="0"/>
              </a:rPr>
              <a:t>Autism’s sex ratio, explained </a:t>
            </a:r>
            <a:r>
              <a:rPr lang="en-US" sz="4000" dirty="0">
                <a:latin typeface="Arial" panose="020B0604020202020204" pitchFamily="34" charset="0"/>
                <a:cs typeface="Arial" panose="020B0604020202020204" pitchFamily="34" charset="0"/>
              </a:rPr>
              <a:t>Available at: </a:t>
            </a:r>
            <a:r>
              <a:rPr lang="en-US" sz="4000" u="sng" dirty="0">
                <a:latin typeface="Arial" panose="020B0604020202020204" pitchFamily="34" charset="0"/>
                <a:cs typeface="Arial" panose="020B0604020202020204" pitchFamily="34" charset="0"/>
                <a:hlinkClick r:id="rId16"/>
              </a:rPr>
              <a:t>https://www.spectrumnews.org/news/autisms-sex-ratio-explained/amp/</a:t>
            </a:r>
            <a:r>
              <a:rPr lang="en-US" sz="4000" dirty="0">
                <a:latin typeface="Arial" panose="020B0604020202020204" pitchFamily="34" charset="0"/>
                <a:cs typeface="Arial" panose="020B0604020202020204" pitchFamily="34" charset="0"/>
              </a:rPr>
              <a:t> (Accessed:04/05/2022). -POSTER </a:t>
            </a:r>
            <a:endParaRPr lang="en-GB" sz="4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05699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4364</TotalTime>
  <Words>2588</Words>
  <Application>Microsoft Macintosh PowerPoint</Application>
  <PresentationFormat>Widescreen</PresentationFormat>
  <Paragraphs>86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Charley Evans</dc:creator>
  <cp:lastModifiedBy>Charley Evans</cp:lastModifiedBy>
  <cp:revision>5</cp:revision>
  <dcterms:created xsi:type="dcterms:W3CDTF">2022-05-02T21:08:45Z</dcterms:created>
  <dcterms:modified xsi:type="dcterms:W3CDTF">2022-05-05T21:52:50Z</dcterms:modified>
</cp:coreProperties>
</file>