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notesMasterIdLst>
    <p:notesMasterId r:id="rId21"/>
  </p:notesMasterIdLst>
  <p:sldIdLst>
    <p:sldId id="256" r:id="rId2"/>
    <p:sldId id="257" r:id="rId3"/>
    <p:sldId id="258" r:id="rId4"/>
    <p:sldId id="259" r:id="rId5"/>
    <p:sldId id="260" r:id="rId6"/>
    <p:sldId id="261" r:id="rId7"/>
    <p:sldId id="267" r:id="rId8"/>
    <p:sldId id="262" r:id="rId9"/>
    <p:sldId id="264" r:id="rId10"/>
    <p:sldId id="263" r:id="rId11"/>
    <p:sldId id="265" r:id="rId12"/>
    <p:sldId id="266"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65" autoAdjust="0"/>
  </p:normalViewPr>
  <p:slideViewPr>
    <p:cSldViewPr snapToGrid="0">
      <p:cViewPr varScale="1">
        <p:scale>
          <a:sx n="105" d="100"/>
          <a:sy n="105" d="100"/>
        </p:scale>
        <p:origin x="834" y="96"/>
      </p:cViewPr>
      <p:guideLst/>
    </p:cSldViewPr>
  </p:slideViewPr>
  <p:notesTextViewPr>
    <p:cViewPr>
      <p:scale>
        <a:sx n="1" d="1"/>
        <a:sy n="1" d="1"/>
      </p:scale>
      <p:origin x="0" y="-55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custSel modSld">
      <pc:chgData name="Jenni Steen" userId="3e51ffc7-aa92-4e9a-9db2-4e9164f92bbf" providerId="ADAL" clId="{3AC6A595-C3C8-47BB-899C-72F74CE2E322}" dt="2026-01-25T20:16:25.291" v="347" actId="20577"/>
      <pc:docMkLst>
        <pc:docMk/>
      </pc:docMkLst>
      <pc:sldChg chg="modSp mod modNotesTx">
        <pc:chgData name="Jenni Steen" userId="3e51ffc7-aa92-4e9a-9db2-4e9164f92bbf" providerId="ADAL" clId="{3AC6A595-C3C8-47BB-899C-72F74CE2E322}" dt="2026-01-25T20:16:25.291" v="347" actId="20577"/>
        <pc:sldMkLst>
          <pc:docMk/>
          <pc:sldMk cId="1536299757" sldId="267"/>
        </pc:sldMkLst>
        <pc:graphicFrameChg chg="modGraphic">
          <ac:chgData name="Jenni Steen" userId="3e51ffc7-aa92-4e9a-9db2-4e9164f92bbf" providerId="ADAL" clId="{3AC6A595-C3C8-47BB-899C-72F74CE2E322}" dt="2026-01-25T20:14:36.650" v="58" actId="20577"/>
          <ac:graphicFrameMkLst>
            <pc:docMk/>
            <pc:sldMk cId="1536299757" sldId="267"/>
            <ac:graphicFrameMk id="6" creationId="{5DFD5DB2-A120-5370-EE97-0CD75F76F70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591187-AE31-4AD5-9A7F-94784213DE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06733D-7DB7-4112-A600-8E801AF52BC8}">
      <dgm:prSet/>
      <dgm:spPr/>
      <dgm:t>
        <a:bodyPr/>
        <a:lstStyle/>
        <a:p>
          <a:r>
            <a:rPr lang="en-GB"/>
            <a:t>At postgraduate level, research shifts from </a:t>
          </a:r>
          <a:r>
            <a:rPr lang="en-GB" b="1"/>
            <a:t>finding information</a:t>
          </a:r>
          <a:r>
            <a:rPr lang="en-GB"/>
            <a:t> to </a:t>
          </a:r>
          <a:r>
            <a:rPr lang="en-GB" b="1"/>
            <a:t>producing knowledge</a:t>
          </a:r>
          <a:endParaRPr lang="en-US"/>
        </a:p>
      </dgm:t>
    </dgm:pt>
    <dgm:pt modelId="{2C112FF0-A8B9-4048-926F-58E002AAA4FB}" type="parTrans" cxnId="{18F5FA9F-7F36-48A5-BFA8-F008BED351E5}">
      <dgm:prSet/>
      <dgm:spPr/>
      <dgm:t>
        <a:bodyPr/>
        <a:lstStyle/>
        <a:p>
          <a:endParaRPr lang="en-US"/>
        </a:p>
      </dgm:t>
    </dgm:pt>
    <dgm:pt modelId="{DB106A60-57DF-4703-907C-B9EC43480D8B}" type="sibTrans" cxnId="{18F5FA9F-7F36-48A5-BFA8-F008BED351E5}">
      <dgm:prSet/>
      <dgm:spPr/>
      <dgm:t>
        <a:bodyPr/>
        <a:lstStyle/>
        <a:p>
          <a:endParaRPr lang="en-US"/>
        </a:p>
      </dgm:t>
    </dgm:pt>
    <dgm:pt modelId="{05BA84BF-0F50-458C-B8B0-587DF5545344}">
      <dgm:prSet/>
      <dgm:spPr/>
      <dgm:t>
        <a:bodyPr/>
        <a:lstStyle/>
        <a:p>
          <a:r>
            <a:rPr lang="en-GB"/>
            <a:t>Postgraduate research starts with finding a </a:t>
          </a:r>
          <a:r>
            <a:rPr lang="en-GB" b="1"/>
            <a:t>knowledge gap</a:t>
          </a:r>
          <a:r>
            <a:rPr lang="en-GB"/>
            <a:t> in existing literature and working to fill it</a:t>
          </a:r>
          <a:endParaRPr lang="en-US"/>
        </a:p>
      </dgm:t>
    </dgm:pt>
    <dgm:pt modelId="{E43F84A9-2D02-41C1-A304-356F89502844}" type="parTrans" cxnId="{D7330056-6F8B-4019-8E4E-1DFF7EEC5C7B}">
      <dgm:prSet/>
      <dgm:spPr/>
      <dgm:t>
        <a:bodyPr/>
        <a:lstStyle/>
        <a:p>
          <a:endParaRPr lang="en-US"/>
        </a:p>
      </dgm:t>
    </dgm:pt>
    <dgm:pt modelId="{C1E1A2B3-C980-4F30-AE24-FD3568D2B6C2}" type="sibTrans" cxnId="{D7330056-6F8B-4019-8E4E-1DFF7EEC5C7B}">
      <dgm:prSet/>
      <dgm:spPr/>
      <dgm:t>
        <a:bodyPr/>
        <a:lstStyle/>
        <a:p>
          <a:endParaRPr lang="en-US"/>
        </a:p>
      </dgm:t>
    </dgm:pt>
    <dgm:pt modelId="{DB808949-70F8-4831-9315-B01926A3667A}">
      <dgm:prSet/>
      <dgm:spPr/>
      <dgm:t>
        <a:bodyPr/>
        <a:lstStyle/>
        <a:p>
          <a:r>
            <a:rPr lang="en-GB"/>
            <a:t>Postgraduate research requires you to become a </a:t>
          </a:r>
          <a:r>
            <a:rPr lang="en-GB" b="1"/>
            <a:t>specialist</a:t>
          </a:r>
          <a:r>
            <a:rPr lang="en-GB"/>
            <a:t> in a more niche sub-topic</a:t>
          </a:r>
          <a:endParaRPr lang="en-US"/>
        </a:p>
      </dgm:t>
    </dgm:pt>
    <dgm:pt modelId="{4FBBB5E5-D112-4739-8A16-3295962CF904}" type="parTrans" cxnId="{F623B9C5-57A7-4095-BEF8-AAD1D107B872}">
      <dgm:prSet/>
      <dgm:spPr/>
      <dgm:t>
        <a:bodyPr/>
        <a:lstStyle/>
        <a:p>
          <a:endParaRPr lang="en-US"/>
        </a:p>
      </dgm:t>
    </dgm:pt>
    <dgm:pt modelId="{E77D367F-EA71-431C-BE06-2A5F47E527E6}" type="sibTrans" cxnId="{F623B9C5-57A7-4095-BEF8-AAD1D107B872}">
      <dgm:prSet/>
      <dgm:spPr/>
      <dgm:t>
        <a:bodyPr/>
        <a:lstStyle/>
        <a:p>
          <a:endParaRPr lang="en-US"/>
        </a:p>
      </dgm:t>
    </dgm:pt>
    <dgm:pt modelId="{418E1D67-278F-4F54-A5BB-24B2B93B1C3D}" type="pres">
      <dgm:prSet presAssocID="{1A591187-AE31-4AD5-9A7F-94784213DE10}" presName="root" presStyleCnt="0">
        <dgm:presLayoutVars>
          <dgm:dir/>
          <dgm:resizeHandles val="exact"/>
        </dgm:presLayoutVars>
      </dgm:prSet>
      <dgm:spPr/>
    </dgm:pt>
    <dgm:pt modelId="{8A38FD1E-040F-4C0A-91A7-8BDFBAD1FEB9}" type="pres">
      <dgm:prSet presAssocID="{3F06733D-7DB7-4112-A600-8E801AF52BC8}" presName="compNode" presStyleCnt="0"/>
      <dgm:spPr/>
    </dgm:pt>
    <dgm:pt modelId="{57FE33FC-5C33-41FB-8CF4-B87445254F85}" type="pres">
      <dgm:prSet presAssocID="{3F06733D-7DB7-4112-A600-8E801AF52BC8}" presName="bgRect" presStyleLbl="bgShp" presStyleIdx="0" presStyleCnt="3"/>
      <dgm:spPr/>
    </dgm:pt>
    <dgm:pt modelId="{4920A5E0-63BB-4C79-844E-9C8823E00990}" type="pres">
      <dgm:prSet presAssocID="{3F06733D-7DB7-4112-A600-8E801AF52BC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E62E200-AB15-45D9-8F40-C4F6BB51C72C}" type="pres">
      <dgm:prSet presAssocID="{3F06733D-7DB7-4112-A600-8E801AF52BC8}" presName="spaceRect" presStyleCnt="0"/>
      <dgm:spPr/>
    </dgm:pt>
    <dgm:pt modelId="{7875DBB0-B154-4D4B-8C79-E7ED98915D5F}" type="pres">
      <dgm:prSet presAssocID="{3F06733D-7DB7-4112-A600-8E801AF52BC8}" presName="parTx" presStyleLbl="revTx" presStyleIdx="0" presStyleCnt="3">
        <dgm:presLayoutVars>
          <dgm:chMax val="0"/>
          <dgm:chPref val="0"/>
        </dgm:presLayoutVars>
      </dgm:prSet>
      <dgm:spPr/>
    </dgm:pt>
    <dgm:pt modelId="{AD0237C7-5852-45BD-8042-73DD30BC98B9}" type="pres">
      <dgm:prSet presAssocID="{DB106A60-57DF-4703-907C-B9EC43480D8B}" presName="sibTrans" presStyleCnt="0"/>
      <dgm:spPr/>
    </dgm:pt>
    <dgm:pt modelId="{B3F69B8D-0DEB-4C72-9911-6AD1AED95F96}" type="pres">
      <dgm:prSet presAssocID="{05BA84BF-0F50-458C-B8B0-587DF5545344}" presName="compNode" presStyleCnt="0"/>
      <dgm:spPr/>
    </dgm:pt>
    <dgm:pt modelId="{86F8A370-8FFE-4F49-B5CF-D3F3968EDA94}" type="pres">
      <dgm:prSet presAssocID="{05BA84BF-0F50-458C-B8B0-587DF5545344}" presName="bgRect" presStyleLbl="bgShp" presStyleIdx="1" presStyleCnt="3"/>
      <dgm:spPr/>
    </dgm:pt>
    <dgm:pt modelId="{763DC92D-9792-4DED-B2BC-9AE782101C08}" type="pres">
      <dgm:prSet presAssocID="{05BA84BF-0F50-458C-B8B0-587DF554534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263F7D87-4FD3-40F1-AA75-7AEBACB26189}" type="pres">
      <dgm:prSet presAssocID="{05BA84BF-0F50-458C-B8B0-587DF5545344}" presName="spaceRect" presStyleCnt="0"/>
      <dgm:spPr/>
    </dgm:pt>
    <dgm:pt modelId="{C9B834E0-C26D-48CC-B7EB-D6B35F50AEAF}" type="pres">
      <dgm:prSet presAssocID="{05BA84BF-0F50-458C-B8B0-587DF5545344}" presName="parTx" presStyleLbl="revTx" presStyleIdx="1" presStyleCnt="3">
        <dgm:presLayoutVars>
          <dgm:chMax val="0"/>
          <dgm:chPref val="0"/>
        </dgm:presLayoutVars>
      </dgm:prSet>
      <dgm:spPr/>
    </dgm:pt>
    <dgm:pt modelId="{B73D39E9-7FF6-4B8A-A029-35A6444CE775}" type="pres">
      <dgm:prSet presAssocID="{C1E1A2B3-C980-4F30-AE24-FD3568D2B6C2}" presName="sibTrans" presStyleCnt="0"/>
      <dgm:spPr/>
    </dgm:pt>
    <dgm:pt modelId="{9C8E0803-C6B3-4CE3-9657-347B6CEE6B57}" type="pres">
      <dgm:prSet presAssocID="{DB808949-70F8-4831-9315-B01926A3667A}" presName="compNode" presStyleCnt="0"/>
      <dgm:spPr/>
    </dgm:pt>
    <dgm:pt modelId="{5A9708EB-88A2-4AF1-A68F-79EC79A706D0}" type="pres">
      <dgm:prSet presAssocID="{DB808949-70F8-4831-9315-B01926A3667A}" presName="bgRect" presStyleLbl="bgShp" presStyleIdx="2" presStyleCnt="3"/>
      <dgm:spPr/>
    </dgm:pt>
    <dgm:pt modelId="{1BCC6EDE-4026-4DA4-AE37-9425EE38C0C6}" type="pres">
      <dgm:prSet presAssocID="{DB808949-70F8-4831-9315-B01926A366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6BBFABB8-B07C-412C-9B8B-447041CBFA69}" type="pres">
      <dgm:prSet presAssocID="{DB808949-70F8-4831-9315-B01926A3667A}" presName="spaceRect" presStyleCnt="0"/>
      <dgm:spPr/>
    </dgm:pt>
    <dgm:pt modelId="{17CCAB2F-7953-4A5B-884E-FFCB19F73518}" type="pres">
      <dgm:prSet presAssocID="{DB808949-70F8-4831-9315-B01926A3667A}" presName="parTx" presStyleLbl="revTx" presStyleIdx="2" presStyleCnt="3">
        <dgm:presLayoutVars>
          <dgm:chMax val="0"/>
          <dgm:chPref val="0"/>
        </dgm:presLayoutVars>
      </dgm:prSet>
      <dgm:spPr/>
    </dgm:pt>
  </dgm:ptLst>
  <dgm:cxnLst>
    <dgm:cxn modelId="{5376DA03-B861-480C-9FCE-6147F0D7A64A}" type="presOf" srcId="{3F06733D-7DB7-4112-A600-8E801AF52BC8}" destId="{7875DBB0-B154-4D4B-8C79-E7ED98915D5F}" srcOrd="0" destOrd="0" presId="urn:microsoft.com/office/officeart/2018/2/layout/IconVerticalSolidList"/>
    <dgm:cxn modelId="{482E642B-56B9-479D-8A1F-AA84EFDEFA24}" type="presOf" srcId="{1A591187-AE31-4AD5-9A7F-94784213DE10}" destId="{418E1D67-278F-4F54-A5BB-24B2B93B1C3D}" srcOrd="0" destOrd="0" presId="urn:microsoft.com/office/officeart/2018/2/layout/IconVerticalSolidList"/>
    <dgm:cxn modelId="{D7330056-6F8B-4019-8E4E-1DFF7EEC5C7B}" srcId="{1A591187-AE31-4AD5-9A7F-94784213DE10}" destId="{05BA84BF-0F50-458C-B8B0-587DF5545344}" srcOrd="1" destOrd="0" parTransId="{E43F84A9-2D02-41C1-A304-356F89502844}" sibTransId="{C1E1A2B3-C980-4F30-AE24-FD3568D2B6C2}"/>
    <dgm:cxn modelId="{18F5FA9F-7F36-48A5-BFA8-F008BED351E5}" srcId="{1A591187-AE31-4AD5-9A7F-94784213DE10}" destId="{3F06733D-7DB7-4112-A600-8E801AF52BC8}" srcOrd="0" destOrd="0" parTransId="{2C112FF0-A8B9-4048-926F-58E002AAA4FB}" sibTransId="{DB106A60-57DF-4703-907C-B9EC43480D8B}"/>
    <dgm:cxn modelId="{F623B9C5-57A7-4095-BEF8-AAD1D107B872}" srcId="{1A591187-AE31-4AD5-9A7F-94784213DE10}" destId="{DB808949-70F8-4831-9315-B01926A3667A}" srcOrd="2" destOrd="0" parTransId="{4FBBB5E5-D112-4739-8A16-3295962CF904}" sibTransId="{E77D367F-EA71-431C-BE06-2A5F47E527E6}"/>
    <dgm:cxn modelId="{4219B6C8-F6B7-4C23-897B-91F62BEDC843}" type="presOf" srcId="{DB808949-70F8-4831-9315-B01926A3667A}" destId="{17CCAB2F-7953-4A5B-884E-FFCB19F73518}" srcOrd="0" destOrd="0" presId="urn:microsoft.com/office/officeart/2018/2/layout/IconVerticalSolidList"/>
    <dgm:cxn modelId="{4B5DA0CC-EFC6-4C46-8864-634AE4F45F7D}" type="presOf" srcId="{05BA84BF-0F50-458C-B8B0-587DF5545344}" destId="{C9B834E0-C26D-48CC-B7EB-D6B35F50AEAF}" srcOrd="0" destOrd="0" presId="urn:microsoft.com/office/officeart/2018/2/layout/IconVerticalSolidList"/>
    <dgm:cxn modelId="{24ACFABF-DCA9-4F0C-A193-8F413C37A24F}" type="presParOf" srcId="{418E1D67-278F-4F54-A5BB-24B2B93B1C3D}" destId="{8A38FD1E-040F-4C0A-91A7-8BDFBAD1FEB9}" srcOrd="0" destOrd="0" presId="urn:microsoft.com/office/officeart/2018/2/layout/IconVerticalSolidList"/>
    <dgm:cxn modelId="{4B9A9660-5E36-40C5-B600-8C67648A7C94}" type="presParOf" srcId="{8A38FD1E-040F-4C0A-91A7-8BDFBAD1FEB9}" destId="{57FE33FC-5C33-41FB-8CF4-B87445254F85}" srcOrd="0" destOrd="0" presId="urn:microsoft.com/office/officeart/2018/2/layout/IconVerticalSolidList"/>
    <dgm:cxn modelId="{A7656125-4550-4714-95CE-B811DA91436B}" type="presParOf" srcId="{8A38FD1E-040F-4C0A-91A7-8BDFBAD1FEB9}" destId="{4920A5E0-63BB-4C79-844E-9C8823E00990}" srcOrd="1" destOrd="0" presId="urn:microsoft.com/office/officeart/2018/2/layout/IconVerticalSolidList"/>
    <dgm:cxn modelId="{BBE01542-C231-42D6-B217-531B212ED3EF}" type="presParOf" srcId="{8A38FD1E-040F-4C0A-91A7-8BDFBAD1FEB9}" destId="{8E62E200-AB15-45D9-8F40-C4F6BB51C72C}" srcOrd="2" destOrd="0" presId="urn:microsoft.com/office/officeart/2018/2/layout/IconVerticalSolidList"/>
    <dgm:cxn modelId="{4C43A54C-ED6B-4E8E-B1EE-DD76E26C204E}" type="presParOf" srcId="{8A38FD1E-040F-4C0A-91A7-8BDFBAD1FEB9}" destId="{7875DBB0-B154-4D4B-8C79-E7ED98915D5F}" srcOrd="3" destOrd="0" presId="urn:microsoft.com/office/officeart/2018/2/layout/IconVerticalSolidList"/>
    <dgm:cxn modelId="{67A13403-59C8-47CC-B766-EEEC8358C65A}" type="presParOf" srcId="{418E1D67-278F-4F54-A5BB-24B2B93B1C3D}" destId="{AD0237C7-5852-45BD-8042-73DD30BC98B9}" srcOrd="1" destOrd="0" presId="urn:microsoft.com/office/officeart/2018/2/layout/IconVerticalSolidList"/>
    <dgm:cxn modelId="{0FA78F85-1457-4436-A650-A67FCA55405A}" type="presParOf" srcId="{418E1D67-278F-4F54-A5BB-24B2B93B1C3D}" destId="{B3F69B8D-0DEB-4C72-9911-6AD1AED95F96}" srcOrd="2" destOrd="0" presId="urn:microsoft.com/office/officeart/2018/2/layout/IconVerticalSolidList"/>
    <dgm:cxn modelId="{FA51D709-B4FF-4831-B69D-6059F651C1B4}" type="presParOf" srcId="{B3F69B8D-0DEB-4C72-9911-6AD1AED95F96}" destId="{86F8A370-8FFE-4F49-B5CF-D3F3968EDA94}" srcOrd="0" destOrd="0" presId="urn:microsoft.com/office/officeart/2018/2/layout/IconVerticalSolidList"/>
    <dgm:cxn modelId="{B1174438-7B58-4828-88B9-270ED0E245A6}" type="presParOf" srcId="{B3F69B8D-0DEB-4C72-9911-6AD1AED95F96}" destId="{763DC92D-9792-4DED-B2BC-9AE782101C08}" srcOrd="1" destOrd="0" presId="urn:microsoft.com/office/officeart/2018/2/layout/IconVerticalSolidList"/>
    <dgm:cxn modelId="{B20C4F2D-A390-4B72-A4F5-EC80918265F5}" type="presParOf" srcId="{B3F69B8D-0DEB-4C72-9911-6AD1AED95F96}" destId="{263F7D87-4FD3-40F1-AA75-7AEBACB26189}" srcOrd="2" destOrd="0" presId="urn:microsoft.com/office/officeart/2018/2/layout/IconVerticalSolidList"/>
    <dgm:cxn modelId="{DDE6723F-1527-44A0-8CB4-7B93DF2F8D1A}" type="presParOf" srcId="{B3F69B8D-0DEB-4C72-9911-6AD1AED95F96}" destId="{C9B834E0-C26D-48CC-B7EB-D6B35F50AEAF}" srcOrd="3" destOrd="0" presId="urn:microsoft.com/office/officeart/2018/2/layout/IconVerticalSolidList"/>
    <dgm:cxn modelId="{D6E61ADB-EC8D-4D0D-B954-6964D12E9B83}" type="presParOf" srcId="{418E1D67-278F-4F54-A5BB-24B2B93B1C3D}" destId="{B73D39E9-7FF6-4B8A-A029-35A6444CE775}" srcOrd="3" destOrd="0" presId="urn:microsoft.com/office/officeart/2018/2/layout/IconVerticalSolidList"/>
    <dgm:cxn modelId="{AF2441EB-8C81-454C-9C75-B7D039CCB476}" type="presParOf" srcId="{418E1D67-278F-4F54-A5BB-24B2B93B1C3D}" destId="{9C8E0803-C6B3-4CE3-9657-347B6CEE6B57}" srcOrd="4" destOrd="0" presId="urn:microsoft.com/office/officeart/2018/2/layout/IconVerticalSolidList"/>
    <dgm:cxn modelId="{7E66C81E-29F0-40B5-B8CC-CD294CEB9654}" type="presParOf" srcId="{9C8E0803-C6B3-4CE3-9657-347B6CEE6B57}" destId="{5A9708EB-88A2-4AF1-A68F-79EC79A706D0}" srcOrd="0" destOrd="0" presId="urn:microsoft.com/office/officeart/2018/2/layout/IconVerticalSolidList"/>
    <dgm:cxn modelId="{63B6BB0D-5816-46E4-A3BA-4117B9DB492B}" type="presParOf" srcId="{9C8E0803-C6B3-4CE3-9657-347B6CEE6B57}" destId="{1BCC6EDE-4026-4DA4-AE37-9425EE38C0C6}" srcOrd="1" destOrd="0" presId="urn:microsoft.com/office/officeart/2018/2/layout/IconVerticalSolidList"/>
    <dgm:cxn modelId="{3B80748B-81C8-443C-8404-13BEE5090EB2}" type="presParOf" srcId="{9C8E0803-C6B3-4CE3-9657-347B6CEE6B57}" destId="{6BBFABB8-B07C-412C-9B8B-447041CBFA69}" srcOrd="2" destOrd="0" presId="urn:microsoft.com/office/officeart/2018/2/layout/IconVerticalSolidList"/>
    <dgm:cxn modelId="{B288FAF2-D2CA-48AF-A866-4D04984082F0}" type="presParOf" srcId="{9C8E0803-C6B3-4CE3-9657-347B6CEE6B57}" destId="{17CCAB2F-7953-4A5B-884E-FFCB19F735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43F387-B7B1-44B9-BA32-7D3975887268}"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GB"/>
        </a:p>
      </dgm:t>
    </dgm:pt>
    <dgm:pt modelId="{B2993780-5B10-4AB3-AB15-A0F7940C1F06}">
      <dgm:prSet phldrT="[Text]" phldr="0"/>
      <dgm:spPr/>
      <dgm:t>
        <a:bodyPr/>
        <a:lstStyle/>
        <a:p>
          <a:pPr>
            <a:lnSpc>
              <a:spcPct val="100000"/>
            </a:lnSpc>
            <a:defRPr b="1"/>
          </a:pPr>
          <a:r>
            <a:rPr lang="en-GB"/>
            <a:t>Rigour</a:t>
          </a:r>
        </a:p>
      </dgm:t>
    </dgm:pt>
    <dgm:pt modelId="{83844C15-3BB6-4AFE-887F-472E4CF2E5FB}" type="parTrans" cxnId="{EB87B43B-AF21-4491-AB18-0EB98FDC501D}">
      <dgm:prSet/>
      <dgm:spPr/>
      <dgm:t>
        <a:bodyPr/>
        <a:lstStyle/>
        <a:p>
          <a:endParaRPr lang="en-GB"/>
        </a:p>
      </dgm:t>
    </dgm:pt>
    <dgm:pt modelId="{5E0F2734-2BB8-4CC7-B0B6-A37A288DCFAA}" type="sibTrans" cxnId="{EB87B43B-AF21-4491-AB18-0EB98FDC501D}">
      <dgm:prSet/>
      <dgm:spPr/>
      <dgm:t>
        <a:bodyPr/>
        <a:lstStyle/>
        <a:p>
          <a:endParaRPr lang="en-GB"/>
        </a:p>
      </dgm:t>
    </dgm:pt>
    <dgm:pt modelId="{4AB3A58A-059C-4BE7-A77B-18BDB35F3458}">
      <dgm:prSet phldrT="[Text]" phldr="0"/>
      <dgm:spPr/>
      <dgm:t>
        <a:bodyPr/>
        <a:lstStyle/>
        <a:p>
          <a:pPr>
            <a:lnSpc>
              <a:spcPct val="100000"/>
            </a:lnSpc>
          </a:pPr>
          <a:r>
            <a:rPr lang="en-GB" dirty="0"/>
            <a:t>Methodological precision</a:t>
          </a:r>
        </a:p>
      </dgm:t>
    </dgm:pt>
    <dgm:pt modelId="{7C22575C-77F8-4F63-A5DC-913E98FA62B1}" type="parTrans" cxnId="{1C1FC855-6D3B-4AAF-86F4-58868FF17813}">
      <dgm:prSet/>
      <dgm:spPr/>
      <dgm:t>
        <a:bodyPr/>
        <a:lstStyle/>
        <a:p>
          <a:endParaRPr lang="en-GB"/>
        </a:p>
      </dgm:t>
    </dgm:pt>
    <dgm:pt modelId="{1201E6F5-1EA7-4191-84A2-A07788DA6ACB}" type="sibTrans" cxnId="{1C1FC855-6D3B-4AAF-86F4-58868FF17813}">
      <dgm:prSet/>
      <dgm:spPr/>
      <dgm:t>
        <a:bodyPr/>
        <a:lstStyle/>
        <a:p>
          <a:endParaRPr lang="en-GB"/>
        </a:p>
      </dgm:t>
    </dgm:pt>
    <dgm:pt modelId="{4ECE425F-A374-4783-92BA-AB31381E6F70}">
      <dgm:prSet phldrT="[Text]" phldr="0"/>
      <dgm:spPr/>
      <dgm:t>
        <a:bodyPr/>
        <a:lstStyle/>
        <a:p>
          <a:pPr>
            <a:lnSpc>
              <a:spcPct val="100000"/>
            </a:lnSpc>
          </a:pPr>
          <a:r>
            <a:rPr lang="en-GB"/>
            <a:t>Intellectual honesty</a:t>
          </a:r>
          <a:endParaRPr lang="en-GB" dirty="0"/>
        </a:p>
      </dgm:t>
    </dgm:pt>
    <dgm:pt modelId="{DA5ABC11-293E-4D68-A233-68EBDA57103A}" type="parTrans" cxnId="{CC2E2858-0AD3-47ED-B4F5-808B2D72683D}">
      <dgm:prSet/>
      <dgm:spPr/>
      <dgm:t>
        <a:bodyPr/>
        <a:lstStyle/>
        <a:p>
          <a:endParaRPr lang="en-GB"/>
        </a:p>
      </dgm:t>
    </dgm:pt>
    <dgm:pt modelId="{71695F3D-B274-4400-B6FF-EB8C6936F24C}" type="sibTrans" cxnId="{CC2E2858-0AD3-47ED-B4F5-808B2D72683D}">
      <dgm:prSet/>
      <dgm:spPr/>
      <dgm:t>
        <a:bodyPr/>
        <a:lstStyle/>
        <a:p>
          <a:endParaRPr lang="en-GB"/>
        </a:p>
      </dgm:t>
    </dgm:pt>
    <dgm:pt modelId="{9300AB6F-46C0-4F48-8499-2A82F7B1796B}">
      <dgm:prSet phldrT="[Text]" phldr="0"/>
      <dgm:spPr/>
      <dgm:t>
        <a:bodyPr/>
        <a:lstStyle/>
        <a:p>
          <a:pPr>
            <a:lnSpc>
              <a:spcPct val="100000"/>
            </a:lnSpc>
            <a:defRPr b="1"/>
          </a:pPr>
          <a:r>
            <a:rPr lang="en-GB"/>
            <a:t>Ethics</a:t>
          </a:r>
        </a:p>
      </dgm:t>
    </dgm:pt>
    <dgm:pt modelId="{6C530023-9E5D-4D79-B354-143D96E4CFFB}" type="parTrans" cxnId="{57659774-3E44-4801-88D5-E22E8705473F}">
      <dgm:prSet/>
      <dgm:spPr/>
      <dgm:t>
        <a:bodyPr/>
        <a:lstStyle/>
        <a:p>
          <a:endParaRPr lang="en-GB"/>
        </a:p>
      </dgm:t>
    </dgm:pt>
    <dgm:pt modelId="{0A8AA4A5-D07F-417E-9779-11AB20EF35A4}" type="sibTrans" cxnId="{57659774-3E44-4801-88D5-E22E8705473F}">
      <dgm:prSet/>
      <dgm:spPr/>
      <dgm:t>
        <a:bodyPr/>
        <a:lstStyle/>
        <a:p>
          <a:endParaRPr lang="en-GB"/>
        </a:p>
      </dgm:t>
    </dgm:pt>
    <dgm:pt modelId="{0C0477F1-C7A8-4E18-B65D-B2C8C4184186}">
      <dgm:prSet phldrT="[Text]" phldr="0"/>
      <dgm:spPr/>
      <dgm:t>
        <a:bodyPr/>
        <a:lstStyle/>
        <a:p>
          <a:pPr>
            <a:lnSpc>
              <a:spcPct val="100000"/>
            </a:lnSpc>
          </a:pPr>
          <a:r>
            <a:rPr lang="en-GB" dirty="0"/>
            <a:t>Informed consent</a:t>
          </a:r>
        </a:p>
      </dgm:t>
    </dgm:pt>
    <dgm:pt modelId="{ECE2AA98-A0E5-45ED-8861-E1BC9319E8A9}" type="parTrans" cxnId="{5B49A7F0-9DDF-4C66-8EEE-BF6F91E9C4D3}">
      <dgm:prSet/>
      <dgm:spPr/>
      <dgm:t>
        <a:bodyPr/>
        <a:lstStyle/>
        <a:p>
          <a:endParaRPr lang="en-GB"/>
        </a:p>
      </dgm:t>
    </dgm:pt>
    <dgm:pt modelId="{5DB579D2-220D-47F0-A4E7-8623EFD67876}" type="sibTrans" cxnId="{5B49A7F0-9DDF-4C66-8EEE-BF6F91E9C4D3}">
      <dgm:prSet/>
      <dgm:spPr/>
      <dgm:t>
        <a:bodyPr/>
        <a:lstStyle/>
        <a:p>
          <a:endParaRPr lang="en-GB"/>
        </a:p>
      </dgm:t>
    </dgm:pt>
    <dgm:pt modelId="{A0E43E3F-A0B9-4398-83DE-36FB424BF577}">
      <dgm:prSet phldrT="[Text]" phldr="0"/>
      <dgm:spPr/>
      <dgm:t>
        <a:bodyPr/>
        <a:lstStyle/>
        <a:p>
          <a:pPr>
            <a:lnSpc>
              <a:spcPct val="100000"/>
            </a:lnSpc>
          </a:pPr>
          <a:r>
            <a:rPr lang="en-GB"/>
            <a:t>Beneficence</a:t>
          </a:r>
          <a:endParaRPr lang="en-GB" dirty="0"/>
        </a:p>
      </dgm:t>
    </dgm:pt>
    <dgm:pt modelId="{76ED6D08-3AC6-49DE-B1AD-156970370131}" type="parTrans" cxnId="{A70E1EA2-D4D8-4AE7-B316-D5B311D7817B}">
      <dgm:prSet/>
      <dgm:spPr/>
      <dgm:t>
        <a:bodyPr/>
        <a:lstStyle/>
        <a:p>
          <a:endParaRPr lang="en-GB"/>
        </a:p>
      </dgm:t>
    </dgm:pt>
    <dgm:pt modelId="{52E23FDF-DFCA-4A78-B9A9-5400EB67CFC9}" type="sibTrans" cxnId="{A70E1EA2-D4D8-4AE7-B316-D5B311D7817B}">
      <dgm:prSet/>
      <dgm:spPr/>
      <dgm:t>
        <a:bodyPr/>
        <a:lstStyle/>
        <a:p>
          <a:endParaRPr lang="en-GB"/>
        </a:p>
      </dgm:t>
    </dgm:pt>
    <dgm:pt modelId="{98B06BE8-785A-48F1-BC14-5E2E3A25BC39}">
      <dgm:prSet phldrT="[Text]" phldr="0"/>
      <dgm:spPr/>
      <dgm:t>
        <a:bodyPr/>
        <a:lstStyle/>
        <a:p>
          <a:pPr>
            <a:lnSpc>
              <a:spcPct val="100000"/>
            </a:lnSpc>
            <a:defRPr b="1"/>
          </a:pPr>
          <a:r>
            <a:rPr lang="en-GB"/>
            <a:t>Originality</a:t>
          </a:r>
        </a:p>
      </dgm:t>
    </dgm:pt>
    <dgm:pt modelId="{43514F83-9D62-4A08-BA59-208667118C69}" type="parTrans" cxnId="{64333A05-85AA-436C-A695-0EAC4FBE3B36}">
      <dgm:prSet/>
      <dgm:spPr/>
      <dgm:t>
        <a:bodyPr/>
        <a:lstStyle/>
        <a:p>
          <a:endParaRPr lang="en-GB"/>
        </a:p>
      </dgm:t>
    </dgm:pt>
    <dgm:pt modelId="{744961CC-31AD-4256-9F2A-F2012DDBF2FB}" type="sibTrans" cxnId="{64333A05-85AA-436C-A695-0EAC4FBE3B36}">
      <dgm:prSet/>
      <dgm:spPr/>
      <dgm:t>
        <a:bodyPr/>
        <a:lstStyle/>
        <a:p>
          <a:endParaRPr lang="en-GB"/>
        </a:p>
      </dgm:t>
    </dgm:pt>
    <dgm:pt modelId="{C20A1501-628A-465F-A5D5-582BC2D8A479}">
      <dgm:prSet phldrT="[Text]" phldr="0"/>
      <dgm:spPr/>
      <dgm:t>
        <a:bodyPr/>
        <a:lstStyle/>
        <a:p>
          <a:pPr>
            <a:lnSpc>
              <a:spcPct val="100000"/>
            </a:lnSpc>
          </a:pPr>
          <a:r>
            <a:rPr lang="en-GB"/>
            <a:t>Doing the un-done</a:t>
          </a:r>
          <a:endParaRPr lang="en-GB" dirty="0"/>
        </a:p>
      </dgm:t>
    </dgm:pt>
    <dgm:pt modelId="{C513E402-AFB0-40E7-A0CB-E3320F7B8836}" type="parTrans" cxnId="{446C5C25-DDEE-4E3C-97E7-B03875670C1B}">
      <dgm:prSet/>
      <dgm:spPr/>
      <dgm:t>
        <a:bodyPr/>
        <a:lstStyle/>
        <a:p>
          <a:endParaRPr lang="en-GB"/>
        </a:p>
      </dgm:t>
    </dgm:pt>
    <dgm:pt modelId="{599514F5-CDC5-4874-8A3E-10787C616D45}" type="sibTrans" cxnId="{446C5C25-DDEE-4E3C-97E7-B03875670C1B}">
      <dgm:prSet/>
      <dgm:spPr/>
      <dgm:t>
        <a:bodyPr/>
        <a:lstStyle/>
        <a:p>
          <a:endParaRPr lang="en-GB"/>
        </a:p>
      </dgm:t>
    </dgm:pt>
    <dgm:pt modelId="{E6914FB6-8E93-4264-84D7-0484D0C52040}">
      <dgm:prSet phldrT="[Text]" phldr="0"/>
      <dgm:spPr/>
      <dgm:t>
        <a:bodyPr/>
        <a:lstStyle/>
        <a:p>
          <a:pPr>
            <a:lnSpc>
              <a:spcPct val="100000"/>
            </a:lnSpc>
          </a:pPr>
          <a:r>
            <a:rPr lang="en-GB"/>
            <a:t>New methods</a:t>
          </a:r>
          <a:endParaRPr lang="en-GB" dirty="0"/>
        </a:p>
      </dgm:t>
    </dgm:pt>
    <dgm:pt modelId="{D8529787-F9CE-498C-97A2-73A75DCF71CB}" type="parTrans" cxnId="{F54EE548-EC62-4FFB-95D9-BAFB252054F9}">
      <dgm:prSet/>
      <dgm:spPr/>
      <dgm:t>
        <a:bodyPr/>
        <a:lstStyle/>
        <a:p>
          <a:endParaRPr lang="en-GB"/>
        </a:p>
      </dgm:t>
    </dgm:pt>
    <dgm:pt modelId="{8F6F6394-D155-471D-A73E-4BE41223CA61}" type="sibTrans" cxnId="{F54EE548-EC62-4FFB-95D9-BAFB252054F9}">
      <dgm:prSet/>
      <dgm:spPr/>
      <dgm:t>
        <a:bodyPr/>
        <a:lstStyle/>
        <a:p>
          <a:endParaRPr lang="en-GB"/>
        </a:p>
      </dgm:t>
    </dgm:pt>
    <dgm:pt modelId="{5C21AE95-D73D-4BF5-A714-7A5B6B482104}">
      <dgm:prSet phldrT="[Text]" phldr="0"/>
      <dgm:spPr/>
      <dgm:t>
        <a:bodyPr/>
        <a:lstStyle/>
        <a:p>
          <a:pPr>
            <a:lnSpc>
              <a:spcPct val="100000"/>
            </a:lnSpc>
          </a:pPr>
          <a:r>
            <a:rPr lang="en-GB"/>
            <a:t>Depth of evidence</a:t>
          </a:r>
          <a:endParaRPr lang="en-GB" dirty="0"/>
        </a:p>
      </dgm:t>
    </dgm:pt>
    <dgm:pt modelId="{EA78F6D8-2F09-4D09-AD5C-FC4F72AFFFEF}" type="parTrans" cxnId="{CCFE6D0F-25BC-4CEF-AE02-4BBB4CABE4BA}">
      <dgm:prSet/>
      <dgm:spPr/>
      <dgm:t>
        <a:bodyPr/>
        <a:lstStyle/>
        <a:p>
          <a:endParaRPr lang="en-GB"/>
        </a:p>
      </dgm:t>
    </dgm:pt>
    <dgm:pt modelId="{6E267009-44C1-4AF6-84BF-1D9BDBF3424E}" type="sibTrans" cxnId="{CCFE6D0F-25BC-4CEF-AE02-4BBB4CABE4BA}">
      <dgm:prSet/>
      <dgm:spPr/>
    </dgm:pt>
    <dgm:pt modelId="{A3E45B62-C066-4E8F-B4C4-4FF03F6C5B8C}">
      <dgm:prSet phldrT="[Text]" phldr="0"/>
      <dgm:spPr/>
      <dgm:t>
        <a:bodyPr/>
        <a:lstStyle/>
        <a:p>
          <a:pPr>
            <a:lnSpc>
              <a:spcPct val="100000"/>
            </a:lnSpc>
          </a:pPr>
          <a:r>
            <a:rPr lang="en-GB"/>
            <a:t>Logical consistency</a:t>
          </a:r>
          <a:endParaRPr lang="en-GB" dirty="0"/>
        </a:p>
      </dgm:t>
    </dgm:pt>
    <dgm:pt modelId="{CD2427E6-656D-4226-99D5-73BE96DC42D0}" type="parTrans" cxnId="{4DC07D81-4614-455F-B0D4-A4A8F8E23BBA}">
      <dgm:prSet/>
      <dgm:spPr/>
      <dgm:t>
        <a:bodyPr/>
        <a:lstStyle/>
        <a:p>
          <a:endParaRPr lang="en-GB"/>
        </a:p>
      </dgm:t>
    </dgm:pt>
    <dgm:pt modelId="{F4783113-D40B-43ED-AB8C-A612B5C11B39}" type="sibTrans" cxnId="{4DC07D81-4614-455F-B0D4-A4A8F8E23BBA}">
      <dgm:prSet/>
      <dgm:spPr/>
    </dgm:pt>
    <dgm:pt modelId="{ACDBD313-80FF-4647-B44B-2EC8F0EF5E97}">
      <dgm:prSet phldrT="[Text]" phldr="0"/>
      <dgm:spPr/>
      <dgm:t>
        <a:bodyPr/>
        <a:lstStyle/>
        <a:p>
          <a:pPr>
            <a:lnSpc>
              <a:spcPct val="100000"/>
            </a:lnSpc>
          </a:pPr>
          <a:r>
            <a:rPr lang="en-GB"/>
            <a:t>Justice</a:t>
          </a:r>
          <a:endParaRPr lang="en-GB" dirty="0"/>
        </a:p>
      </dgm:t>
    </dgm:pt>
    <dgm:pt modelId="{63256AD3-EEF8-48B8-A401-C8863CE7CEA0}" type="parTrans" cxnId="{3718301B-1DE0-446A-BFAF-CEA44958D781}">
      <dgm:prSet/>
      <dgm:spPr/>
      <dgm:t>
        <a:bodyPr/>
        <a:lstStyle/>
        <a:p>
          <a:endParaRPr lang="en-GB"/>
        </a:p>
      </dgm:t>
    </dgm:pt>
    <dgm:pt modelId="{487CD195-76D9-473F-8629-A02C7E664C8A}" type="sibTrans" cxnId="{3718301B-1DE0-446A-BFAF-CEA44958D781}">
      <dgm:prSet/>
      <dgm:spPr/>
    </dgm:pt>
    <dgm:pt modelId="{BD768D30-CB70-466B-A36B-1702E77344D3}">
      <dgm:prSet phldrT="[Text]" phldr="0"/>
      <dgm:spPr/>
      <dgm:t>
        <a:bodyPr/>
        <a:lstStyle/>
        <a:p>
          <a:pPr>
            <a:lnSpc>
              <a:spcPct val="100000"/>
            </a:lnSpc>
          </a:pPr>
          <a:r>
            <a:rPr lang="en-GB"/>
            <a:t>Integrity and transparency</a:t>
          </a:r>
          <a:endParaRPr lang="en-GB" dirty="0"/>
        </a:p>
      </dgm:t>
    </dgm:pt>
    <dgm:pt modelId="{598A1963-D1AF-4B7D-8DBE-F7CC8F813107}" type="parTrans" cxnId="{D7A898F3-E7B9-4293-A87B-51883EC09A86}">
      <dgm:prSet/>
      <dgm:spPr/>
      <dgm:t>
        <a:bodyPr/>
        <a:lstStyle/>
        <a:p>
          <a:endParaRPr lang="en-GB"/>
        </a:p>
      </dgm:t>
    </dgm:pt>
    <dgm:pt modelId="{CA53FA72-44D6-4751-A18A-C1F07E425696}" type="sibTrans" cxnId="{D7A898F3-E7B9-4293-A87B-51883EC09A86}">
      <dgm:prSet/>
      <dgm:spPr/>
    </dgm:pt>
    <dgm:pt modelId="{885DB604-08A8-4F82-B2E4-D06D4529A893}">
      <dgm:prSet phldrT="[Text]" phldr="0"/>
      <dgm:spPr/>
      <dgm:t>
        <a:bodyPr/>
        <a:lstStyle/>
        <a:p>
          <a:pPr>
            <a:lnSpc>
              <a:spcPct val="100000"/>
            </a:lnSpc>
          </a:pPr>
          <a:r>
            <a:rPr lang="en-GB"/>
            <a:t>New Interpretation</a:t>
          </a:r>
          <a:endParaRPr lang="en-GB" dirty="0"/>
        </a:p>
      </dgm:t>
    </dgm:pt>
    <dgm:pt modelId="{732B2A2A-CDCF-4E4F-82B6-95D43688BA84}" type="parTrans" cxnId="{398F026C-5930-4B62-A136-E798C075D3BC}">
      <dgm:prSet/>
      <dgm:spPr/>
      <dgm:t>
        <a:bodyPr/>
        <a:lstStyle/>
        <a:p>
          <a:endParaRPr lang="en-GB"/>
        </a:p>
      </dgm:t>
    </dgm:pt>
    <dgm:pt modelId="{AFC53487-0294-4259-93F1-ECF829B99A95}" type="sibTrans" cxnId="{398F026C-5930-4B62-A136-E798C075D3BC}">
      <dgm:prSet/>
      <dgm:spPr/>
    </dgm:pt>
    <dgm:pt modelId="{5E2977C7-D7C3-4935-8E44-694075EDFC47}">
      <dgm:prSet phldrT="[Text]" phldr="0"/>
      <dgm:spPr/>
      <dgm:t>
        <a:bodyPr/>
        <a:lstStyle/>
        <a:p>
          <a:pPr>
            <a:lnSpc>
              <a:spcPct val="100000"/>
            </a:lnSpc>
          </a:pPr>
          <a:r>
            <a:rPr lang="en-GB" dirty="0"/>
            <a:t>The “gap” in the map</a:t>
          </a:r>
        </a:p>
      </dgm:t>
    </dgm:pt>
    <dgm:pt modelId="{4A569F93-1A29-4117-9B36-D8CF199DDB69}" type="parTrans" cxnId="{0F94EC3C-689C-47AD-9C1F-F52826EE5707}">
      <dgm:prSet/>
      <dgm:spPr/>
      <dgm:t>
        <a:bodyPr/>
        <a:lstStyle/>
        <a:p>
          <a:endParaRPr lang="en-GB"/>
        </a:p>
      </dgm:t>
    </dgm:pt>
    <dgm:pt modelId="{ABB069F6-A7C2-4E3E-9EA1-18F11D440471}" type="sibTrans" cxnId="{0F94EC3C-689C-47AD-9C1F-F52826EE5707}">
      <dgm:prSet/>
      <dgm:spPr/>
    </dgm:pt>
    <dgm:pt modelId="{FB0B9743-3422-4E83-88DF-CA49D5B55C39}" type="pres">
      <dgm:prSet presAssocID="{5943F387-B7B1-44B9-BA32-7D3975887268}" presName="root" presStyleCnt="0">
        <dgm:presLayoutVars>
          <dgm:dir/>
          <dgm:resizeHandles val="exact"/>
        </dgm:presLayoutVars>
      </dgm:prSet>
      <dgm:spPr/>
    </dgm:pt>
    <dgm:pt modelId="{74E80BBC-1187-4FA6-8BB5-0E34A6250724}" type="pres">
      <dgm:prSet presAssocID="{B2993780-5B10-4AB3-AB15-A0F7940C1F06}" presName="compNode" presStyleCnt="0"/>
      <dgm:spPr/>
    </dgm:pt>
    <dgm:pt modelId="{4049263F-1826-4C2C-8642-084D72055AD5}" type="pres">
      <dgm:prSet presAssocID="{B2993780-5B10-4AB3-AB15-A0F7940C1F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D145981-E3C2-4941-B83B-4192644F3977}" type="pres">
      <dgm:prSet presAssocID="{B2993780-5B10-4AB3-AB15-A0F7940C1F06}" presName="iconSpace" presStyleCnt="0"/>
      <dgm:spPr/>
    </dgm:pt>
    <dgm:pt modelId="{702BA70E-B182-493E-9ABC-9820F8A28F48}" type="pres">
      <dgm:prSet presAssocID="{B2993780-5B10-4AB3-AB15-A0F7940C1F06}" presName="parTx" presStyleLbl="revTx" presStyleIdx="0" presStyleCnt="6">
        <dgm:presLayoutVars>
          <dgm:chMax val="0"/>
          <dgm:chPref val="0"/>
        </dgm:presLayoutVars>
      </dgm:prSet>
      <dgm:spPr/>
    </dgm:pt>
    <dgm:pt modelId="{1BA227C0-00F0-4AFB-9626-8449558746C8}" type="pres">
      <dgm:prSet presAssocID="{B2993780-5B10-4AB3-AB15-A0F7940C1F06}" presName="txSpace" presStyleCnt="0"/>
      <dgm:spPr/>
    </dgm:pt>
    <dgm:pt modelId="{E9743FDE-5A3C-4935-BE94-D826F7A877C0}" type="pres">
      <dgm:prSet presAssocID="{B2993780-5B10-4AB3-AB15-A0F7940C1F06}" presName="desTx" presStyleLbl="revTx" presStyleIdx="1" presStyleCnt="6">
        <dgm:presLayoutVars/>
      </dgm:prSet>
      <dgm:spPr/>
    </dgm:pt>
    <dgm:pt modelId="{D33F9CE6-7E12-48FC-87CF-BF8D04FAC23D}" type="pres">
      <dgm:prSet presAssocID="{5E0F2734-2BB8-4CC7-B0B6-A37A288DCFAA}" presName="sibTrans" presStyleCnt="0"/>
      <dgm:spPr/>
    </dgm:pt>
    <dgm:pt modelId="{8AAFA1C2-E532-4428-8378-CE680FFAB4A6}" type="pres">
      <dgm:prSet presAssocID="{9300AB6F-46C0-4F48-8499-2A82F7B1796B}" presName="compNode" presStyleCnt="0"/>
      <dgm:spPr/>
    </dgm:pt>
    <dgm:pt modelId="{EAE282A0-CC88-4485-9448-4B1762569D7A}" type="pres">
      <dgm:prSet presAssocID="{9300AB6F-46C0-4F48-8499-2A82F7B179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05D79C28-F00B-4C1E-B0AF-262516EA6E72}" type="pres">
      <dgm:prSet presAssocID="{9300AB6F-46C0-4F48-8499-2A82F7B1796B}" presName="iconSpace" presStyleCnt="0"/>
      <dgm:spPr/>
    </dgm:pt>
    <dgm:pt modelId="{5248F910-1860-4CDE-8432-E1A260F7E61C}" type="pres">
      <dgm:prSet presAssocID="{9300AB6F-46C0-4F48-8499-2A82F7B1796B}" presName="parTx" presStyleLbl="revTx" presStyleIdx="2" presStyleCnt="6">
        <dgm:presLayoutVars>
          <dgm:chMax val="0"/>
          <dgm:chPref val="0"/>
        </dgm:presLayoutVars>
      </dgm:prSet>
      <dgm:spPr/>
    </dgm:pt>
    <dgm:pt modelId="{A55A02C6-65D2-4407-A7E9-B3C7A8C6EBC7}" type="pres">
      <dgm:prSet presAssocID="{9300AB6F-46C0-4F48-8499-2A82F7B1796B}" presName="txSpace" presStyleCnt="0"/>
      <dgm:spPr/>
    </dgm:pt>
    <dgm:pt modelId="{493FBEF6-9CBF-4EBD-B6D2-983E7F4DBE5F}" type="pres">
      <dgm:prSet presAssocID="{9300AB6F-46C0-4F48-8499-2A82F7B1796B}" presName="desTx" presStyleLbl="revTx" presStyleIdx="3" presStyleCnt="6">
        <dgm:presLayoutVars/>
      </dgm:prSet>
      <dgm:spPr/>
    </dgm:pt>
    <dgm:pt modelId="{843D0062-0B5B-4EA1-9BFC-07D067FFB920}" type="pres">
      <dgm:prSet presAssocID="{0A8AA4A5-D07F-417E-9779-11AB20EF35A4}" presName="sibTrans" presStyleCnt="0"/>
      <dgm:spPr/>
    </dgm:pt>
    <dgm:pt modelId="{96B78CE6-7E08-49F6-82DE-438717C0A572}" type="pres">
      <dgm:prSet presAssocID="{98B06BE8-785A-48F1-BC14-5E2E3A25BC39}" presName="compNode" presStyleCnt="0"/>
      <dgm:spPr/>
    </dgm:pt>
    <dgm:pt modelId="{A005D0D4-8EA3-46B0-B99B-F20D4E97A7F9}" type="pres">
      <dgm:prSet presAssocID="{98B06BE8-785A-48F1-BC14-5E2E3A25BC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AE6EFAFF-333A-4C11-8214-9C4568B13CDD}" type="pres">
      <dgm:prSet presAssocID="{98B06BE8-785A-48F1-BC14-5E2E3A25BC39}" presName="iconSpace" presStyleCnt="0"/>
      <dgm:spPr/>
    </dgm:pt>
    <dgm:pt modelId="{7783E0AD-86E1-4866-AE10-DDEB39A8986E}" type="pres">
      <dgm:prSet presAssocID="{98B06BE8-785A-48F1-BC14-5E2E3A25BC39}" presName="parTx" presStyleLbl="revTx" presStyleIdx="4" presStyleCnt="6">
        <dgm:presLayoutVars>
          <dgm:chMax val="0"/>
          <dgm:chPref val="0"/>
        </dgm:presLayoutVars>
      </dgm:prSet>
      <dgm:spPr/>
    </dgm:pt>
    <dgm:pt modelId="{74C5D3D4-E39E-4709-86F9-3A65080F6912}" type="pres">
      <dgm:prSet presAssocID="{98B06BE8-785A-48F1-BC14-5E2E3A25BC39}" presName="txSpace" presStyleCnt="0"/>
      <dgm:spPr/>
    </dgm:pt>
    <dgm:pt modelId="{7FE781B0-124F-4256-8C1E-9B7E2C964921}" type="pres">
      <dgm:prSet presAssocID="{98B06BE8-785A-48F1-BC14-5E2E3A25BC39}" presName="desTx" presStyleLbl="revTx" presStyleIdx="5" presStyleCnt="6">
        <dgm:presLayoutVars/>
      </dgm:prSet>
      <dgm:spPr/>
    </dgm:pt>
  </dgm:ptLst>
  <dgm:cxnLst>
    <dgm:cxn modelId="{12353004-FF5D-401A-86FF-8E304B497DD9}" type="presOf" srcId="{0C0477F1-C7A8-4E18-B65D-B2C8C4184186}" destId="{493FBEF6-9CBF-4EBD-B6D2-983E7F4DBE5F}" srcOrd="0" destOrd="0" presId="urn:microsoft.com/office/officeart/2018/5/layout/CenteredIconLabelDescriptionList"/>
    <dgm:cxn modelId="{64333A05-85AA-436C-A695-0EAC4FBE3B36}" srcId="{5943F387-B7B1-44B9-BA32-7D3975887268}" destId="{98B06BE8-785A-48F1-BC14-5E2E3A25BC39}" srcOrd="2" destOrd="0" parTransId="{43514F83-9D62-4A08-BA59-208667118C69}" sibTransId="{744961CC-31AD-4256-9F2A-F2012DDBF2FB}"/>
    <dgm:cxn modelId="{CCFE6D0F-25BC-4CEF-AE02-4BBB4CABE4BA}" srcId="{B2993780-5B10-4AB3-AB15-A0F7940C1F06}" destId="{5C21AE95-D73D-4BF5-A714-7A5B6B482104}" srcOrd="2" destOrd="0" parTransId="{EA78F6D8-2F09-4D09-AD5C-FC4F72AFFFEF}" sibTransId="{6E267009-44C1-4AF6-84BF-1D9BDBF3424E}"/>
    <dgm:cxn modelId="{486C4219-4D96-4031-A01C-CBCB51CE1CCA}" type="presOf" srcId="{5C21AE95-D73D-4BF5-A714-7A5B6B482104}" destId="{E9743FDE-5A3C-4935-BE94-D826F7A877C0}" srcOrd="0" destOrd="2" presId="urn:microsoft.com/office/officeart/2018/5/layout/CenteredIconLabelDescriptionList"/>
    <dgm:cxn modelId="{3718301B-1DE0-446A-BFAF-CEA44958D781}" srcId="{9300AB6F-46C0-4F48-8499-2A82F7B1796B}" destId="{ACDBD313-80FF-4647-B44B-2EC8F0EF5E97}" srcOrd="2" destOrd="0" parTransId="{63256AD3-EEF8-48B8-A401-C8863CE7CEA0}" sibTransId="{487CD195-76D9-473F-8629-A02C7E664C8A}"/>
    <dgm:cxn modelId="{246A2624-4D7B-40C3-B4C7-56B9A6C39B72}" type="presOf" srcId="{E6914FB6-8E93-4264-84D7-0484D0C52040}" destId="{7FE781B0-124F-4256-8C1E-9B7E2C964921}" srcOrd="0" destOrd="1" presId="urn:microsoft.com/office/officeart/2018/5/layout/CenteredIconLabelDescriptionList"/>
    <dgm:cxn modelId="{446C5C25-DDEE-4E3C-97E7-B03875670C1B}" srcId="{98B06BE8-785A-48F1-BC14-5E2E3A25BC39}" destId="{C20A1501-628A-465F-A5D5-582BC2D8A479}" srcOrd="0" destOrd="0" parTransId="{C513E402-AFB0-40E7-A0CB-E3320F7B8836}" sibTransId="{599514F5-CDC5-4874-8A3E-10787C616D45}"/>
    <dgm:cxn modelId="{0400D42F-359B-44A3-B209-813D4C2AD424}" type="presOf" srcId="{C20A1501-628A-465F-A5D5-582BC2D8A479}" destId="{7FE781B0-124F-4256-8C1E-9B7E2C964921}" srcOrd="0" destOrd="0" presId="urn:microsoft.com/office/officeart/2018/5/layout/CenteredIconLabelDescriptionList"/>
    <dgm:cxn modelId="{7D5B6F37-CE41-41E0-91D5-F6A465098779}" type="presOf" srcId="{5943F387-B7B1-44B9-BA32-7D3975887268}" destId="{FB0B9743-3422-4E83-88DF-CA49D5B55C39}" srcOrd="0" destOrd="0" presId="urn:microsoft.com/office/officeart/2018/5/layout/CenteredIconLabelDescriptionList"/>
    <dgm:cxn modelId="{EB87B43B-AF21-4491-AB18-0EB98FDC501D}" srcId="{5943F387-B7B1-44B9-BA32-7D3975887268}" destId="{B2993780-5B10-4AB3-AB15-A0F7940C1F06}" srcOrd="0" destOrd="0" parTransId="{83844C15-3BB6-4AFE-887F-472E4CF2E5FB}" sibTransId="{5E0F2734-2BB8-4CC7-B0B6-A37A288DCFAA}"/>
    <dgm:cxn modelId="{0F94EC3C-689C-47AD-9C1F-F52826EE5707}" srcId="{98B06BE8-785A-48F1-BC14-5E2E3A25BC39}" destId="{5E2977C7-D7C3-4935-8E44-694075EDFC47}" srcOrd="3" destOrd="0" parTransId="{4A569F93-1A29-4117-9B36-D8CF199DDB69}" sibTransId="{ABB069F6-A7C2-4E3E-9EA1-18F11D440471}"/>
    <dgm:cxn modelId="{340BF43D-D083-45BF-9352-D840BF9E9ED3}" type="presOf" srcId="{9300AB6F-46C0-4F48-8499-2A82F7B1796B}" destId="{5248F910-1860-4CDE-8432-E1A260F7E61C}" srcOrd="0" destOrd="0" presId="urn:microsoft.com/office/officeart/2018/5/layout/CenteredIconLabelDescriptionList"/>
    <dgm:cxn modelId="{2AB59748-EFA3-4913-ACA7-B56BE8B29CF3}" type="presOf" srcId="{4AB3A58A-059C-4BE7-A77B-18BDB35F3458}" destId="{E9743FDE-5A3C-4935-BE94-D826F7A877C0}" srcOrd="0" destOrd="0" presId="urn:microsoft.com/office/officeart/2018/5/layout/CenteredIconLabelDescriptionList"/>
    <dgm:cxn modelId="{F54EE548-EC62-4FFB-95D9-BAFB252054F9}" srcId="{98B06BE8-785A-48F1-BC14-5E2E3A25BC39}" destId="{E6914FB6-8E93-4264-84D7-0484D0C52040}" srcOrd="1" destOrd="0" parTransId="{D8529787-F9CE-498C-97A2-73A75DCF71CB}" sibTransId="{8F6F6394-D155-471D-A73E-4BE41223CA61}"/>
    <dgm:cxn modelId="{1AF89449-13D3-4159-AF59-11D75DFAD8F7}" type="presOf" srcId="{A3E45B62-C066-4E8F-B4C4-4FF03F6C5B8C}" destId="{E9743FDE-5A3C-4935-BE94-D826F7A877C0}" srcOrd="0" destOrd="3" presId="urn:microsoft.com/office/officeart/2018/5/layout/CenteredIconLabelDescriptionList"/>
    <dgm:cxn modelId="{398F026C-5930-4B62-A136-E798C075D3BC}" srcId="{98B06BE8-785A-48F1-BC14-5E2E3A25BC39}" destId="{885DB604-08A8-4F82-B2E4-D06D4529A893}" srcOrd="2" destOrd="0" parTransId="{732B2A2A-CDCF-4E4F-82B6-95D43688BA84}" sibTransId="{AFC53487-0294-4259-93F1-ECF829B99A95}"/>
    <dgm:cxn modelId="{57659774-3E44-4801-88D5-E22E8705473F}" srcId="{5943F387-B7B1-44B9-BA32-7D3975887268}" destId="{9300AB6F-46C0-4F48-8499-2A82F7B1796B}" srcOrd="1" destOrd="0" parTransId="{6C530023-9E5D-4D79-B354-143D96E4CFFB}" sibTransId="{0A8AA4A5-D07F-417E-9779-11AB20EF35A4}"/>
    <dgm:cxn modelId="{5F1C2375-D42C-47A5-B46F-C3B2C3C7189E}" type="presOf" srcId="{ACDBD313-80FF-4647-B44B-2EC8F0EF5E97}" destId="{493FBEF6-9CBF-4EBD-B6D2-983E7F4DBE5F}" srcOrd="0" destOrd="2" presId="urn:microsoft.com/office/officeart/2018/5/layout/CenteredIconLabelDescriptionList"/>
    <dgm:cxn modelId="{1C1FC855-6D3B-4AAF-86F4-58868FF17813}" srcId="{B2993780-5B10-4AB3-AB15-A0F7940C1F06}" destId="{4AB3A58A-059C-4BE7-A77B-18BDB35F3458}" srcOrd="0" destOrd="0" parTransId="{7C22575C-77F8-4F63-A5DC-913E98FA62B1}" sibTransId="{1201E6F5-1EA7-4191-84A2-A07788DA6ACB}"/>
    <dgm:cxn modelId="{CC2E2858-0AD3-47ED-B4F5-808B2D72683D}" srcId="{B2993780-5B10-4AB3-AB15-A0F7940C1F06}" destId="{4ECE425F-A374-4783-92BA-AB31381E6F70}" srcOrd="1" destOrd="0" parTransId="{DA5ABC11-293E-4D68-A233-68EBDA57103A}" sibTransId="{71695F3D-B274-4400-B6FF-EB8C6936F24C}"/>
    <dgm:cxn modelId="{E797FF7F-626B-4FD2-804B-308D08A40142}" type="presOf" srcId="{BD768D30-CB70-466B-A36B-1702E77344D3}" destId="{493FBEF6-9CBF-4EBD-B6D2-983E7F4DBE5F}" srcOrd="0" destOrd="3" presId="urn:microsoft.com/office/officeart/2018/5/layout/CenteredIconLabelDescriptionList"/>
    <dgm:cxn modelId="{17380481-63FF-4143-A738-CB20895BC16A}" type="presOf" srcId="{5E2977C7-D7C3-4935-8E44-694075EDFC47}" destId="{7FE781B0-124F-4256-8C1E-9B7E2C964921}" srcOrd="0" destOrd="3" presId="urn:microsoft.com/office/officeart/2018/5/layout/CenteredIconLabelDescriptionList"/>
    <dgm:cxn modelId="{4DC07D81-4614-455F-B0D4-A4A8F8E23BBA}" srcId="{B2993780-5B10-4AB3-AB15-A0F7940C1F06}" destId="{A3E45B62-C066-4E8F-B4C4-4FF03F6C5B8C}" srcOrd="3" destOrd="0" parTransId="{CD2427E6-656D-4226-99D5-73BE96DC42D0}" sibTransId="{F4783113-D40B-43ED-AB8C-A612B5C11B39}"/>
    <dgm:cxn modelId="{1F49B582-7EEA-4564-83DD-4EC56E5D647C}" type="presOf" srcId="{4ECE425F-A374-4783-92BA-AB31381E6F70}" destId="{E9743FDE-5A3C-4935-BE94-D826F7A877C0}" srcOrd="0" destOrd="1" presId="urn:microsoft.com/office/officeart/2018/5/layout/CenteredIconLabelDescriptionList"/>
    <dgm:cxn modelId="{2B655190-F959-483B-A1E3-7614B998E7B3}" type="presOf" srcId="{A0E43E3F-A0B9-4398-83DE-36FB424BF577}" destId="{493FBEF6-9CBF-4EBD-B6D2-983E7F4DBE5F}" srcOrd="0" destOrd="1" presId="urn:microsoft.com/office/officeart/2018/5/layout/CenteredIconLabelDescriptionList"/>
    <dgm:cxn modelId="{A9AAE19E-3AF6-4E77-9BF8-570AF588FF27}" type="presOf" srcId="{98B06BE8-785A-48F1-BC14-5E2E3A25BC39}" destId="{7783E0AD-86E1-4866-AE10-DDEB39A8986E}" srcOrd="0" destOrd="0" presId="urn:microsoft.com/office/officeart/2018/5/layout/CenteredIconLabelDescriptionList"/>
    <dgm:cxn modelId="{A70E1EA2-D4D8-4AE7-B316-D5B311D7817B}" srcId="{9300AB6F-46C0-4F48-8499-2A82F7B1796B}" destId="{A0E43E3F-A0B9-4398-83DE-36FB424BF577}" srcOrd="1" destOrd="0" parTransId="{76ED6D08-3AC6-49DE-B1AD-156970370131}" sibTransId="{52E23FDF-DFCA-4A78-B9A9-5400EB67CFC9}"/>
    <dgm:cxn modelId="{F173E8A3-12D2-4726-AABC-190D138C9CBF}" type="presOf" srcId="{B2993780-5B10-4AB3-AB15-A0F7940C1F06}" destId="{702BA70E-B182-493E-9ABC-9820F8A28F48}" srcOrd="0" destOrd="0" presId="urn:microsoft.com/office/officeart/2018/5/layout/CenteredIconLabelDescriptionList"/>
    <dgm:cxn modelId="{B4AD30DF-1D82-49E8-A19A-A302F7EC3861}" type="presOf" srcId="{885DB604-08A8-4F82-B2E4-D06D4529A893}" destId="{7FE781B0-124F-4256-8C1E-9B7E2C964921}" srcOrd="0" destOrd="2" presId="urn:microsoft.com/office/officeart/2018/5/layout/CenteredIconLabelDescriptionList"/>
    <dgm:cxn modelId="{5B49A7F0-9DDF-4C66-8EEE-BF6F91E9C4D3}" srcId="{9300AB6F-46C0-4F48-8499-2A82F7B1796B}" destId="{0C0477F1-C7A8-4E18-B65D-B2C8C4184186}" srcOrd="0" destOrd="0" parTransId="{ECE2AA98-A0E5-45ED-8861-E1BC9319E8A9}" sibTransId="{5DB579D2-220D-47F0-A4E7-8623EFD67876}"/>
    <dgm:cxn modelId="{D7A898F3-E7B9-4293-A87B-51883EC09A86}" srcId="{9300AB6F-46C0-4F48-8499-2A82F7B1796B}" destId="{BD768D30-CB70-466B-A36B-1702E77344D3}" srcOrd="3" destOrd="0" parTransId="{598A1963-D1AF-4B7D-8DBE-F7CC8F813107}" sibTransId="{CA53FA72-44D6-4751-A18A-C1F07E425696}"/>
    <dgm:cxn modelId="{B9BEB2A9-97A2-47BF-AD13-B007E6473DCE}" type="presParOf" srcId="{FB0B9743-3422-4E83-88DF-CA49D5B55C39}" destId="{74E80BBC-1187-4FA6-8BB5-0E34A6250724}" srcOrd="0" destOrd="0" presId="urn:microsoft.com/office/officeart/2018/5/layout/CenteredIconLabelDescriptionList"/>
    <dgm:cxn modelId="{EC37089A-D077-4B69-AC7C-6B318AB78462}" type="presParOf" srcId="{74E80BBC-1187-4FA6-8BB5-0E34A6250724}" destId="{4049263F-1826-4C2C-8642-084D72055AD5}" srcOrd="0" destOrd="0" presId="urn:microsoft.com/office/officeart/2018/5/layout/CenteredIconLabelDescriptionList"/>
    <dgm:cxn modelId="{6097C378-E146-4EEB-9BCE-57E011E07641}" type="presParOf" srcId="{74E80BBC-1187-4FA6-8BB5-0E34A6250724}" destId="{FD145981-E3C2-4941-B83B-4192644F3977}" srcOrd="1" destOrd="0" presId="urn:microsoft.com/office/officeart/2018/5/layout/CenteredIconLabelDescriptionList"/>
    <dgm:cxn modelId="{E9CA68FC-F9C2-4F12-BFA7-C07FAE74A98A}" type="presParOf" srcId="{74E80BBC-1187-4FA6-8BB5-0E34A6250724}" destId="{702BA70E-B182-493E-9ABC-9820F8A28F48}" srcOrd="2" destOrd="0" presId="urn:microsoft.com/office/officeart/2018/5/layout/CenteredIconLabelDescriptionList"/>
    <dgm:cxn modelId="{5389615E-9681-4F93-82F5-E89871288036}" type="presParOf" srcId="{74E80BBC-1187-4FA6-8BB5-0E34A6250724}" destId="{1BA227C0-00F0-4AFB-9626-8449558746C8}" srcOrd="3" destOrd="0" presId="urn:microsoft.com/office/officeart/2018/5/layout/CenteredIconLabelDescriptionList"/>
    <dgm:cxn modelId="{C0CD40B8-349A-4600-8884-E69BAC82A947}" type="presParOf" srcId="{74E80BBC-1187-4FA6-8BB5-0E34A6250724}" destId="{E9743FDE-5A3C-4935-BE94-D826F7A877C0}" srcOrd="4" destOrd="0" presId="urn:microsoft.com/office/officeart/2018/5/layout/CenteredIconLabelDescriptionList"/>
    <dgm:cxn modelId="{591BDF3A-5DBF-4B14-9CE5-1F57BAF00353}" type="presParOf" srcId="{FB0B9743-3422-4E83-88DF-CA49D5B55C39}" destId="{D33F9CE6-7E12-48FC-87CF-BF8D04FAC23D}" srcOrd="1" destOrd="0" presId="urn:microsoft.com/office/officeart/2018/5/layout/CenteredIconLabelDescriptionList"/>
    <dgm:cxn modelId="{D02EF3D8-7928-4F9C-AB94-FB79DC736B45}" type="presParOf" srcId="{FB0B9743-3422-4E83-88DF-CA49D5B55C39}" destId="{8AAFA1C2-E532-4428-8378-CE680FFAB4A6}" srcOrd="2" destOrd="0" presId="urn:microsoft.com/office/officeart/2018/5/layout/CenteredIconLabelDescriptionList"/>
    <dgm:cxn modelId="{E49C8A0A-B16D-4F09-96CB-B5558DAFEDE3}" type="presParOf" srcId="{8AAFA1C2-E532-4428-8378-CE680FFAB4A6}" destId="{EAE282A0-CC88-4485-9448-4B1762569D7A}" srcOrd="0" destOrd="0" presId="urn:microsoft.com/office/officeart/2018/5/layout/CenteredIconLabelDescriptionList"/>
    <dgm:cxn modelId="{90983531-1D26-4ADB-8BAB-C1C683A1626F}" type="presParOf" srcId="{8AAFA1C2-E532-4428-8378-CE680FFAB4A6}" destId="{05D79C28-F00B-4C1E-B0AF-262516EA6E72}" srcOrd="1" destOrd="0" presId="urn:microsoft.com/office/officeart/2018/5/layout/CenteredIconLabelDescriptionList"/>
    <dgm:cxn modelId="{DDDF0469-F793-48D9-9FF9-2C9AFD6C0B30}" type="presParOf" srcId="{8AAFA1C2-E532-4428-8378-CE680FFAB4A6}" destId="{5248F910-1860-4CDE-8432-E1A260F7E61C}" srcOrd="2" destOrd="0" presId="urn:microsoft.com/office/officeart/2018/5/layout/CenteredIconLabelDescriptionList"/>
    <dgm:cxn modelId="{A80B4BC7-7699-46F4-8944-716D1CCB6775}" type="presParOf" srcId="{8AAFA1C2-E532-4428-8378-CE680FFAB4A6}" destId="{A55A02C6-65D2-4407-A7E9-B3C7A8C6EBC7}" srcOrd="3" destOrd="0" presId="urn:microsoft.com/office/officeart/2018/5/layout/CenteredIconLabelDescriptionList"/>
    <dgm:cxn modelId="{9CCEDCCC-B41D-43B8-835F-C419DC7D08D3}" type="presParOf" srcId="{8AAFA1C2-E532-4428-8378-CE680FFAB4A6}" destId="{493FBEF6-9CBF-4EBD-B6D2-983E7F4DBE5F}" srcOrd="4" destOrd="0" presId="urn:microsoft.com/office/officeart/2018/5/layout/CenteredIconLabelDescriptionList"/>
    <dgm:cxn modelId="{2C72040B-018F-4F90-88E2-57FE51677299}" type="presParOf" srcId="{FB0B9743-3422-4E83-88DF-CA49D5B55C39}" destId="{843D0062-0B5B-4EA1-9BFC-07D067FFB920}" srcOrd="3" destOrd="0" presId="urn:microsoft.com/office/officeart/2018/5/layout/CenteredIconLabelDescriptionList"/>
    <dgm:cxn modelId="{B1882066-38C4-4E68-9F1B-04784AC751F7}" type="presParOf" srcId="{FB0B9743-3422-4E83-88DF-CA49D5B55C39}" destId="{96B78CE6-7E08-49F6-82DE-438717C0A572}" srcOrd="4" destOrd="0" presId="urn:microsoft.com/office/officeart/2018/5/layout/CenteredIconLabelDescriptionList"/>
    <dgm:cxn modelId="{476024AF-16FE-4F62-997F-ECCAB2189B77}" type="presParOf" srcId="{96B78CE6-7E08-49F6-82DE-438717C0A572}" destId="{A005D0D4-8EA3-46B0-B99B-F20D4E97A7F9}" srcOrd="0" destOrd="0" presId="urn:microsoft.com/office/officeart/2018/5/layout/CenteredIconLabelDescriptionList"/>
    <dgm:cxn modelId="{3BD618C1-E4C3-494D-AE6F-DE9232C42465}" type="presParOf" srcId="{96B78CE6-7E08-49F6-82DE-438717C0A572}" destId="{AE6EFAFF-333A-4C11-8214-9C4568B13CDD}" srcOrd="1" destOrd="0" presId="urn:microsoft.com/office/officeart/2018/5/layout/CenteredIconLabelDescriptionList"/>
    <dgm:cxn modelId="{19CC8E49-3737-4FEB-A333-95C7FDA07FA3}" type="presParOf" srcId="{96B78CE6-7E08-49F6-82DE-438717C0A572}" destId="{7783E0AD-86E1-4866-AE10-DDEB39A8986E}" srcOrd="2" destOrd="0" presId="urn:microsoft.com/office/officeart/2018/5/layout/CenteredIconLabelDescriptionList"/>
    <dgm:cxn modelId="{D0C173CE-884B-4E22-BE64-ECB3A4254F67}" type="presParOf" srcId="{96B78CE6-7E08-49F6-82DE-438717C0A572}" destId="{74C5D3D4-E39E-4709-86F9-3A65080F6912}" srcOrd="3" destOrd="0" presId="urn:microsoft.com/office/officeart/2018/5/layout/CenteredIconLabelDescriptionList"/>
    <dgm:cxn modelId="{BBC99597-4806-4E57-AB6F-114587729F45}" type="presParOf" srcId="{96B78CE6-7E08-49F6-82DE-438717C0A572}" destId="{7FE781B0-124F-4256-8C1E-9B7E2C964921}"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BF87FD-FC17-42AD-A9FC-5FAB2A1C9DD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CCE5EE3-FA6F-4430-906E-1A3991D5ACFF}">
      <dgm:prSet/>
      <dgm:spPr/>
      <dgm:t>
        <a:bodyPr/>
        <a:lstStyle/>
        <a:p>
          <a:r>
            <a:rPr lang="en-GB"/>
            <a:t>Positivism</a:t>
          </a:r>
          <a:endParaRPr lang="en-US"/>
        </a:p>
      </dgm:t>
    </dgm:pt>
    <dgm:pt modelId="{F327F87D-FEEF-4515-81F4-E069D124B11E}" type="parTrans" cxnId="{3233B625-6A14-43FB-BEC4-FB0FDD0D9281}">
      <dgm:prSet/>
      <dgm:spPr/>
      <dgm:t>
        <a:bodyPr/>
        <a:lstStyle/>
        <a:p>
          <a:endParaRPr lang="en-US"/>
        </a:p>
      </dgm:t>
    </dgm:pt>
    <dgm:pt modelId="{1260454A-7DE7-43C9-ADF9-B9F1DADE54B9}" type="sibTrans" cxnId="{3233B625-6A14-43FB-BEC4-FB0FDD0D9281}">
      <dgm:prSet/>
      <dgm:spPr/>
      <dgm:t>
        <a:bodyPr/>
        <a:lstStyle/>
        <a:p>
          <a:endParaRPr lang="en-US"/>
        </a:p>
      </dgm:t>
    </dgm:pt>
    <dgm:pt modelId="{E7ED0C2F-3AF8-44F6-B74F-CD53D6687B7F}">
      <dgm:prSet/>
      <dgm:spPr/>
      <dgm:t>
        <a:bodyPr/>
        <a:lstStyle/>
        <a:p>
          <a:r>
            <a:rPr lang="en-GB" dirty="0"/>
            <a:t>Post-positivism</a:t>
          </a:r>
          <a:endParaRPr lang="en-US" dirty="0"/>
        </a:p>
      </dgm:t>
    </dgm:pt>
    <dgm:pt modelId="{D1C9B34D-44C5-44D6-ADD2-574A1A56174C}" type="parTrans" cxnId="{07C40B40-855C-4FDF-9E13-5746D62C90FF}">
      <dgm:prSet/>
      <dgm:spPr/>
      <dgm:t>
        <a:bodyPr/>
        <a:lstStyle/>
        <a:p>
          <a:endParaRPr lang="en-US"/>
        </a:p>
      </dgm:t>
    </dgm:pt>
    <dgm:pt modelId="{9E05B18B-261A-4CDF-85A6-49C8D0F912C7}" type="sibTrans" cxnId="{07C40B40-855C-4FDF-9E13-5746D62C90FF}">
      <dgm:prSet/>
      <dgm:spPr/>
      <dgm:t>
        <a:bodyPr/>
        <a:lstStyle/>
        <a:p>
          <a:endParaRPr lang="en-US"/>
        </a:p>
      </dgm:t>
    </dgm:pt>
    <dgm:pt modelId="{CA425E5B-C198-4FF2-B8CD-7ACB78BA19FA}">
      <dgm:prSet/>
      <dgm:spPr/>
      <dgm:t>
        <a:bodyPr/>
        <a:lstStyle/>
        <a:p>
          <a:r>
            <a:rPr lang="en-GB"/>
            <a:t>Constructivism</a:t>
          </a:r>
          <a:endParaRPr lang="en-US"/>
        </a:p>
      </dgm:t>
    </dgm:pt>
    <dgm:pt modelId="{6229F9B1-5B34-4DAA-A091-2BC14E14E1C4}" type="parTrans" cxnId="{3225596A-A091-4303-9FF6-3437B4A4CBCC}">
      <dgm:prSet/>
      <dgm:spPr/>
      <dgm:t>
        <a:bodyPr/>
        <a:lstStyle/>
        <a:p>
          <a:endParaRPr lang="en-US"/>
        </a:p>
      </dgm:t>
    </dgm:pt>
    <dgm:pt modelId="{4130E740-9D52-4093-8193-4F8222FBA047}" type="sibTrans" cxnId="{3225596A-A091-4303-9FF6-3437B4A4CBCC}">
      <dgm:prSet/>
      <dgm:spPr/>
      <dgm:t>
        <a:bodyPr/>
        <a:lstStyle/>
        <a:p>
          <a:endParaRPr lang="en-US"/>
        </a:p>
      </dgm:t>
    </dgm:pt>
    <dgm:pt modelId="{9B41F2D6-63E2-4898-974F-6F4B685868F0}">
      <dgm:prSet/>
      <dgm:spPr/>
      <dgm:t>
        <a:bodyPr/>
        <a:lstStyle/>
        <a:p>
          <a:r>
            <a:rPr lang="en-GB"/>
            <a:t>Interpretivism</a:t>
          </a:r>
          <a:endParaRPr lang="en-US"/>
        </a:p>
      </dgm:t>
    </dgm:pt>
    <dgm:pt modelId="{B29C7167-9BB1-4EDA-B0D8-1BF6EAE5FD23}" type="parTrans" cxnId="{BC475025-4856-48AD-9852-B65405981E8F}">
      <dgm:prSet/>
      <dgm:spPr/>
      <dgm:t>
        <a:bodyPr/>
        <a:lstStyle/>
        <a:p>
          <a:endParaRPr lang="en-US"/>
        </a:p>
      </dgm:t>
    </dgm:pt>
    <dgm:pt modelId="{61C8B36A-DC01-4DFD-990F-68943CAC042C}" type="sibTrans" cxnId="{BC475025-4856-48AD-9852-B65405981E8F}">
      <dgm:prSet/>
      <dgm:spPr/>
      <dgm:t>
        <a:bodyPr/>
        <a:lstStyle/>
        <a:p>
          <a:endParaRPr lang="en-US"/>
        </a:p>
      </dgm:t>
    </dgm:pt>
    <dgm:pt modelId="{933F0697-24F8-4922-96FC-E9A67844915B}">
      <dgm:prSet/>
      <dgm:spPr/>
      <dgm:t>
        <a:bodyPr/>
        <a:lstStyle/>
        <a:p>
          <a:r>
            <a:rPr lang="en-GB"/>
            <a:t>Pragmatism</a:t>
          </a:r>
          <a:endParaRPr lang="en-US"/>
        </a:p>
      </dgm:t>
    </dgm:pt>
    <dgm:pt modelId="{45BB5736-2CEC-408D-9532-3E8A26761A33}" type="parTrans" cxnId="{043E4421-F8D8-4570-9876-46C0E8F60C09}">
      <dgm:prSet/>
      <dgm:spPr/>
      <dgm:t>
        <a:bodyPr/>
        <a:lstStyle/>
        <a:p>
          <a:endParaRPr lang="en-US"/>
        </a:p>
      </dgm:t>
    </dgm:pt>
    <dgm:pt modelId="{9952D82B-32C5-4EAE-8828-527474451A23}" type="sibTrans" cxnId="{043E4421-F8D8-4570-9876-46C0E8F60C09}">
      <dgm:prSet/>
      <dgm:spPr/>
      <dgm:t>
        <a:bodyPr/>
        <a:lstStyle/>
        <a:p>
          <a:endParaRPr lang="en-US"/>
        </a:p>
      </dgm:t>
    </dgm:pt>
    <dgm:pt modelId="{9E464EED-7364-4683-BB87-6F862B4DA7F7}" type="pres">
      <dgm:prSet presAssocID="{43BF87FD-FC17-42AD-A9FC-5FAB2A1C9DDC}" presName="diagram" presStyleCnt="0">
        <dgm:presLayoutVars>
          <dgm:dir/>
          <dgm:resizeHandles val="exact"/>
        </dgm:presLayoutVars>
      </dgm:prSet>
      <dgm:spPr/>
    </dgm:pt>
    <dgm:pt modelId="{EFFAA14E-0A3A-44F8-90D7-017FBD0AE910}" type="pres">
      <dgm:prSet presAssocID="{5CCE5EE3-FA6F-4430-906E-1A3991D5ACFF}" presName="node" presStyleLbl="node1" presStyleIdx="0" presStyleCnt="5">
        <dgm:presLayoutVars>
          <dgm:bulletEnabled val="1"/>
        </dgm:presLayoutVars>
      </dgm:prSet>
      <dgm:spPr/>
    </dgm:pt>
    <dgm:pt modelId="{4630C274-C882-4A05-9A8E-D11ECE6436FC}" type="pres">
      <dgm:prSet presAssocID="{1260454A-7DE7-43C9-ADF9-B9F1DADE54B9}" presName="sibTrans" presStyleCnt="0"/>
      <dgm:spPr/>
    </dgm:pt>
    <dgm:pt modelId="{4A64C3AB-B215-477B-9522-316FF7843294}" type="pres">
      <dgm:prSet presAssocID="{E7ED0C2F-3AF8-44F6-B74F-CD53D6687B7F}" presName="node" presStyleLbl="node1" presStyleIdx="1" presStyleCnt="5">
        <dgm:presLayoutVars>
          <dgm:bulletEnabled val="1"/>
        </dgm:presLayoutVars>
      </dgm:prSet>
      <dgm:spPr/>
    </dgm:pt>
    <dgm:pt modelId="{53CFC558-2853-4087-9944-2F51A2D550BA}" type="pres">
      <dgm:prSet presAssocID="{9E05B18B-261A-4CDF-85A6-49C8D0F912C7}" presName="sibTrans" presStyleCnt="0"/>
      <dgm:spPr/>
    </dgm:pt>
    <dgm:pt modelId="{532D4E8A-FF5B-4876-B0CA-A5E9B74BDA3D}" type="pres">
      <dgm:prSet presAssocID="{CA425E5B-C198-4FF2-B8CD-7ACB78BA19FA}" presName="node" presStyleLbl="node1" presStyleIdx="2" presStyleCnt="5">
        <dgm:presLayoutVars>
          <dgm:bulletEnabled val="1"/>
        </dgm:presLayoutVars>
      </dgm:prSet>
      <dgm:spPr/>
    </dgm:pt>
    <dgm:pt modelId="{78CA695A-7F67-40AE-BFD9-C80BC38811CD}" type="pres">
      <dgm:prSet presAssocID="{4130E740-9D52-4093-8193-4F8222FBA047}" presName="sibTrans" presStyleCnt="0"/>
      <dgm:spPr/>
    </dgm:pt>
    <dgm:pt modelId="{080F2836-6DA4-4C95-8CC0-BD5D60DF3193}" type="pres">
      <dgm:prSet presAssocID="{9B41F2D6-63E2-4898-974F-6F4B685868F0}" presName="node" presStyleLbl="node1" presStyleIdx="3" presStyleCnt="5">
        <dgm:presLayoutVars>
          <dgm:bulletEnabled val="1"/>
        </dgm:presLayoutVars>
      </dgm:prSet>
      <dgm:spPr/>
    </dgm:pt>
    <dgm:pt modelId="{6BA20E82-EA1C-4348-954B-38AC3000A58F}" type="pres">
      <dgm:prSet presAssocID="{61C8B36A-DC01-4DFD-990F-68943CAC042C}" presName="sibTrans" presStyleCnt="0"/>
      <dgm:spPr/>
    </dgm:pt>
    <dgm:pt modelId="{92826E8D-DA4F-4E42-89A3-CD0DE5B7C576}" type="pres">
      <dgm:prSet presAssocID="{933F0697-24F8-4922-96FC-E9A67844915B}" presName="node" presStyleLbl="node1" presStyleIdx="4" presStyleCnt="5">
        <dgm:presLayoutVars>
          <dgm:bulletEnabled val="1"/>
        </dgm:presLayoutVars>
      </dgm:prSet>
      <dgm:spPr/>
    </dgm:pt>
  </dgm:ptLst>
  <dgm:cxnLst>
    <dgm:cxn modelId="{B6D4FA02-B00D-4C6B-8F5E-4C6AF6E51772}" type="presOf" srcId="{933F0697-24F8-4922-96FC-E9A67844915B}" destId="{92826E8D-DA4F-4E42-89A3-CD0DE5B7C576}" srcOrd="0" destOrd="0" presId="urn:microsoft.com/office/officeart/2005/8/layout/default"/>
    <dgm:cxn modelId="{A551A00C-808B-4424-A823-F39A62BE0D54}" type="presOf" srcId="{E7ED0C2F-3AF8-44F6-B74F-CD53D6687B7F}" destId="{4A64C3AB-B215-477B-9522-316FF7843294}" srcOrd="0" destOrd="0" presId="urn:microsoft.com/office/officeart/2005/8/layout/default"/>
    <dgm:cxn modelId="{043E4421-F8D8-4570-9876-46C0E8F60C09}" srcId="{43BF87FD-FC17-42AD-A9FC-5FAB2A1C9DDC}" destId="{933F0697-24F8-4922-96FC-E9A67844915B}" srcOrd="4" destOrd="0" parTransId="{45BB5736-2CEC-408D-9532-3E8A26761A33}" sibTransId="{9952D82B-32C5-4EAE-8828-527474451A23}"/>
    <dgm:cxn modelId="{BC475025-4856-48AD-9852-B65405981E8F}" srcId="{43BF87FD-FC17-42AD-A9FC-5FAB2A1C9DDC}" destId="{9B41F2D6-63E2-4898-974F-6F4B685868F0}" srcOrd="3" destOrd="0" parTransId="{B29C7167-9BB1-4EDA-B0D8-1BF6EAE5FD23}" sibTransId="{61C8B36A-DC01-4DFD-990F-68943CAC042C}"/>
    <dgm:cxn modelId="{3233B625-6A14-43FB-BEC4-FB0FDD0D9281}" srcId="{43BF87FD-FC17-42AD-A9FC-5FAB2A1C9DDC}" destId="{5CCE5EE3-FA6F-4430-906E-1A3991D5ACFF}" srcOrd="0" destOrd="0" parTransId="{F327F87D-FEEF-4515-81F4-E069D124B11E}" sibTransId="{1260454A-7DE7-43C9-ADF9-B9F1DADE54B9}"/>
    <dgm:cxn modelId="{23542D3D-2F29-494D-9941-C149D4140C78}" type="presOf" srcId="{43BF87FD-FC17-42AD-A9FC-5FAB2A1C9DDC}" destId="{9E464EED-7364-4683-BB87-6F862B4DA7F7}" srcOrd="0" destOrd="0" presId="urn:microsoft.com/office/officeart/2005/8/layout/default"/>
    <dgm:cxn modelId="{07C40B40-855C-4FDF-9E13-5746D62C90FF}" srcId="{43BF87FD-FC17-42AD-A9FC-5FAB2A1C9DDC}" destId="{E7ED0C2F-3AF8-44F6-B74F-CD53D6687B7F}" srcOrd="1" destOrd="0" parTransId="{D1C9B34D-44C5-44D6-ADD2-574A1A56174C}" sibTransId="{9E05B18B-261A-4CDF-85A6-49C8D0F912C7}"/>
    <dgm:cxn modelId="{3225596A-A091-4303-9FF6-3437B4A4CBCC}" srcId="{43BF87FD-FC17-42AD-A9FC-5FAB2A1C9DDC}" destId="{CA425E5B-C198-4FF2-B8CD-7ACB78BA19FA}" srcOrd="2" destOrd="0" parTransId="{6229F9B1-5B34-4DAA-A091-2BC14E14E1C4}" sibTransId="{4130E740-9D52-4093-8193-4F8222FBA047}"/>
    <dgm:cxn modelId="{A4297194-9CF3-4F86-B57B-DCCD7864498A}" type="presOf" srcId="{5CCE5EE3-FA6F-4430-906E-1A3991D5ACFF}" destId="{EFFAA14E-0A3A-44F8-90D7-017FBD0AE910}" srcOrd="0" destOrd="0" presId="urn:microsoft.com/office/officeart/2005/8/layout/default"/>
    <dgm:cxn modelId="{FC5AF4B7-CC14-42C4-BC9E-F33B577AD48C}" type="presOf" srcId="{9B41F2D6-63E2-4898-974F-6F4B685868F0}" destId="{080F2836-6DA4-4C95-8CC0-BD5D60DF3193}" srcOrd="0" destOrd="0" presId="urn:microsoft.com/office/officeart/2005/8/layout/default"/>
    <dgm:cxn modelId="{596DE3E0-B0E8-475D-AB5E-30B809D2C005}" type="presOf" srcId="{CA425E5B-C198-4FF2-B8CD-7ACB78BA19FA}" destId="{532D4E8A-FF5B-4876-B0CA-A5E9B74BDA3D}" srcOrd="0" destOrd="0" presId="urn:microsoft.com/office/officeart/2005/8/layout/default"/>
    <dgm:cxn modelId="{C69D02B3-2237-4C2B-B570-77406B3BC262}" type="presParOf" srcId="{9E464EED-7364-4683-BB87-6F862B4DA7F7}" destId="{EFFAA14E-0A3A-44F8-90D7-017FBD0AE910}" srcOrd="0" destOrd="0" presId="urn:microsoft.com/office/officeart/2005/8/layout/default"/>
    <dgm:cxn modelId="{906C82D0-2F63-401D-8BB1-F08E8D666F0C}" type="presParOf" srcId="{9E464EED-7364-4683-BB87-6F862B4DA7F7}" destId="{4630C274-C882-4A05-9A8E-D11ECE6436FC}" srcOrd="1" destOrd="0" presId="urn:microsoft.com/office/officeart/2005/8/layout/default"/>
    <dgm:cxn modelId="{E3C43B31-25DC-4AB4-A452-A9E8270DCDE0}" type="presParOf" srcId="{9E464EED-7364-4683-BB87-6F862B4DA7F7}" destId="{4A64C3AB-B215-477B-9522-316FF7843294}" srcOrd="2" destOrd="0" presId="urn:microsoft.com/office/officeart/2005/8/layout/default"/>
    <dgm:cxn modelId="{BD0D6D92-7E22-4560-B8CF-F978CFDE4688}" type="presParOf" srcId="{9E464EED-7364-4683-BB87-6F862B4DA7F7}" destId="{53CFC558-2853-4087-9944-2F51A2D550BA}" srcOrd="3" destOrd="0" presId="urn:microsoft.com/office/officeart/2005/8/layout/default"/>
    <dgm:cxn modelId="{2A23D534-90BF-4037-85EC-CB872AA5726A}" type="presParOf" srcId="{9E464EED-7364-4683-BB87-6F862B4DA7F7}" destId="{532D4E8A-FF5B-4876-B0CA-A5E9B74BDA3D}" srcOrd="4" destOrd="0" presId="urn:microsoft.com/office/officeart/2005/8/layout/default"/>
    <dgm:cxn modelId="{F7BA386C-4386-4BC8-9613-8F6247199A3B}" type="presParOf" srcId="{9E464EED-7364-4683-BB87-6F862B4DA7F7}" destId="{78CA695A-7F67-40AE-BFD9-C80BC38811CD}" srcOrd="5" destOrd="0" presId="urn:microsoft.com/office/officeart/2005/8/layout/default"/>
    <dgm:cxn modelId="{729AC9EF-152D-497F-86DB-676FDD25217D}" type="presParOf" srcId="{9E464EED-7364-4683-BB87-6F862B4DA7F7}" destId="{080F2836-6DA4-4C95-8CC0-BD5D60DF3193}" srcOrd="6" destOrd="0" presId="urn:microsoft.com/office/officeart/2005/8/layout/default"/>
    <dgm:cxn modelId="{F83B0CC7-E0EE-4155-8718-33F393396B90}" type="presParOf" srcId="{9E464EED-7364-4683-BB87-6F862B4DA7F7}" destId="{6BA20E82-EA1C-4348-954B-38AC3000A58F}" srcOrd="7" destOrd="0" presId="urn:microsoft.com/office/officeart/2005/8/layout/default"/>
    <dgm:cxn modelId="{B73A98C9-036F-4159-A6CB-631955A90084}" type="presParOf" srcId="{9E464EED-7364-4683-BB87-6F862B4DA7F7}" destId="{92826E8D-DA4F-4E42-89A3-CD0DE5B7C57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E33FC-5C33-41FB-8CF4-B87445254F85}">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0A5E0-63BB-4C79-844E-9C8823E00990}">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75DBB0-B154-4D4B-8C79-E7ED98915D5F}">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At postgraduate level, research shifts from </a:t>
          </a:r>
          <a:r>
            <a:rPr lang="en-GB" sz="2500" b="1" kern="1200"/>
            <a:t>finding information</a:t>
          </a:r>
          <a:r>
            <a:rPr lang="en-GB" sz="2500" kern="1200"/>
            <a:t> to </a:t>
          </a:r>
          <a:r>
            <a:rPr lang="en-GB" sz="2500" b="1" kern="1200"/>
            <a:t>producing knowledge</a:t>
          </a:r>
          <a:endParaRPr lang="en-US" sz="2500" kern="1200"/>
        </a:p>
      </dsp:txBody>
      <dsp:txXfrm>
        <a:off x="1350519" y="499"/>
        <a:ext cx="8267613" cy="1169280"/>
      </dsp:txXfrm>
    </dsp:sp>
    <dsp:sp modelId="{86F8A370-8FFE-4F49-B5CF-D3F3968EDA94}">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3DC92D-9792-4DED-B2BC-9AE782101C08}">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B834E0-C26D-48CC-B7EB-D6B35F50AEAF}">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Postgraduate research starts with finding a </a:t>
          </a:r>
          <a:r>
            <a:rPr lang="en-GB" sz="2500" b="1" kern="1200"/>
            <a:t>knowledge gap</a:t>
          </a:r>
          <a:r>
            <a:rPr lang="en-GB" sz="2500" kern="1200"/>
            <a:t> in existing literature and working to fill it</a:t>
          </a:r>
          <a:endParaRPr lang="en-US" sz="2500" kern="1200"/>
        </a:p>
      </dsp:txBody>
      <dsp:txXfrm>
        <a:off x="1350519" y="1462100"/>
        <a:ext cx="8267613" cy="1169280"/>
      </dsp:txXfrm>
    </dsp:sp>
    <dsp:sp modelId="{5A9708EB-88A2-4AF1-A68F-79EC79A706D0}">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CC6EDE-4026-4DA4-AE37-9425EE38C0C6}">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CCAB2F-7953-4A5B-884E-FFCB19F73518}">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Postgraduate research requires you to become a </a:t>
          </a:r>
          <a:r>
            <a:rPr lang="en-GB" sz="2500" b="1" kern="1200"/>
            <a:t>specialist</a:t>
          </a:r>
          <a:r>
            <a:rPr lang="en-GB" sz="2500" kern="1200"/>
            <a:t> in a more niche sub-topic</a:t>
          </a:r>
          <a:endParaRPr lang="en-US" sz="2500" kern="1200"/>
        </a:p>
      </dsp:txBody>
      <dsp:txXfrm>
        <a:off x="1350519" y="2923701"/>
        <a:ext cx="8267613" cy="1169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9263F-1826-4C2C-8642-084D72055AD5}">
      <dsp:nvSpPr>
        <dsp:cNvPr id="0" name=""/>
        <dsp:cNvSpPr/>
      </dsp:nvSpPr>
      <dsp:spPr>
        <a:xfrm>
          <a:off x="835405" y="571033"/>
          <a:ext cx="897750" cy="897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2BA70E-B182-493E-9ABC-9820F8A28F48}">
      <dsp:nvSpPr>
        <dsp:cNvPr id="0" name=""/>
        <dsp:cNvSpPr/>
      </dsp:nvSpPr>
      <dsp:spPr>
        <a:xfrm>
          <a:off x="1780" y="1586576"/>
          <a:ext cx="2565000" cy="38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b="1"/>
          </a:pPr>
          <a:r>
            <a:rPr lang="en-GB" sz="2600" kern="1200"/>
            <a:t>Rigour</a:t>
          </a:r>
        </a:p>
      </dsp:txBody>
      <dsp:txXfrm>
        <a:off x="1780" y="1586576"/>
        <a:ext cx="2565000" cy="384750"/>
      </dsp:txXfrm>
    </dsp:sp>
    <dsp:sp modelId="{E9743FDE-5A3C-4935-BE94-D826F7A877C0}">
      <dsp:nvSpPr>
        <dsp:cNvPr id="0" name=""/>
        <dsp:cNvSpPr/>
      </dsp:nvSpPr>
      <dsp:spPr>
        <a:xfrm>
          <a:off x="1780" y="2026113"/>
          <a:ext cx="2565000" cy="1284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Methodological precision</a:t>
          </a:r>
        </a:p>
        <a:p>
          <a:pPr marL="0" lvl="0" indent="0" algn="ctr" defTabSz="755650">
            <a:lnSpc>
              <a:spcPct val="100000"/>
            </a:lnSpc>
            <a:spcBef>
              <a:spcPct val="0"/>
            </a:spcBef>
            <a:spcAft>
              <a:spcPct val="35000"/>
            </a:spcAft>
            <a:buNone/>
          </a:pPr>
          <a:r>
            <a:rPr lang="en-GB" sz="1700" kern="1200"/>
            <a:t>Intellectual honesty</a:t>
          </a:r>
          <a:endParaRPr lang="en-GB" sz="1700" kern="1200" dirty="0"/>
        </a:p>
        <a:p>
          <a:pPr marL="0" lvl="0" indent="0" algn="ctr" defTabSz="755650">
            <a:lnSpc>
              <a:spcPct val="100000"/>
            </a:lnSpc>
            <a:spcBef>
              <a:spcPct val="0"/>
            </a:spcBef>
            <a:spcAft>
              <a:spcPct val="35000"/>
            </a:spcAft>
            <a:buNone/>
          </a:pPr>
          <a:r>
            <a:rPr lang="en-GB" sz="1700" kern="1200"/>
            <a:t>Depth of evidence</a:t>
          </a:r>
          <a:endParaRPr lang="en-GB" sz="1700" kern="1200" dirty="0"/>
        </a:p>
        <a:p>
          <a:pPr marL="0" lvl="0" indent="0" algn="ctr" defTabSz="755650">
            <a:lnSpc>
              <a:spcPct val="100000"/>
            </a:lnSpc>
            <a:spcBef>
              <a:spcPct val="0"/>
            </a:spcBef>
            <a:spcAft>
              <a:spcPct val="35000"/>
            </a:spcAft>
            <a:buNone/>
          </a:pPr>
          <a:r>
            <a:rPr lang="en-GB" sz="1700" kern="1200"/>
            <a:t>Logical consistency</a:t>
          </a:r>
          <a:endParaRPr lang="en-GB" sz="1700" kern="1200" dirty="0"/>
        </a:p>
      </dsp:txBody>
      <dsp:txXfrm>
        <a:off x="1780" y="2026113"/>
        <a:ext cx="2565000" cy="1284289"/>
      </dsp:txXfrm>
    </dsp:sp>
    <dsp:sp modelId="{EAE282A0-CC88-4485-9448-4B1762569D7A}">
      <dsp:nvSpPr>
        <dsp:cNvPr id="0" name=""/>
        <dsp:cNvSpPr/>
      </dsp:nvSpPr>
      <dsp:spPr>
        <a:xfrm>
          <a:off x="3849280" y="571033"/>
          <a:ext cx="897750" cy="897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48F910-1860-4CDE-8432-E1A260F7E61C}">
      <dsp:nvSpPr>
        <dsp:cNvPr id="0" name=""/>
        <dsp:cNvSpPr/>
      </dsp:nvSpPr>
      <dsp:spPr>
        <a:xfrm>
          <a:off x="3015655" y="1586576"/>
          <a:ext cx="2565000" cy="38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b="1"/>
          </a:pPr>
          <a:r>
            <a:rPr lang="en-GB" sz="2600" kern="1200"/>
            <a:t>Ethics</a:t>
          </a:r>
        </a:p>
      </dsp:txBody>
      <dsp:txXfrm>
        <a:off x="3015655" y="1586576"/>
        <a:ext cx="2565000" cy="384750"/>
      </dsp:txXfrm>
    </dsp:sp>
    <dsp:sp modelId="{493FBEF6-9CBF-4EBD-B6D2-983E7F4DBE5F}">
      <dsp:nvSpPr>
        <dsp:cNvPr id="0" name=""/>
        <dsp:cNvSpPr/>
      </dsp:nvSpPr>
      <dsp:spPr>
        <a:xfrm>
          <a:off x="3015655" y="2026113"/>
          <a:ext cx="2565000" cy="1284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Informed consent</a:t>
          </a:r>
        </a:p>
        <a:p>
          <a:pPr marL="0" lvl="0" indent="0" algn="ctr" defTabSz="755650">
            <a:lnSpc>
              <a:spcPct val="100000"/>
            </a:lnSpc>
            <a:spcBef>
              <a:spcPct val="0"/>
            </a:spcBef>
            <a:spcAft>
              <a:spcPct val="35000"/>
            </a:spcAft>
            <a:buNone/>
          </a:pPr>
          <a:r>
            <a:rPr lang="en-GB" sz="1700" kern="1200"/>
            <a:t>Beneficence</a:t>
          </a:r>
          <a:endParaRPr lang="en-GB" sz="1700" kern="1200" dirty="0"/>
        </a:p>
        <a:p>
          <a:pPr marL="0" lvl="0" indent="0" algn="ctr" defTabSz="755650">
            <a:lnSpc>
              <a:spcPct val="100000"/>
            </a:lnSpc>
            <a:spcBef>
              <a:spcPct val="0"/>
            </a:spcBef>
            <a:spcAft>
              <a:spcPct val="35000"/>
            </a:spcAft>
            <a:buNone/>
          </a:pPr>
          <a:r>
            <a:rPr lang="en-GB" sz="1700" kern="1200"/>
            <a:t>Justice</a:t>
          </a:r>
          <a:endParaRPr lang="en-GB" sz="1700" kern="1200" dirty="0"/>
        </a:p>
        <a:p>
          <a:pPr marL="0" lvl="0" indent="0" algn="ctr" defTabSz="755650">
            <a:lnSpc>
              <a:spcPct val="100000"/>
            </a:lnSpc>
            <a:spcBef>
              <a:spcPct val="0"/>
            </a:spcBef>
            <a:spcAft>
              <a:spcPct val="35000"/>
            </a:spcAft>
            <a:buNone/>
          </a:pPr>
          <a:r>
            <a:rPr lang="en-GB" sz="1700" kern="1200"/>
            <a:t>Integrity and transparency</a:t>
          </a:r>
          <a:endParaRPr lang="en-GB" sz="1700" kern="1200" dirty="0"/>
        </a:p>
      </dsp:txBody>
      <dsp:txXfrm>
        <a:off x="3015655" y="2026113"/>
        <a:ext cx="2565000" cy="1284289"/>
      </dsp:txXfrm>
    </dsp:sp>
    <dsp:sp modelId="{A005D0D4-8EA3-46B0-B99B-F20D4E97A7F9}">
      <dsp:nvSpPr>
        <dsp:cNvPr id="0" name=""/>
        <dsp:cNvSpPr/>
      </dsp:nvSpPr>
      <dsp:spPr>
        <a:xfrm>
          <a:off x="6863156" y="571033"/>
          <a:ext cx="897750" cy="897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83E0AD-86E1-4866-AE10-DDEB39A8986E}">
      <dsp:nvSpPr>
        <dsp:cNvPr id="0" name=""/>
        <dsp:cNvSpPr/>
      </dsp:nvSpPr>
      <dsp:spPr>
        <a:xfrm>
          <a:off x="6029531" y="1586576"/>
          <a:ext cx="2565000" cy="38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b="1"/>
          </a:pPr>
          <a:r>
            <a:rPr lang="en-GB" sz="2600" kern="1200"/>
            <a:t>Originality</a:t>
          </a:r>
        </a:p>
      </dsp:txBody>
      <dsp:txXfrm>
        <a:off x="6029531" y="1586576"/>
        <a:ext cx="2565000" cy="384750"/>
      </dsp:txXfrm>
    </dsp:sp>
    <dsp:sp modelId="{7FE781B0-124F-4256-8C1E-9B7E2C964921}">
      <dsp:nvSpPr>
        <dsp:cNvPr id="0" name=""/>
        <dsp:cNvSpPr/>
      </dsp:nvSpPr>
      <dsp:spPr>
        <a:xfrm>
          <a:off x="6029531" y="2026113"/>
          <a:ext cx="2565000" cy="1284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Doing the un-done</a:t>
          </a:r>
          <a:endParaRPr lang="en-GB" sz="1700" kern="1200" dirty="0"/>
        </a:p>
        <a:p>
          <a:pPr marL="0" lvl="0" indent="0" algn="ctr" defTabSz="755650">
            <a:lnSpc>
              <a:spcPct val="100000"/>
            </a:lnSpc>
            <a:spcBef>
              <a:spcPct val="0"/>
            </a:spcBef>
            <a:spcAft>
              <a:spcPct val="35000"/>
            </a:spcAft>
            <a:buNone/>
          </a:pPr>
          <a:r>
            <a:rPr lang="en-GB" sz="1700" kern="1200"/>
            <a:t>New methods</a:t>
          </a:r>
          <a:endParaRPr lang="en-GB" sz="1700" kern="1200" dirty="0"/>
        </a:p>
        <a:p>
          <a:pPr marL="0" lvl="0" indent="0" algn="ctr" defTabSz="755650">
            <a:lnSpc>
              <a:spcPct val="100000"/>
            </a:lnSpc>
            <a:spcBef>
              <a:spcPct val="0"/>
            </a:spcBef>
            <a:spcAft>
              <a:spcPct val="35000"/>
            </a:spcAft>
            <a:buNone/>
          </a:pPr>
          <a:r>
            <a:rPr lang="en-GB" sz="1700" kern="1200"/>
            <a:t>New Interpretation</a:t>
          </a:r>
          <a:endParaRPr lang="en-GB" sz="1700" kern="1200" dirty="0"/>
        </a:p>
        <a:p>
          <a:pPr marL="0" lvl="0" indent="0" algn="ctr" defTabSz="755650">
            <a:lnSpc>
              <a:spcPct val="100000"/>
            </a:lnSpc>
            <a:spcBef>
              <a:spcPct val="0"/>
            </a:spcBef>
            <a:spcAft>
              <a:spcPct val="35000"/>
            </a:spcAft>
            <a:buNone/>
          </a:pPr>
          <a:r>
            <a:rPr lang="en-GB" sz="1700" kern="1200" dirty="0"/>
            <a:t>The “gap” in the map</a:t>
          </a:r>
        </a:p>
      </dsp:txBody>
      <dsp:txXfrm>
        <a:off x="6029531" y="2026113"/>
        <a:ext cx="2565000" cy="1284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AA14E-0A3A-44F8-90D7-017FBD0AE910}">
      <dsp:nvSpPr>
        <dsp:cNvPr id="0" name=""/>
        <dsp:cNvSpPr/>
      </dsp:nvSpPr>
      <dsp:spPr>
        <a:xfrm>
          <a:off x="0" y="194592"/>
          <a:ext cx="2686347" cy="161180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Positivism</a:t>
          </a:r>
          <a:endParaRPr lang="en-US" sz="2900" kern="1200"/>
        </a:p>
      </dsp:txBody>
      <dsp:txXfrm>
        <a:off x="0" y="194592"/>
        <a:ext cx="2686347" cy="1611808"/>
      </dsp:txXfrm>
    </dsp:sp>
    <dsp:sp modelId="{4A64C3AB-B215-477B-9522-316FF7843294}">
      <dsp:nvSpPr>
        <dsp:cNvPr id="0" name=""/>
        <dsp:cNvSpPr/>
      </dsp:nvSpPr>
      <dsp:spPr>
        <a:xfrm>
          <a:off x="2954982" y="194592"/>
          <a:ext cx="2686347" cy="161180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Post-positivism</a:t>
          </a:r>
          <a:endParaRPr lang="en-US" sz="2900" kern="1200" dirty="0"/>
        </a:p>
      </dsp:txBody>
      <dsp:txXfrm>
        <a:off x="2954982" y="194592"/>
        <a:ext cx="2686347" cy="1611808"/>
      </dsp:txXfrm>
    </dsp:sp>
    <dsp:sp modelId="{532D4E8A-FF5B-4876-B0CA-A5E9B74BDA3D}">
      <dsp:nvSpPr>
        <dsp:cNvPr id="0" name=""/>
        <dsp:cNvSpPr/>
      </dsp:nvSpPr>
      <dsp:spPr>
        <a:xfrm>
          <a:off x="5909964" y="194592"/>
          <a:ext cx="2686347" cy="161180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Constructivism</a:t>
          </a:r>
          <a:endParaRPr lang="en-US" sz="2900" kern="1200"/>
        </a:p>
      </dsp:txBody>
      <dsp:txXfrm>
        <a:off x="5909964" y="194592"/>
        <a:ext cx="2686347" cy="1611808"/>
      </dsp:txXfrm>
    </dsp:sp>
    <dsp:sp modelId="{080F2836-6DA4-4C95-8CC0-BD5D60DF3193}">
      <dsp:nvSpPr>
        <dsp:cNvPr id="0" name=""/>
        <dsp:cNvSpPr/>
      </dsp:nvSpPr>
      <dsp:spPr>
        <a:xfrm>
          <a:off x="1477491" y="2075035"/>
          <a:ext cx="2686347" cy="161180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Interpretivism</a:t>
          </a:r>
          <a:endParaRPr lang="en-US" sz="2900" kern="1200"/>
        </a:p>
      </dsp:txBody>
      <dsp:txXfrm>
        <a:off x="1477491" y="2075035"/>
        <a:ext cx="2686347" cy="1611808"/>
      </dsp:txXfrm>
    </dsp:sp>
    <dsp:sp modelId="{92826E8D-DA4F-4E42-89A3-CD0DE5B7C576}">
      <dsp:nvSpPr>
        <dsp:cNvPr id="0" name=""/>
        <dsp:cNvSpPr/>
      </dsp:nvSpPr>
      <dsp:spPr>
        <a:xfrm>
          <a:off x="4432473" y="2075035"/>
          <a:ext cx="2686347" cy="161180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Pragmatism</a:t>
          </a:r>
          <a:endParaRPr lang="en-US" sz="2900" kern="1200"/>
        </a:p>
      </dsp:txBody>
      <dsp:txXfrm>
        <a:off x="4432473" y="2075035"/>
        <a:ext cx="2686347" cy="16118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405F6F-0209-47A8-8300-96BED00EB719}" type="datetimeFigureOut">
              <a:rPr lang="en-GB" smtClean="0"/>
              <a:t>25/01/2026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CC7BA-2A72-4BAB-93E8-B051A7C4C35E}" type="slidenum">
              <a:rPr lang="en-GB" smtClean="0"/>
              <a:t>‹#›</a:t>
            </a:fld>
            <a:endParaRPr lang="en-GB"/>
          </a:p>
        </p:txBody>
      </p:sp>
    </p:spTree>
    <p:extLst>
      <p:ext uri="{BB962C8B-B14F-4D97-AF65-F5344CB8AC3E}">
        <p14:creationId xmlns:p14="http://schemas.microsoft.com/office/powerpoint/2010/main" val="172513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Methodological Precision – </a:t>
            </a:r>
            <a:r>
              <a:rPr lang="en-GB" b="0" dirty="0"/>
              <a:t>follow a process that is clearly defined so it can be replicated</a:t>
            </a:r>
          </a:p>
          <a:p>
            <a:r>
              <a:rPr lang="en-GB" b="1" dirty="0"/>
              <a:t>Intellectual Honesty – </a:t>
            </a:r>
            <a:r>
              <a:rPr lang="en-GB" b="0" dirty="0"/>
              <a:t>actively look for evidence that proves your wrong, acknowledge limitations and address confounding variables</a:t>
            </a:r>
          </a:p>
          <a:p>
            <a:r>
              <a:rPr lang="en-GB" b="1" dirty="0"/>
              <a:t>Depth of Evidence – </a:t>
            </a:r>
            <a:r>
              <a:rPr lang="en-GB" b="0" dirty="0"/>
              <a:t>not based on a hunch, required triangulation (multiple data sources to prove point) and saturation (continuing research until no new information is found)</a:t>
            </a:r>
          </a:p>
          <a:p>
            <a:r>
              <a:rPr lang="en-GB" b="1" dirty="0"/>
              <a:t>Logical Consistency – </a:t>
            </a:r>
            <a:r>
              <a:rPr lang="en-GB" b="0" dirty="0"/>
              <a:t>Conclusions must be reached by traceable data</a:t>
            </a:r>
          </a:p>
          <a:p>
            <a:endParaRPr lang="en-GB" b="0" dirty="0"/>
          </a:p>
          <a:p>
            <a:r>
              <a:rPr lang="en-GB" b="1" dirty="0"/>
              <a:t>Beneficence – </a:t>
            </a:r>
            <a:r>
              <a:rPr lang="en-GB" b="0" dirty="0"/>
              <a:t>maximise benefits, minimise risk</a:t>
            </a:r>
          </a:p>
          <a:p>
            <a:r>
              <a:rPr lang="en-GB" b="1" dirty="0"/>
              <a:t>Justice – </a:t>
            </a:r>
            <a:r>
              <a:rPr lang="en-GB" b="0" dirty="0"/>
              <a:t>burden and benefits must balance, don’t test new dangerous tech on vulnerable population when it only benefits the wealthy</a:t>
            </a:r>
          </a:p>
          <a:p>
            <a:r>
              <a:rPr lang="en-GB" b="1" i="0" dirty="0"/>
              <a:t>Integrity and transparency – </a:t>
            </a:r>
            <a:r>
              <a:rPr lang="en-GB" b="0" i="0" dirty="0"/>
              <a:t>avoid plagiarism, data honesty, conflict </a:t>
            </a:r>
            <a:r>
              <a:rPr lang="en-GB" b="0" i="0"/>
              <a:t>of interest etc</a:t>
            </a:r>
            <a:endParaRPr lang="en-GB" b="1" i="0" dirty="0"/>
          </a:p>
        </p:txBody>
      </p:sp>
      <p:sp>
        <p:nvSpPr>
          <p:cNvPr id="4" name="Slide Number Placeholder 3"/>
          <p:cNvSpPr>
            <a:spLocks noGrp="1"/>
          </p:cNvSpPr>
          <p:nvPr>
            <p:ph type="sldNum" sz="quarter" idx="5"/>
          </p:nvPr>
        </p:nvSpPr>
        <p:spPr/>
        <p:txBody>
          <a:bodyPr/>
          <a:lstStyle/>
          <a:p>
            <a:fld id="{8F1CC7BA-2A72-4BAB-93E8-B051A7C4C35E}" type="slidenum">
              <a:rPr lang="en-GB" smtClean="0"/>
              <a:t>7</a:t>
            </a:fld>
            <a:endParaRPr lang="en-GB"/>
          </a:p>
        </p:txBody>
      </p:sp>
    </p:spTree>
    <p:extLst>
      <p:ext uri="{BB962C8B-B14F-4D97-AF65-F5344CB8AC3E}">
        <p14:creationId xmlns:p14="http://schemas.microsoft.com/office/powerpoint/2010/main" val="179139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1CC7BA-2A72-4BAB-93E8-B051A7C4C35E}" type="slidenum">
              <a:rPr lang="en-GB" smtClean="0"/>
              <a:t>15</a:t>
            </a:fld>
            <a:endParaRPr lang="en-GB"/>
          </a:p>
        </p:txBody>
      </p:sp>
    </p:spTree>
    <p:extLst>
      <p:ext uri="{BB962C8B-B14F-4D97-AF65-F5344CB8AC3E}">
        <p14:creationId xmlns:p14="http://schemas.microsoft.com/office/powerpoint/2010/main" val="2612694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324445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3858518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790718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469621-F9FE-43D4-8A46-DA442A81E7B6}"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907693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469621-F9FE-43D4-8A46-DA442A81E7B6}" type="datetimeFigureOut">
              <a:rPr lang="en-GB" smtClean="0"/>
              <a:t>25/01/2026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2177696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469621-F9FE-43D4-8A46-DA442A81E7B6}" type="datetimeFigureOut">
              <a:rPr lang="en-GB" smtClean="0"/>
              <a:t>25/01/2026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1067904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69621-F9FE-43D4-8A46-DA442A81E7B6}" type="datetimeFigureOut">
              <a:rPr lang="en-GB" smtClean="0"/>
              <a:t>25/01/2026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443186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469621-F9FE-43D4-8A46-DA442A81E7B6}"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1617892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469621-F9FE-43D4-8A46-DA442A81E7B6}"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1047044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238232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9160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3179962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9267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1171682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3456399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469621-F9FE-43D4-8A46-DA442A81E7B6}"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6E0B0E-0279-4CD3-9DAF-C280422DB4C9}" type="slidenum">
              <a:rPr lang="en-GB" smtClean="0"/>
              <a:t>‹#›</a:t>
            </a:fld>
            <a:endParaRPr lang="en-GB"/>
          </a:p>
        </p:txBody>
      </p:sp>
    </p:spTree>
    <p:extLst>
      <p:ext uri="{BB962C8B-B14F-4D97-AF65-F5344CB8AC3E}">
        <p14:creationId xmlns:p14="http://schemas.microsoft.com/office/powerpoint/2010/main" val="171276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1469621-F9FE-43D4-8A46-DA442A81E7B6}" type="datetimeFigureOut">
              <a:rPr lang="en-GB" smtClean="0"/>
              <a:t>25/01/2026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D6E0B0E-0279-4CD3-9DAF-C280422DB4C9}" type="slidenum">
              <a:rPr lang="en-GB" smtClean="0"/>
              <a:t>‹#›</a:t>
            </a:fld>
            <a:endParaRPr lang="en-GB"/>
          </a:p>
        </p:txBody>
      </p:sp>
    </p:spTree>
    <p:extLst>
      <p:ext uri="{BB962C8B-B14F-4D97-AF65-F5344CB8AC3E}">
        <p14:creationId xmlns:p14="http://schemas.microsoft.com/office/powerpoint/2010/main" val="1566583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5.xml"/><Relationship Id="rId5" Type="http://schemas.openxmlformats.org/officeDocument/2006/relationships/image" Target="../media/image10.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ikist.com/free-photo-ijmqv"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logcued.blogspot.com/2017/02/por-que-trabajar-en-grupo-y-aprender-en.html"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B54BF-3138-B790-2750-D7E3632F0CD4}"/>
              </a:ext>
            </a:extLst>
          </p:cNvPr>
          <p:cNvSpPr>
            <a:spLocks noGrp="1"/>
          </p:cNvSpPr>
          <p:nvPr>
            <p:ph type="ctrTitle"/>
          </p:nvPr>
        </p:nvSpPr>
        <p:spPr/>
        <p:txBody>
          <a:bodyPr/>
          <a:lstStyle/>
          <a:p>
            <a:r>
              <a:rPr lang="en-GB" dirty="0"/>
              <a:t>Introduction to Masters Level Research</a:t>
            </a:r>
          </a:p>
        </p:txBody>
      </p:sp>
      <p:sp>
        <p:nvSpPr>
          <p:cNvPr id="3" name="Subtitle 2">
            <a:extLst>
              <a:ext uri="{FF2B5EF4-FFF2-40B4-BE49-F238E27FC236}">
                <a16:creationId xmlns:a16="http://schemas.microsoft.com/office/drawing/2014/main" id="{3833D53C-A666-1650-C740-58F19DA4AD0E}"/>
              </a:ext>
            </a:extLst>
          </p:cNvPr>
          <p:cNvSpPr>
            <a:spLocks noGrp="1"/>
          </p:cNvSpPr>
          <p:nvPr>
            <p:ph type="subTitle" idx="1"/>
          </p:nvPr>
        </p:nvSpPr>
        <p:spPr/>
        <p:txBody>
          <a:bodyPr/>
          <a:lstStyle/>
          <a:p>
            <a:r>
              <a:rPr lang="en-GB" dirty="0"/>
              <a:t>Research Methods</a:t>
            </a:r>
          </a:p>
        </p:txBody>
      </p:sp>
    </p:spTree>
    <p:extLst>
      <p:ext uri="{BB962C8B-B14F-4D97-AF65-F5344CB8AC3E}">
        <p14:creationId xmlns:p14="http://schemas.microsoft.com/office/powerpoint/2010/main" val="1418916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8D2BE-FE72-AB78-E74E-6B8BEED843A4}"/>
              </a:ext>
            </a:extLst>
          </p:cNvPr>
          <p:cNvSpPr>
            <a:spLocks noGrp="1"/>
          </p:cNvSpPr>
          <p:nvPr>
            <p:ph type="title"/>
          </p:nvPr>
        </p:nvSpPr>
        <p:spPr/>
        <p:txBody>
          <a:bodyPr/>
          <a:lstStyle/>
          <a:p>
            <a:r>
              <a:rPr lang="en-GB" dirty="0"/>
              <a:t>Today’s focus</a:t>
            </a:r>
          </a:p>
        </p:txBody>
      </p:sp>
      <p:sp>
        <p:nvSpPr>
          <p:cNvPr id="3" name="Content Placeholder 2">
            <a:extLst>
              <a:ext uri="{FF2B5EF4-FFF2-40B4-BE49-F238E27FC236}">
                <a16:creationId xmlns:a16="http://schemas.microsoft.com/office/drawing/2014/main" id="{C6C2A011-5023-BFEF-457A-AFD74CE01B5C}"/>
              </a:ext>
            </a:extLst>
          </p:cNvPr>
          <p:cNvSpPr>
            <a:spLocks noGrp="1"/>
          </p:cNvSpPr>
          <p:nvPr>
            <p:ph idx="1"/>
          </p:nvPr>
        </p:nvSpPr>
        <p:spPr/>
        <p:txBody>
          <a:bodyPr/>
          <a:lstStyle/>
          <a:p>
            <a:r>
              <a:rPr lang="en-GB" dirty="0"/>
              <a:t>What counts as research at a postgraduate level</a:t>
            </a:r>
          </a:p>
          <a:p>
            <a:r>
              <a:rPr lang="en-GB" dirty="0"/>
              <a:t>Difference between undergraduate and postgraduate research</a:t>
            </a:r>
          </a:p>
          <a:p>
            <a:r>
              <a:rPr lang="en-GB" dirty="0"/>
              <a:t>Expectations for academic rigour, ethics and originality</a:t>
            </a:r>
          </a:p>
          <a:p>
            <a:r>
              <a:rPr lang="en-GB" dirty="0"/>
              <a:t>Overview of research paradigms</a:t>
            </a:r>
          </a:p>
          <a:p>
            <a:pPr marL="0" indent="0">
              <a:buNone/>
            </a:pPr>
            <a:endParaRPr lang="en-GB" dirty="0"/>
          </a:p>
          <a:p>
            <a:endParaRPr lang="en-GB" dirty="0"/>
          </a:p>
        </p:txBody>
      </p:sp>
    </p:spTree>
    <p:extLst>
      <p:ext uri="{BB962C8B-B14F-4D97-AF65-F5344CB8AC3E}">
        <p14:creationId xmlns:p14="http://schemas.microsoft.com/office/powerpoint/2010/main" val="34624897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9D35A-2AF4-1B90-BBEB-09381B825D5D}"/>
              </a:ext>
            </a:extLst>
          </p:cNvPr>
          <p:cNvSpPr>
            <a:spLocks noGrp="1"/>
          </p:cNvSpPr>
          <p:nvPr>
            <p:ph type="title"/>
          </p:nvPr>
        </p:nvSpPr>
        <p:spPr>
          <a:xfrm>
            <a:off x="1286933" y="609600"/>
            <a:ext cx="10197494" cy="1099457"/>
          </a:xfrm>
        </p:spPr>
        <p:txBody>
          <a:bodyPr>
            <a:normAutofit/>
          </a:bodyPr>
          <a:lstStyle/>
          <a:p>
            <a:r>
              <a:rPr lang="en-GB" dirty="0"/>
              <a:t>What counts as research for postgrad?</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5E42AFC-407C-2876-586C-9294A44A37CC}"/>
              </a:ext>
            </a:extLst>
          </p:cNvPr>
          <p:cNvGraphicFramePr>
            <a:graphicFrameLocks noGrp="1"/>
          </p:cNvGraphicFramePr>
          <p:nvPr>
            <p:ph idx="1"/>
            <p:extLst>
              <p:ext uri="{D42A27DB-BD31-4B8C-83A1-F6EECF244321}">
                <p14:modId xmlns:p14="http://schemas.microsoft.com/office/powerpoint/2010/main" val="19124513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085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5">
                                            <p:graphicEl>
                                              <a:dgm id="{57FE33FC-5C33-41FB-8CF4-B87445254F85}"/>
                                            </p:graphicEl>
                                          </p:spTgt>
                                        </p:tgtEl>
                                        <p:attrNameLst>
                                          <p:attrName>style.visibility</p:attrName>
                                        </p:attrNameLst>
                                      </p:cBhvr>
                                      <p:to>
                                        <p:strVal val="visible"/>
                                      </p:to>
                                    </p:set>
                                    <p:animEffect transition="in" filter="circle(out)">
                                      <p:cBhvr>
                                        <p:cTn id="7" dur="2000"/>
                                        <p:tgtEl>
                                          <p:spTgt spid="5">
                                            <p:graphicEl>
                                              <a:dgm id="{57FE33FC-5C33-41FB-8CF4-B87445254F85}"/>
                                            </p:graphicEl>
                                          </p:spTgt>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5">
                                            <p:graphicEl>
                                              <a:dgm id="{4920A5E0-63BB-4C79-844E-9C8823E00990}"/>
                                            </p:graphicEl>
                                          </p:spTgt>
                                        </p:tgtEl>
                                        <p:attrNameLst>
                                          <p:attrName>style.visibility</p:attrName>
                                        </p:attrNameLst>
                                      </p:cBhvr>
                                      <p:to>
                                        <p:strVal val="visible"/>
                                      </p:to>
                                    </p:set>
                                    <p:animEffect transition="in" filter="circle(out)">
                                      <p:cBhvr>
                                        <p:cTn id="10" dur="2000"/>
                                        <p:tgtEl>
                                          <p:spTgt spid="5">
                                            <p:graphicEl>
                                              <a:dgm id="{4920A5E0-63BB-4C79-844E-9C8823E00990}"/>
                                            </p:graphicEl>
                                          </p:spTgt>
                                        </p:tgtEl>
                                      </p:cBhvr>
                                    </p:animEffect>
                                  </p:childTnLst>
                                </p:cTn>
                              </p:par>
                              <p:par>
                                <p:cTn id="11" presetID="6" presetClass="entr" presetSubtype="32" fill="hold" grpId="0" nodeType="withEffect">
                                  <p:stCondLst>
                                    <p:cond delay="0"/>
                                  </p:stCondLst>
                                  <p:childTnLst>
                                    <p:set>
                                      <p:cBhvr>
                                        <p:cTn id="12" dur="1" fill="hold">
                                          <p:stCondLst>
                                            <p:cond delay="0"/>
                                          </p:stCondLst>
                                        </p:cTn>
                                        <p:tgtEl>
                                          <p:spTgt spid="5">
                                            <p:graphicEl>
                                              <a:dgm id="{7875DBB0-B154-4D4B-8C79-E7ED98915D5F}"/>
                                            </p:graphicEl>
                                          </p:spTgt>
                                        </p:tgtEl>
                                        <p:attrNameLst>
                                          <p:attrName>style.visibility</p:attrName>
                                        </p:attrNameLst>
                                      </p:cBhvr>
                                      <p:to>
                                        <p:strVal val="visible"/>
                                      </p:to>
                                    </p:set>
                                    <p:animEffect transition="in" filter="circle(out)">
                                      <p:cBhvr>
                                        <p:cTn id="13" dur="2000"/>
                                        <p:tgtEl>
                                          <p:spTgt spid="5">
                                            <p:graphicEl>
                                              <a:dgm id="{7875DBB0-B154-4D4B-8C79-E7ED98915D5F}"/>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32" fill="hold" grpId="0" nodeType="clickEffect">
                                  <p:stCondLst>
                                    <p:cond delay="0"/>
                                  </p:stCondLst>
                                  <p:childTnLst>
                                    <p:set>
                                      <p:cBhvr>
                                        <p:cTn id="17" dur="1" fill="hold">
                                          <p:stCondLst>
                                            <p:cond delay="0"/>
                                          </p:stCondLst>
                                        </p:cTn>
                                        <p:tgtEl>
                                          <p:spTgt spid="5">
                                            <p:graphicEl>
                                              <a:dgm id="{86F8A370-8FFE-4F49-B5CF-D3F3968EDA94}"/>
                                            </p:graphicEl>
                                          </p:spTgt>
                                        </p:tgtEl>
                                        <p:attrNameLst>
                                          <p:attrName>style.visibility</p:attrName>
                                        </p:attrNameLst>
                                      </p:cBhvr>
                                      <p:to>
                                        <p:strVal val="visible"/>
                                      </p:to>
                                    </p:set>
                                    <p:animEffect transition="in" filter="circle(out)">
                                      <p:cBhvr>
                                        <p:cTn id="18" dur="2000"/>
                                        <p:tgtEl>
                                          <p:spTgt spid="5">
                                            <p:graphicEl>
                                              <a:dgm id="{86F8A370-8FFE-4F49-B5CF-D3F3968EDA94}"/>
                                            </p:graphicEl>
                                          </p:spTgt>
                                        </p:tgtEl>
                                      </p:cBhvr>
                                    </p:animEffect>
                                  </p:childTnLst>
                                </p:cTn>
                              </p:par>
                              <p:par>
                                <p:cTn id="19" presetID="6" presetClass="entr" presetSubtype="32" fill="hold" grpId="0" nodeType="withEffect">
                                  <p:stCondLst>
                                    <p:cond delay="0"/>
                                  </p:stCondLst>
                                  <p:childTnLst>
                                    <p:set>
                                      <p:cBhvr>
                                        <p:cTn id="20" dur="1" fill="hold">
                                          <p:stCondLst>
                                            <p:cond delay="0"/>
                                          </p:stCondLst>
                                        </p:cTn>
                                        <p:tgtEl>
                                          <p:spTgt spid="5">
                                            <p:graphicEl>
                                              <a:dgm id="{763DC92D-9792-4DED-B2BC-9AE782101C08}"/>
                                            </p:graphicEl>
                                          </p:spTgt>
                                        </p:tgtEl>
                                        <p:attrNameLst>
                                          <p:attrName>style.visibility</p:attrName>
                                        </p:attrNameLst>
                                      </p:cBhvr>
                                      <p:to>
                                        <p:strVal val="visible"/>
                                      </p:to>
                                    </p:set>
                                    <p:animEffect transition="in" filter="circle(out)">
                                      <p:cBhvr>
                                        <p:cTn id="21" dur="2000"/>
                                        <p:tgtEl>
                                          <p:spTgt spid="5">
                                            <p:graphicEl>
                                              <a:dgm id="{763DC92D-9792-4DED-B2BC-9AE782101C08}"/>
                                            </p:graphicEl>
                                          </p:spTgt>
                                        </p:tgtEl>
                                      </p:cBhvr>
                                    </p:animEffect>
                                  </p:childTnLst>
                                </p:cTn>
                              </p:par>
                              <p:par>
                                <p:cTn id="22" presetID="6" presetClass="entr" presetSubtype="32" fill="hold" grpId="0" nodeType="withEffect">
                                  <p:stCondLst>
                                    <p:cond delay="0"/>
                                  </p:stCondLst>
                                  <p:childTnLst>
                                    <p:set>
                                      <p:cBhvr>
                                        <p:cTn id="23" dur="1" fill="hold">
                                          <p:stCondLst>
                                            <p:cond delay="0"/>
                                          </p:stCondLst>
                                        </p:cTn>
                                        <p:tgtEl>
                                          <p:spTgt spid="5">
                                            <p:graphicEl>
                                              <a:dgm id="{C9B834E0-C26D-48CC-B7EB-D6B35F50AEAF}"/>
                                            </p:graphicEl>
                                          </p:spTgt>
                                        </p:tgtEl>
                                        <p:attrNameLst>
                                          <p:attrName>style.visibility</p:attrName>
                                        </p:attrNameLst>
                                      </p:cBhvr>
                                      <p:to>
                                        <p:strVal val="visible"/>
                                      </p:to>
                                    </p:set>
                                    <p:animEffect transition="in" filter="circle(out)">
                                      <p:cBhvr>
                                        <p:cTn id="24" dur="2000"/>
                                        <p:tgtEl>
                                          <p:spTgt spid="5">
                                            <p:graphicEl>
                                              <a:dgm id="{C9B834E0-C26D-48CC-B7EB-D6B35F50AEAF}"/>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32" fill="hold" grpId="0" nodeType="clickEffect">
                                  <p:stCondLst>
                                    <p:cond delay="0"/>
                                  </p:stCondLst>
                                  <p:childTnLst>
                                    <p:set>
                                      <p:cBhvr>
                                        <p:cTn id="28" dur="1" fill="hold">
                                          <p:stCondLst>
                                            <p:cond delay="0"/>
                                          </p:stCondLst>
                                        </p:cTn>
                                        <p:tgtEl>
                                          <p:spTgt spid="5">
                                            <p:graphicEl>
                                              <a:dgm id="{5A9708EB-88A2-4AF1-A68F-79EC79A706D0}"/>
                                            </p:graphicEl>
                                          </p:spTgt>
                                        </p:tgtEl>
                                        <p:attrNameLst>
                                          <p:attrName>style.visibility</p:attrName>
                                        </p:attrNameLst>
                                      </p:cBhvr>
                                      <p:to>
                                        <p:strVal val="visible"/>
                                      </p:to>
                                    </p:set>
                                    <p:animEffect transition="in" filter="circle(out)">
                                      <p:cBhvr>
                                        <p:cTn id="29" dur="2000"/>
                                        <p:tgtEl>
                                          <p:spTgt spid="5">
                                            <p:graphicEl>
                                              <a:dgm id="{5A9708EB-88A2-4AF1-A68F-79EC79A706D0}"/>
                                            </p:graphicEl>
                                          </p:spTgt>
                                        </p:tgtEl>
                                      </p:cBhvr>
                                    </p:animEffect>
                                  </p:childTnLst>
                                </p:cTn>
                              </p:par>
                              <p:par>
                                <p:cTn id="30" presetID="6" presetClass="entr" presetSubtype="32" fill="hold" grpId="0" nodeType="withEffect">
                                  <p:stCondLst>
                                    <p:cond delay="0"/>
                                  </p:stCondLst>
                                  <p:childTnLst>
                                    <p:set>
                                      <p:cBhvr>
                                        <p:cTn id="31" dur="1" fill="hold">
                                          <p:stCondLst>
                                            <p:cond delay="0"/>
                                          </p:stCondLst>
                                        </p:cTn>
                                        <p:tgtEl>
                                          <p:spTgt spid="5">
                                            <p:graphicEl>
                                              <a:dgm id="{1BCC6EDE-4026-4DA4-AE37-9425EE38C0C6}"/>
                                            </p:graphicEl>
                                          </p:spTgt>
                                        </p:tgtEl>
                                        <p:attrNameLst>
                                          <p:attrName>style.visibility</p:attrName>
                                        </p:attrNameLst>
                                      </p:cBhvr>
                                      <p:to>
                                        <p:strVal val="visible"/>
                                      </p:to>
                                    </p:set>
                                    <p:animEffect transition="in" filter="circle(out)">
                                      <p:cBhvr>
                                        <p:cTn id="32" dur="2000"/>
                                        <p:tgtEl>
                                          <p:spTgt spid="5">
                                            <p:graphicEl>
                                              <a:dgm id="{1BCC6EDE-4026-4DA4-AE37-9425EE38C0C6}"/>
                                            </p:graphicEl>
                                          </p:spTgt>
                                        </p:tgtEl>
                                      </p:cBhvr>
                                    </p:animEffect>
                                  </p:childTnLst>
                                </p:cTn>
                              </p:par>
                              <p:par>
                                <p:cTn id="33" presetID="6" presetClass="entr" presetSubtype="32" fill="hold" grpId="0" nodeType="withEffect">
                                  <p:stCondLst>
                                    <p:cond delay="0"/>
                                  </p:stCondLst>
                                  <p:childTnLst>
                                    <p:set>
                                      <p:cBhvr>
                                        <p:cTn id="34" dur="1" fill="hold">
                                          <p:stCondLst>
                                            <p:cond delay="0"/>
                                          </p:stCondLst>
                                        </p:cTn>
                                        <p:tgtEl>
                                          <p:spTgt spid="5">
                                            <p:graphicEl>
                                              <a:dgm id="{17CCAB2F-7953-4A5B-884E-FFCB19F73518}"/>
                                            </p:graphicEl>
                                          </p:spTgt>
                                        </p:tgtEl>
                                        <p:attrNameLst>
                                          <p:attrName>style.visibility</p:attrName>
                                        </p:attrNameLst>
                                      </p:cBhvr>
                                      <p:to>
                                        <p:strVal val="visible"/>
                                      </p:to>
                                    </p:set>
                                    <p:animEffect transition="in" filter="circle(out)">
                                      <p:cBhvr>
                                        <p:cTn id="35" dur="2000"/>
                                        <p:tgtEl>
                                          <p:spTgt spid="5">
                                            <p:graphicEl>
                                              <a:dgm id="{17CCAB2F-7953-4A5B-884E-FFCB19F7351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04D3466-2286-206F-1AA5-147FDF9C99CC}"/>
              </a:ext>
            </a:extLst>
          </p:cNvPr>
          <p:cNvSpPr>
            <a:spLocks noGrp="1"/>
          </p:cNvSpPr>
          <p:nvPr>
            <p:ph type="title"/>
          </p:nvPr>
        </p:nvSpPr>
        <p:spPr/>
        <p:txBody>
          <a:bodyPr/>
          <a:lstStyle/>
          <a:p>
            <a:r>
              <a:rPr lang="en-GB" dirty="0"/>
              <a:t>Examples of activities that:</a:t>
            </a:r>
          </a:p>
        </p:txBody>
      </p:sp>
      <p:sp>
        <p:nvSpPr>
          <p:cNvPr id="15" name="Text Placeholder 14">
            <a:extLst>
              <a:ext uri="{FF2B5EF4-FFF2-40B4-BE49-F238E27FC236}">
                <a16:creationId xmlns:a16="http://schemas.microsoft.com/office/drawing/2014/main" id="{CD46445B-3466-8722-2DAA-C2BF3D0C9320}"/>
              </a:ext>
            </a:extLst>
          </p:cNvPr>
          <p:cNvSpPr>
            <a:spLocks noGrp="1"/>
          </p:cNvSpPr>
          <p:nvPr>
            <p:ph type="body" idx="1"/>
          </p:nvPr>
        </p:nvSpPr>
        <p:spPr>
          <a:xfrm>
            <a:off x="675746" y="2452092"/>
            <a:ext cx="4185623" cy="576262"/>
          </a:xfrm>
        </p:spPr>
        <p:txBody>
          <a:bodyPr/>
          <a:lstStyle/>
          <a:p>
            <a:r>
              <a:rPr lang="en-GB" dirty="0"/>
              <a:t>DO count as postgraduate research </a:t>
            </a:r>
          </a:p>
        </p:txBody>
      </p:sp>
      <p:sp>
        <p:nvSpPr>
          <p:cNvPr id="16" name="Content Placeholder 15">
            <a:extLst>
              <a:ext uri="{FF2B5EF4-FFF2-40B4-BE49-F238E27FC236}">
                <a16:creationId xmlns:a16="http://schemas.microsoft.com/office/drawing/2014/main" id="{AFDA2AEE-FE80-7347-4268-634D76F6A977}"/>
              </a:ext>
            </a:extLst>
          </p:cNvPr>
          <p:cNvSpPr>
            <a:spLocks noGrp="1"/>
          </p:cNvSpPr>
          <p:nvPr>
            <p:ph sz="half" idx="2"/>
          </p:nvPr>
        </p:nvSpPr>
        <p:spPr>
          <a:xfrm>
            <a:off x="675746" y="3028354"/>
            <a:ext cx="4185623" cy="3304117"/>
          </a:xfrm>
        </p:spPr>
        <p:txBody>
          <a:bodyPr>
            <a:normAutofit lnSpcReduction="10000"/>
          </a:bodyPr>
          <a:lstStyle/>
          <a:p>
            <a:r>
              <a:rPr lang="en-GB" dirty="0"/>
              <a:t>Developing and conducting experiments</a:t>
            </a:r>
          </a:p>
          <a:p>
            <a:r>
              <a:rPr lang="en-GB" dirty="0"/>
              <a:t>Developing new theoretical frameworks</a:t>
            </a:r>
          </a:p>
          <a:p>
            <a:r>
              <a:rPr lang="en-GB" dirty="0"/>
              <a:t>Creating and analysing datasets</a:t>
            </a:r>
          </a:p>
          <a:p>
            <a:r>
              <a:rPr lang="en-GB" dirty="0"/>
              <a:t>Conducting fieldwork or archival research</a:t>
            </a:r>
          </a:p>
          <a:p>
            <a:r>
              <a:rPr lang="en-GB" dirty="0"/>
              <a:t>Formulating and testing hypotheses</a:t>
            </a:r>
          </a:p>
          <a:p>
            <a:r>
              <a:rPr lang="en-GB" dirty="0"/>
              <a:t>Critically engaging with literature and proposing new directions</a:t>
            </a:r>
          </a:p>
        </p:txBody>
      </p:sp>
      <p:sp>
        <p:nvSpPr>
          <p:cNvPr id="17" name="Text Placeholder 16">
            <a:extLst>
              <a:ext uri="{FF2B5EF4-FFF2-40B4-BE49-F238E27FC236}">
                <a16:creationId xmlns:a16="http://schemas.microsoft.com/office/drawing/2014/main" id="{74D75246-8E4D-6980-E5C4-6BDE91788B56}"/>
              </a:ext>
            </a:extLst>
          </p:cNvPr>
          <p:cNvSpPr>
            <a:spLocks noGrp="1"/>
          </p:cNvSpPr>
          <p:nvPr>
            <p:ph type="body" sz="quarter" idx="3"/>
          </p:nvPr>
        </p:nvSpPr>
        <p:spPr>
          <a:xfrm>
            <a:off x="5088384" y="2452092"/>
            <a:ext cx="4185618" cy="576262"/>
          </a:xfrm>
        </p:spPr>
        <p:txBody>
          <a:bodyPr/>
          <a:lstStyle/>
          <a:p>
            <a:r>
              <a:rPr lang="en-GB" dirty="0"/>
              <a:t>DO NOT count as postgraduate research</a:t>
            </a:r>
          </a:p>
        </p:txBody>
      </p:sp>
      <p:sp>
        <p:nvSpPr>
          <p:cNvPr id="18" name="Content Placeholder 17">
            <a:extLst>
              <a:ext uri="{FF2B5EF4-FFF2-40B4-BE49-F238E27FC236}">
                <a16:creationId xmlns:a16="http://schemas.microsoft.com/office/drawing/2014/main" id="{B7077AF8-ECDD-07AC-3AA8-A4BA0A4322EE}"/>
              </a:ext>
            </a:extLst>
          </p:cNvPr>
          <p:cNvSpPr>
            <a:spLocks noGrp="1"/>
          </p:cNvSpPr>
          <p:nvPr>
            <p:ph sz="quarter" idx="4"/>
          </p:nvPr>
        </p:nvSpPr>
        <p:spPr>
          <a:xfrm>
            <a:off x="5088385" y="3028354"/>
            <a:ext cx="4185617" cy="3304117"/>
          </a:xfrm>
        </p:spPr>
        <p:txBody>
          <a:bodyPr>
            <a:normAutofit lnSpcReduction="10000"/>
          </a:bodyPr>
          <a:lstStyle/>
          <a:p>
            <a:r>
              <a:rPr lang="en-GB" dirty="0"/>
              <a:t>Summarising existing literature without new insight</a:t>
            </a:r>
          </a:p>
          <a:p>
            <a:r>
              <a:rPr lang="en-GB" dirty="0"/>
              <a:t>Replicating studies without extending or challenging them</a:t>
            </a:r>
          </a:p>
          <a:p>
            <a:r>
              <a:rPr lang="en-GB" dirty="0"/>
              <a:t>Completing taught coursework or standard assignments</a:t>
            </a:r>
          </a:p>
          <a:p>
            <a:r>
              <a:rPr lang="en-GB" dirty="0"/>
              <a:t>Collecting fata without analysis or interpretation</a:t>
            </a:r>
          </a:p>
        </p:txBody>
      </p:sp>
      <p:pic>
        <p:nvPicPr>
          <p:cNvPr id="32" name="Graphic 31" descr="Checkmark with solid fill">
            <a:extLst>
              <a:ext uri="{FF2B5EF4-FFF2-40B4-BE49-F238E27FC236}">
                <a16:creationId xmlns:a16="http://schemas.microsoft.com/office/drawing/2014/main" id="{11173ACF-9485-F006-1D45-28ED6CAD7CF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00463" y="1473200"/>
            <a:ext cx="914400" cy="914400"/>
          </a:xfrm>
          <a:prstGeom prst="rect">
            <a:avLst/>
          </a:prstGeom>
        </p:spPr>
      </p:pic>
      <p:pic>
        <p:nvPicPr>
          <p:cNvPr id="34" name="Graphic 33" descr="Close with solid fill">
            <a:extLst>
              <a:ext uri="{FF2B5EF4-FFF2-40B4-BE49-F238E27FC236}">
                <a16:creationId xmlns:a16="http://schemas.microsoft.com/office/drawing/2014/main" id="{05ECBAEE-CDBF-9657-E74E-A02A3BB4BC9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66793" y="1473200"/>
            <a:ext cx="914400" cy="914400"/>
          </a:xfrm>
          <a:prstGeom prst="rect">
            <a:avLst/>
          </a:prstGeom>
        </p:spPr>
      </p:pic>
    </p:spTree>
    <p:extLst>
      <p:ext uri="{BB962C8B-B14F-4D97-AF65-F5344CB8AC3E}">
        <p14:creationId xmlns:p14="http://schemas.microsoft.com/office/powerpoint/2010/main" val="22215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fltVal val="0"/>
                                          </p:val>
                                        </p:tav>
                                        <p:tav tm="100000">
                                          <p:val>
                                            <p:strVal val="#ppt_h"/>
                                          </p:val>
                                        </p:tav>
                                      </p:tavLst>
                                    </p:anim>
                                    <p:animEffect transition="in" filter="fade">
                                      <p:cBhvr>
                                        <p:cTn id="9" dur="500"/>
                                        <p:tgtEl>
                                          <p:spTgt spid="3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5">
                                            <p:txEl>
                                              <p:pRg st="0" end="0"/>
                                            </p:txEl>
                                          </p:spTgt>
                                        </p:tgtEl>
                                        <p:attrNameLst>
                                          <p:attrName>style.visibility</p:attrName>
                                        </p:attrNameLst>
                                      </p:cBhvr>
                                      <p:to>
                                        <p:strVal val="visible"/>
                                      </p:to>
                                    </p:set>
                                    <p:anim calcmode="lin" valueType="num">
                                      <p:cBhvr>
                                        <p:cTn id="12" dur="500" fill="hold"/>
                                        <p:tgtEl>
                                          <p:spTgt spid="1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5">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1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p:cTn id="19" dur="500" fill="hold"/>
                                        <p:tgtEl>
                                          <p:spTgt spid="34"/>
                                        </p:tgtEl>
                                        <p:attrNameLst>
                                          <p:attrName>ppt_w</p:attrName>
                                        </p:attrNameLst>
                                      </p:cBhvr>
                                      <p:tavLst>
                                        <p:tav tm="0">
                                          <p:val>
                                            <p:fltVal val="0"/>
                                          </p:val>
                                        </p:tav>
                                        <p:tav tm="100000">
                                          <p:val>
                                            <p:strVal val="#ppt_w"/>
                                          </p:val>
                                        </p:tav>
                                      </p:tavLst>
                                    </p:anim>
                                    <p:anim calcmode="lin" valueType="num">
                                      <p:cBhvr>
                                        <p:cTn id="20" dur="500" fill="hold"/>
                                        <p:tgtEl>
                                          <p:spTgt spid="34"/>
                                        </p:tgtEl>
                                        <p:attrNameLst>
                                          <p:attrName>ppt_h</p:attrName>
                                        </p:attrNameLst>
                                      </p:cBhvr>
                                      <p:tavLst>
                                        <p:tav tm="0">
                                          <p:val>
                                            <p:fltVal val="0"/>
                                          </p:val>
                                        </p:tav>
                                        <p:tav tm="100000">
                                          <p:val>
                                            <p:strVal val="#ppt_h"/>
                                          </p:val>
                                        </p:tav>
                                      </p:tavLst>
                                    </p:anim>
                                    <p:animEffect transition="in" filter="fade">
                                      <p:cBhvr>
                                        <p:cTn id="21" dur="500"/>
                                        <p:tgtEl>
                                          <p:spTgt spid="34"/>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7">
                                            <p:txEl>
                                              <p:pRg st="0" end="0"/>
                                            </p:txEl>
                                          </p:spTgt>
                                        </p:tgtEl>
                                        <p:attrNameLst>
                                          <p:attrName>style.visibility</p:attrName>
                                        </p:attrNameLst>
                                      </p:cBhvr>
                                      <p:to>
                                        <p:strVal val="visible"/>
                                      </p:to>
                                    </p:set>
                                    <p:anim calcmode="lin" valueType="num">
                                      <p:cBhvr>
                                        <p:cTn id="24" dur="500" fill="hold"/>
                                        <p:tgtEl>
                                          <p:spTgt spid="17">
                                            <p:txEl>
                                              <p:pRg st="0" end="0"/>
                                            </p:txEl>
                                          </p:spTgt>
                                        </p:tgtEl>
                                        <p:attrNameLst>
                                          <p:attrName>ppt_w</p:attrName>
                                        </p:attrNameLst>
                                      </p:cBhvr>
                                      <p:tavLst>
                                        <p:tav tm="0">
                                          <p:val>
                                            <p:fltVal val="0"/>
                                          </p:val>
                                        </p:tav>
                                        <p:tav tm="100000">
                                          <p:val>
                                            <p:strVal val="#ppt_w"/>
                                          </p:val>
                                        </p:tav>
                                      </p:tavLst>
                                    </p:anim>
                                    <p:anim calcmode="lin" valueType="num">
                                      <p:cBhvr>
                                        <p:cTn id="25" dur="500" fill="hold"/>
                                        <p:tgtEl>
                                          <p:spTgt spid="17">
                                            <p:txEl>
                                              <p:pRg st="0" end="0"/>
                                            </p:txEl>
                                          </p:spTgt>
                                        </p:tgtEl>
                                        <p:attrNameLst>
                                          <p:attrName>ppt_h</p:attrName>
                                        </p:attrNameLst>
                                      </p:cBhvr>
                                      <p:tavLst>
                                        <p:tav tm="0">
                                          <p:val>
                                            <p:fltVal val="0"/>
                                          </p:val>
                                        </p:tav>
                                        <p:tav tm="100000">
                                          <p:val>
                                            <p:strVal val="#ppt_h"/>
                                          </p:val>
                                        </p:tav>
                                      </p:tavLst>
                                    </p:anim>
                                    <p:animEffect transition="in" filter="fade">
                                      <p:cBhvr>
                                        <p:cTn id="26" dur="500"/>
                                        <p:tgtEl>
                                          <p:spTgt spid="1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16">
                                            <p:txEl>
                                              <p:pRg st="0" end="0"/>
                                            </p:txEl>
                                          </p:spTgt>
                                        </p:tgtEl>
                                        <p:attrNameLst>
                                          <p:attrName>style.visibility</p:attrName>
                                        </p:attrNameLst>
                                      </p:cBhvr>
                                      <p:to>
                                        <p:strVal val="visible"/>
                                      </p:to>
                                    </p:set>
                                    <p:anim calcmode="lin" valueType="num">
                                      <p:cBhvr>
                                        <p:cTn id="31" dur="5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32" dur="500" fill="hold"/>
                                        <p:tgtEl>
                                          <p:spTgt spid="16">
                                            <p:txEl>
                                              <p:pRg st="0" end="0"/>
                                            </p:txEl>
                                          </p:spTgt>
                                        </p:tgtEl>
                                        <p:attrNameLst>
                                          <p:attrName>ppt_h</p:attrName>
                                        </p:attrNameLst>
                                      </p:cBhvr>
                                      <p:tavLst>
                                        <p:tav tm="0">
                                          <p:val>
                                            <p:fltVal val="0"/>
                                          </p:val>
                                        </p:tav>
                                        <p:tav tm="100000">
                                          <p:val>
                                            <p:strVal val="#ppt_h"/>
                                          </p:val>
                                        </p:tav>
                                      </p:tavLst>
                                    </p:anim>
                                    <p:animEffect transition="in" filter="fade">
                                      <p:cBhvr>
                                        <p:cTn id="33" dur="500"/>
                                        <p:tgtEl>
                                          <p:spTgt spid="16">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grpId="0" nodeType="clickEffect">
                                  <p:stCondLst>
                                    <p:cond delay="0"/>
                                  </p:stCondLst>
                                  <p:childTnLst>
                                    <p:set>
                                      <p:cBhvr>
                                        <p:cTn id="37" dur="1" fill="hold">
                                          <p:stCondLst>
                                            <p:cond delay="0"/>
                                          </p:stCondLst>
                                        </p:cTn>
                                        <p:tgtEl>
                                          <p:spTgt spid="16">
                                            <p:txEl>
                                              <p:pRg st="1" end="1"/>
                                            </p:txEl>
                                          </p:spTgt>
                                        </p:tgtEl>
                                        <p:attrNameLst>
                                          <p:attrName>style.visibility</p:attrName>
                                        </p:attrNameLst>
                                      </p:cBhvr>
                                      <p:to>
                                        <p:strVal val="visible"/>
                                      </p:to>
                                    </p:set>
                                    <p:anim calcmode="lin" valueType="num">
                                      <p:cBhvr>
                                        <p:cTn id="38" dur="500" fill="hold"/>
                                        <p:tgtEl>
                                          <p:spTgt spid="16">
                                            <p:txEl>
                                              <p:pRg st="1" end="1"/>
                                            </p:txEl>
                                          </p:spTgt>
                                        </p:tgtEl>
                                        <p:attrNameLst>
                                          <p:attrName>ppt_w</p:attrName>
                                        </p:attrNameLst>
                                      </p:cBhvr>
                                      <p:tavLst>
                                        <p:tav tm="0">
                                          <p:val>
                                            <p:fltVal val="0"/>
                                          </p:val>
                                        </p:tav>
                                        <p:tav tm="100000">
                                          <p:val>
                                            <p:strVal val="#ppt_w"/>
                                          </p:val>
                                        </p:tav>
                                      </p:tavLst>
                                    </p:anim>
                                    <p:anim calcmode="lin" valueType="num">
                                      <p:cBhvr>
                                        <p:cTn id="39" dur="500" fill="hold"/>
                                        <p:tgtEl>
                                          <p:spTgt spid="16">
                                            <p:txEl>
                                              <p:pRg st="1" end="1"/>
                                            </p:txEl>
                                          </p:spTgt>
                                        </p:tgtEl>
                                        <p:attrNameLst>
                                          <p:attrName>ppt_h</p:attrName>
                                        </p:attrNameLst>
                                      </p:cBhvr>
                                      <p:tavLst>
                                        <p:tav tm="0">
                                          <p:val>
                                            <p:fltVal val="0"/>
                                          </p:val>
                                        </p:tav>
                                        <p:tav tm="100000">
                                          <p:val>
                                            <p:strVal val="#ppt_h"/>
                                          </p:val>
                                        </p:tav>
                                      </p:tavLst>
                                    </p:anim>
                                    <p:animEffect transition="in" filter="fade">
                                      <p:cBhvr>
                                        <p:cTn id="40" dur="500"/>
                                        <p:tgtEl>
                                          <p:spTgt spid="16">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grpId="0" nodeType="clickEffect">
                                  <p:stCondLst>
                                    <p:cond delay="0"/>
                                  </p:stCondLst>
                                  <p:childTnLst>
                                    <p:set>
                                      <p:cBhvr>
                                        <p:cTn id="44" dur="1" fill="hold">
                                          <p:stCondLst>
                                            <p:cond delay="0"/>
                                          </p:stCondLst>
                                        </p:cTn>
                                        <p:tgtEl>
                                          <p:spTgt spid="16">
                                            <p:txEl>
                                              <p:pRg st="2" end="2"/>
                                            </p:txEl>
                                          </p:spTgt>
                                        </p:tgtEl>
                                        <p:attrNameLst>
                                          <p:attrName>style.visibility</p:attrName>
                                        </p:attrNameLst>
                                      </p:cBhvr>
                                      <p:to>
                                        <p:strVal val="visible"/>
                                      </p:to>
                                    </p:set>
                                    <p:anim calcmode="lin" valueType="num">
                                      <p:cBhvr>
                                        <p:cTn id="45" dur="500" fill="hold"/>
                                        <p:tgtEl>
                                          <p:spTgt spid="16">
                                            <p:txEl>
                                              <p:pRg st="2" end="2"/>
                                            </p:txEl>
                                          </p:spTgt>
                                        </p:tgtEl>
                                        <p:attrNameLst>
                                          <p:attrName>ppt_w</p:attrName>
                                        </p:attrNameLst>
                                      </p:cBhvr>
                                      <p:tavLst>
                                        <p:tav tm="0">
                                          <p:val>
                                            <p:fltVal val="0"/>
                                          </p:val>
                                        </p:tav>
                                        <p:tav tm="100000">
                                          <p:val>
                                            <p:strVal val="#ppt_w"/>
                                          </p:val>
                                        </p:tav>
                                      </p:tavLst>
                                    </p:anim>
                                    <p:anim calcmode="lin" valueType="num">
                                      <p:cBhvr>
                                        <p:cTn id="46" dur="500" fill="hold"/>
                                        <p:tgtEl>
                                          <p:spTgt spid="16">
                                            <p:txEl>
                                              <p:pRg st="2" end="2"/>
                                            </p:txEl>
                                          </p:spTgt>
                                        </p:tgtEl>
                                        <p:attrNameLst>
                                          <p:attrName>ppt_h</p:attrName>
                                        </p:attrNameLst>
                                      </p:cBhvr>
                                      <p:tavLst>
                                        <p:tav tm="0">
                                          <p:val>
                                            <p:fltVal val="0"/>
                                          </p:val>
                                        </p:tav>
                                        <p:tav tm="100000">
                                          <p:val>
                                            <p:strVal val="#ppt_h"/>
                                          </p:val>
                                        </p:tav>
                                      </p:tavLst>
                                    </p:anim>
                                    <p:animEffect transition="in" filter="fade">
                                      <p:cBhvr>
                                        <p:cTn id="47" dur="500"/>
                                        <p:tgtEl>
                                          <p:spTgt spid="1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grpId="0" nodeType="clickEffect">
                                  <p:stCondLst>
                                    <p:cond delay="0"/>
                                  </p:stCondLst>
                                  <p:childTnLst>
                                    <p:set>
                                      <p:cBhvr>
                                        <p:cTn id="51" dur="1" fill="hold">
                                          <p:stCondLst>
                                            <p:cond delay="0"/>
                                          </p:stCondLst>
                                        </p:cTn>
                                        <p:tgtEl>
                                          <p:spTgt spid="16">
                                            <p:txEl>
                                              <p:pRg st="3" end="3"/>
                                            </p:txEl>
                                          </p:spTgt>
                                        </p:tgtEl>
                                        <p:attrNameLst>
                                          <p:attrName>style.visibility</p:attrName>
                                        </p:attrNameLst>
                                      </p:cBhvr>
                                      <p:to>
                                        <p:strVal val="visible"/>
                                      </p:to>
                                    </p:set>
                                    <p:anim calcmode="lin" valueType="num">
                                      <p:cBhvr>
                                        <p:cTn id="52" dur="500" fill="hold"/>
                                        <p:tgtEl>
                                          <p:spTgt spid="16">
                                            <p:txEl>
                                              <p:pRg st="3" end="3"/>
                                            </p:txEl>
                                          </p:spTgt>
                                        </p:tgtEl>
                                        <p:attrNameLst>
                                          <p:attrName>ppt_w</p:attrName>
                                        </p:attrNameLst>
                                      </p:cBhvr>
                                      <p:tavLst>
                                        <p:tav tm="0">
                                          <p:val>
                                            <p:fltVal val="0"/>
                                          </p:val>
                                        </p:tav>
                                        <p:tav tm="100000">
                                          <p:val>
                                            <p:strVal val="#ppt_w"/>
                                          </p:val>
                                        </p:tav>
                                      </p:tavLst>
                                    </p:anim>
                                    <p:anim calcmode="lin" valueType="num">
                                      <p:cBhvr>
                                        <p:cTn id="53" dur="500" fill="hold"/>
                                        <p:tgtEl>
                                          <p:spTgt spid="16">
                                            <p:txEl>
                                              <p:pRg st="3" end="3"/>
                                            </p:txEl>
                                          </p:spTgt>
                                        </p:tgtEl>
                                        <p:attrNameLst>
                                          <p:attrName>ppt_h</p:attrName>
                                        </p:attrNameLst>
                                      </p:cBhvr>
                                      <p:tavLst>
                                        <p:tav tm="0">
                                          <p:val>
                                            <p:fltVal val="0"/>
                                          </p:val>
                                        </p:tav>
                                        <p:tav tm="100000">
                                          <p:val>
                                            <p:strVal val="#ppt_h"/>
                                          </p:val>
                                        </p:tav>
                                      </p:tavLst>
                                    </p:anim>
                                    <p:animEffect transition="in" filter="fade">
                                      <p:cBhvr>
                                        <p:cTn id="54" dur="500"/>
                                        <p:tgtEl>
                                          <p:spTgt spid="16">
                                            <p:txEl>
                                              <p:pRg st="3" end="3"/>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grpId="0" nodeType="clickEffect">
                                  <p:stCondLst>
                                    <p:cond delay="0"/>
                                  </p:stCondLst>
                                  <p:childTnLst>
                                    <p:set>
                                      <p:cBhvr>
                                        <p:cTn id="58" dur="1" fill="hold">
                                          <p:stCondLst>
                                            <p:cond delay="0"/>
                                          </p:stCondLst>
                                        </p:cTn>
                                        <p:tgtEl>
                                          <p:spTgt spid="16">
                                            <p:txEl>
                                              <p:pRg st="4" end="4"/>
                                            </p:txEl>
                                          </p:spTgt>
                                        </p:tgtEl>
                                        <p:attrNameLst>
                                          <p:attrName>style.visibility</p:attrName>
                                        </p:attrNameLst>
                                      </p:cBhvr>
                                      <p:to>
                                        <p:strVal val="visible"/>
                                      </p:to>
                                    </p:set>
                                    <p:anim calcmode="lin" valueType="num">
                                      <p:cBhvr>
                                        <p:cTn id="59" dur="500" fill="hold"/>
                                        <p:tgtEl>
                                          <p:spTgt spid="16">
                                            <p:txEl>
                                              <p:pRg st="4" end="4"/>
                                            </p:txEl>
                                          </p:spTgt>
                                        </p:tgtEl>
                                        <p:attrNameLst>
                                          <p:attrName>ppt_w</p:attrName>
                                        </p:attrNameLst>
                                      </p:cBhvr>
                                      <p:tavLst>
                                        <p:tav tm="0">
                                          <p:val>
                                            <p:fltVal val="0"/>
                                          </p:val>
                                        </p:tav>
                                        <p:tav tm="100000">
                                          <p:val>
                                            <p:strVal val="#ppt_w"/>
                                          </p:val>
                                        </p:tav>
                                      </p:tavLst>
                                    </p:anim>
                                    <p:anim calcmode="lin" valueType="num">
                                      <p:cBhvr>
                                        <p:cTn id="60" dur="500" fill="hold"/>
                                        <p:tgtEl>
                                          <p:spTgt spid="16">
                                            <p:txEl>
                                              <p:pRg st="4" end="4"/>
                                            </p:txEl>
                                          </p:spTgt>
                                        </p:tgtEl>
                                        <p:attrNameLst>
                                          <p:attrName>ppt_h</p:attrName>
                                        </p:attrNameLst>
                                      </p:cBhvr>
                                      <p:tavLst>
                                        <p:tav tm="0">
                                          <p:val>
                                            <p:fltVal val="0"/>
                                          </p:val>
                                        </p:tav>
                                        <p:tav tm="100000">
                                          <p:val>
                                            <p:strVal val="#ppt_h"/>
                                          </p:val>
                                        </p:tav>
                                      </p:tavLst>
                                    </p:anim>
                                    <p:animEffect transition="in" filter="fade">
                                      <p:cBhvr>
                                        <p:cTn id="61" dur="500"/>
                                        <p:tgtEl>
                                          <p:spTgt spid="16">
                                            <p:txEl>
                                              <p:pRg st="4" end="4"/>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53" presetClass="entr" presetSubtype="16" fill="hold" grpId="0" nodeType="clickEffect">
                                  <p:stCondLst>
                                    <p:cond delay="0"/>
                                  </p:stCondLst>
                                  <p:childTnLst>
                                    <p:set>
                                      <p:cBhvr>
                                        <p:cTn id="65" dur="1" fill="hold">
                                          <p:stCondLst>
                                            <p:cond delay="0"/>
                                          </p:stCondLst>
                                        </p:cTn>
                                        <p:tgtEl>
                                          <p:spTgt spid="16">
                                            <p:txEl>
                                              <p:pRg st="5" end="5"/>
                                            </p:txEl>
                                          </p:spTgt>
                                        </p:tgtEl>
                                        <p:attrNameLst>
                                          <p:attrName>style.visibility</p:attrName>
                                        </p:attrNameLst>
                                      </p:cBhvr>
                                      <p:to>
                                        <p:strVal val="visible"/>
                                      </p:to>
                                    </p:set>
                                    <p:anim calcmode="lin" valueType="num">
                                      <p:cBhvr>
                                        <p:cTn id="66" dur="500" fill="hold"/>
                                        <p:tgtEl>
                                          <p:spTgt spid="16">
                                            <p:txEl>
                                              <p:pRg st="5" end="5"/>
                                            </p:txEl>
                                          </p:spTgt>
                                        </p:tgtEl>
                                        <p:attrNameLst>
                                          <p:attrName>ppt_w</p:attrName>
                                        </p:attrNameLst>
                                      </p:cBhvr>
                                      <p:tavLst>
                                        <p:tav tm="0">
                                          <p:val>
                                            <p:fltVal val="0"/>
                                          </p:val>
                                        </p:tav>
                                        <p:tav tm="100000">
                                          <p:val>
                                            <p:strVal val="#ppt_w"/>
                                          </p:val>
                                        </p:tav>
                                      </p:tavLst>
                                    </p:anim>
                                    <p:anim calcmode="lin" valueType="num">
                                      <p:cBhvr>
                                        <p:cTn id="67" dur="500" fill="hold"/>
                                        <p:tgtEl>
                                          <p:spTgt spid="16">
                                            <p:txEl>
                                              <p:pRg st="5" end="5"/>
                                            </p:txEl>
                                          </p:spTgt>
                                        </p:tgtEl>
                                        <p:attrNameLst>
                                          <p:attrName>ppt_h</p:attrName>
                                        </p:attrNameLst>
                                      </p:cBhvr>
                                      <p:tavLst>
                                        <p:tav tm="0">
                                          <p:val>
                                            <p:fltVal val="0"/>
                                          </p:val>
                                        </p:tav>
                                        <p:tav tm="100000">
                                          <p:val>
                                            <p:strVal val="#ppt_h"/>
                                          </p:val>
                                        </p:tav>
                                      </p:tavLst>
                                    </p:anim>
                                    <p:animEffect transition="in" filter="fade">
                                      <p:cBhvr>
                                        <p:cTn id="68" dur="500"/>
                                        <p:tgtEl>
                                          <p:spTgt spid="16">
                                            <p:txEl>
                                              <p:pRg st="5" end="5"/>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grpId="0" nodeType="clickEffect">
                                  <p:stCondLst>
                                    <p:cond delay="0"/>
                                  </p:stCondLst>
                                  <p:childTnLst>
                                    <p:set>
                                      <p:cBhvr>
                                        <p:cTn id="72" dur="1" fill="hold">
                                          <p:stCondLst>
                                            <p:cond delay="0"/>
                                          </p:stCondLst>
                                        </p:cTn>
                                        <p:tgtEl>
                                          <p:spTgt spid="18">
                                            <p:txEl>
                                              <p:pRg st="0" end="0"/>
                                            </p:txEl>
                                          </p:spTgt>
                                        </p:tgtEl>
                                        <p:attrNameLst>
                                          <p:attrName>style.visibility</p:attrName>
                                        </p:attrNameLst>
                                      </p:cBhvr>
                                      <p:to>
                                        <p:strVal val="visible"/>
                                      </p:to>
                                    </p:set>
                                    <p:anim calcmode="lin" valueType="num">
                                      <p:cBhvr>
                                        <p:cTn id="73" dur="500" fill="hold"/>
                                        <p:tgtEl>
                                          <p:spTgt spid="18">
                                            <p:txEl>
                                              <p:pRg st="0" end="0"/>
                                            </p:txEl>
                                          </p:spTgt>
                                        </p:tgtEl>
                                        <p:attrNameLst>
                                          <p:attrName>ppt_w</p:attrName>
                                        </p:attrNameLst>
                                      </p:cBhvr>
                                      <p:tavLst>
                                        <p:tav tm="0">
                                          <p:val>
                                            <p:fltVal val="0"/>
                                          </p:val>
                                        </p:tav>
                                        <p:tav tm="100000">
                                          <p:val>
                                            <p:strVal val="#ppt_w"/>
                                          </p:val>
                                        </p:tav>
                                      </p:tavLst>
                                    </p:anim>
                                    <p:anim calcmode="lin" valueType="num">
                                      <p:cBhvr>
                                        <p:cTn id="74" dur="500" fill="hold"/>
                                        <p:tgtEl>
                                          <p:spTgt spid="18">
                                            <p:txEl>
                                              <p:pRg st="0" end="0"/>
                                            </p:txEl>
                                          </p:spTgt>
                                        </p:tgtEl>
                                        <p:attrNameLst>
                                          <p:attrName>ppt_h</p:attrName>
                                        </p:attrNameLst>
                                      </p:cBhvr>
                                      <p:tavLst>
                                        <p:tav tm="0">
                                          <p:val>
                                            <p:fltVal val="0"/>
                                          </p:val>
                                        </p:tav>
                                        <p:tav tm="100000">
                                          <p:val>
                                            <p:strVal val="#ppt_h"/>
                                          </p:val>
                                        </p:tav>
                                      </p:tavLst>
                                    </p:anim>
                                    <p:animEffect transition="in" filter="fade">
                                      <p:cBhvr>
                                        <p:cTn id="75" dur="500"/>
                                        <p:tgtEl>
                                          <p:spTgt spid="18">
                                            <p:txEl>
                                              <p:pRg st="0" end="0"/>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53" presetClass="entr" presetSubtype="16" fill="hold" grpId="0" nodeType="clickEffect">
                                  <p:stCondLst>
                                    <p:cond delay="0"/>
                                  </p:stCondLst>
                                  <p:childTnLst>
                                    <p:set>
                                      <p:cBhvr>
                                        <p:cTn id="79" dur="1" fill="hold">
                                          <p:stCondLst>
                                            <p:cond delay="0"/>
                                          </p:stCondLst>
                                        </p:cTn>
                                        <p:tgtEl>
                                          <p:spTgt spid="18">
                                            <p:txEl>
                                              <p:pRg st="1" end="1"/>
                                            </p:txEl>
                                          </p:spTgt>
                                        </p:tgtEl>
                                        <p:attrNameLst>
                                          <p:attrName>style.visibility</p:attrName>
                                        </p:attrNameLst>
                                      </p:cBhvr>
                                      <p:to>
                                        <p:strVal val="visible"/>
                                      </p:to>
                                    </p:set>
                                    <p:anim calcmode="lin" valueType="num">
                                      <p:cBhvr>
                                        <p:cTn id="80" dur="500" fill="hold"/>
                                        <p:tgtEl>
                                          <p:spTgt spid="18">
                                            <p:txEl>
                                              <p:pRg st="1" end="1"/>
                                            </p:txEl>
                                          </p:spTgt>
                                        </p:tgtEl>
                                        <p:attrNameLst>
                                          <p:attrName>ppt_w</p:attrName>
                                        </p:attrNameLst>
                                      </p:cBhvr>
                                      <p:tavLst>
                                        <p:tav tm="0">
                                          <p:val>
                                            <p:fltVal val="0"/>
                                          </p:val>
                                        </p:tav>
                                        <p:tav tm="100000">
                                          <p:val>
                                            <p:strVal val="#ppt_w"/>
                                          </p:val>
                                        </p:tav>
                                      </p:tavLst>
                                    </p:anim>
                                    <p:anim calcmode="lin" valueType="num">
                                      <p:cBhvr>
                                        <p:cTn id="81" dur="500" fill="hold"/>
                                        <p:tgtEl>
                                          <p:spTgt spid="18">
                                            <p:txEl>
                                              <p:pRg st="1" end="1"/>
                                            </p:txEl>
                                          </p:spTgt>
                                        </p:tgtEl>
                                        <p:attrNameLst>
                                          <p:attrName>ppt_h</p:attrName>
                                        </p:attrNameLst>
                                      </p:cBhvr>
                                      <p:tavLst>
                                        <p:tav tm="0">
                                          <p:val>
                                            <p:fltVal val="0"/>
                                          </p:val>
                                        </p:tav>
                                        <p:tav tm="100000">
                                          <p:val>
                                            <p:strVal val="#ppt_h"/>
                                          </p:val>
                                        </p:tav>
                                      </p:tavLst>
                                    </p:anim>
                                    <p:animEffect transition="in" filter="fade">
                                      <p:cBhvr>
                                        <p:cTn id="82" dur="500"/>
                                        <p:tgtEl>
                                          <p:spTgt spid="18">
                                            <p:txEl>
                                              <p:pRg st="1" end="1"/>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53" presetClass="entr" presetSubtype="16" fill="hold" grpId="0" nodeType="clickEffect">
                                  <p:stCondLst>
                                    <p:cond delay="0"/>
                                  </p:stCondLst>
                                  <p:childTnLst>
                                    <p:set>
                                      <p:cBhvr>
                                        <p:cTn id="86" dur="1" fill="hold">
                                          <p:stCondLst>
                                            <p:cond delay="0"/>
                                          </p:stCondLst>
                                        </p:cTn>
                                        <p:tgtEl>
                                          <p:spTgt spid="18">
                                            <p:txEl>
                                              <p:pRg st="2" end="2"/>
                                            </p:txEl>
                                          </p:spTgt>
                                        </p:tgtEl>
                                        <p:attrNameLst>
                                          <p:attrName>style.visibility</p:attrName>
                                        </p:attrNameLst>
                                      </p:cBhvr>
                                      <p:to>
                                        <p:strVal val="visible"/>
                                      </p:to>
                                    </p:set>
                                    <p:anim calcmode="lin" valueType="num">
                                      <p:cBhvr>
                                        <p:cTn id="87" dur="500" fill="hold"/>
                                        <p:tgtEl>
                                          <p:spTgt spid="18">
                                            <p:txEl>
                                              <p:pRg st="2" end="2"/>
                                            </p:txEl>
                                          </p:spTgt>
                                        </p:tgtEl>
                                        <p:attrNameLst>
                                          <p:attrName>ppt_w</p:attrName>
                                        </p:attrNameLst>
                                      </p:cBhvr>
                                      <p:tavLst>
                                        <p:tav tm="0">
                                          <p:val>
                                            <p:fltVal val="0"/>
                                          </p:val>
                                        </p:tav>
                                        <p:tav tm="100000">
                                          <p:val>
                                            <p:strVal val="#ppt_w"/>
                                          </p:val>
                                        </p:tav>
                                      </p:tavLst>
                                    </p:anim>
                                    <p:anim calcmode="lin" valueType="num">
                                      <p:cBhvr>
                                        <p:cTn id="88" dur="500" fill="hold"/>
                                        <p:tgtEl>
                                          <p:spTgt spid="18">
                                            <p:txEl>
                                              <p:pRg st="2" end="2"/>
                                            </p:txEl>
                                          </p:spTgt>
                                        </p:tgtEl>
                                        <p:attrNameLst>
                                          <p:attrName>ppt_h</p:attrName>
                                        </p:attrNameLst>
                                      </p:cBhvr>
                                      <p:tavLst>
                                        <p:tav tm="0">
                                          <p:val>
                                            <p:fltVal val="0"/>
                                          </p:val>
                                        </p:tav>
                                        <p:tav tm="100000">
                                          <p:val>
                                            <p:strVal val="#ppt_h"/>
                                          </p:val>
                                        </p:tav>
                                      </p:tavLst>
                                    </p:anim>
                                    <p:animEffect transition="in" filter="fade">
                                      <p:cBhvr>
                                        <p:cTn id="89" dur="500"/>
                                        <p:tgtEl>
                                          <p:spTgt spid="18">
                                            <p:txEl>
                                              <p:pRg st="2" end="2"/>
                                            </p:txEl>
                                          </p:spTgt>
                                        </p:tgtEl>
                                      </p:cBhvr>
                                    </p:animEffect>
                                  </p:childTnLst>
                                </p:cTn>
                              </p:par>
                            </p:childTnLst>
                          </p:cTn>
                        </p:par>
                      </p:childTnLst>
                    </p:cTn>
                  </p:par>
                  <p:par>
                    <p:cTn id="90" fill="hold">
                      <p:stCondLst>
                        <p:cond delay="indefinite"/>
                      </p:stCondLst>
                      <p:childTnLst>
                        <p:par>
                          <p:cTn id="91" fill="hold">
                            <p:stCondLst>
                              <p:cond delay="0"/>
                            </p:stCondLst>
                            <p:childTnLst>
                              <p:par>
                                <p:cTn id="92" presetID="53" presetClass="entr" presetSubtype="16" fill="hold" grpId="0" nodeType="clickEffect">
                                  <p:stCondLst>
                                    <p:cond delay="0"/>
                                  </p:stCondLst>
                                  <p:childTnLst>
                                    <p:set>
                                      <p:cBhvr>
                                        <p:cTn id="93" dur="1" fill="hold">
                                          <p:stCondLst>
                                            <p:cond delay="0"/>
                                          </p:stCondLst>
                                        </p:cTn>
                                        <p:tgtEl>
                                          <p:spTgt spid="18">
                                            <p:txEl>
                                              <p:pRg st="3" end="3"/>
                                            </p:txEl>
                                          </p:spTgt>
                                        </p:tgtEl>
                                        <p:attrNameLst>
                                          <p:attrName>style.visibility</p:attrName>
                                        </p:attrNameLst>
                                      </p:cBhvr>
                                      <p:to>
                                        <p:strVal val="visible"/>
                                      </p:to>
                                    </p:set>
                                    <p:anim calcmode="lin" valueType="num">
                                      <p:cBhvr>
                                        <p:cTn id="94" dur="500" fill="hold"/>
                                        <p:tgtEl>
                                          <p:spTgt spid="18">
                                            <p:txEl>
                                              <p:pRg st="3" end="3"/>
                                            </p:txEl>
                                          </p:spTgt>
                                        </p:tgtEl>
                                        <p:attrNameLst>
                                          <p:attrName>ppt_w</p:attrName>
                                        </p:attrNameLst>
                                      </p:cBhvr>
                                      <p:tavLst>
                                        <p:tav tm="0">
                                          <p:val>
                                            <p:fltVal val="0"/>
                                          </p:val>
                                        </p:tav>
                                        <p:tav tm="100000">
                                          <p:val>
                                            <p:strVal val="#ppt_w"/>
                                          </p:val>
                                        </p:tav>
                                      </p:tavLst>
                                    </p:anim>
                                    <p:anim calcmode="lin" valueType="num">
                                      <p:cBhvr>
                                        <p:cTn id="95" dur="500" fill="hold"/>
                                        <p:tgtEl>
                                          <p:spTgt spid="18">
                                            <p:txEl>
                                              <p:pRg st="3" end="3"/>
                                            </p:txEl>
                                          </p:spTgt>
                                        </p:tgtEl>
                                        <p:attrNameLst>
                                          <p:attrName>ppt_h</p:attrName>
                                        </p:attrNameLst>
                                      </p:cBhvr>
                                      <p:tavLst>
                                        <p:tav tm="0">
                                          <p:val>
                                            <p:fltVal val="0"/>
                                          </p:val>
                                        </p:tav>
                                        <p:tav tm="100000">
                                          <p:val>
                                            <p:strVal val="#ppt_h"/>
                                          </p:val>
                                        </p:tav>
                                      </p:tavLst>
                                    </p:anim>
                                    <p:animEffect transition="in" filter="fade">
                                      <p:cBhvr>
                                        <p:cTn id="96" dur="500"/>
                                        <p:tgtEl>
                                          <p:spTgt spid="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P spid="16" grpId="0" build="p"/>
      <p:bldP spid="17" grpId="0" build="p"/>
      <p:bldP spid="1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prstClr val="black"/>
              <a:schemeClr val="tx2">
                <a:tint val="45000"/>
                <a:satMod val="400000"/>
              </a:schemeClr>
            </a:duotone>
          </a:blip>
          <a:srcRect/>
          <a:stretch>
            <a:fillRect t="-2000" b="-2000"/>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8E48D5F-A40F-EDD4-AD1D-2DD303A5D62E}"/>
              </a:ext>
            </a:extLst>
          </p:cNvPr>
          <p:cNvSpPr>
            <a:spLocks noGrp="1"/>
          </p:cNvSpPr>
          <p:nvPr>
            <p:ph type="title"/>
          </p:nvPr>
        </p:nvSpPr>
        <p:spPr>
          <a:xfrm>
            <a:off x="677863" y="850362"/>
            <a:ext cx="8596668" cy="923925"/>
          </a:xfrm>
        </p:spPr>
        <p:txBody>
          <a:bodyPr>
            <a:normAutofit/>
          </a:bodyPr>
          <a:lstStyle/>
          <a:p>
            <a:r>
              <a:rPr lang="en-GB" dirty="0"/>
              <a:t>In terms of automotive engineering…</a:t>
            </a:r>
          </a:p>
        </p:txBody>
      </p:sp>
      <p:graphicFrame>
        <p:nvGraphicFramePr>
          <p:cNvPr id="11" name="Content Placeholder 10">
            <a:extLst>
              <a:ext uri="{FF2B5EF4-FFF2-40B4-BE49-F238E27FC236}">
                <a16:creationId xmlns:a16="http://schemas.microsoft.com/office/drawing/2014/main" id="{615DE012-E8FE-D89C-C87C-0CFD220E3E3D}"/>
              </a:ext>
            </a:extLst>
          </p:cNvPr>
          <p:cNvGraphicFramePr>
            <a:graphicFrameLocks noGrp="1"/>
          </p:cNvGraphicFramePr>
          <p:nvPr>
            <p:ph idx="1"/>
            <p:extLst>
              <p:ext uri="{D42A27DB-BD31-4B8C-83A1-F6EECF244321}">
                <p14:modId xmlns:p14="http://schemas.microsoft.com/office/powerpoint/2010/main" val="3646115060"/>
              </p:ext>
            </p:extLst>
          </p:nvPr>
        </p:nvGraphicFramePr>
        <p:xfrm>
          <a:off x="677863" y="1774287"/>
          <a:ext cx="8596313" cy="4474112"/>
        </p:xfrm>
        <a:graphic>
          <a:graphicData uri="http://schemas.openxmlformats.org/drawingml/2006/table">
            <a:tbl>
              <a:tblPr firstRow="1" bandRow="1">
                <a:tableStyleId>{5C22544A-7EE6-4342-B048-85BDC9FD1C3A}</a:tableStyleId>
              </a:tblPr>
              <a:tblGrid>
                <a:gridCol w="1565571">
                  <a:extLst>
                    <a:ext uri="{9D8B030D-6E8A-4147-A177-3AD203B41FA5}">
                      <a16:colId xmlns:a16="http://schemas.microsoft.com/office/drawing/2014/main" val="173738444"/>
                    </a:ext>
                  </a:extLst>
                </a:gridCol>
                <a:gridCol w="3484508">
                  <a:extLst>
                    <a:ext uri="{9D8B030D-6E8A-4147-A177-3AD203B41FA5}">
                      <a16:colId xmlns:a16="http://schemas.microsoft.com/office/drawing/2014/main" val="3569930657"/>
                    </a:ext>
                  </a:extLst>
                </a:gridCol>
                <a:gridCol w="3546234">
                  <a:extLst>
                    <a:ext uri="{9D8B030D-6E8A-4147-A177-3AD203B41FA5}">
                      <a16:colId xmlns:a16="http://schemas.microsoft.com/office/drawing/2014/main" val="3346882853"/>
                    </a:ext>
                  </a:extLst>
                </a:gridCol>
              </a:tblGrid>
              <a:tr h="421862">
                <a:tc>
                  <a:txBody>
                    <a:bodyPr/>
                    <a:lstStyle/>
                    <a:p>
                      <a:r>
                        <a:rPr lang="en-GB" sz="1600"/>
                        <a:t>Activity</a:t>
                      </a:r>
                    </a:p>
                  </a:txBody>
                  <a:tcPr marL="73668" marR="73668" marT="36834" marB="36834"/>
                </a:tc>
                <a:tc>
                  <a:txBody>
                    <a:bodyPr/>
                    <a:lstStyle/>
                    <a:p>
                      <a:r>
                        <a:rPr lang="en-GB" sz="1600"/>
                        <a:t>Probably Just “Advanced Study”</a:t>
                      </a:r>
                    </a:p>
                  </a:txBody>
                  <a:tcPr marL="73668" marR="73668" marT="36834" marB="36834"/>
                </a:tc>
                <a:tc>
                  <a:txBody>
                    <a:bodyPr/>
                    <a:lstStyle/>
                    <a:p>
                      <a:r>
                        <a:rPr lang="en-GB" sz="1600" dirty="0"/>
                        <a:t>High-Level “Postgrad Research”</a:t>
                      </a:r>
                    </a:p>
                  </a:txBody>
                  <a:tcPr marL="73668" marR="73668" marT="36834" marB="36834"/>
                </a:tc>
                <a:extLst>
                  <a:ext uri="{0D108BD9-81ED-4DB2-BD59-A6C34878D82A}">
                    <a16:rowId xmlns:a16="http://schemas.microsoft.com/office/drawing/2014/main" val="1466522059"/>
                  </a:ext>
                </a:extLst>
              </a:tr>
              <a:tr h="810450">
                <a:tc>
                  <a:txBody>
                    <a:bodyPr/>
                    <a:lstStyle/>
                    <a:p>
                      <a:r>
                        <a:rPr lang="en-GB" sz="1600"/>
                        <a:t>Simulation</a:t>
                      </a:r>
                    </a:p>
                  </a:txBody>
                  <a:tcPr marL="73668" marR="73668" marT="36834" marB="36834"/>
                </a:tc>
                <a:tc>
                  <a:txBody>
                    <a:bodyPr/>
                    <a:lstStyle/>
                    <a:p>
                      <a:r>
                        <a:rPr lang="en-GB" sz="1300"/>
                        <a:t>Running a standard wind tunnel simulation on a car body to find its drag coefficient</a:t>
                      </a:r>
                    </a:p>
                  </a:txBody>
                  <a:tcPr marL="73668" marR="73668" marT="36834" marB="36834"/>
                </a:tc>
                <a:tc>
                  <a:txBody>
                    <a:bodyPr/>
                    <a:lstStyle/>
                    <a:p>
                      <a:r>
                        <a:rPr lang="en-GB" sz="1300"/>
                        <a:t>Developing a new turbulence model to more accurately predict “buffeting” noise at high speeds</a:t>
                      </a:r>
                    </a:p>
                  </a:txBody>
                  <a:tcPr marL="73668" marR="73668" marT="36834" marB="36834"/>
                </a:tc>
                <a:extLst>
                  <a:ext uri="{0D108BD9-81ED-4DB2-BD59-A6C34878D82A}">
                    <a16:rowId xmlns:a16="http://schemas.microsoft.com/office/drawing/2014/main" val="1050963655"/>
                  </a:ext>
                </a:extLst>
              </a:tr>
              <a:tr h="810450">
                <a:tc>
                  <a:txBody>
                    <a:bodyPr/>
                    <a:lstStyle/>
                    <a:p>
                      <a:r>
                        <a:rPr lang="en-GB" sz="1600"/>
                        <a:t>Manufacturing</a:t>
                      </a:r>
                    </a:p>
                  </a:txBody>
                  <a:tcPr marL="73668" marR="73668" marT="36834" marB="36834"/>
                </a:tc>
                <a:tc>
                  <a:txBody>
                    <a:bodyPr/>
                    <a:lstStyle/>
                    <a:p>
                      <a:r>
                        <a:rPr lang="en-GB" sz="1300"/>
                        <a:t>Using a 3D printer to create a lightweight bracket for a suspension assembly</a:t>
                      </a:r>
                    </a:p>
                  </a:txBody>
                  <a:tcPr marL="73668" marR="73668" marT="36834" marB="36834"/>
                </a:tc>
                <a:tc>
                  <a:txBody>
                    <a:bodyPr/>
                    <a:lstStyle/>
                    <a:p>
                      <a:r>
                        <a:rPr lang="en-GB" sz="1300"/>
                        <a:t>Investigating how varying print speeds affect the microstructure and fatigue life of 3D-printed titanium parts</a:t>
                      </a:r>
                    </a:p>
                  </a:txBody>
                  <a:tcPr marL="73668" marR="73668" marT="36834" marB="36834"/>
                </a:tc>
                <a:extLst>
                  <a:ext uri="{0D108BD9-81ED-4DB2-BD59-A6C34878D82A}">
                    <a16:rowId xmlns:a16="http://schemas.microsoft.com/office/drawing/2014/main" val="810945207"/>
                  </a:ext>
                </a:extLst>
              </a:tr>
              <a:tr h="810450">
                <a:tc>
                  <a:txBody>
                    <a:bodyPr/>
                    <a:lstStyle/>
                    <a:p>
                      <a:r>
                        <a:rPr lang="en-GB" sz="1600"/>
                        <a:t>Control Systems</a:t>
                      </a:r>
                    </a:p>
                  </a:txBody>
                  <a:tcPr marL="73668" marR="73668" marT="36834" marB="36834"/>
                </a:tc>
                <a:tc>
                  <a:txBody>
                    <a:bodyPr/>
                    <a:lstStyle/>
                    <a:p>
                      <a:r>
                        <a:rPr lang="en-GB" sz="1300"/>
                        <a:t>Programming a cruise control system that maintains a set distance from the car in front</a:t>
                      </a:r>
                    </a:p>
                  </a:txBody>
                  <a:tcPr marL="73668" marR="73668" marT="36834" marB="36834"/>
                </a:tc>
                <a:tc>
                  <a:txBody>
                    <a:bodyPr/>
                    <a:lstStyle/>
                    <a:p>
                      <a:r>
                        <a:rPr lang="en-GB" sz="1300"/>
                        <a:t>Creating an Adaptive Model Predictive Control that optimises fuel efficiency based on upcoming GPS terrain data</a:t>
                      </a:r>
                    </a:p>
                  </a:txBody>
                  <a:tcPr marL="73668" marR="73668" marT="36834" marB="36834"/>
                </a:tc>
                <a:extLst>
                  <a:ext uri="{0D108BD9-81ED-4DB2-BD59-A6C34878D82A}">
                    <a16:rowId xmlns:a16="http://schemas.microsoft.com/office/drawing/2014/main" val="2833777793"/>
                  </a:ext>
                </a:extLst>
              </a:tr>
              <a:tr h="810450">
                <a:tc>
                  <a:txBody>
                    <a:bodyPr/>
                    <a:lstStyle/>
                    <a:p>
                      <a:r>
                        <a:rPr lang="en-GB" sz="1600"/>
                        <a:t>Battery Tech</a:t>
                      </a:r>
                    </a:p>
                  </a:txBody>
                  <a:tcPr marL="73668" marR="73668" marT="36834" marB="36834"/>
                </a:tc>
                <a:tc>
                  <a:txBody>
                    <a:bodyPr/>
                    <a:lstStyle/>
                    <a:p>
                      <a:r>
                        <a:rPr lang="en-GB" sz="1300"/>
                        <a:t>Building a battery pack for a Formula Student car using off-the-shelf Li-ion cells</a:t>
                      </a:r>
                    </a:p>
                  </a:txBody>
                  <a:tcPr marL="73668" marR="73668" marT="36834" marB="36834"/>
                </a:tc>
                <a:tc>
                  <a:txBody>
                    <a:bodyPr/>
                    <a:lstStyle/>
                    <a:p>
                      <a:r>
                        <a:rPr lang="en-GB" sz="1300"/>
                        <a:t>Developing an Electrochemical-Thermal model to predict “Thermal Runaway” in new solid-battery chemistries</a:t>
                      </a:r>
                    </a:p>
                  </a:txBody>
                  <a:tcPr marL="73668" marR="73668" marT="36834" marB="36834"/>
                </a:tc>
                <a:extLst>
                  <a:ext uri="{0D108BD9-81ED-4DB2-BD59-A6C34878D82A}">
                    <a16:rowId xmlns:a16="http://schemas.microsoft.com/office/drawing/2014/main" val="3082702749"/>
                  </a:ext>
                </a:extLst>
              </a:tr>
              <a:tr h="810450">
                <a:tc>
                  <a:txBody>
                    <a:bodyPr/>
                    <a:lstStyle/>
                    <a:p>
                      <a:r>
                        <a:rPr lang="en-GB" sz="1600"/>
                        <a:t>Material Science</a:t>
                      </a:r>
                    </a:p>
                  </a:txBody>
                  <a:tcPr marL="73668" marR="73668" marT="36834" marB="36834"/>
                </a:tc>
                <a:tc>
                  <a:txBody>
                    <a:bodyPr/>
                    <a:lstStyle/>
                    <a:p>
                      <a:r>
                        <a:rPr lang="en-GB" sz="1300"/>
                        <a:t>Replacing steel body panels with carbon fibre to reduce the total weight of a vehicle</a:t>
                      </a:r>
                    </a:p>
                  </a:txBody>
                  <a:tcPr marL="73668" marR="73668" marT="36834" marB="36834"/>
                </a:tc>
                <a:tc>
                  <a:txBody>
                    <a:bodyPr/>
                    <a:lstStyle/>
                    <a:p>
                      <a:r>
                        <a:rPr lang="en-GB" sz="1300" dirty="0"/>
                        <a:t>Synthesising a new nano-filled polymer composite and testing its energy absorption during high velocity impacts</a:t>
                      </a:r>
                    </a:p>
                  </a:txBody>
                  <a:tcPr marL="73668" marR="73668" marT="36834" marB="36834"/>
                </a:tc>
                <a:extLst>
                  <a:ext uri="{0D108BD9-81ED-4DB2-BD59-A6C34878D82A}">
                    <a16:rowId xmlns:a16="http://schemas.microsoft.com/office/drawing/2014/main" val="2316223392"/>
                  </a:ext>
                </a:extLst>
              </a:tr>
            </a:tbl>
          </a:graphicData>
        </a:graphic>
      </p:graphicFrame>
    </p:spTree>
    <p:extLst>
      <p:ext uri="{BB962C8B-B14F-4D97-AF65-F5344CB8AC3E}">
        <p14:creationId xmlns:p14="http://schemas.microsoft.com/office/powerpoint/2010/main" val="39221726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84671-9EFD-FBD1-3961-CC9B76F0005A}"/>
              </a:ext>
            </a:extLst>
          </p:cNvPr>
          <p:cNvSpPr>
            <a:spLocks noGrp="1"/>
          </p:cNvSpPr>
          <p:nvPr>
            <p:ph type="title"/>
          </p:nvPr>
        </p:nvSpPr>
        <p:spPr/>
        <p:txBody>
          <a:bodyPr/>
          <a:lstStyle/>
          <a:p>
            <a:r>
              <a:rPr lang="en-GB" dirty="0"/>
              <a:t>Undergrad vs Postgrad Research: A Summary</a:t>
            </a:r>
          </a:p>
        </p:txBody>
      </p:sp>
      <p:sp>
        <p:nvSpPr>
          <p:cNvPr id="4" name="Content Placeholder 3">
            <a:extLst>
              <a:ext uri="{FF2B5EF4-FFF2-40B4-BE49-F238E27FC236}">
                <a16:creationId xmlns:a16="http://schemas.microsoft.com/office/drawing/2014/main" id="{182E8DED-15C7-7FE0-FEF4-434FD5102E9A}"/>
              </a:ext>
            </a:extLst>
          </p:cNvPr>
          <p:cNvSpPr>
            <a:spLocks noGrp="1"/>
          </p:cNvSpPr>
          <p:nvPr>
            <p:ph sz="half" idx="1"/>
          </p:nvPr>
        </p:nvSpPr>
        <p:spPr/>
        <p:txBody>
          <a:bodyPr>
            <a:normAutofit lnSpcReduction="10000"/>
          </a:bodyPr>
          <a:lstStyle/>
          <a:p>
            <a:r>
              <a:rPr lang="en-GB" dirty="0"/>
              <a:t>Primary goal is educational, learning the process and methodology</a:t>
            </a:r>
          </a:p>
          <a:p>
            <a:r>
              <a:rPr lang="en-GB" dirty="0"/>
              <a:t>Highly guided by supervisor, frequent check-ins and structured steps</a:t>
            </a:r>
          </a:p>
          <a:p>
            <a:r>
              <a:rPr lang="en-GB" dirty="0"/>
              <a:t>Scope tends to be narrow and short-term (usually a semester)</a:t>
            </a:r>
          </a:p>
          <a:p>
            <a:r>
              <a:rPr lang="en-GB" dirty="0"/>
              <a:t>Outcome often synthesises existing literature or replicates studies</a:t>
            </a:r>
          </a:p>
          <a:p>
            <a:r>
              <a:rPr lang="en-GB" dirty="0"/>
              <a:t>Output a thesis (less than 10,000 words)</a:t>
            </a:r>
          </a:p>
        </p:txBody>
      </p:sp>
      <p:sp>
        <p:nvSpPr>
          <p:cNvPr id="5" name="Content Placeholder 4">
            <a:extLst>
              <a:ext uri="{FF2B5EF4-FFF2-40B4-BE49-F238E27FC236}">
                <a16:creationId xmlns:a16="http://schemas.microsoft.com/office/drawing/2014/main" id="{57BAD33E-23FF-BA35-1186-9096198C7C3F}"/>
              </a:ext>
            </a:extLst>
          </p:cNvPr>
          <p:cNvSpPr>
            <a:spLocks noGrp="1"/>
          </p:cNvSpPr>
          <p:nvPr>
            <p:ph sz="half" idx="2"/>
          </p:nvPr>
        </p:nvSpPr>
        <p:spPr/>
        <p:txBody>
          <a:bodyPr>
            <a:normAutofit lnSpcReduction="10000"/>
          </a:bodyPr>
          <a:lstStyle/>
          <a:p>
            <a:r>
              <a:rPr lang="en-GB" dirty="0"/>
              <a:t>Primary goal is contribution, generating original data or theories</a:t>
            </a:r>
          </a:p>
          <a:p>
            <a:r>
              <a:rPr lang="en-GB" dirty="0"/>
              <a:t>Independent, supervisor acts as a mentor or consultant</a:t>
            </a:r>
          </a:p>
          <a:p>
            <a:r>
              <a:rPr lang="en-GB" dirty="0"/>
              <a:t>Scope is deeper and longer-term (one year or more)</a:t>
            </a:r>
          </a:p>
          <a:p>
            <a:r>
              <a:rPr lang="en-GB" dirty="0"/>
              <a:t>Outcome must provide an original contribution to the field</a:t>
            </a:r>
          </a:p>
          <a:p>
            <a:r>
              <a:rPr lang="en-GB" dirty="0"/>
              <a:t>Output a larger thesis or dissertation (more than 10,000 words)</a:t>
            </a:r>
          </a:p>
        </p:txBody>
      </p:sp>
    </p:spTree>
    <p:extLst>
      <p:ext uri="{BB962C8B-B14F-4D97-AF65-F5344CB8AC3E}">
        <p14:creationId xmlns:p14="http://schemas.microsoft.com/office/powerpoint/2010/main" val="311272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 calcmode="lin" valueType="num">
                                      <p:cBhvr additive="base">
                                        <p:cTn id="43" dur="500" fill="hold"/>
                                        <p:tgtEl>
                                          <p:spTgt spid="5">
                                            <p:txEl>
                                              <p:pRg st="1" end="1"/>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5">
                                            <p:txEl>
                                              <p:pRg st="3" end="3"/>
                                            </p:txEl>
                                          </p:spTgt>
                                        </p:tgtEl>
                                        <p:attrNameLst>
                                          <p:attrName>style.visibility</p:attrName>
                                        </p:attrNameLst>
                                      </p:cBhvr>
                                      <p:to>
                                        <p:strVal val="visible"/>
                                      </p:to>
                                    </p:set>
                                    <p:anim calcmode="lin" valueType="num">
                                      <p:cBhvr additive="base">
                                        <p:cTn id="55" dur="500" fill="hold"/>
                                        <p:tgtEl>
                                          <p:spTgt spid="5">
                                            <p:txEl>
                                              <p:pRg st="3" end="3"/>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grpId="0" nodeType="clickEffect">
                                  <p:stCondLst>
                                    <p:cond delay="0"/>
                                  </p:stCondLst>
                                  <p:childTnLst>
                                    <p:set>
                                      <p:cBhvr>
                                        <p:cTn id="60" dur="1" fill="hold">
                                          <p:stCondLst>
                                            <p:cond delay="0"/>
                                          </p:stCondLst>
                                        </p:cTn>
                                        <p:tgtEl>
                                          <p:spTgt spid="5">
                                            <p:txEl>
                                              <p:pRg st="4" end="4"/>
                                            </p:txEl>
                                          </p:spTgt>
                                        </p:tgtEl>
                                        <p:attrNameLst>
                                          <p:attrName>style.visibility</p:attrName>
                                        </p:attrNameLst>
                                      </p:cBhvr>
                                      <p:to>
                                        <p:strVal val="visible"/>
                                      </p:to>
                                    </p:set>
                                    <p:anim calcmode="lin" valueType="num">
                                      <p:cBhvr additive="base">
                                        <p:cTn id="61" dur="500" fill="hold"/>
                                        <p:tgtEl>
                                          <p:spTgt spid="5">
                                            <p:txEl>
                                              <p:pRg st="4" end="4"/>
                                            </p:txEl>
                                          </p:spTgt>
                                        </p:tgtEl>
                                        <p:attrNameLst>
                                          <p:attrName>ppt_x</p:attrName>
                                        </p:attrNameLst>
                                      </p:cBhvr>
                                      <p:tavLst>
                                        <p:tav tm="0">
                                          <p:val>
                                            <p:strVal val="1+#ppt_w/2"/>
                                          </p:val>
                                        </p:tav>
                                        <p:tav tm="100000">
                                          <p:val>
                                            <p:strVal val="#ppt_x"/>
                                          </p:val>
                                        </p:tav>
                                      </p:tavLst>
                                    </p:anim>
                                    <p:anim calcmode="lin" valueType="num">
                                      <p:cBhvr additive="base">
                                        <p:cTn id="62"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8A510-B5F3-27BB-A556-CB9F692366E9}"/>
              </a:ext>
            </a:extLst>
          </p:cNvPr>
          <p:cNvSpPr>
            <a:spLocks noGrp="1"/>
          </p:cNvSpPr>
          <p:nvPr>
            <p:ph type="title"/>
          </p:nvPr>
        </p:nvSpPr>
        <p:spPr>
          <a:xfrm>
            <a:off x="677334" y="609600"/>
            <a:ext cx="8596668" cy="1320800"/>
          </a:xfrm>
        </p:spPr>
        <p:txBody>
          <a:bodyPr>
            <a:normAutofit/>
          </a:bodyPr>
          <a:lstStyle/>
          <a:p>
            <a:r>
              <a:rPr lang="en-GB" dirty="0"/>
              <a:t>Academic Rigour, Ethics and Originality</a:t>
            </a:r>
          </a:p>
        </p:txBody>
      </p:sp>
      <p:graphicFrame>
        <p:nvGraphicFramePr>
          <p:cNvPr id="6" name="Content Placeholder 5">
            <a:extLst>
              <a:ext uri="{FF2B5EF4-FFF2-40B4-BE49-F238E27FC236}">
                <a16:creationId xmlns:a16="http://schemas.microsoft.com/office/drawing/2014/main" id="{5DFD5DB2-A120-5370-EE97-0CD75F76F709}"/>
              </a:ext>
            </a:extLst>
          </p:cNvPr>
          <p:cNvGraphicFramePr>
            <a:graphicFrameLocks noGrp="1"/>
          </p:cNvGraphicFramePr>
          <p:nvPr>
            <p:ph idx="1"/>
            <p:extLst>
              <p:ext uri="{D42A27DB-BD31-4B8C-83A1-F6EECF244321}">
                <p14:modId xmlns:p14="http://schemas.microsoft.com/office/powerpoint/2010/main" val="183459836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629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graphicEl>
                                              <a:dgm id="{4049263F-1826-4C2C-8642-084D72055AD5}"/>
                                            </p:graphicEl>
                                          </p:spTgt>
                                        </p:tgtEl>
                                        <p:attrNameLst>
                                          <p:attrName>style.visibility</p:attrName>
                                        </p:attrNameLst>
                                      </p:cBhvr>
                                      <p:to>
                                        <p:strVal val="visible"/>
                                      </p:to>
                                    </p:set>
                                    <p:anim calcmode="lin" valueType="num">
                                      <p:cBhvr>
                                        <p:cTn id="7" dur="1000" fill="hold"/>
                                        <p:tgtEl>
                                          <p:spTgt spid="6">
                                            <p:graphicEl>
                                              <a:dgm id="{4049263F-1826-4C2C-8642-084D72055AD5}"/>
                                            </p:graphicEl>
                                          </p:spTgt>
                                        </p:tgtEl>
                                        <p:attrNameLst>
                                          <p:attrName>ppt_w</p:attrName>
                                        </p:attrNameLst>
                                      </p:cBhvr>
                                      <p:tavLst>
                                        <p:tav tm="0">
                                          <p:val>
                                            <p:fltVal val="0"/>
                                          </p:val>
                                        </p:tav>
                                        <p:tav tm="100000">
                                          <p:val>
                                            <p:strVal val="#ppt_w"/>
                                          </p:val>
                                        </p:tav>
                                      </p:tavLst>
                                    </p:anim>
                                    <p:anim calcmode="lin" valueType="num">
                                      <p:cBhvr>
                                        <p:cTn id="8" dur="1000" fill="hold"/>
                                        <p:tgtEl>
                                          <p:spTgt spid="6">
                                            <p:graphicEl>
                                              <a:dgm id="{4049263F-1826-4C2C-8642-084D72055AD5}"/>
                                            </p:graphicEl>
                                          </p:spTgt>
                                        </p:tgtEl>
                                        <p:attrNameLst>
                                          <p:attrName>ppt_h</p:attrName>
                                        </p:attrNameLst>
                                      </p:cBhvr>
                                      <p:tavLst>
                                        <p:tav tm="0">
                                          <p:val>
                                            <p:fltVal val="0"/>
                                          </p:val>
                                        </p:tav>
                                        <p:tav tm="100000">
                                          <p:val>
                                            <p:strVal val="#ppt_h"/>
                                          </p:val>
                                        </p:tav>
                                      </p:tavLst>
                                    </p:anim>
                                    <p:anim calcmode="lin" valueType="num">
                                      <p:cBhvr>
                                        <p:cTn id="9" dur="1000" fill="hold"/>
                                        <p:tgtEl>
                                          <p:spTgt spid="6">
                                            <p:graphicEl>
                                              <a:dgm id="{4049263F-1826-4C2C-8642-084D72055AD5}"/>
                                            </p:graphicEl>
                                          </p:spTgt>
                                        </p:tgtEl>
                                        <p:attrNameLst>
                                          <p:attrName>style.rotation</p:attrName>
                                        </p:attrNameLst>
                                      </p:cBhvr>
                                      <p:tavLst>
                                        <p:tav tm="0">
                                          <p:val>
                                            <p:fltVal val="90"/>
                                          </p:val>
                                        </p:tav>
                                        <p:tav tm="100000">
                                          <p:val>
                                            <p:fltVal val="0"/>
                                          </p:val>
                                        </p:tav>
                                      </p:tavLst>
                                    </p:anim>
                                    <p:animEffect transition="in" filter="fade">
                                      <p:cBhvr>
                                        <p:cTn id="10" dur="1000"/>
                                        <p:tgtEl>
                                          <p:spTgt spid="6">
                                            <p:graphicEl>
                                              <a:dgm id="{4049263F-1826-4C2C-8642-084D72055AD5}"/>
                                            </p:graphic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6">
                                            <p:graphicEl>
                                              <a:dgm id="{702BA70E-B182-493E-9ABC-9820F8A28F48}"/>
                                            </p:graphicEl>
                                          </p:spTgt>
                                        </p:tgtEl>
                                        <p:attrNameLst>
                                          <p:attrName>style.visibility</p:attrName>
                                        </p:attrNameLst>
                                      </p:cBhvr>
                                      <p:to>
                                        <p:strVal val="visible"/>
                                      </p:to>
                                    </p:set>
                                    <p:anim calcmode="lin" valueType="num">
                                      <p:cBhvr>
                                        <p:cTn id="13" dur="1000" fill="hold"/>
                                        <p:tgtEl>
                                          <p:spTgt spid="6">
                                            <p:graphicEl>
                                              <a:dgm id="{702BA70E-B182-493E-9ABC-9820F8A28F48}"/>
                                            </p:graphicEl>
                                          </p:spTgt>
                                        </p:tgtEl>
                                        <p:attrNameLst>
                                          <p:attrName>ppt_w</p:attrName>
                                        </p:attrNameLst>
                                      </p:cBhvr>
                                      <p:tavLst>
                                        <p:tav tm="0">
                                          <p:val>
                                            <p:fltVal val="0"/>
                                          </p:val>
                                        </p:tav>
                                        <p:tav tm="100000">
                                          <p:val>
                                            <p:strVal val="#ppt_w"/>
                                          </p:val>
                                        </p:tav>
                                      </p:tavLst>
                                    </p:anim>
                                    <p:anim calcmode="lin" valueType="num">
                                      <p:cBhvr>
                                        <p:cTn id="14" dur="1000" fill="hold"/>
                                        <p:tgtEl>
                                          <p:spTgt spid="6">
                                            <p:graphicEl>
                                              <a:dgm id="{702BA70E-B182-493E-9ABC-9820F8A28F48}"/>
                                            </p:graphicEl>
                                          </p:spTgt>
                                        </p:tgtEl>
                                        <p:attrNameLst>
                                          <p:attrName>ppt_h</p:attrName>
                                        </p:attrNameLst>
                                      </p:cBhvr>
                                      <p:tavLst>
                                        <p:tav tm="0">
                                          <p:val>
                                            <p:fltVal val="0"/>
                                          </p:val>
                                        </p:tav>
                                        <p:tav tm="100000">
                                          <p:val>
                                            <p:strVal val="#ppt_h"/>
                                          </p:val>
                                        </p:tav>
                                      </p:tavLst>
                                    </p:anim>
                                    <p:anim calcmode="lin" valueType="num">
                                      <p:cBhvr>
                                        <p:cTn id="15" dur="1000" fill="hold"/>
                                        <p:tgtEl>
                                          <p:spTgt spid="6">
                                            <p:graphicEl>
                                              <a:dgm id="{702BA70E-B182-493E-9ABC-9820F8A28F48}"/>
                                            </p:graphicEl>
                                          </p:spTgt>
                                        </p:tgtEl>
                                        <p:attrNameLst>
                                          <p:attrName>style.rotation</p:attrName>
                                        </p:attrNameLst>
                                      </p:cBhvr>
                                      <p:tavLst>
                                        <p:tav tm="0">
                                          <p:val>
                                            <p:fltVal val="90"/>
                                          </p:val>
                                        </p:tav>
                                        <p:tav tm="100000">
                                          <p:val>
                                            <p:fltVal val="0"/>
                                          </p:val>
                                        </p:tav>
                                      </p:tavLst>
                                    </p:anim>
                                    <p:animEffect transition="in" filter="fade">
                                      <p:cBhvr>
                                        <p:cTn id="16" dur="1000"/>
                                        <p:tgtEl>
                                          <p:spTgt spid="6">
                                            <p:graphicEl>
                                              <a:dgm id="{702BA70E-B182-493E-9ABC-9820F8A28F4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6">
                                            <p:graphicEl>
                                              <a:dgm id="{E9743FDE-5A3C-4935-BE94-D826F7A877C0}"/>
                                            </p:graphicEl>
                                          </p:spTgt>
                                        </p:tgtEl>
                                        <p:attrNameLst>
                                          <p:attrName>style.visibility</p:attrName>
                                        </p:attrNameLst>
                                      </p:cBhvr>
                                      <p:to>
                                        <p:strVal val="visible"/>
                                      </p:to>
                                    </p:set>
                                    <p:anim calcmode="lin" valueType="num">
                                      <p:cBhvr>
                                        <p:cTn id="21" dur="1000" fill="hold"/>
                                        <p:tgtEl>
                                          <p:spTgt spid="6">
                                            <p:graphicEl>
                                              <a:dgm id="{E9743FDE-5A3C-4935-BE94-D826F7A877C0}"/>
                                            </p:graphicEl>
                                          </p:spTgt>
                                        </p:tgtEl>
                                        <p:attrNameLst>
                                          <p:attrName>ppt_w</p:attrName>
                                        </p:attrNameLst>
                                      </p:cBhvr>
                                      <p:tavLst>
                                        <p:tav tm="0">
                                          <p:val>
                                            <p:fltVal val="0"/>
                                          </p:val>
                                        </p:tav>
                                        <p:tav tm="100000">
                                          <p:val>
                                            <p:strVal val="#ppt_w"/>
                                          </p:val>
                                        </p:tav>
                                      </p:tavLst>
                                    </p:anim>
                                    <p:anim calcmode="lin" valueType="num">
                                      <p:cBhvr>
                                        <p:cTn id="22" dur="1000" fill="hold"/>
                                        <p:tgtEl>
                                          <p:spTgt spid="6">
                                            <p:graphicEl>
                                              <a:dgm id="{E9743FDE-5A3C-4935-BE94-D826F7A877C0}"/>
                                            </p:graphicEl>
                                          </p:spTgt>
                                        </p:tgtEl>
                                        <p:attrNameLst>
                                          <p:attrName>ppt_h</p:attrName>
                                        </p:attrNameLst>
                                      </p:cBhvr>
                                      <p:tavLst>
                                        <p:tav tm="0">
                                          <p:val>
                                            <p:fltVal val="0"/>
                                          </p:val>
                                        </p:tav>
                                        <p:tav tm="100000">
                                          <p:val>
                                            <p:strVal val="#ppt_h"/>
                                          </p:val>
                                        </p:tav>
                                      </p:tavLst>
                                    </p:anim>
                                    <p:anim calcmode="lin" valueType="num">
                                      <p:cBhvr>
                                        <p:cTn id="23" dur="1000" fill="hold"/>
                                        <p:tgtEl>
                                          <p:spTgt spid="6">
                                            <p:graphicEl>
                                              <a:dgm id="{E9743FDE-5A3C-4935-BE94-D826F7A877C0}"/>
                                            </p:graphicEl>
                                          </p:spTgt>
                                        </p:tgtEl>
                                        <p:attrNameLst>
                                          <p:attrName>style.rotation</p:attrName>
                                        </p:attrNameLst>
                                      </p:cBhvr>
                                      <p:tavLst>
                                        <p:tav tm="0">
                                          <p:val>
                                            <p:fltVal val="90"/>
                                          </p:val>
                                        </p:tav>
                                        <p:tav tm="100000">
                                          <p:val>
                                            <p:fltVal val="0"/>
                                          </p:val>
                                        </p:tav>
                                      </p:tavLst>
                                    </p:anim>
                                    <p:animEffect transition="in" filter="fade">
                                      <p:cBhvr>
                                        <p:cTn id="24" dur="1000"/>
                                        <p:tgtEl>
                                          <p:spTgt spid="6">
                                            <p:graphicEl>
                                              <a:dgm id="{E9743FDE-5A3C-4935-BE94-D826F7A877C0}"/>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6">
                                            <p:graphicEl>
                                              <a:dgm id="{EAE282A0-CC88-4485-9448-4B1762569D7A}"/>
                                            </p:graphicEl>
                                          </p:spTgt>
                                        </p:tgtEl>
                                        <p:attrNameLst>
                                          <p:attrName>style.visibility</p:attrName>
                                        </p:attrNameLst>
                                      </p:cBhvr>
                                      <p:to>
                                        <p:strVal val="visible"/>
                                      </p:to>
                                    </p:set>
                                    <p:anim calcmode="lin" valueType="num">
                                      <p:cBhvr>
                                        <p:cTn id="29" dur="1000" fill="hold"/>
                                        <p:tgtEl>
                                          <p:spTgt spid="6">
                                            <p:graphicEl>
                                              <a:dgm id="{EAE282A0-CC88-4485-9448-4B1762569D7A}"/>
                                            </p:graphicEl>
                                          </p:spTgt>
                                        </p:tgtEl>
                                        <p:attrNameLst>
                                          <p:attrName>ppt_w</p:attrName>
                                        </p:attrNameLst>
                                      </p:cBhvr>
                                      <p:tavLst>
                                        <p:tav tm="0">
                                          <p:val>
                                            <p:fltVal val="0"/>
                                          </p:val>
                                        </p:tav>
                                        <p:tav tm="100000">
                                          <p:val>
                                            <p:strVal val="#ppt_w"/>
                                          </p:val>
                                        </p:tav>
                                      </p:tavLst>
                                    </p:anim>
                                    <p:anim calcmode="lin" valueType="num">
                                      <p:cBhvr>
                                        <p:cTn id="30" dur="1000" fill="hold"/>
                                        <p:tgtEl>
                                          <p:spTgt spid="6">
                                            <p:graphicEl>
                                              <a:dgm id="{EAE282A0-CC88-4485-9448-4B1762569D7A}"/>
                                            </p:graphicEl>
                                          </p:spTgt>
                                        </p:tgtEl>
                                        <p:attrNameLst>
                                          <p:attrName>ppt_h</p:attrName>
                                        </p:attrNameLst>
                                      </p:cBhvr>
                                      <p:tavLst>
                                        <p:tav tm="0">
                                          <p:val>
                                            <p:fltVal val="0"/>
                                          </p:val>
                                        </p:tav>
                                        <p:tav tm="100000">
                                          <p:val>
                                            <p:strVal val="#ppt_h"/>
                                          </p:val>
                                        </p:tav>
                                      </p:tavLst>
                                    </p:anim>
                                    <p:anim calcmode="lin" valueType="num">
                                      <p:cBhvr>
                                        <p:cTn id="31" dur="1000" fill="hold"/>
                                        <p:tgtEl>
                                          <p:spTgt spid="6">
                                            <p:graphicEl>
                                              <a:dgm id="{EAE282A0-CC88-4485-9448-4B1762569D7A}"/>
                                            </p:graphicEl>
                                          </p:spTgt>
                                        </p:tgtEl>
                                        <p:attrNameLst>
                                          <p:attrName>style.rotation</p:attrName>
                                        </p:attrNameLst>
                                      </p:cBhvr>
                                      <p:tavLst>
                                        <p:tav tm="0">
                                          <p:val>
                                            <p:fltVal val="90"/>
                                          </p:val>
                                        </p:tav>
                                        <p:tav tm="100000">
                                          <p:val>
                                            <p:fltVal val="0"/>
                                          </p:val>
                                        </p:tav>
                                      </p:tavLst>
                                    </p:anim>
                                    <p:animEffect transition="in" filter="fade">
                                      <p:cBhvr>
                                        <p:cTn id="32" dur="1000"/>
                                        <p:tgtEl>
                                          <p:spTgt spid="6">
                                            <p:graphicEl>
                                              <a:dgm id="{EAE282A0-CC88-4485-9448-4B1762569D7A}"/>
                                            </p:graphicEl>
                                          </p:spTgt>
                                        </p:tgtEl>
                                      </p:cBhvr>
                                    </p:animEffect>
                                  </p:childTnLst>
                                </p:cTn>
                              </p:par>
                              <p:par>
                                <p:cTn id="33" presetID="31" presetClass="entr" presetSubtype="0" fill="hold" grpId="0" nodeType="withEffect">
                                  <p:stCondLst>
                                    <p:cond delay="0"/>
                                  </p:stCondLst>
                                  <p:childTnLst>
                                    <p:set>
                                      <p:cBhvr>
                                        <p:cTn id="34" dur="1" fill="hold">
                                          <p:stCondLst>
                                            <p:cond delay="0"/>
                                          </p:stCondLst>
                                        </p:cTn>
                                        <p:tgtEl>
                                          <p:spTgt spid="6">
                                            <p:graphicEl>
                                              <a:dgm id="{5248F910-1860-4CDE-8432-E1A260F7E61C}"/>
                                            </p:graphicEl>
                                          </p:spTgt>
                                        </p:tgtEl>
                                        <p:attrNameLst>
                                          <p:attrName>style.visibility</p:attrName>
                                        </p:attrNameLst>
                                      </p:cBhvr>
                                      <p:to>
                                        <p:strVal val="visible"/>
                                      </p:to>
                                    </p:set>
                                    <p:anim calcmode="lin" valueType="num">
                                      <p:cBhvr>
                                        <p:cTn id="35" dur="1000" fill="hold"/>
                                        <p:tgtEl>
                                          <p:spTgt spid="6">
                                            <p:graphicEl>
                                              <a:dgm id="{5248F910-1860-4CDE-8432-E1A260F7E61C}"/>
                                            </p:graphicEl>
                                          </p:spTgt>
                                        </p:tgtEl>
                                        <p:attrNameLst>
                                          <p:attrName>ppt_w</p:attrName>
                                        </p:attrNameLst>
                                      </p:cBhvr>
                                      <p:tavLst>
                                        <p:tav tm="0">
                                          <p:val>
                                            <p:fltVal val="0"/>
                                          </p:val>
                                        </p:tav>
                                        <p:tav tm="100000">
                                          <p:val>
                                            <p:strVal val="#ppt_w"/>
                                          </p:val>
                                        </p:tav>
                                      </p:tavLst>
                                    </p:anim>
                                    <p:anim calcmode="lin" valueType="num">
                                      <p:cBhvr>
                                        <p:cTn id="36" dur="1000" fill="hold"/>
                                        <p:tgtEl>
                                          <p:spTgt spid="6">
                                            <p:graphicEl>
                                              <a:dgm id="{5248F910-1860-4CDE-8432-E1A260F7E61C}"/>
                                            </p:graphicEl>
                                          </p:spTgt>
                                        </p:tgtEl>
                                        <p:attrNameLst>
                                          <p:attrName>ppt_h</p:attrName>
                                        </p:attrNameLst>
                                      </p:cBhvr>
                                      <p:tavLst>
                                        <p:tav tm="0">
                                          <p:val>
                                            <p:fltVal val="0"/>
                                          </p:val>
                                        </p:tav>
                                        <p:tav tm="100000">
                                          <p:val>
                                            <p:strVal val="#ppt_h"/>
                                          </p:val>
                                        </p:tav>
                                      </p:tavLst>
                                    </p:anim>
                                    <p:anim calcmode="lin" valueType="num">
                                      <p:cBhvr>
                                        <p:cTn id="37" dur="1000" fill="hold"/>
                                        <p:tgtEl>
                                          <p:spTgt spid="6">
                                            <p:graphicEl>
                                              <a:dgm id="{5248F910-1860-4CDE-8432-E1A260F7E61C}"/>
                                            </p:graphicEl>
                                          </p:spTgt>
                                        </p:tgtEl>
                                        <p:attrNameLst>
                                          <p:attrName>style.rotation</p:attrName>
                                        </p:attrNameLst>
                                      </p:cBhvr>
                                      <p:tavLst>
                                        <p:tav tm="0">
                                          <p:val>
                                            <p:fltVal val="90"/>
                                          </p:val>
                                        </p:tav>
                                        <p:tav tm="100000">
                                          <p:val>
                                            <p:fltVal val="0"/>
                                          </p:val>
                                        </p:tav>
                                      </p:tavLst>
                                    </p:anim>
                                    <p:animEffect transition="in" filter="fade">
                                      <p:cBhvr>
                                        <p:cTn id="38" dur="1000"/>
                                        <p:tgtEl>
                                          <p:spTgt spid="6">
                                            <p:graphicEl>
                                              <a:dgm id="{5248F910-1860-4CDE-8432-E1A260F7E61C}"/>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6">
                                            <p:graphicEl>
                                              <a:dgm id="{493FBEF6-9CBF-4EBD-B6D2-983E7F4DBE5F}"/>
                                            </p:graphicEl>
                                          </p:spTgt>
                                        </p:tgtEl>
                                        <p:attrNameLst>
                                          <p:attrName>style.visibility</p:attrName>
                                        </p:attrNameLst>
                                      </p:cBhvr>
                                      <p:to>
                                        <p:strVal val="visible"/>
                                      </p:to>
                                    </p:set>
                                    <p:anim calcmode="lin" valueType="num">
                                      <p:cBhvr>
                                        <p:cTn id="43" dur="1000" fill="hold"/>
                                        <p:tgtEl>
                                          <p:spTgt spid="6">
                                            <p:graphicEl>
                                              <a:dgm id="{493FBEF6-9CBF-4EBD-B6D2-983E7F4DBE5F}"/>
                                            </p:graphicEl>
                                          </p:spTgt>
                                        </p:tgtEl>
                                        <p:attrNameLst>
                                          <p:attrName>ppt_w</p:attrName>
                                        </p:attrNameLst>
                                      </p:cBhvr>
                                      <p:tavLst>
                                        <p:tav tm="0">
                                          <p:val>
                                            <p:fltVal val="0"/>
                                          </p:val>
                                        </p:tav>
                                        <p:tav tm="100000">
                                          <p:val>
                                            <p:strVal val="#ppt_w"/>
                                          </p:val>
                                        </p:tav>
                                      </p:tavLst>
                                    </p:anim>
                                    <p:anim calcmode="lin" valueType="num">
                                      <p:cBhvr>
                                        <p:cTn id="44" dur="1000" fill="hold"/>
                                        <p:tgtEl>
                                          <p:spTgt spid="6">
                                            <p:graphicEl>
                                              <a:dgm id="{493FBEF6-9CBF-4EBD-B6D2-983E7F4DBE5F}"/>
                                            </p:graphicEl>
                                          </p:spTgt>
                                        </p:tgtEl>
                                        <p:attrNameLst>
                                          <p:attrName>ppt_h</p:attrName>
                                        </p:attrNameLst>
                                      </p:cBhvr>
                                      <p:tavLst>
                                        <p:tav tm="0">
                                          <p:val>
                                            <p:fltVal val="0"/>
                                          </p:val>
                                        </p:tav>
                                        <p:tav tm="100000">
                                          <p:val>
                                            <p:strVal val="#ppt_h"/>
                                          </p:val>
                                        </p:tav>
                                      </p:tavLst>
                                    </p:anim>
                                    <p:anim calcmode="lin" valueType="num">
                                      <p:cBhvr>
                                        <p:cTn id="45" dur="1000" fill="hold"/>
                                        <p:tgtEl>
                                          <p:spTgt spid="6">
                                            <p:graphicEl>
                                              <a:dgm id="{493FBEF6-9CBF-4EBD-B6D2-983E7F4DBE5F}"/>
                                            </p:graphicEl>
                                          </p:spTgt>
                                        </p:tgtEl>
                                        <p:attrNameLst>
                                          <p:attrName>style.rotation</p:attrName>
                                        </p:attrNameLst>
                                      </p:cBhvr>
                                      <p:tavLst>
                                        <p:tav tm="0">
                                          <p:val>
                                            <p:fltVal val="90"/>
                                          </p:val>
                                        </p:tav>
                                        <p:tav tm="100000">
                                          <p:val>
                                            <p:fltVal val="0"/>
                                          </p:val>
                                        </p:tav>
                                      </p:tavLst>
                                    </p:anim>
                                    <p:animEffect transition="in" filter="fade">
                                      <p:cBhvr>
                                        <p:cTn id="46" dur="1000"/>
                                        <p:tgtEl>
                                          <p:spTgt spid="6">
                                            <p:graphicEl>
                                              <a:dgm id="{493FBEF6-9CBF-4EBD-B6D2-983E7F4DBE5F}"/>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6">
                                            <p:graphicEl>
                                              <a:dgm id="{A005D0D4-8EA3-46B0-B99B-F20D4E97A7F9}"/>
                                            </p:graphicEl>
                                          </p:spTgt>
                                        </p:tgtEl>
                                        <p:attrNameLst>
                                          <p:attrName>style.visibility</p:attrName>
                                        </p:attrNameLst>
                                      </p:cBhvr>
                                      <p:to>
                                        <p:strVal val="visible"/>
                                      </p:to>
                                    </p:set>
                                    <p:anim calcmode="lin" valueType="num">
                                      <p:cBhvr>
                                        <p:cTn id="51" dur="1000" fill="hold"/>
                                        <p:tgtEl>
                                          <p:spTgt spid="6">
                                            <p:graphicEl>
                                              <a:dgm id="{A005D0D4-8EA3-46B0-B99B-F20D4E97A7F9}"/>
                                            </p:graphicEl>
                                          </p:spTgt>
                                        </p:tgtEl>
                                        <p:attrNameLst>
                                          <p:attrName>ppt_w</p:attrName>
                                        </p:attrNameLst>
                                      </p:cBhvr>
                                      <p:tavLst>
                                        <p:tav tm="0">
                                          <p:val>
                                            <p:fltVal val="0"/>
                                          </p:val>
                                        </p:tav>
                                        <p:tav tm="100000">
                                          <p:val>
                                            <p:strVal val="#ppt_w"/>
                                          </p:val>
                                        </p:tav>
                                      </p:tavLst>
                                    </p:anim>
                                    <p:anim calcmode="lin" valueType="num">
                                      <p:cBhvr>
                                        <p:cTn id="52" dur="1000" fill="hold"/>
                                        <p:tgtEl>
                                          <p:spTgt spid="6">
                                            <p:graphicEl>
                                              <a:dgm id="{A005D0D4-8EA3-46B0-B99B-F20D4E97A7F9}"/>
                                            </p:graphicEl>
                                          </p:spTgt>
                                        </p:tgtEl>
                                        <p:attrNameLst>
                                          <p:attrName>ppt_h</p:attrName>
                                        </p:attrNameLst>
                                      </p:cBhvr>
                                      <p:tavLst>
                                        <p:tav tm="0">
                                          <p:val>
                                            <p:fltVal val="0"/>
                                          </p:val>
                                        </p:tav>
                                        <p:tav tm="100000">
                                          <p:val>
                                            <p:strVal val="#ppt_h"/>
                                          </p:val>
                                        </p:tav>
                                      </p:tavLst>
                                    </p:anim>
                                    <p:anim calcmode="lin" valueType="num">
                                      <p:cBhvr>
                                        <p:cTn id="53" dur="1000" fill="hold"/>
                                        <p:tgtEl>
                                          <p:spTgt spid="6">
                                            <p:graphicEl>
                                              <a:dgm id="{A005D0D4-8EA3-46B0-B99B-F20D4E97A7F9}"/>
                                            </p:graphicEl>
                                          </p:spTgt>
                                        </p:tgtEl>
                                        <p:attrNameLst>
                                          <p:attrName>style.rotation</p:attrName>
                                        </p:attrNameLst>
                                      </p:cBhvr>
                                      <p:tavLst>
                                        <p:tav tm="0">
                                          <p:val>
                                            <p:fltVal val="90"/>
                                          </p:val>
                                        </p:tav>
                                        <p:tav tm="100000">
                                          <p:val>
                                            <p:fltVal val="0"/>
                                          </p:val>
                                        </p:tav>
                                      </p:tavLst>
                                    </p:anim>
                                    <p:animEffect transition="in" filter="fade">
                                      <p:cBhvr>
                                        <p:cTn id="54" dur="1000"/>
                                        <p:tgtEl>
                                          <p:spTgt spid="6">
                                            <p:graphicEl>
                                              <a:dgm id="{A005D0D4-8EA3-46B0-B99B-F20D4E97A7F9}"/>
                                            </p:graphicEl>
                                          </p:spTgt>
                                        </p:tgtEl>
                                      </p:cBhvr>
                                    </p:animEffect>
                                  </p:childTnLst>
                                </p:cTn>
                              </p:par>
                              <p:par>
                                <p:cTn id="55" presetID="31" presetClass="entr" presetSubtype="0" fill="hold" grpId="0" nodeType="withEffect">
                                  <p:stCondLst>
                                    <p:cond delay="0"/>
                                  </p:stCondLst>
                                  <p:childTnLst>
                                    <p:set>
                                      <p:cBhvr>
                                        <p:cTn id="56" dur="1" fill="hold">
                                          <p:stCondLst>
                                            <p:cond delay="0"/>
                                          </p:stCondLst>
                                        </p:cTn>
                                        <p:tgtEl>
                                          <p:spTgt spid="6">
                                            <p:graphicEl>
                                              <a:dgm id="{7783E0AD-86E1-4866-AE10-DDEB39A8986E}"/>
                                            </p:graphicEl>
                                          </p:spTgt>
                                        </p:tgtEl>
                                        <p:attrNameLst>
                                          <p:attrName>style.visibility</p:attrName>
                                        </p:attrNameLst>
                                      </p:cBhvr>
                                      <p:to>
                                        <p:strVal val="visible"/>
                                      </p:to>
                                    </p:set>
                                    <p:anim calcmode="lin" valueType="num">
                                      <p:cBhvr>
                                        <p:cTn id="57" dur="1000" fill="hold"/>
                                        <p:tgtEl>
                                          <p:spTgt spid="6">
                                            <p:graphicEl>
                                              <a:dgm id="{7783E0AD-86E1-4866-AE10-DDEB39A8986E}"/>
                                            </p:graphicEl>
                                          </p:spTgt>
                                        </p:tgtEl>
                                        <p:attrNameLst>
                                          <p:attrName>ppt_w</p:attrName>
                                        </p:attrNameLst>
                                      </p:cBhvr>
                                      <p:tavLst>
                                        <p:tav tm="0">
                                          <p:val>
                                            <p:fltVal val="0"/>
                                          </p:val>
                                        </p:tav>
                                        <p:tav tm="100000">
                                          <p:val>
                                            <p:strVal val="#ppt_w"/>
                                          </p:val>
                                        </p:tav>
                                      </p:tavLst>
                                    </p:anim>
                                    <p:anim calcmode="lin" valueType="num">
                                      <p:cBhvr>
                                        <p:cTn id="58" dur="1000" fill="hold"/>
                                        <p:tgtEl>
                                          <p:spTgt spid="6">
                                            <p:graphicEl>
                                              <a:dgm id="{7783E0AD-86E1-4866-AE10-DDEB39A8986E}"/>
                                            </p:graphicEl>
                                          </p:spTgt>
                                        </p:tgtEl>
                                        <p:attrNameLst>
                                          <p:attrName>ppt_h</p:attrName>
                                        </p:attrNameLst>
                                      </p:cBhvr>
                                      <p:tavLst>
                                        <p:tav tm="0">
                                          <p:val>
                                            <p:fltVal val="0"/>
                                          </p:val>
                                        </p:tav>
                                        <p:tav tm="100000">
                                          <p:val>
                                            <p:strVal val="#ppt_h"/>
                                          </p:val>
                                        </p:tav>
                                      </p:tavLst>
                                    </p:anim>
                                    <p:anim calcmode="lin" valueType="num">
                                      <p:cBhvr>
                                        <p:cTn id="59" dur="1000" fill="hold"/>
                                        <p:tgtEl>
                                          <p:spTgt spid="6">
                                            <p:graphicEl>
                                              <a:dgm id="{7783E0AD-86E1-4866-AE10-DDEB39A8986E}"/>
                                            </p:graphicEl>
                                          </p:spTgt>
                                        </p:tgtEl>
                                        <p:attrNameLst>
                                          <p:attrName>style.rotation</p:attrName>
                                        </p:attrNameLst>
                                      </p:cBhvr>
                                      <p:tavLst>
                                        <p:tav tm="0">
                                          <p:val>
                                            <p:fltVal val="90"/>
                                          </p:val>
                                        </p:tav>
                                        <p:tav tm="100000">
                                          <p:val>
                                            <p:fltVal val="0"/>
                                          </p:val>
                                        </p:tav>
                                      </p:tavLst>
                                    </p:anim>
                                    <p:animEffect transition="in" filter="fade">
                                      <p:cBhvr>
                                        <p:cTn id="60" dur="1000"/>
                                        <p:tgtEl>
                                          <p:spTgt spid="6">
                                            <p:graphicEl>
                                              <a:dgm id="{7783E0AD-86E1-4866-AE10-DDEB39A8986E}"/>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grpId="0" nodeType="clickEffect">
                                  <p:stCondLst>
                                    <p:cond delay="0"/>
                                  </p:stCondLst>
                                  <p:childTnLst>
                                    <p:set>
                                      <p:cBhvr>
                                        <p:cTn id="64" dur="1" fill="hold">
                                          <p:stCondLst>
                                            <p:cond delay="0"/>
                                          </p:stCondLst>
                                        </p:cTn>
                                        <p:tgtEl>
                                          <p:spTgt spid="6">
                                            <p:graphicEl>
                                              <a:dgm id="{7FE781B0-124F-4256-8C1E-9B7E2C964921}"/>
                                            </p:graphicEl>
                                          </p:spTgt>
                                        </p:tgtEl>
                                        <p:attrNameLst>
                                          <p:attrName>style.visibility</p:attrName>
                                        </p:attrNameLst>
                                      </p:cBhvr>
                                      <p:to>
                                        <p:strVal val="visible"/>
                                      </p:to>
                                    </p:set>
                                    <p:anim calcmode="lin" valueType="num">
                                      <p:cBhvr>
                                        <p:cTn id="65" dur="1000" fill="hold"/>
                                        <p:tgtEl>
                                          <p:spTgt spid="6">
                                            <p:graphicEl>
                                              <a:dgm id="{7FE781B0-124F-4256-8C1E-9B7E2C964921}"/>
                                            </p:graphicEl>
                                          </p:spTgt>
                                        </p:tgtEl>
                                        <p:attrNameLst>
                                          <p:attrName>ppt_w</p:attrName>
                                        </p:attrNameLst>
                                      </p:cBhvr>
                                      <p:tavLst>
                                        <p:tav tm="0">
                                          <p:val>
                                            <p:fltVal val="0"/>
                                          </p:val>
                                        </p:tav>
                                        <p:tav tm="100000">
                                          <p:val>
                                            <p:strVal val="#ppt_w"/>
                                          </p:val>
                                        </p:tav>
                                      </p:tavLst>
                                    </p:anim>
                                    <p:anim calcmode="lin" valueType="num">
                                      <p:cBhvr>
                                        <p:cTn id="66" dur="1000" fill="hold"/>
                                        <p:tgtEl>
                                          <p:spTgt spid="6">
                                            <p:graphicEl>
                                              <a:dgm id="{7FE781B0-124F-4256-8C1E-9B7E2C964921}"/>
                                            </p:graphicEl>
                                          </p:spTgt>
                                        </p:tgtEl>
                                        <p:attrNameLst>
                                          <p:attrName>ppt_h</p:attrName>
                                        </p:attrNameLst>
                                      </p:cBhvr>
                                      <p:tavLst>
                                        <p:tav tm="0">
                                          <p:val>
                                            <p:fltVal val="0"/>
                                          </p:val>
                                        </p:tav>
                                        <p:tav tm="100000">
                                          <p:val>
                                            <p:strVal val="#ppt_h"/>
                                          </p:val>
                                        </p:tav>
                                      </p:tavLst>
                                    </p:anim>
                                    <p:anim calcmode="lin" valueType="num">
                                      <p:cBhvr>
                                        <p:cTn id="67" dur="1000" fill="hold"/>
                                        <p:tgtEl>
                                          <p:spTgt spid="6">
                                            <p:graphicEl>
                                              <a:dgm id="{7FE781B0-124F-4256-8C1E-9B7E2C964921}"/>
                                            </p:graphicEl>
                                          </p:spTgt>
                                        </p:tgtEl>
                                        <p:attrNameLst>
                                          <p:attrName>style.rotation</p:attrName>
                                        </p:attrNameLst>
                                      </p:cBhvr>
                                      <p:tavLst>
                                        <p:tav tm="0">
                                          <p:val>
                                            <p:fltVal val="90"/>
                                          </p:val>
                                        </p:tav>
                                        <p:tav tm="100000">
                                          <p:val>
                                            <p:fltVal val="0"/>
                                          </p:val>
                                        </p:tav>
                                      </p:tavLst>
                                    </p:anim>
                                    <p:animEffect transition="in" filter="fade">
                                      <p:cBhvr>
                                        <p:cTn id="68" dur="1000"/>
                                        <p:tgtEl>
                                          <p:spTgt spid="6">
                                            <p:graphicEl>
                                              <a:dgm id="{7FE781B0-124F-4256-8C1E-9B7E2C9649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6" name="Straight Connector 205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Isosceles Triangle 205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Isosceles Triangle 206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67" name="Rectangle 206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71" name="Isosceles Triangle 207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8DBBA7BA-82C9-6EFB-5746-26F3DA34B94F}"/>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a:solidFill>
                  <a:schemeClr val="bg1"/>
                </a:solidFill>
              </a:rPr>
              <a:t>Research Paradigms</a:t>
            </a:r>
          </a:p>
        </p:txBody>
      </p:sp>
      <p:sp>
        <p:nvSpPr>
          <p:cNvPr id="7" name="Content Placeholder 6">
            <a:extLst>
              <a:ext uri="{FF2B5EF4-FFF2-40B4-BE49-F238E27FC236}">
                <a16:creationId xmlns:a16="http://schemas.microsoft.com/office/drawing/2014/main" id="{4EDF8892-B3F9-0F84-018F-35A027742D1C}"/>
              </a:ext>
            </a:extLst>
          </p:cNvPr>
          <p:cNvSpPr>
            <a:spLocks noGrp="1"/>
          </p:cNvSpPr>
          <p:nvPr>
            <p:ph sz="half" idx="1"/>
          </p:nvPr>
        </p:nvSpPr>
        <p:spPr>
          <a:xfrm>
            <a:off x="673754" y="2160590"/>
            <a:ext cx="3973943" cy="3440110"/>
          </a:xfrm>
        </p:spPr>
        <p:txBody>
          <a:bodyPr vert="horz" lIns="91440" tIns="45720" rIns="91440" bIns="45720" rtlCol="0">
            <a:normAutofit/>
          </a:bodyPr>
          <a:lstStyle/>
          <a:p>
            <a:pPr>
              <a:lnSpc>
                <a:spcPct val="90000"/>
              </a:lnSpc>
            </a:pPr>
            <a:r>
              <a:rPr lang="en-US" dirty="0">
                <a:solidFill>
                  <a:schemeClr val="bg1"/>
                </a:solidFill>
              </a:rPr>
              <a:t>What is a research paradigm?</a:t>
            </a:r>
          </a:p>
          <a:p>
            <a:pPr lvl="1">
              <a:lnSpc>
                <a:spcPct val="90000"/>
              </a:lnSpc>
            </a:pPr>
            <a:r>
              <a:rPr lang="en-US" dirty="0">
                <a:solidFill>
                  <a:schemeClr val="bg1"/>
                </a:solidFill>
              </a:rPr>
              <a:t>A set of common beliefs and agreements shared between scientists about how problems should be understood and addressed</a:t>
            </a:r>
          </a:p>
          <a:p>
            <a:pPr>
              <a:lnSpc>
                <a:spcPct val="90000"/>
              </a:lnSpc>
            </a:pPr>
            <a:r>
              <a:rPr lang="en-US" dirty="0">
                <a:solidFill>
                  <a:schemeClr val="bg1"/>
                </a:solidFill>
              </a:rPr>
              <a:t>It influences everything about research including how the problem is identified, the method chosen to investigate and how to interpret data</a:t>
            </a:r>
          </a:p>
          <a:p>
            <a:pPr>
              <a:lnSpc>
                <a:spcPct val="90000"/>
              </a:lnSpc>
            </a:pPr>
            <a:r>
              <a:rPr lang="en-US" dirty="0">
                <a:solidFill>
                  <a:schemeClr val="bg1"/>
                </a:solidFill>
              </a:rPr>
              <a:t>Based on three pillars:</a:t>
            </a:r>
          </a:p>
        </p:txBody>
      </p:sp>
      <p:pic>
        <p:nvPicPr>
          <p:cNvPr id="2050" name="Picture 2">
            <a:extLst>
              <a:ext uri="{FF2B5EF4-FFF2-40B4-BE49-F238E27FC236}">
                <a16:creationId xmlns:a16="http://schemas.microsoft.com/office/drawing/2014/main" id="{DF609892-2CE2-F199-E167-91248BFD85C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5492429" y="1845879"/>
            <a:ext cx="6360904" cy="3754821"/>
          </a:xfrm>
          <a:prstGeom prst="rect">
            <a:avLst/>
          </a:prstGeom>
          <a:noFill/>
          <a:extLst>
            <a:ext uri="{909E8E84-426E-40DD-AFC4-6F175D3DCCD1}">
              <a14:hiddenFill xmlns:a14="http://schemas.microsoft.com/office/drawing/2010/main">
                <a:solidFill>
                  <a:srgbClr val="FFFFFF"/>
                </a:solidFill>
              </a14:hiddenFill>
            </a:ext>
          </a:extLst>
        </p:spPr>
      </p:pic>
      <p:sp>
        <p:nvSpPr>
          <p:cNvPr id="2073" name="Isosceles Triangle 207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60320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xEl>
                                              <p:pRg st="3" end="3"/>
                                            </p:txEl>
                                          </p:spTgt>
                                        </p:tgtEl>
                                        <p:attrNameLst>
                                          <p:attrName>style.visibility</p:attrName>
                                        </p:attrNameLst>
                                      </p:cBhvr>
                                      <p:to>
                                        <p:strVal val="visible"/>
                                      </p:to>
                                    </p:set>
                                    <p:animEffect transition="in" filter="fade">
                                      <p:cBhvr>
                                        <p:cTn id="20" dur="500"/>
                                        <p:tgtEl>
                                          <p:spTgt spid="7">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additive="base">
                                        <p:cTn id="25" dur="500" fill="hold"/>
                                        <p:tgtEl>
                                          <p:spTgt spid="2050"/>
                                        </p:tgtEl>
                                        <p:attrNameLst>
                                          <p:attrName>ppt_x</p:attrName>
                                        </p:attrNameLst>
                                      </p:cBhvr>
                                      <p:tavLst>
                                        <p:tav tm="0">
                                          <p:val>
                                            <p:strVal val="#ppt_x"/>
                                          </p:val>
                                        </p:tav>
                                        <p:tav tm="100000">
                                          <p:val>
                                            <p:strVal val="#ppt_x"/>
                                          </p:val>
                                        </p:tav>
                                      </p:tavLst>
                                    </p:anim>
                                    <p:anim calcmode="lin" valueType="num">
                                      <p:cBhvr additive="base">
                                        <p:cTn id="26"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0661BE-81CB-BB24-B39B-2A72254A3465}"/>
              </a:ext>
            </a:extLst>
          </p:cNvPr>
          <p:cNvSpPr>
            <a:spLocks noGrp="1"/>
          </p:cNvSpPr>
          <p:nvPr>
            <p:ph type="title"/>
          </p:nvPr>
        </p:nvSpPr>
        <p:spPr>
          <a:xfrm>
            <a:off x="2786047" y="609600"/>
            <a:ext cx="6487955" cy="1320800"/>
          </a:xfrm>
        </p:spPr>
        <p:txBody>
          <a:bodyPr>
            <a:normAutofit/>
          </a:bodyPr>
          <a:lstStyle/>
          <a:p>
            <a:r>
              <a:rPr lang="en-GB" dirty="0"/>
              <a:t>Paradigm Pillars</a:t>
            </a:r>
          </a:p>
        </p:txBody>
      </p:sp>
      <p:pic>
        <p:nvPicPr>
          <p:cNvPr id="8" name="Picture 7" descr="Different science and technology icons on a green background">
            <a:extLst>
              <a:ext uri="{FF2B5EF4-FFF2-40B4-BE49-F238E27FC236}">
                <a16:creationId xmlns:a16="http://schemas.microsoft.com/office/drawing/2014/main" id="{706C0994-C6AA-550E-B234-441027E5A02A}"/>
              </a:ext>
            </a:extLst>
          </p:cNvPr>
          <p:cNvPicPr>
            <a:picLocks noChangeAspect="1"/>
          </p:cNvPicPr>
          <p:nvPr/>
        </p:nvPicPr>
        <p:blipFill>
          <a:blip r:embed="rId2">
            <a:duotone>
              <a:prstClr val="black"/>
              <a:schemeClr val="tx2">
                <a:tint val="45000"/>
                <a:satMod val="400000"/>
              </a:schemeClr>
            </a:duotone>
          </a:blip>
          <a:srcRect l="40376" r="29804"/>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2" name="Isosceles Triangle 11">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71FF4C4D-270F-0125-03D3-492E7B8E60C9}"/>
              </a:ext>
            </a:extLst>
          </p:cNvPr>
          <p:cNvSpPr>
            <a:spLocks noGrp="1"/>
          </p:cNvSpPr>
          <p:nvPr>
            <p:ph idx="1"/>
          </p:nvPr>
        </p:nvSpPr>
        <p:spPr>
          <a:xfrm>
            <a:off x="2786047" y="2160589"/>
            <a:ext cx="6487955" cy="3880773"/>
          </a:xfrm>
        </p:spPr>
        <p:txBody>
          <a:bodyPr>
            <a:normAutofit lnSpcReduction="10000"/>
          </a:bodyPr>
          <a:lstStyle/>
          <a:p>
            <a:pPr>
              <a:lnSpc>
                <a:spcPct val="90000"/>
              </a:lnSpc>
              <a:buFont typeface="+mj-lt"/>
              <a:buAutoNum type="arabicPeriod"/>
            </a:pPr>
            <a:r>
              <a:rPr lang="en-GB" sz="1500" dirty="0"/>
              <a:t>Ontology</a:t>
            </a:r>
          </a:p>
          <a:p>
            <a:pPr lvl="1">
              <a:lnSpc>
                <a:spcPct val="90000"/>
              </a:lnSpc>
            </a:pPr>
            <a:r>
              <a:rPr lang="en-GB" sz="1500" dirty="0"/>
              <a:t>Concerned with the nature of reality. Does reality exist as a single truth or as multiple subjective constructions? Researchers must determine if the field of study contains fixed, discoverable truths or contextual, interpreted realities.</a:t>
            </a:r>
          </a:p>
          <a:p>
            <a:pPr>
              <a:lnSpc>
                <a:spcPct val="90000"/>
              </a:lnSpc>
              <a:buFont typeface="+mj-lt"/>
              <a:buAutoNum type="arabicPeriod"/>
            </a:pPr>
            <a:r>
              <a:rPr lang="en-GB" sz="1500" dirty="0"/>
              <a:t>Epistemology</a:t>
            </a:r>
          </a:p>
          <a:p>
            <a:pPr lvl="1">
              <a:lnSpc>
                <a:spcPct val="90000"/>
              </a:lnSpc>
            </a:pPr>
            <a:r>
              <a:rPr lang="en-GB" sz="1500" dirty="0"/>
              <a:t>The study of knowledge. How do we know what we know and how do we validate it? This stance determines whether objective facts are investigated with quantitative methods or subjective understanding is pursued through qualitative approaches.</a:t>
            </a:r>
          </a:p>
          <a:p>
            <a:pPr>
              <a:lnSpc>
                <a:spcPct val="90000"/>
              </a:lnSpc>
              <a:buFont typeface="+mj-lt"/>
              <a:buAutoNum type="arabicPeriod"/>
            </a:pPr>
            <a:r>
              <a:rPr lang="en-GB" sz="1500" dirty="0"/>
              <a:t>Methodology</a:t>
            </a:r>
          </a:p>
          <a:p>
            <a:pPr lvl="1">
              <a:lnSpc>
                <a:spcPct val="90000"/>
              </a:lnSpc>
            </a:pPr>
            <a:r>
              <a:rPr lang="en-GB" sz="1500" dirty="0"/>
              <a:t>Systematic approach of investigating reality and validating acquired knowledge. This determines the specific data collection and analytical techniques employed that align with the researcher’s ontological and epistemological assumptions.</a:t>
            </a:r>
          </a:p>
        </p:txBody>
      </p:sp>
    </p:spTree>
    <p:extLst>
      <p:ext uri="{BB962C8B-B14F-4D97-AF65-F5344CB8AC3E}">
        <p14:creationId xmlns:p14="http://schemas.microsoft.com/office/powerpoint/2010/main" val="123646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fade">
                                      <p:cBhvr>
                                        <p:cTn id="18" dur="500"/>
                                        <p:tgtEl>
                                          <p:spTgt spid="6">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fade">
                                      <p:cBhvr>
                                        <p:cTn id="23" dur="500"/>
                                        <p:tgtEl>
                                          <p:spTgt spid="6">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xEl>
                                              <p:pRg st="5" end="5"/>
                                            </p:txEl>
                                          </p:spTgt>
                                        </p:tgtEl>
                                        <p:attrNameLst>
                                          <p:attrName>style.visibility</p:attrName>
                                        </p:attrNameLst>
                                      </p:cBhvr>
                                      <p:to>
                                        <p:strVal val="visible"/>
                                      </p:to>
                                    </p:set>
                                    <p:animEffect transition="in" filter="fade">
                                      <p:cBhvr>
                                        <p:cTn id="26"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56382-0BC8-F108-91D6-C334C95C5E78}"/>
              </a:ext>
            </a:extLst>
          </p:cNvPr>
          <p:cNvSpPr>
            <a:spLocks noGrp="1"/>
          </p:cNvSpPr>
          <p:nvPr>
            <p:ph type="title"/>
          </p:nvPr>
        </p:nvSpPr>
        <p:spPr>
          <a:xfrm>
            <a:off x="677334" y="609600"/>
            <a:ext cx="8596668" cy="1320800"/>
          </a:xfrm>
        </p:spPr>
        <p:txBody>
          <a:bodyPr>
            <a:normAutofit/>
          </a:bodyPr>
          <a:lstStyle/>
          <a:p>
            <a:r>
              <a:rPr lang="en-GB" dirty="0"/>
              <a:t>What are the research paradigms?</a:t>
            </a:r>
          </a:p>
        </p:txBody>
      </p:sp>
      <p:graphicFrame>
        <p:nvGraphicFramePr>
          <p:cNvPr id="5" name="Content Placeholder 2">
            <a:extLst>
              <a:ext uri="{FF2B5EF4-FFF2-40B4-BE49-F238E27FC236}">
                <a16:creationId xmlns:a16="http://schemas.microsoft.com/office/drawing/2014/main" id="{70C97283-63A2-E088-D7F0-50911B129423}"/>
              </a:ext>
            </a:extLst>
          </p:cNvPr>
          <p:cNvGraphicFramePr>
            <a:graphicFrameLocks noGrp="1"/>
          </p:cNvGraphicFramePr>
          <p:nvPr>
            <p:ph idx="1"/>
            <p:extLst>
              <p:ext uri="{D42A27DB-BD31-4B8C-83A1-F6EECF244321}">
                <p14:modId xmlns:p14="http://schemas.microsoft.com/office/powerpoint/2010/main" val="226581527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04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graphicEl>
                                              <a:dgm id="{EFFAA14E-0A3A-44F8-90D7-017FBD0AE910}"/>
                                            </p:graphicEl>
                                          </p:spTgt>
                                        </p:tgtEl>
                                        <p:attrNameLst>
                                          <p:attrName>style.visibility</p:attrName>
                                        </p:attrNameLst>
                                      </p:cBhvr>
                                      <p:to>
                                        <p:strVal val="visible"/>
                                      </p:to>
                                    </p:set>
                                    <p:anim calcmode="lin" valueType="num">
                                      <p:cBhvr>
                                        <p:cTn id="7" dur="500" fill="hold"/>
                                        <p:tgtEl>
                                          <p:spTgt spid="5">
                                            <p:graphicEl>
                                              <a:dgm id="{EFFAA14E-0A3A-44F8-90D7-017FBD0AE910}"/>
                                            </p:graphicEl>
                                          </p:spTgt>
                                        </p:tgtEl>
                                        <p:attrNameLst>
                                          <p:attrName>ppt_w</p:attrName>
                                        </p:attrNameLst>
                                      </p:cBhvr>
                                      <p:tavLst>
                                        <p:tav tm="0">
                                          <p:val>
                                            <p:fltVal val="0"/>
                                          </p:val>
                                        </p:tav>
                                        <p:tav tm="100000">
                                          <p:val>
                                            <p:strVal val="#ppt_w"/>
                                          </p:val>
                                        </p:tav>
                                      </p:tavLst>
                                    </p:anim>
                                    <p:anim calcmode="lin" valueType="num">
                                      <p:cBhvr>
                                        <p:cTn id="8" dur="500" fill="hold"/>
                                        <p:tgtEl>
                                          <p:spTgt spid="5">
                                            <p:graphicEl>
                                              <a:dgm id="{EFFAA14E-0A3A-44F8-90D7-017FBD0AE910}"/>
                                            </p:graphicEl>
                                          </p:spTgt>
                                        </p:tgtEl>
                                        <p:attrNameLst>
                                          <p:attrName>ppt_h</p:attrName>
                                        </p:attrNameLst>
                                      </p:cBhvr>
                                      <p:tavLst>
                                        <p:tav tm="0">
                                          <p:val>
                                            <p:fltVal val="0"/>
                                          </p:val>
                                        </p:tav>
                                        <p:tav tm="100000">
                                          <p:val>
                                            <p:strVal val="#ppt_h"/>
                                          </p:val>
                                        </p:tav>
                                      </p:tavLst>
                                    </p:anim>
                                    <p:animEffect transition="in" filter="fade">
                                      <p:cBhvr>
                                        <p:cTn id="9" dur="500"/>
                                        <p:tgtEl>
                                          <p:spTgt spid="5">
                                            <p:graphicEl>
                                              <a:dgm id="{EFFAA14E-0A3A-44F8-90D7-017FBD0AE910}"/>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graphicEl>
                                              <a:dgm id="{4A64C3AB-B215-477B-9522-316FF7843294}"/>
                                            </p:graphicEl>
                                          </p:spTgt>
                                        </p:tgtEl>
                                        <p:attrNameLst>
                                          <p:attrName>style.visibility</p:attrName>
                                        </p:attrNameLst>
                                      </p:cBhvr>
                                      <p:to>
                                        <p:strVal val="visible"/>
                                      </p:to>
                                    </p:set>
                                    <p:anim calcmode="lin" valueType="num">
                                      <p:cBhvr>
                                        <p:cTn id="14" dur="500" fill="hold"/>
                                        <p:tgtEl>
                                          <p:spTgt spid="5">
                                            <p:graphicEl>
                                              <a:dgm id="{4A64C3AB-B215-477B-9522-316FF7843294}"/>
                                            </p:graphicEl>
                                          </p:spTgt>
                                        </p:tgtEl>
                                        <p:attrNameLst>
                                          <p:attrName>ppt_w</p:attrName>
                                        </p:attrNameLst>
                                      </p:cBhvr>
                                      <p:tavLst>
                                        <p:tav tm="0">
                                          <p:val>
                                            <p:fltVal val="0"/>
                                          </p:val>
                                        </p:tav>
                                        <p:tav tm="100000">
                                          <p:val>
                                            <p:strVal val="#ppt_w"/>
                                          </p:val>
                                        </p:tav>
                                      </p:tavLst>
                                    </p:anim>
                                    <p:anim calcmode="lin" valueType="num">
                                      <p:cBhvr>
                                        <p:cTn id="15" dur="500" fill="hold"/>
                                        <p:tgtEl>
                                          <p:spTgt spid="5">
                                            <p:graphicEl>
                                              <a:dgm id="{4A64C3AB-B215-477B-9522-316FF7843294}"/>
                                            </p:graphicEl>
                                          </p:spTgt>
                                        </p:tgtEl>
                                        <p:attrNameLst>
                                          <p:attrName>ppt_h</p:attrName>
                                        </p:attrNameLst>
                                      </p:cBhvr>
                                      <p:tavLst>
                                        <p:tav tm="0">
                                          <p:val>
                                            <p:fltVal val="0"/>
                                          </p:val>
                                        </p:tav>
                                        <p:tav tm="100000">
                                          <p:val>
                                            <p:strVal val="#ppt_h"/>
                                          </p:val>
                                        </p:tav>
                                      </p:tavLst>
                                    </p:anim>
                                    <p:animEffect transition="in" filter="fade">
                                      <p:cBhvr>
                                        <p:cTn id="16" dur="500"/>
                                        <p:tgtEl>
                                          <p:spTgt spid="5">
                                            <p:graphicEl>
                                              <a:dgm id="{4A64C3AB-B215-477B-9522-316FF7843294}"/>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5">
                                            <p:graphicEl>
                                              <a:dgm id="{532D4E8A-FF5B-4876-B0CA-A5E9B74BDA3D}"/>
                                            </p:graphicEl>
                                          </p:spTgt>
                                        </p:tgtEl>
                                        <p:attrNameLst>
                                          <p:attrName>style.visibility</p:attrName>
                                        </p:attrNameLst>
                                      </p:cBhvr>
                                      <p:to>
                                        <p:strVal val="visible"/>
                                      </p:to>
                                    </p:set>
                                    <p:anim calcmode="lin" valueType="num">
                                      <p:cBhvr>
                                        <p:cTn id="21" dur="500" fill="hold"/>
                                        <p:tgtEl>
                                          <p:spTgt spid="5">
                                            <p:graphicEl>
                                              <a:dgm id="{532D4E8A-FF5B-4876-B0CA-A5E9B74BDA3D}"/>
                                            </p:graphicEl>
                                          </p:spTgt>
                                        </p:tgtEl>
                                        <p:attrNameLst>
                                          <p:attrName>ppt_w</p:attrName>
                                        </p:attrNameLst>
                                      </p:cBhvr>
                                      <p:tavLst>
                                        <p:tav tm="0">
                                          <p:val>
                                            <p:fltVal val="0"/>
                                          </p:val>
                                        </p:tav>
                                        <p:tav tm="100000">
                                          <p:val>
                                            <p:strVal val="#ppt_w"/>
                                          </p:val>
                                        </p:tav>
                                      </p:tavLst>
                                    </p:anim>
                                    <p:anim calcmode="lin" valueType="num">
                                      <p:cBhvr>
                                        <p:cTn id="22" dur="500" fill="hold"/>
                                        <p:tgtEl>
                                          <p:spTgt spid="5">
                                            <p:graphicEl>
                                              <a:dgm id="{532D4E8A-FF5B-4876-B0CA-A5E9B74BDA3D}"/>
                                            </p:graphicEl>
                                          </p:spTgt>
                                        </p:tgtEl>
                                        <p:attrNameLst>
                                          <p:attrName>ppt_h</p:attrName>
                                        </p:attrNameLst>
                                      </p:cBhvr>
                                      <p:tavLst>
                                        <p:tav tm="0">
                                          <p:val>
                                            <p:fltVal val="0"/>
                                          </p:val>
                                        </p:tav>
                                        <p:tav tm="100000">
                                          <p:val>
                                            <p:strVal val="#ppt_h"/>
                                          </p:val>
                                        </p:tav>
                                      </p:tavLst>
                                    </p:anim>
                                    <p:animEffect transition="in" filter="fade">
                                      <p:cBhvr>
                                        <p:cTn id="23" dur="500"/>
                                        <p:tgtEl>
                                          <p:spTgt spid="5">
                                            <p:graphicEl>
                                              <a:dgm id="{532D4E8A-FF5B-4876-B0CA-A5E9B74BDA3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5">
                                            <p:graphicEl>
                                              <a:dgm id="{080F2836-6DA4-4C95-8CC0-BD5D60DF3193}"/>
                                            </p:graphicEl>
                                          </p:spTgt>
                                        </p:tgtEl>
                                        <p:attrNameLst>
                                          <p:attrName>style.visibility</p:attrName>
                                        </p:attrNameLst>
                                      </p:cBhvr>
                                      <p:to>
                                        <p:strVal val="visible"/>
                                      </p:to>
                                    </p:set>
                                    <p:anim calcmode="lin" valueType="num">
                                      <p:cBhvr>
                                        <p:cTn id="28" dur="500" fill="hold"/>
                                        <p:tgtEl>
                                          <p:spTgt spid="5">
                                            <p:graphicEl>
                                              <a:dgm id="{080F2836-6DA4-4C95-8CC0-BD5D60DF3193}"/>
                                            </p:graphicEl>
                                          </p:spTgt>
                                        </p:tgtEl>
                                        <p:attrNameLst>
                                          <p:attrName>ppt_w</p:attrName>
                                        </p:attrNameLst>
                                      </p:cBhvr>
                                      <p:tavLst>
                                        <p:tav tm="0">
                                          <p:val>
                                            <p:fltVal val="0"/>
                                          </p:val>
                                        </p:tav>
                                        <p:tav tm="100000">
                                          <p:val>
                                            <p:strVal val="#ppt_w"/>
                                          </p:val>
                                        </p:tav>
                                      </p:tavLst>
                                    </p:anim>
                                    <p:anim calcmode="lin" valueType="num">
                                      <p:cBhvr>
                                        <p:cTn id="29" dur="500" fill="hold"/>
                                        <p:tgtEl>
                                          <p:spTgt spid="5">
                                            <p:graphicEl>
                                              <a:dgm id="{080F2836-6DA4-4C95-8CC0-BD5D60DF3193}"/>
                                            </p:graphicEl>
                                          </p:spTgt>
                                        </p:tgtEl>
                                        <p:attrNameLst>
                                          <p:attrName>ppt_h</p:attrName>
                                        </p:attrNameLst>
                                      </p:cBhvr>
                                      <p:tavLst>
                                        <p:tav tm="0">
                                          <p:val>
                                            <p:fltVal val="0"/>
                                          </p:val>
                                        </p:tav>
                                        <p:tav tm="100000">
                                          <p:val>
                                            <p:strVal val="#ppt_h"/>
                                          </p:val>
                                        </p:tav>
                                      </p:tavLst>
                                    </p:anim>
                                    <p:animEffect transition="in" filter="fade">
                                      <p:cBhvr>
                                        <p:cTn id="30" dur="500"/>
                                        <p:tgtEl>
                                          <p:spTgt spid="5">
                                            <p:graphicEl>
                                              <a:dgm id="{080F2836-6DA4-4C95-8CC0-BD5D60DF3193}"/>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5">
                                            <p:graphicEl>
                                              <a:dgm id="{92826E8D-DA4F-4E42-89A3-CD0DE5B7C576}"/>
                                            </p:graphicEl>
                                          </p:spTgt>
                                        </p:tgtEl>
                                        <p:attrNameLst>
                                          <p:attrName>style.visibility</p:attrName>
                                        </p:attrNameLst>
                                      </p:cBhvr>
                                      <p:to>
                                        <p:strVal val="visible"/>
                                      </p:to>
                                    </p:set>
                                    <p:anim calcmode="lin" valueType="num">
                                      <p:cBhvr>
                                        <p:cTn id="35" dur="500" fill="hold"/>
                                        <p:tgtEl>
                                          <p:spTgt spid="5">
                                            <p:graphicEl>
                                              <a:dgm id="{92826E8D-DA4F-4E42-89A3-CD0DE5B7C576}"/>
                                            </p:graphicEl>
                                          </p:spTgt>
                                        </p:tgtEl>
                                        <p:attrNameLst>
                                          <p:attrName>ppt_w</p:attrName>
                                        </p:attrNameLst>
                                      </p:cBhvr>
                                      <p:tavLst>
                                        <p:tav tm="0">
                                          <p:val>
                                            <p:fltVal val="0"/>
                                          </p:val>
                                        </p:tav>
                                        <p:tav tm="100000">
                                          <p:val>
                                            <p:strVal val="#ppt_w"/>
                                          </p:val>
                                        </p:tav>
                                      </p:tavLst>
                                    </p:anim>
                                    <p:anim calcmode="lin" valueType="num">
                                      <p:cBhvr>
                                        <p:cTn id="36" dur="500" fill="hold"/>
                                        <p:tgtEl>
                                          <p:spTgt spid="5">
                                            <p:graphicEl>
                                              <a:dgm id="{92826E8D-DA4F-4E42-89A3-CD0DE5B7C576}"/>
                                            </p:graphicEl>
                                          </p:spTgt>
                                        </p:tgtEl>
                                        <p:attrNameLst>
                                          <p:attrName>ppt_h</p:attrName>
                                        </p:attrNameLst>
                                      </p:cBhvr>
                                      <p:tavLst>
                                        <p:tav tm="0">
                                          <p:val>
                                            <p:fltVal val="0"/>
                                          </p:val>
                                        </p:tav>
                                        <p:tav tm="100000">
                                          <p:val>
                                            <p:strVal val="#ppt_h"/>
                                          </p:val>
                                        </p:tav>
                                      </p:tavLst>
                                    </p:anim>
                                    <p:animEffect transition="in" filter="fade">
                                      <p:cBhvr>
                                        <p:cTn id="37" dur="500"/>
                                        <p:tgtEl>
                                          <p:spTgt spid="5">
                                            <p:graphicEl>
                                              <a:dgm id="{92826E8D-DA4F-4E42-89A3-CD0DE5B7C5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B63AF010-F9A1-320E-1D29-4063A46146AF}"/>
              </a:ext>
            </a:extLst>
          </p:cNvPr>
          <p:cNvPicPr>
            <a:picLocks noChangeAspect="1"/>
          </p:cNvPicPr>
          <p:nvPr/>
        </p:nvPicPr>
        <p:blipFill>
          <a:blip r:embed="rId2"/>
          <a:srcRect r="2289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CDDF830-4CAA-F00C-C9E4-B5EC38D241D9}"/>
              </a:ext>
            </a:extLst>
          </p:cNvPr>
          <p:cNvSpPr>
            <a:spLocks noGrp="1"/>
          </p:cNvSpPr>
          <p:nvPr>
            <p:ph type="title"/>
          </p:nvPr>
        </p:nvSpPr>
        <p:spPr>
          <a:xfrm>
            <a:off x="677333" y="609600"/>
            <a:ext cx="3851123" cy="1320800"/>
          </a:xfrm>
        </p:spPr>
        <p:txBody>
          <a:bodyPr>
            <a:normAutofit/>
          </a:bodyPr>
          <a:lstStyle/>
          <a:p>
            <a:r>
              <a:rPr lang="en-GB" dirty="0"/>
              <a:t>Positivism</a:t>
            </a:r>
          </a:p>
        </p:txBody>
      </p:sp>
      <p:sp>
        <p:nvSpPr>
          <p:cNvPr id="3" name="Content Placeholder 2">
            <a:extLst>
              <a:ext uri="{FF2B5EF4-FFF2-40B4-BE49-F238E27FC236}">
                <a16:creationId xmlns:a16="http://schemas.microsoft.com/office/drawing/2014/main" id="{46D7A0C4-D2B7-785E-F5D6-882F543BFCA0}"/>
              </a:ext>
            </a:extLst>
          </p:cNvPr>
          <p:cNvSpPr>
            <a:spLocks noGrp="1"/>
          </p:cNvSpPr>
          <p:nvPr>
            <p:ph idx="1"/>
          </p:nvPr>
        </p:nvSpPr>
        <p:spPr>
          <a:xfrm>
            <a:off x="677334" y="2160589"/>
            <a:ext cx="3851122" cy="3880773"/>
          </a:xfrm>
        </p:spPr>
        <p:txBody>
          <a:bodyPr>
            <a:normAutofit/>
          </a:bodyPr>
          <a:lstStyle/>
          <a:p>
            <a:pPr>
              <a:lnSpc>
                <a:spcPct val="90000"/>
              </a:lnSpc>
            </a:pPr>
            <a:r>
              <a:rPr lang="en-GB" sz="1700" dirty="0"/>
              <a:t>A single, measurable reality is assumed</a:t>
            </a:r>
          </a:p>
          <a:p>
            <a:pPr>
              <a:lnSpc>
                <a:spcPct val="90000"/>
              </a:lnSpc>
            </a:pPr>
            <a:r>
              <a:rPr lang="en-GB" sz="1700" dirty="0"/>
              <a:t>Measured with quantitative methods</a:t>
            </a:r>
          </a:p>
          <a:p>
            <a:pPr>
              <a:lnSpc>
                <a:spcPct val="90000"/>
              </a:lnSpc>
            </a:pPr>
            <a:r>
              <a:rPr lang="en-GB" sz="1700" dirty="0"/>
              <a:t>Emphasises empirical observations and logical reasoning</a:t>
            </a:r>
          </a:p>
          <a:p>
            <a:pPr>
              <a:lnSpc>
                <a:spcPct val="90000"/>
              </a:lnSpc>
            </a:pPr>
            <a:r>
              <a:rPr lang="en-GB" sz="1700" dirty="0"/>
              <a:t>Example: A study measuring the impact of a new fitness regimen on geriatric performance using statistical analysis</a:t>
            </a:r>
          </a:p>
          <a:p>
            <a:pPr>
              <a:lnSpc>
                <a:spcPct val="90000"/>
              </a:lnSpc>
            </a:pPr>
            <a:r>
              <a:rPr lang="en-GB" sz="1700" dirty="0"/>
              <a:t>Example: Studying the effect of a drug on patient recovery using controlled trials</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2398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10D87-5C4E-091D-EE28-1AAF65A6C6EC}"/>
              </a:ext>
            </a:extLst>
          </p:cNvPr>
          <p:cNvSpPr>
            <a:spLocks noGrp="1"/>
          </p:cNvSpPr>
          <p:nvPr>
            <p:ph type="title"/>
          </p:nvPr>
        </p:nvSpPr>
        <p:spPr>
          <a:xfrm>
            <a:off x="5536734" y="609600"/>
            <a:ext cx="3737268" cy="1320800"/>
          </a:xfrm>
        </p:spPr>
        <p:txBody>
          <a:bodyPr>
            <a:normAutofit/>
          </a:bodyPr>
          <a:lstStyle/>
          <a:p>
            <a:r>
              <a:rPr lang="en-GB" dirty="0"/>
              <a:t>Post-positivism</a:t>
            </a:r>
          </a:p>
        </p:txBody>
      </p:sp>
      <p:sp>
        <p:nvSpPr>
          <p:cNvPr id="3" name="Content Placeholder 2">
            <a:extLst>
              <a:ext uri="{FF2B5EF4-FFF2-40B4-BE49-F238E27FC236}">
                <a16:creationId xmlns:a16="http://schemas.microsoft.com/office/drawing/2014/main" id="{A7692C91-63BB-A334-A5E3-2E35D8A945EA}"/>
              </a:ext>
            </a:extLst>
          </p:cNvPr>
          <p:cNvSpPr>
            <a:spLocks noGrp="1"/>
          </p:cNvSpPr>
          <p:nvPr>
            <p:ph idx="1"/>
          </p:nvPr>
        </p:nvSpPr>
        <p:spPr>
          <a:xfrm>
            <a:off x="5209563" y="2160589"/>
            <a:ext cx="4064439" cy="3880773"/>
          </a:xfrm>
        </p:spPr>
        <p:txBody>
          <a:bodyPr>
            <a:normAutofit/>
          </a:bodyPr>
          <a:lstStyle/>
          <a:p>
            <a:pPr>
              <a:lnSpc>
                <a:spcPct val="90000"/>
              </a:lnSpc>
            </a:pPr>
            <a:r>
              <a:rPr lang="en-GB" sz="1500" dirty="0"/>
              <a:t>Similar to positivism but acknowledges that complete objectivity by the researcher is impossible</a:t>
            </a:r>
          </a:p>
          <a:p>
            <a:pPr>
              <a:lnSpc>
                <a:spcPct val="90000"/>
              </a:lnSpc>
            </a:pPr>
            <a:r>
              <a:rPr lang="en-GB" sz="1500" dirty="0"/>
              <a:t>Researcher biases and influences are recognised </a:t>
            </a:r>
          </a:p>
          <a:p>
            <a:pPr>
              <a:lnSpc>
                <a:spcPct val="90000"/>
              </a:lnSpc>
            </a:pPr>
            <a:r>
              <a:rPr lang="en-GB" sz="1500" dirty="0"/>
              <a:t>Efforts are made to minimise these factors</a:t>
            </a:r>
          </a:p>
          <a:p>
            <a:pPr>
              <a:lnSpc>
                <a:spcPct val="90000"/>
              </a:lnSpc>
            </a:pPr>
            <a:r>
              <a:rPr lang="en-GB" sz="1500" dirty="0"/>
              <a:t>Example: Investigating the effectiveness of a new drug for treating a rare disease in a double-blind randomised controlled trial, along with collection of qualitative feedback from patients regarding the side effects</a:t>
            </a:r>
          </a:p>
        </p:txBody>
      </p:sp>
      <p:pic>
        <p:nvPicPr>
          <p:cNvPr id="6" name="Picture 5" descr="Neon colored glass tubes">
            <a:extLst>
              <a:ext uri="{FF2B5EF4-FFF2-40B4-BE49-F238E27FC236}">
                <a16:creationId xmlns:a16="http://schemas.microsoft.com/office/drawing/2014/main" id="{390FE673-2525-D194-746B-50A4DAD6369F}"/>
              </a:ext>
            </a:extLst>
          </p:cNvPr>
          <p:cNvPicPr>
            <a:picLocks noChangeAspect="1"/>
          </p:cNvPicPr>
          <p:nvPr/>
        </p:nvPicPr>
        <p:blipFill>
          <a:blip r:embed="rId2">
            <a:extLst>
              <a:ext uri="{28A0092B-C50C-407E-A947-70E740481C1C}">
                <a14:useLocalDpi xmlns:a14="http://schemas.microsoft.com/office/drawing/2010/main" val="0"/>
              </a:ext>
            </a:extLst>
          </a:blip>
          <a:srcRect l="4740" r="41963"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715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rawings on colorful paper">
            <a:extLst>
              <a:ext uri="{FF2B5EF4-FFF2-40B4-BE49-F238E27FC236}">
                <a16:creationId xmlns:a16="http://schemas.microsoft.com/office/drawing/2014/main" id="{86608DA2-1E40-EE58-60C7-33C1228D2E6D}"/>
              </a:ext>
            </a:extLst>
          </p:cNvPr>
          <p:cNvPicPr>
            <a:picLocks noChangeAspect="1"/>
          </p:cNvPicPr>
          <p:nvPr/>
        </p:nvPicPr>
        <p:blipFill>
          <a:blip r:embed="rId2"/>
          <a:srcRect l="1317" r="21574"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475F6B8-B19A-7EA2-6B32-19A8D92F12B8}"/>
              </a:ext>
            </a:extLst>
          </p:cNvPr>
          <p:cNvSpPr>
            <a:spLocks noGrp="1"/>
          </p:cNvSpPr>
          <p:nvPr>
            <p:ph type="title"/>
          </p:nvPr>
        </p:nvSpPr>
        <p:spPr>
          <a:xfrm>
            <a:off x="677333" y="609600"/>
            <a:ext cx="3851123" cy="1320800"/>
          </a:xfrm>
        </p:spPr>
        <p:txBody>
          <a:bodyPr>
            <a:normAutofit/>
          </a:bodyPr>
          <a:lstStyle/>
          <a:p>
            <a:r>
              <a:rPr lang="en-GB" dirty="0"/>
              <a:t>Constructivism</a:t>
            </a:r>
          </a:p>
        </p:txBody>
      </p:sp>
      <p:sp>
        <p:nvSpPr>
          <p:cNvPr id="3" name="Content Placeholder 2">
            <a:extLst>
              <a:ext uri="{FF2B5EF4-FFF2-40B4-BE49-F238E27FC236}">
                <a16:creationId xmlns:a16="http://schemas.microsoft.com/office/drawing/2014/main" id="{906124AF-EAD4-3969-5307-176DFB78FB98}"/>
              </a:ext>
            </a:extLst>
          </p:cNvPr>
          <p:cNvSpPr>
            <a:spLocks noGrp="1"/>
          </p:cNvSpPr>
          <p:nvPr>
            <p:ph idx="1"/>
          </p:nvPr>
        </p:nvSpPr>
        <p:spPr>
          <a:xfrm>
            <a:off x="677334" y="2160589"/>
            <a:ext cx="3851122" cy="3880773"/>
          </a:xfrm>
        </p:spPr>
        <p:txBody>
          <a:bodyPr>
            <a:normAutofit/>
          </a:bodyPr>
          <a:lstStyle/>
          <a:p>
            <a:pPr>
              <a:lnSpc>
                <a:spcPct val="90000"/>
              </a:lnSpc>
            </a:pPr>
            <a:r>
              <a:rPr lang="en-GB" sz="1500" dirty="0"/>
              <a:t>Reality is seen as subjective, shaped by individual and social contexts</a:t>
            </a:r>
          </a:p>
          <a:p>
            <a:pPr>
              <a:lnSpc>
                <a:spcPct val="90000"/>
              </a:lnSpc>
            </a:pPr>
            <a:r>
              <a:rPr lang="en-GB" sz="1500" dirty="0"/>
              <a:t>Focus on how people construct meaning, valuing reflexivity, ethical responsibility and co-created knowledge to drive social change</a:t>
            </a:r>
          </a:p>
          <a:p>
            <a:pPr>
              <a:lnSpc>
                <a:spcPct val="90000"/>
              </a:lnSpc>
            </a:pPr>
            <a:r>
              <a:rPr lang="en-GB" sz="1500" dirty="0"/>
              <a:t>Rely more on quantitative information</a:t>
            </a:r>
          </a:p>
          <a:p>
            <a:pPr>
              <a:lnSpc>
                <a:spcPct val="90000"/>
              </a:lnSpc>
            </a:pPr>
            <a:r>
              <a:rPr lang="en-GB" sz="1500" dirty="0"/>
              <a:t>Example: Using in-depth interviews and narrative analysis to explore how teenagers construct their identities as influencers across social media</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61198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0A0DA-348A-5E04-91AA-E9A56D6D9E46}"/>
              </a:ext>
            </a:extLst>
          </p:cNvPr>
          <p:cNvSpPr>
            <a:spLocks noGrp="1"/>
          </p:cNvSpPr>
          <p:nvPr>
            <p:ph type="title"/>
          </p:nvPr>
        </p:nvSpPr>
        <p:spPr>
          <a:xfrm>
            <a:off x="5536734" y="609600"/>
            <a:ext cx="3737268" cy="1320800"/>
          </a:xfrm>
        </p:spPr>
        <p:txBody>
          <a:bodyPr>
            <a:normAutofit/>
          </a:bodyPr>
          <a:lstStyle/>
          <a:p>
            <a:r>
              <a:rPr lang="en-GB" dirty="0"/>
              <a:t>Interpretivism</a:t>
            </a:r>
          </a:p>
        </p:txBody>
      </p:sp>
      <p:sp>
        <p:nvSpPr>
          <p:cNvPr id="3" name="Content Placeholder 2">
            <a:extLst>
              <a:ext uri="{FF2B5EF4-FFF2-40B4-BE49-F238E27FC236}">
                <a16:creationId xmlns:a16="http://schemas.microsoft.com/office/drawing/2014/main" id="{2399F80E-0B7E-2317-421A-857C974938FD}"/>
              </a:ext>
            </a:extLst>
          </p:cNvPr>
          <p:cNvSpPr>
            <a:spLocks noGrp="1"/>
          </p:cNvSpPr>
          <p:nvPr>
            <p:ph idx="1"/>
          </p:nvPr>
        </p:nvSpPr>
        <p:spPr>
          <a:xfrm>
            <a:off x="5209563" y="2160589"/>
            <a:ext cx="4064439" cy="3880773"/>
          </a:xfrm>
        </p:spPr>
        <p:txBody>
          <a:bodyPr>
            <a:normAutofit/>
          </a:bodyPr>
          <a:lstStyle/>
          <a:p>
            <a:pPr>
              <a:lnSpc>
                <a:spcPct val="90000"/>
              </a:lnSpc>
            </a:pPr>
            <a:r>
              <a:rPr lang="en-GB" dirty="0"/>
              <a:t>Subjective realities are studied by exploring individuals lived experiences and meanings</a:t>
            </a:r>
          </a:p>
          <a:p>
            <a:pPr>
              <a:lnSpc>
                <a:spcPct val="90000"/>
              </a:lnSpc>
            </a:pPr>
            <a:r>
              <a:rPr lang="en-GB" dirty="0"/>
              <a:t>Researchers immerse themselves in participants perspectives</a:t>
            </a:r>
          </a:p>
          <a:p>
            <a:pPr>
              <a:lnSpc>
                <a:spcPct val="90000"/>
              </a:lnSpc>
            </a:pPr>
            <a:r>
              <a:rPr lang="en-GB" dirty="0"/>
              <a:t>Prioritise deep, empathetic understanding</a:t>
            </a:r>
          </a:p>
          <a:p>
            <a:pPr>
              <a:lnSpc>
                <a:spcPct val="90000"/>
              </a:lnSpc>
            </a:pPr>
            <a:r>
              <a:rPr lang="en-GB" dirty="0"/>
              <a:t>Example: Understanding how prison inmates perceive the benefits of regular yoga classes</a:t>
            </a:r>
          </a:p>
          <a:p>
            <a:pPr>
              <a:lnSpc>
                <a:spcPct val="90000"/>
              </a:lnSpc>
            </a:pPr>
            <a:r>
              <a:rPr lang="en-GB" dirty="0"/>
              <a:t>Example: Exploring how teenagers perceive the value of collaborative learning</a:t>
            </a:r>
          </a:p>
        </p:txBody>
      </p:sp>
      <p:pic>
        <p:nvPicPr>
          <p:cNvPr id="7" name="Picture 6">
            <a:extLst>
              <a:ext uri="{FF2B5EF4-FFF2-40B4-BE49-F238E27FC236}">
                <a16:creationId xmlns:a16="http://schemas.microsoft.com/office/drawing/2014/main" id="{91103185-D3E3-C94D-BD2E-D293A89C2B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617" r="2807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4728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pheres in balance">
            <a:extLst>
              <a:ext uri="{FF2B5EF4-FFF2-40B4-BE49-F238E27FC236}">
                <a16:creationId xmlns:a16="http://schemas.microsoft.com/office/drawing/2014/main" id="{59A8500E-0D8E-D888-A23A-9F6AA5BE9C51}"/>
              </a:ext>
            </a:extLst>
          </p:cNvPr>
          <p:cNvPicPr>
            <a:picLocks noChangeAspect="1"/>
          </p:cNvPicPr>
          <p:nvPr/>
        </p:nvPicPr>
        <p:blipFill>
          <a:blip r:embed="rId3">
            <a:extLst>
              <a:ext uri="{28A0092B-C50C-407E-A947-70E740481C1C}">
                <a14:useLocalDpi xmlns:a14="http://schemas.microsoft.com/office/drawing/2010/main" val="0"/>
              </a:ext>
            </a:extLst>
          </a:blip>
          <a:srcRect l="7334" r="14402"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F9B201F-7D9F-20D9-8D02-18F359F57D51}"/>
              </a:ext>
            </a:extLst>
          </p:cNvPr>
          <p:cNvSpPr>
            <a:spLocks noGrp="1"/>
          </p:cNvSpPr>
          <p:nvPr>
            <p:ph type="title"/>
          </p:nvPr>
        </p:nvSpPr>
        <p:spPr>
          <a:xfrm>
            <a:off x="677333" y="609600"/>
            <a:ext cx="3851123" cy="1320800"/>
          </a:xfrm>
        </p:spPr>
        <p:txBody>
          <a:bodyPr>
            <a:normAutofit/>
          </a:bodyPr>
          <a:lstStyle/>
          <a:p>
            <a:r>
              <a:rPr lang="en-GB" dirty="0"/>
              <a:t>Pragmatism</a:t>
            </a:r>
          </a:p>
        </p:txBody>
      </p:sp>
      <p:sp>
        <p:nvSpPr>
          <p:cNvPr id="3" name="Content Placeholder 2">
            <a:extLst>
              <a:ext uri="{FF2B5EF4-FFF2-40B4-BE49-F238E27FC236}">
                <a16:creationId xmlns:a16="http://schemas.microsoft.com/office/drawing/2014/main" id="{4296BAB0-FDF1-CB78-61BB-0009C56149AD}"/>
              </a:ext>
            </a:extLst>
          </p:cNvPr>
          <p:cNvSpPr>
            <a:spLocks noGrp="1"/>
          </p:cNvSpPr>
          <p:nvPr>
            <p:ph idx="1"/>
          </p:nvPr>
        </p:nvSpPr>
        <p:spPr>
          <a:xfrm>
            <a:off x="677334" y="2160589"/>
            <a:ext cx="3851122" cy="3880773"/>
          </a:xfrm>
        </p:spPr>
        <p:txBody>
          <a:bodyPr>
            <a:normAutofit/>
          </a:bodyPr>
          <a:lstStyle/>
          <a:p>
            <a:pPr>
              <a:lnSpc>
                <a:spcPct val="90000"/>
              </a:lnSpc>
            </a:pPr>
            <a:r>
              <a:rPr lang="en-GB" sz="1700" dirty="0"/>
              <a:t>Methods are chosen based on the research question</a:t>
            </a:r>
          </a:p>
          <a:p>
            <a:pPr>
              <a:lnSpc>
                <a:spcPct val="90000"/>
              </a:lnSpc>
            </a:pPr>
            <a:r>
              <a:rPr lang="en-GB" sz="1700" dirty="0"/>
              <a:t>Combining qualitative and quantitative approaches</a:t>
            </a:r>
          </a:p>
          <a:p>
            <a:pPr>
              <a:lnSpc>
                <a:spcPct val="90000"/>
              </a:lnSpc>
            </a:pPr>
            <a:r>
              <a:rPr lang="en-GB" sz="1700" dirty="0"/>
              <a:t>Prioritise the practical outcomes over fixed realities, balancing subjective and objective</a:t>
            </a:r>
          </a:p>
          <a:p>
            <a:pPr>
              <a:lnSpc>
                <a:spcPct val="90000"/>
              </a:lnSpc>
            </a:pPr>
            <a:r>
              <a:rPr lang="en-GB" sz="1700" dirty="0"/>
              <a:t>Example: Studying the effectiveness of a climate advocacy program by combining surveys and focus groups</a:t>
            </a:r>
          </a:p>
          <a:p>
            <a:pPr>
              <a:lnSpc>
                <a:spcPct val="90000"/>
              </a:lnSpc>
            </a:pPr>
            <a:r>
              <a:rPr lang="en-GB" sz="1700" dirty="0"/>
              <a:t>Example: Assessing a public health awareness campaign using surveys and focus groups</a:t>
            </a:r>
          </a:p>
        </p:txBody>
      </p:sp>
      <p:cxnSp>
        <p:nvCxnSpPr>
          <p:cNvPr id="31" name="Straight Connector 3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3078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E868-515D-880B-0D1E-504A5D3C730B}"/>
              </a:ext>
            </a:extLst>
          </p:cNvPr>
          <p:cNvSpPr>
            <a:spLocks noGrp="1"/>
          </p:cNvSpPr>
          <p:nvPr>
            <p:ph type="title"/>
          </p:nvPr>
        </p:nvSpPr>
        <p:spPr>
          <a:xfrm>
            <a:off x="677334" y="609600"/>
            <a:ext cx="8596668" cy="1320800"/>
          </a:xfrm>
        </p:spPr>
        <p:txBody>
          <a:bodyPr anchor="t">
            <a:normAutofit/>
          </a:bodyPr>
          <a:lstStyle/>
          <a:p>
            <a:r>
              <a:rPr lang="en-GB" dirty="0"/>
              <a:t>Class Activity</a:t>
            </a:r>
          </a:p>
        </p:txBody>
      </p:sp>
      <p:pic>
        <p:nvPicPr>
          <p:cNvPr id="5" name="Picture 4">
            <a:extLst>
              <a:ext uri="{FF2B5EF4-FFF2-40B4-BE49-F238E27FC236}">
                <a16:creationId xmlns:a16="http://schemas.microsoft.com/office/drawing/2014/main" id="{435AD802-5EB8-DE69-DFA1-A6EE34F704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474" y="2159331"/>
            <a:ext cx="5283289" cy="3420929"/>
          </a:xfrm>
          <a:prstGeom prst="rect">
            <a:avLst/>
          </a:prstGeom>
        </p:spPr>
      </p:pic>
      <p:sp>
        <p:nvSpPr>
          <p:cNvPr id="3" name="Content Placeholder 2">
            <a:extLst>
              <a:ext uri="{FF2B5EF4-FFF2-40B4-BE49-F238E27FC236}">
                <a16:creationId xmlns:a16="http://schemas.microsoft.com/office/drawing/2014/main" id="{D7986043-F83A-0629-FC6C-63D3771AC067}"/>
              </a:ext>
            </a:extLst>
          </p:cNvPr>
          <p:cNvSpPr>
            <a:spLocks noGrp="1"/>
          </p:cNvSpPr>
          <p:nvPr>
            <p:ph idx="1"/>
          </p:nvPr>
        </p:nvSpPr>
        <p:spPr>
          <a:xfrm>
            <a:off x="6416039" y="2160589"/>
            <a:ext cx="2927185" cy="3880773"/>
          </a:xfrm>
        </p:spPr>
        <p:txBody>
          <a:bodyPr>
            <a:normAutofit/>
          </a:bodyPr>
          <a:lstStyle/>
          <a:p>
            <a:pPr marL="0" indent="0">
              <a:buNone/>
            </a:pPr>
            <a:r>
              <a:rPr lang="en-GB" sz="2800" dirty="0"/>
              <a:t>In small groups, read the article abstracts in the information pack provided and decide which paradigm they have used</a:t>
            </a:r>
          </a:p>
        </p:txBody>
      </p:sp>
    </p:spTree>
    <p:extLst>
      <p:ext uri="{BB962C8B-B14F-4D97-AF65-F5344CB8AC3E}">
        <p14:creationId xmlns:p14="http://schemas.microsoft.com/office/powerpoint/2010/main" val="234769749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9E42144-630B-0033-8777-AE3880025355}"/>
              </a:ext>
            </a:extLst>
          </p:cNvPr>
          <p:cNvGraphicFramePr>
            <a:graphicFrameLocks noGrp="1"/>
          </p:cNvGraphicFramePr>
          <p:nvPr>
            <p:ph idx="1"/>
            <p:extLst>
              <p:ext uri="{D42A27DB-BD31-4B8C-83A1-F6EECF244321}">
                <p14:modId xmlns:p14="http://schemas.microsoft.com/office/powerpoint/2010/main" val="3004493428"/>
              </p:ext>
            </p:extLst>
          </p:nvPr>
        </p:nvGraphicFramePr>
        <p:xfrm>
          <a:off x="512064" y="722376"/>
          <a:ext cx="8762112" cy="5568696"/>
        </p:xfrm>
        <a:graphic>
          <a:graphicData uri="http://schemas.openxmlformats.org/drawingml/2006/table">
            <a:tbl>
              <a:tblPr firstRow="1" bandRow="1">
                <a:tableStyleId>{5C22544A-7EE6-4342-B048-85BDC9FD1C3A}</a:tableStyleId>
              </a:tblPr>
              <a:tblGrid>
                <a:gridCol w="2190528">
                  <a:extLst>
                    <a:ext uri="{9D8B030D-6E8A-4147-A177-3AD203B41FA5}">
                      <a16:colId xmlns:a16="http://schemas.microsoft.com/office/drawing/2014/main" val="2411728444"/>
                    </a:ext>
                  </a:extLst>
                </a:gridCol>
                <a:gridCol w="2190528">
                  <a:extLst>
                    <a:ext uri="{9D8B030D-6E8A-4147-A177-3AD203B41FA5}">
                      <a16:colId xmlns:a16="http://schemas.microsoft.com/office/drawing/2014/main" val="3840858638"/>
                    </a:ext>
                  </a:extLst>
                </a:gridCol>
                <a:gridCol w="2190528">
                  <a:extLst>
                    <a:ext uri="{9D8B030D-6E8A-4147-A177-3AD203B41FA5}">
                      <a16:colId xmlns:a16="http://schemas.microsoft.com/office/drawing/2014/main" val="945877509"/>
                    </a:ext>
                  </a:extLst>
                </a:gridCol>
                <a:gridCol w="2190528">
                  <a:extLst>
                    <a:ext uri="{9D8B030D-6E8A-4147-A177-3AD203B41FA5}">
                      <a16:colId xmlns:a16="http://schemas.microsoft.com/office/drawing/2014/main" val="3089965807"/>
                    </a:ext>
                  </a:extLst>
                </a:gridCol>
              </a:tblGrid>
              <a:tr h="491935">
                <a:tc>
                  <a:txBody>
                    <a:bodyPr/>
                    <a:lstStyle/>
                    <a:p>
                      <a:r>
                        <a:rPr lang="en-GB" dirty="0"/>
                        <a:t>Paradigm</a:t>
                      </a:r>
                    </a:p>
                  </a:txBody>
                  <a:tcPr/>
                </a:tc>
                <a:tc>
                  <a:txBody>
                    <a:bodyPr/>
                    <a:lstStyle/>
                    <a:p>
                      <a:r>
                        <a:rPr lang="en-GB" dirty="0"/>
                        <a:t>Ontology</a:t>
                      </a:r>
                    </a:p>
                  </a:txBody>
                  <a:tcPr/>
                </a:tc>
                <a:tc>
                  <a:txBody>
                    <a:bodyPr/>
                    <a:lstStyle/>
                    <a:p>
                      <a:r>
                        <a:rPr lang="en-GB" dirty="0"/>
                        <a:t>Epistemology</a:t>
                      </a:r>
                    </a:p>
                  </a:txBody>
                  <a:tcPr/>
                </a:tc>
                <a:tc>
                  <a:txBody>
                    <a:bodyPr/>
                    <a:lstStyle/>
                    <a:p>
                      <a:r>
                        <a:rPr lang="en-GB" dirty="0"/>
                        <a:t>Methods</a:t>
                      </a:r>
                    </a:p>
                  </a:txBody>
                  <a:tcPr/>
                </a:tc>
                <a:extLst>
                  <a:ext uri="{0D108BD9-81ED-4DB2-BD59-A6C34878D82A}">
                    <a16:rowId xmlns:a16="http://schemas.microsoft.com/office/drawing/2014/main" val="3013564798"/>
                  </a:ext>
                </a:extLst>
              </a:tr>
              <a:tr h="1016825">
                <a:tc>
                  <a:txBody>
                    <a:bodyPr/>
                    <a:lstStyle/>
                    <a:p>
                      <a:r>
                        <a:rPr lang="en-GB" dirty="0"/>
                        <a:t>Positivism</a:t>
                      </a:r>
                    </a:p>
                  </a:txBody>
                  <a:tcPr/>
                </a:tc>
                <a:tc>
                  <a:txBody>
                    <a:bodyPr/>
                    <a:lstStyle/>
                    <a:p>
                      <a:r>
                        <a:rPr lang="en-GB" dirty="0"/>
                        <a:t>Objective, singular, measurable</a:t>
                      </a:r>
                    </a:p>
                  </a:txBody>
                  <a:tcPr/>
                </a:tc>
                <a:tc>
                  <a:txBody>
                    <a:bodyPr/>
                    <a:lstStyle/>
                    <a:p>
                      <a:r>
                        <a:rPr lang="en-GB" dirty="0"/>
                        <a:t>Empirical observation; quantitative data</a:t>
                      </a:r>
                    </a:p>
                  </a:txBody>
                  <a:tcPr/>
                </a:tc>
                <a:tc>
                  <a:txBody>
                    <a:bodyPr/>
                    <a:lstStyle/>
                    <a:p>
                      <a:r>
                        <a:rPr lang="en-GB" dirty="0"/>
                        <a:t>Experiments, surveys, statistical analysis</a:t>
                      </a:r>
                    </a:p>
                  </a:txBody>
                  <a:tcPr/>
                </a:tc>
                <a:extLst>
                  <a:ext uri="{0D108BD9-81ED-4DB2-BD59-A6C34878D82A}">
                    <a16:rowId xmlns:a16="http://schemas.microsoft.com/office/drawing/2014/main" val="1496007178"/>
                  </a:ext>
                </a:extLst>
              </a:tr>
              <a:tr h="1225296">
                <a:tc>
                  <a:txBody>
                    <a:bodyPr/>
                    <a:lstStyle/>
                    <a:p>
                      <a:r>
                        <a:rPr lang="en-GB" dirty="0"/>
                        <a:t>Post-positivism</a:t>
                      </a:r>
                    </a:p>
                  </a:txBody>
                  <a:tcPr/>
                </a:tc>
                <a:tc>
                  <a:txBody>
                    <a:bodyPr/>
                    <a:lstStyle/>
                    <a:p>
                      <a:r>
                        <a:rPr lang="en-GB" dirty="0"/>
                        <a:t>Reality exists but is imperfectly knowable</a:t>
                      </a:r>
                    </a:p>
                  </a:txBody>
                  <a:tcPr/>
                </a:tc>
                <a:tc>
                  <a:txBody>
                    <a:bodyPr/>
                    <a:lstStyle/>
                    <a:p>
                      <a:r>
                        <a:rPr lang="en-GB" dirty="0"/>
                        <a:t>Probabilistic; combines empirical and critical knowledge</a:t>
                      </a:r>
                    </a:p>
                  </a:txBody>
                  <a:tcPr/>
                </a:tc>
                <a:tc>
                  <a:txBody>
                    <a:bodyPr/>
                    <a:lstStyle/>
                    <a:p>
                      <a:r>
                        <a:rPr lang="en-GB" dirty="0"/>
                        <a:t>Mixed methods (quantitative and qualitative)</a:t>
                      </a:r>
                    </a:p>
                  </a:txBody>
                  <a:tcPr/>
                </a:tc>
                <a:extLst>
                  <a:ext uri="{0D108BD9-81ED-4DB2-BD59-A6C34878D82A}">
                    <a16:rowId xmlns:a16="http://schemas.microsoft.com/office/drawing/2014/main" val="2670868574"/>
                  </a:ext>
                </a:extLst>
              </a:tr>
              <a:tr h="1005840">
                <a:tc>
                  <a:txBody>
                    <a:bodyPr/>
                    <a:lstStyle/>
                    <a:p>
                      <a:r>
                        <a:rPr lang="en-GB" dirty="0"/>
                        <a:t>Constructivism</a:t>
                      </a:r>
                    </a:p>
                  </a:txBody>
                  <a:tcPr/>
                </a:tc>
                <a:tc>
                  <a:txBody>
                    <a:bodyPr/>
                    <a:lstStyle/>
                    <a:p>
                      <a:r>
                        <a:rPr lang="en-GB" dirty="0"/>
                        <a:t>Subjective, socially constructed</a:t>
                      </a:r>
                    </a:p>
                  </a:txBody>
                  <a:tcPr/>
                </a:tc>
                <a:tc>
                  <a:txBody>
                    <a:bodyPr/>
                    <a:lstStyle/>
                    <a:p>
                      <a:r>
                        <a:rPr lang="en-GB" dirty="0"/>
                        <a:t>Co-created through interactions; context-dependent</a:t>
                      </a:r>
                    </a:p>
                  </a:txBody>
                  <a:tcPr/>
                </a:tc>
                <a:tc>
                  <a:txBody>
                    <a:bodyPr/>
                    <a:lstStyle/>
                    <a:p>
                      <a:r>
                        <a:rPr lang="en-GB" dirty="0"/>
                        <a:t>Interviews, case studies</a:t>
                      </a:r>
                    </a:p>
                  </a:txBody>
                  <a:tcPr/>
                </a:tc>
                <a:extLst>
                  <a:ext uri="{0D108BD9-81ED-4DB2-BD59-A6C34878D82A}">
                    <a16:rowId xmlns:a16="http://schemas.microsoft.com/office/drawing/2014/main" val="3881024853"/>
                  </a:ext>
                </a:extLst>
              </a:tr>
              <a:tr h="491935">
                <a:tc>
                  <a:txBody>
                    <a:bodyPr/>
                    <a:lstStyle/>
                    <a:p>
                      <a:r>
                        <a:rPr lang="en-GB" dirty="0"/>
                        <a:t>Interpretivism</a:t>
                      </a:r>
                    </a:p>
                  </a:txBody>
                  <a:tcPr/>
                </a:tc>
                <a:tc>
                  <a:txBody>
                    <a:bodyPr/>
                    <a:lstStyle/>
                    <a:p>
                      <a:r>
                        <a:rPr lang="en-GB" dirty="0"/>
                        <a:t>Subjective, multiple realities</a:t>
                      </a:r>
                    </a:p>
                  </a:txBody>
                  <a:tcPr/>
                </a:tc>
                <a:tc>
                  <a:txBody>
                    <a:bodyPr/>
                    <a:lstStyle/>
                    <a:p>
                      <a:r>
                        <a:rPr lang="en-GB" dirty="0"/>
                        <a:t>Understanding lived experiences and meanings</a:t>
                      </a:r>
                    </a:p>
                  </a:txBody>
                  <a:tcPr/>
                </a:tc>
                <a:tc>
                  <a:txBody>
                    <a:bodyPr/>
                    <a:lstStyle/>
                    <a:p>
                      <a:r>
                        <a:rPr lang="en-GB" dirty="0"/>
                        <a:t>Narrative analysis, case studies, focus groups</a:t>
                      </a:r>
                    </a:p>
                  </a:txBody>
                  <a:tcPr/>
                </a:tc>
                <a:extLst>
                  <a:ext uri="{0D108BD9-81ED-4DB2-BD59-A6C34878D82A}">
                    <a16:rowId xmlns:a16="http://schemas.microsoft.com/office/drawing/2014/main" val="4071810402"/>
                  </a:ext>
                </a:extLst>
              </a:tr>
              <a:tr h="491935">
                <a:tc>
                  <a:txBody>
                    <a:bodyPr/>
                    <a:lstStyle/>
                    <a:p>
                      <a:r>
                        <a:rPr lang="en-GB" dirty="0"/>
                        <a:t>Pragmatism</a:t>
                      </a:r>
                    </a:p>
                  </a:txBody>
                  <a:tcPr/>
                </a:tc>
                <a:tc>
                  <a:txBody>
                    <a:bodyPr/>
                    <a:lstStyle/>
                    <a:p>
                      <a:r>
                        <a:rPr lang="en-GB" dirty="0"/>
                        <a:t>Practical, problem-centred</a:t>
                      </a:r>
                    </a:p>
                  </a:txBody>
                  <a:tcPr/>
                </a:tc>
                <a:tc>
                  <a:txBody>
                    <a:bodyPr/>
                    <a:lstStyle/>
                    <a:p>
                      <a:r>
                        <a:rPr lang="en-GB" dirty="0"/>
                        <a:t>“What works”; truth in utility</a:t>
                      </a:r>
                    </a:p>
                  </a:txBody>
                  <a:tcPr/>
                </a:tc>
                <a:tc>
                  <a:txBody>
                    <a:bodyPr/>
                    <a:lstStyle/>
                    <a:p>
                      <a:r>
                        <a:rPr lang="en-GB" dirty="0"/>
                        <a:t>Mixed methods (flexible to research goals)</a:t>
                      </a:r>
                    </a:p>
                  </a:txBody>
                  <a:tcPr/>
                </a:tc>
                <a:extLst>
                  <a:ext uri="{0D108BD9-81ED-4DB2-BD59-A6C34878D82A}">
                    <a16:rowId xmlns:a16="http://schemas.microsoft.com/office/drawing/2014/main" val="739949593"/>
                  </a:ext>
                </a:extLst>
              </a:tr>
            </a:tbl>
          </a:graphicData>
        </a:graphic>
      </p:graphicFrame>
    </p:spTree>
    <p:extLst>
      <p:ext uri="{BB962C8B-B14F-4D97-AF65-F5344CB8AC3E}">
        <p14:creationId xmlns:p14="http://schemas.microsoft.com/office/powerpoint/2010/main" val="430813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Content Placeholder 4" descr="Empty speech bubbles">
            <a:extLst>
              <a:ext uri="{FF2B5EF4-FFF2-40B4-BE49-F238E27FC236}">
                <a16:creationId xmlns:a16="http://schemas.microsoft.com/office/drawing/2014/main" id="{8C893959-3789-2383-B3AA-955357E1D07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1618" r="4110" b="3677"/>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2868417-910C-7898-D19C-3A615FDEE1D8}"/>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What are our thoughts?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51341614"/>
      </p:ext>
    </p:extLst>
  </p:cSld>
  <p:clrMapOvr>
    <a:masterClrMapping/>
  </p:clrMapOvr>
  <p:transition spd="slow">
    <p:wheel spokes="1"/>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lack pen against a sheet with shaded numbers">
            <a:extLst>
              <a:ext uri="{FF2B5EF4-FFF2-40B4-BE49-F238E27FC236}">
                <a16:creationId xmlns:a16="http://schemas.microsoft.com/office/drawing/2014/main" id="{74B553E5-88CD-0375-EF7E-D4884269D4DE}"/>
              </a:ext>
            </a:extLst>
          </p:cNvPr>
          <p:cNvPicPr>
            <a:picLocks noChangeAspect="1"/>
          </p:cNvPicPr>
          <p:nvPr/>
        </p:nvPicPr>
        <p:blipFill>
          <a:blip r:embed="rId2"/>
          <a:srcRect l="2289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432BAD6-C9CA-82A8-FD26-726C13B0BF99}"/>
              </a:ext>
            </a:extLst>
          </p:cNvPr>
          <p:cNvSpPr>
            <a:spLocks noGrp="1"/>
          </p:cNvSpPr>
          <p:nvPr>
            <p:ph type="title"/>
          </p:nvPr>
        </p:nvSpPr>
        <p:spPr>
          <a:xfrm>
            <a:off x="677333" y="609600"/>
            <a:ext cx="3851123" cy="1320800"/>
          </a:xfrm>
        </p:spPr>
        <p:txBody>
          <a:bodyPr>
            <a:normAutofit/>
          </a:bodyPr>
          <a:lstStyle/>
          <a:p>
            <a:r>
              <a:rPr lang="en-GB" dirty="0"/>
              <a:t>Right answers:</a:t>
            </a:r>
          </a:p>
        </p:txBody>
      </p:sp>
      <p:sp>
        <p:nvSpPr>
          <p:cNvPr id="3" name="Content Placeholder 2">
            <a:extLst>
              <a:ext uri="{FF2B5EF4-FFF2-40B4-BE49-F238E27FC236}">
                <a16:creationId xmlns:a16="http://schemas.microsoft.com/office/drawing/2014/main" id="{C56D2337-015C-6B60-2ED0-6571F7299BB5}"/>
              </a:ext>
            </a:extLst>
          </p:cNvPr>
          <p:cNvSpPr>
            <a:spLocks noGrp="1"/>
          </p:cNvSpPr>
          <p:nvPr>
            <p:ph idx="1"/>
          </p:nvPr>
        </p:nvSpPr>
        <p:spPr>
          <a:xfrm>
            <a:off x="677334" y="2160589"/>
            <a:ext cx="3851122" cy="3880773"/>
          </a:xfrm>
        </p:spPr>
        <p:txBody>
          <a:bodyPr>
            <a:normAutofit/>
          </a:bodyPr>
          <a:lstStyle/>
          <a:p>
            <a:r>
              <a:rPr lang="en-GB" dirty="0"/>
              <a:t>Abstract 1 = Post-positivism</a:t>
            </a:r>
          </a:p>
          <a:p>
            <a:r>
              <a:rPr lang="en-GB" dirty="0"/>
              <a:t>Abstract 2 = Pragmatism</a:t>
            </a:r>
          </a:p>
          <a:p>
            <a:r>
              <a:rPr lang="en-GB" dirty="0"/>
              <a:t>Abstract 3 = Positivism</a:t>
            </a:r>
          </a:p>
          <a:p>
            <a:r>
              <a:rPr lang="en-GB" dirty="0"/>
              <a:t>Abstract 4 = Constructivism</a:t>
            </a:r>
          </a:p>
          <a:p>
            <a:r>
              <a:rPr lang="en-GB" dirty="0"/>
              <a:t>Abstract 5 = Interpretivism</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57186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22" dur="1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decel="50000" fill="hold">
                                          <p:stCondLst>
                                            <p:cond delay="0"/>
                                          </p:stCondLst>
                                        </p:cTn>
                                        <p:tgtEl>
                                          <p:spTgt spid="3">
                                            <p:txEl>
                                              <p:pRg st="2" end="2"/>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3">
                                            <p:txEl>
                                              <p:pRg st="2" end="2"/>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3">
                                            <p:txEl>
                                              <p:pRg st="2" end="2"/>
                                            </p:txEl>
                                          </p:spTgt>
                                        </p:tgtEl>
                                        <p:attrNameLst>
                                          <p:attrName>ppt_w</p:attrName>
                                        </p:attrNameLst>
                                      </p:cBhvr>
                                      <p:tavLst>
                                        <p:tav tm="0">
                                          <p:val>
                                            <p:strVal val="#ppt_w*.05"/>
                                          </p:val>
                                        </p:tav>
                                        <p:tav tm="100000">
                                          <p:val>
                                            <p:strVal val="#ppt_w"/>
                                          </p:val>
                                        </p:tav>
                                      </p:tavLst>
                                    </p:anim>
                                    <p:anim calcmode="lin" valueType="num">
                                      <p:cBhvr>
                                        <p:cTn id="34" dur="1000" fill="hold"/>
                                        <p:tgtEl>
                                          <p:spTgt spid="3">
                                            <p:txEl>
                                              <p:pRg st="2" end="2"/>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3">
                                            <p:txEl>
                                              <p:pRg st="2" end="2"/>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3">
                                            <p:txEl>
                                              <p:pRg st="2" end="2"/>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3">
                                            <p:txEl>
                                              <p:pRg st="2" end="2"/>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3">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p:cTn id="43" dur="500" decel="50000" fill="hold">
                                          <p:stCondLst>
                                            <p:cond delay="0"/>
                                          </p:stCondLst>
                                        </p:cTn>
                                        <p:tgtEl>
                                          <p:spTgt spid="3">
                                            <p:txEl>
                                              <p:pRg st="3" end="3"/>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3">
                                            <p:txEl>
                                              <p:pRg st="3" end="3"/>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3">
                                            <p:txEl>
                                              <p:pRg st="3" end="3"/>
                                            </p:txEl>
                                          </p:spTgt>
                                        </p:tgtEl>
                                        <p:attrNameLst>
                                          <p:attrName>ppt_w</p:attrName>
                                        </p:attrNameLst>
                                      </p:cBhvr>
                                      <p:tavLst>
                                        <p:tav tm="0">
                                          <p:val>
                                            <p:strVal val="#ppt_w*.05"/>
                                          </p:val>
                                        </p:tav>
                                        <p:tav tm="100000">
                                          <p:val>
                                            <p:strVal val="#ppt_w"/>
                                          </p:val>
                                        </p:tav>
                                      </p:tavLst>
                                    </p:anim>
                                    <p:anim calcmode="lin" valueType="num">
                                      <p:cBhvr>
                                        <p:cTn id="46" dur="1000" fill="hold"/>
                                        <p:tgtEl>
                                          <p:spTgt spid="3">
                                            <p:txEl>
                                              <p:pRg st="3" end="3"/>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3">
                                            <p:txEl>
                                              <p:pRg st="3" end="3"/>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3">
                                            <p:txEl>
                                              <p:pRg st="3" end="3"/>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3">
                                            <p:txEl>
                                              <p:pRg st="3" end="3"/>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3">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5" presetClass="entr" presetSubtype="0" fill="hold" grpId="0"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p:cTn id="55" dur="500" decel="50000" fill="hold">
                                          <p:stCondLst>
                                            <p:cond delay="0"/>
                                          </p:stCondLst>
                                        </p:cTn>
                                        <p:tgtEl>
                                          <p:spTgt spid="3">
                                            <p:txEl>
                                              <p:pRg st="4" end="4"/>
                                            </p:txEl>
                                          </p:spTgt>
                                        </p:tgtEl>
                                        <p:attrNameLst>
                                          <p:attrName>style.rotation</p:attrName>
                                        </p:attrNameLst>
                                      </p:cBhvr>
                                      <p:tavLst>
                                        <p:tav tm="0">
                                          <p:val>
                                            <p:fltVal val="-90"/>
                                          </p:val>
                                        </p:tav>
                                        <p:tav tm="100000">
                                          <p:val>
                                            <p:fltVal val="0"/>
                                          </p:val>
                                        </p:tav>
                                      </p:tavLst>
                                    </p:anim>
                                    <p:anim calcmode="lin" valueType="num">
                                      <p:cBhvr>
                                        <p:cTn id="56" dur="500" decel="50000" fill="hold">
                                          <p:stCondLst>
                                            <p:cond delay="0"/>
                                          </p:stCondLst>
                                        </p:cTn>
                                        <p:tgtEl>
                                          <p:spTgt spid="3">
                                            <p:txEl>
                                              <p:pRg st="4" end="4"/>
                                            </p:txEl>
                                          </p:spTgt>
                                        </p:tgtEl>
                                        <p:attrNameLst>
                                          <p:attrName>ppt_w</p:attrName>
                                        </p:attrNameLst>
                                      </p:cBhvr>
                                      <p:tavLst>
                                        <p:tav tm="0">
                                          <p:val>
                                            <p:strVal val="#ppt_w"/>
                                          </p:val>
                                        </p:tav>
                                        <p:tav tm="100000">
                                          <p:val>
                                            <p:strVal val="#ppt_w*.05"/>
                                          </p:val>
                                        </p:tav>
                                      </p:tavLst>
                                    </p:anim>
                                    <p:anim calcmode="lin" valueType="num">
                                      <p:cBhvr>
                                        <p:cTn id="57" dur="500" accel="50000" fill="hold">
                                          <p:stCondLst>
                                            <p:cond delay="500"/>
                                          </p:stCondLst>
                                        </p:cTn>
                                        <p:tgtEl>
                                          <p:spTgt spid="3">
                                            <p:txEl>
                                              <p:pRg st="4" end="4"/>
                                            </p:txEl>
                                          </p:spTgt>
                                        </p:tgtEl>
                                        <p:attrNameLst>
                                          <p:attrName>ppt_w</p:attrName>
                                        </p:attrNameLst>
                                      </p:cBhvr>
                                      <p:tavLst>
                                        <p:tav tm="0">
                                          <p:val>
                                            <p:strVal val="#ppt_w*.05"/>
                                          </p:val>
                                        </p:tav>
                                        <p:tav tm="100000">
                                          <p:val>
                                            <p:strVal val="#ppt_w"/>
                                          </p:val>
                                        </p:tav>
                                      </p:tavLst>
                                    </p:anim>
                                    <p:anim calcmode="lin" valueType="num">
                                      <p:cBhvr>
                                        <p:cTn id="58" dur="1000" fill="hold"/>
                                        <p:tgtEl>
                                          <p:spTgt spid="3">
                                            <p:txEl>
                                              <p:pRg st="4" end="4"/>
                                            </p:txEl>
                                          </p:spTgt>
                                        </p:tgtEl>
                                        <p:attrNameLst>
                                          <p:attrName>ppt_h</p:attrName>
                                        </p:attrNameLst>
                                      </p:cBhvr>
                                      <p:tavLst>
                                        <p:tav tm="0">
                                          <p:val>
                                            <p:strVal val="#ppt_h"/>
                                          </p:val>
                                        </p:tav>
                                        <p:tav tm="100000">
                                          <p:val>
                                            <p:strVal val="#ppt_h"/>
                                          </p:val>
                                        </p:tav>
                                      </p:tavLst>
                                    </p:anim>
                                    <p:anim calcmode="lin" valueType="num">
                                      <p:cBhvr>
                                        <p:cTn id="59" dur="500" decel="50000" fill="hold">
                                          <p:stCondLst>
                                            <p:cond delay="0"/>
                                          </p:stCondLst>
                                        </p:cTn>
                                        <p:tgtEl>
                                          <p:spTgt spid="3">
                                            <p:txEl>
                                              <p:pRg st="4" end="4"/>
                                            </p:txEl>
                                          </p:spTgt>
                                        </p:tgtEl>
                                        <p:attrNameLst>
                                          <p:attrName>ppt_x</p:attrName>
                                        </p:attrNameLst>
                                      </p:cBhvr>
                                      <p:tavLst>
                                        <p:tav tm="0">
                                          <p:val>
                                            <p:strVal val="#ppt_x+.4"/>
                                          </p:val>
                                        </p:tav>
                                        <p:tav tm="100000">
                                          <p:val>
                                            <p:strVal val="#ppt_x"/>
                                          </p:val>
                                        </p:tav>
                                      </p:tavLst>
                                    </p:anim>
                                    <p:anim calcmode="lin" valueType="num">
                                      <p:cBhvr>
                                        <p:cTn id="60" dur="500" decel="50000" fill="hold">
                                          <p:stCondLst>
                                            <p:cond delay="0"/>
                                          </p:stCondLst>
                                        </p:cTn>
                                        <p:tgtEl>
                                          <p:spTgt spid="3">
                                            <p:txEl>
                                              <p:pRg st="4" end="4"/>
                                            </p:txEl>
                                          </p:spTgt>
                                        </p:tgtEl>
                                        <p:attrNameLst>
                                          <p:attrName>ppt_y</p:attrName>
                                        </p:attrNameLst>
                                      </p:cBhvr>
                                      <p:tavLst>
                                        <p:tav tm="0">
                                          <p:val>
                                            <p:strVal val="#ppt_y-.2"/>
                                          </p:val>
                                        </p:tav>
                                        <p:tav tm="100000">
                                          <p:val>
                                            <p:strVal val="#ppt_y+.1"/>
                                          </p:val>
                                        </p:tav>
                                      </p:tavLst>
                                    </p:anim>
                                    <p:anim calcmode="lin" valueType="num">
                                      <p:cBhvr>
                                        <p:cTn id="61" dur="500" accel="50000" fill="hold">
                                          <p:stCondLst>
                                            <p:cond delay="500"/>
                                          </p:stCondLst>
                                        </p:cTn>
                                        <p:tgtEl>
                                          <p:spTgt spid="3">
                                            <p:txEl>
                                              <p:pRg st="4" end="4"/>
                                            </p:txEl>
                                          </p:spTgt>
                                        </p:tgtEl>
                                        <p:attrNameLst>
                                          <p:attrName>ppt_y</p:attrName>
                                        </p:attrNameLst>
                                      </p:cBhvr>
                                      <p:tavLst>
                                        <p:tav tm="0">
                                          <p:val>
                                            <p:strVal val="#ppt_y+.1"/>
                                          </p:val>
                                        </p:tav>
                                        <p:tav tm="100000">
                                          <p:val>
                                            <p:strVal val="#ppt_y"/>
                                          </p:val>
                                        </p:tav>
                                      </p:tavLst>
                                    </p:anim>
                                    <p:animEffect transition="in" filter="fade">
                                      <p:cBhvr>
                                        <p:cTn id="62" dur="1000" decel="50000">
                                          <p:stCondLst>
                                            <p:cond delay="0"/>
                                          </p:stCondLst>
                                        </p:cTn>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375</TotalTime>
  <Words>1181</Words>
  <Application>Microsoft Office PowerPoint</Application>
  <PresentationFormat>Widescreen</PresentationFormat>
  <Paragraphs>159</Paragraphs>
  <Slides>19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Trebuchet MS</vt:lpstr>
      <vt:lpstr>Wingdings 3</vt:lpstr>
      <vt:lpstr>Facet</vt:lpstr>
      <vt:lpstr>Introduction to Masters Level Research</vt:lpstr>
      <vt:lpstr>Today’s focus</vt:lpstr>
      <vt:lpstr>What counts as research for postgrad?</vt:lpstr>
      <vt:lpstr>Examples of activities that:</vt:lpstr>
      <vt:lpstr>In terms of automotive engineering…</vt:lpstr>
      <vt:lpstr>Undergrad vs Postgrad Research: A Summary</vt:lpstr>
      <vt:lpstr>Academic Rigour, Ethics and Originality</vt:lpstr>
      <vt:lpstr>Research Paradigms</vt:lpstr>
      <vt:lpstr>Paradigm Pillars</vt:lpstr>
      <vt:lpstr>What are the research paradigms?</vt:lpstr>
      <vt:lpstr>Positivism</vt:lpstr>
      <vt:lpstr>Post-positivism</vt:lpstr>
      <vt:lpstr>Constructivism</vt:lpstr>
      <vt:lpstr>Interpretivism</vt:lpstr>
      <vt:lpstr>Pragmatism</vt:lpstr>
      <vt:lpstr>Class Activity</vt:lpstr>
      <vt:lpstr>PowerPoint Presentation</vt:lpstr>
      <vt:lpstr>What are our thoughts?</vt:lpstr>
      <vt:lpstr>Right answers: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 Steen</dc:creator>
  <cp:lastModifiedBy>Jenni Steen</cp:lastModifiedBy>
  <cp:revision>1</cp:revision>
  <dcterms:created xsi:type="dcterms:W3CDTF">2026-01-25T14:01:26Z</dcterms:created>
  <dcterms:modified xsi:type="dcterms:W3CDTF">2026-01-25T20:16:30Z</dcterms:modified>
</cp:coreProperties>
</file>