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theme/themeOverride2.xml" ContentType="application/vnd.openxmlformats-officedocument.themeOverride+xml"/>
  <Override PartName="/ppt/notesSlides/notesSlide3.xml" ContentType="application/vnd.openxmlformats-officedocument.presentationml.notesSlide+xml"/>
  <Override PartName="/ppt/theme/themeOverride3.xml" ContentType="application/vnd.openxmlformats-officedocument.themeOverride+xml"/>
  <Override PartName="/ppt/notesSlides/notesSlide4.xml" ContentType="application/vnd.openxmlformats-officedocument.presentationml.notesSlide+xml"/>
  <Override PartName="/ppt/theme/themeOverride4.xml" ContentType="application/vnd.openxmlformats-officedocument.themeOverride+xml"/>
  <Override PartName="/ppt/notesSlides/notesSlide5.xml" ContentType="application/vnd.openxmlformats-officedocument.presentationml.notesSlide+xml"/>
  <Override PartName="/ppt/theme/themeOverride5.xml" ContentType="application/vnd.openxmlformats-officedocument.themeOverride+xml"/>
  <Override PartName="/ppt/notesSlides/notesSlide6.xml" ContentType="application/vnd.openxmlformats-officedocument.presentationml.notesSlide+xml"/>
  <Override PartName="/ppt/theme/themeOverride6.xml" ContentType="application/vnd.openxmlformats-officedocument.themeOverride+xml"/>
  <Override PartName="/ppt/notesSlides/notesSlide7.xml" ContentType="application/vnd.openxmlformats-officedocument.presentationml.notesSlide+xml"/>
  <Override PartName="/ppt/theme/themeOverride7.xml" ContentType="application/vnd.openxmlformats-officedocument.themeOverr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0"/>
  </p:notesMasterIdLst>
  <p:sldIdLst>
    <p:sldId id="256" r:id="rId2"/>
    <p:sldId id="262" r:id="rId3"/>
    <p:sldId id="261" r:id="rId4"/>
    <p:sldId id="257" r:id="rId5"/>
    <p:sldId id="264" r:id="rId6"/>
    <p:sldId id="260" r:id="rId7"/>
    <p:sldId id="265"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171" autoAdjust="0"/>
  </p:normalViewPr>
  <p:slideViewPr>
    <p:cSldViewPr snapToGrid="0">
      <p:cViewPr varScale="1">
        <p:scale>
          <a:sx n="52" d="100"/>
          <a:sy n="52" d="100"/>
        </p:scale>
        <p:origin x="1458" y="6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5F988B-C843-4F5E-9D53-C95EE0BB4D15}"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1F70C7-E007-4825-A377-2458C8AF4827}" type="slidenum">
              <a:rPr lang="en-GB" smtClean="0"/>
              <a:t>‹#›</a:t>
            </a:fld>
            <a:endParaRPr lang="en-GB"/>
          </a:p>
        </p:txBody>
      </p:sp>
    </p:spTree>
    <p:extLst>
      <p:ext uri="{BB962C8B-B14F-4D97-AF65-F5344CB8AC3E}">
        <p14:creationId xmlns:p14="http://schemas.microsoft.com/office/powerpoint/2010/main" val="4035364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Colour scheme – ‘grey area’ / outlook = bleak</a:t>
            </a:r>
          </a:p>
          <a:p>
            <a:r>
              <a:rPr lang="en-GB" dirty="0"/>
              <a:t>Average approx. 3 mins per slide</a:t>
            </a:r>
          </a:p>
          <a:p>
            <a:endParaRPr lang="en-GB" dirty="0"/>
          </a:p>
          <a:p>
            <a:r>
              <a:rPr lang="en-GB" dirty="0"/>
              <a:t>Explanation of</a:t>
            </a:r>
            <a:r>
              <a:rPr lang="en-GB" baseline="0" dirty="0"/>
              <a:t> how my thinking has developed;</a:t>
            </a:r>
          </a:p>
          <a:p>
            <a:pPr marL="171450" indent="-171450">
              <a:buFont typeface="Arial" panose="020B0604020202020204" pitchFamily="34" charset="0"/>
              <a:buChar char="•"/>
            </a:pPr>
            <a:r>
              <a:rPr lang="en-GB" baseline="0" dirty="0"/>
              <a:t>Began with consideration of the problem of translating cultures inspired by the idea that anthropologists are professional translators of culture</a:t>
            </a:r>
          </a:p>
          <a:p>
            <a:pPr marL="171450" indent="-171450">
              <a:buFont typeface="Arial" panose="020B0604020202020204" pitchFamily="34" charset="0"/>
              <a:buChar char="•"/>
            </a:pPr>
            <a:r>
              <a:rPr lang="en-GB" baseline="0" dirty="0"/>
              <a:t>Moved on to thinking about problems with the </a:t>
            </a:r>
            <a:r>
              <a:rPr lang="en-GB" i="1" baseline="0" dirty="0"/>
              <a:t>method</a:t>
            </a:r>
            <a:r>
              <a:rPr lang="en-GB" baseline="0" dirty="0"/>
              <a:t> of translating culture i.e. ethnography</a:t>
            </a:r>
          </a:p>
          <a:p>
            <a:pPr marL="171450" indent="-171450">
              <a:buFont typeface="Arial" panose="020B0604020202020204" pitchFamily="34" charset="0"/>
              <a:buChar char="•"/>
            </a:pPr>
            <a:r>
              <a:rPr lang="en-GB" baseline="0" dirty="0"/>
              <a:t>I will position ethnography as a problematic tool for presenting anthropological findings because of the issues it brings up around translating/representing/constructing culture and argue for it to have an increasingly diminished role in the discipline. </a:t>
            </a:r>
          </a:p>
          <a:p>
            <a:pPr marL="171450" indent="-171450">
              <a:buFont typeface="Arial" panose="020B0604020202020204" pitchFamily="34" charset="0"/>
              <a:buChar char="•"/>
            </a:pPr>
            <a:r>
              <a:rPr lang="en-GB" baseline="0" dirty="0"/>
              <a:t>I will conclude that ethnography no longer warrants its prominent place in anthropology and could/should be at least equalled, if not superseded, but other methods of presenting and publishing the outcomes of fieldwork</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baseline="0" dirty="0"/>
              <a:t>NEXT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1</a:t>
            </a:fld>
            <a:endParaRPr lang="en-GB"/>
          </a:p>
        </p:txBody>
      </p:sp>
    </p:spTree>
    <p:extLst>
      <p:ext uri="{BB962C8B-B14F-4D97-AF65-F5344CB8AC3E}">
        <p14:creationId xmlns:p14="http://schemas.microsoft.com/office/powerpoint/2010/main" val="3154030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Rosman and </a:t>
            </a:r>
            <a:r>
              <a:rPr lang="en-GB" dirty="0" err="1"/>
              <a:t>Ruhel</a:t>
            </a:r>
            <a:r>
              <a:rPr lang="en-GB" dirty="0"/>
              <a:t> (2003) edited this collecting of essays about Translating Cultures. Their starting point is that the act of translation, as it applies to language and by extension to culture, is working towards achieving </a:t>
            </a:r>
            <a:r>
              <a:rPr lang="en-GB" b="0" dirty="0"/>
              <a:t>cross-cultural understanding</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frame the problems with this as follows,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Ethnography does not present data exactly as collected in the field – the end product is a result of reflection following the passage of time.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Ethnographic writing can be highly reflexive resulting in something more akin to a phenomenological account of the ethnographer rather then the informants.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values of the source culture may be incongruent with those of the target culture. How then can/should those differences be translated from one culture to another?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Glossing – the need to add context or information when straight translation is not sufficient in aiding understanding (evidence of the ‘untranslatability’ of culture)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Transforming culture – translator as traitor?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This is where ethnography comes in – as the descriptive tool by which translations of culture are written up.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Illusion of transparency comes from the need for intelligibility – puts the ethnographer of risk of tending to smooth over the cracks, i.e. the unexplainable or the untranslatable, for the benefit of the reader.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conclude that translation cannot achieve absolute correspondence between the source language/culture and the target (often dominant) language/culture– therefore a degree of interpretation will always to some extent be required. This opens the door for ethnocentrism and cultural relativism.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outcome can therefore only be, at best, a close approximation, the result being more akin to a piece of creative writing than to a piece of scientific reporting. What James Clifford calls ‘partial truths’.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 to put it another way “</a:t>
            </a:r>
            <a:r>
              <a:rPr lang="en-GB" sz="1200" kern="1200" dirty="0">
                <a:solidFill>
                  <a:schemeClr val="tx1"/>
                </a:solidFill>
                <a:effectLst/>
                <a:latin typeface="+mn-lt"/>
                <a:ea typeface="+mn-ea"/>
                <a:cs typeface="+mn-cs"/>
              </a:rPr>
              <a:t>Anthropologists believe that distinct cultures and lifestyles can only be understood in relation to their unique integrity, and they admonish against trying to judge the behaviours of one group on the basis of the values of another.” (Chambers,1985, p.3)</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2</a:t>
            </a:fld>
            <a:endParaRPr lang="en-GB"/>
          </a:p>
        </p:txBody>
      </p:sp>
    </p:spTree>
    <p:extLst>
      <p:ext uri="{BB962C8B-B14F-4D97-AF65-F5344CB8AC3E}">
        <p14:creationId xmlns:p14="http://schemas.microsoft.com/office/powerpoint/2010/main" val="3211315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Clifford and Marcus (1986) edited this highly influential collection examining Writing Culture. I want to use some</a:t>
            </a:r>
            <a:r>
              <a:rPr lang="en-GB" baseline="0" dirty="0"/>
              <a:t> of the ideas taken from this book to argue that the limitations of translating culture are compounded by the limitations of ethnography as a medium for writing about culture.</a:t>
            </a:r>
            <a:endParaRPr lang="en-GB" dirty="0"/>
          </a:p>
          <a:p>
            <a:endParaRPr lang="en-GB" dirty="0"/>
          </a:p>
          <a:p>
            <a:r>
              <a:rPr lang="en-GB" dirty="0"/>
              <a:t>Implications - Ideological, political, hierarchical – writing about culture is just as susceptible</a:t>
            </a:r>
            <a:r>
              <a:rPr lang="en-GB" baseline="0" dirty="0"/>
              <a:t> to/beholden to/influenced by</a:t>
            </a:r>
            <a:r>
              <a:rPr lang="en-GB" dirty="0"/>
              <a:t> these things as culture itself</a:t>
            </a:r>
          </a:p>
          <a:p>
            <a:endParaRPr lang="en-GB" dirty="0"/>
          </a:p>
          <a:p>
            <a:r>
              <a:rPr lang="en-GB" dirty="0"/>
              <a:t>Pitfalls – potential for cultural accounts to be, at least in part, constructed, invented, artificial</a:t>
            </a:r>
            <a:r>
              <a:rPr lang="en-GB" baseline="0" dirty="0"/>
              <a:t> (filling in the blanks, smoothing the rough edges, having pre-determined outcomes in mind, i.e. that the end goal will be to use ethnography as a basis for comparative anthropological theory assumes that there will be ‘sameness’ and ‘difference’ on which to base a comparison – putting the cart before the horse)</a:t>
            </a:r>
            <a:endParaRPr lang="en-GB" dirty="0"/>
          </a:p>
          <a:p>
            <a:endParaRPr lang="en-GB" dirty="0"/>
          </a:p>
          <a:p>
            <a:r>
              <a:rPr lang="en-GB" dirty="0"/>
              <a:t>“Cultures do not hold still for their portraits” Clifford, p10.</a:t>
            </a:r>
          </a:p>
          <a:p>
            <a:endParaRPr lang="en-GB" dirty="0"/>
          </a:p>
          <a:p>
            <a:r>
              <a:rPr lang="en-GB" dirty="0"/>
              <a:t>BUT</a:t>
            </a:r>
          </a:p>
          <a:p>
            <a:endParaRPr lang="en-GB" dirty="0"/>
          </a:p>
          <a:p>
            <a:r>
              <a:rPr lang="en-GB" dirty="0"/>
              <a:t>We must  take care to call</a:t>
            </a:r>
            <a:r>
              <a:rPr lang="en-GB" baseline="0" dirty="0"/>
              <a:t> each other out for using the </a:t>
            </a:r>
            <a:r>
              <a:rPr lang="en-GB" dirty="0"/>
              <a:t>terms anthropology and ethnography</a:t>
            </a:r>
            <a:r>
              <a:rPr lang="en-GB" baseline="0" dirty="0"/>
              <a:t> </a:t>
            </a:r>
            <a:r>
              <a:rPr lang="en-GB" dirty="0"/>
              <a:t>synonymously or interchangeably. If we accept as true that anthropology is another word for ethnography, or vice versa, then we would have to accept that without ethnography there could be no anthropology. I don’t accept that, I take the view that they are two distinct and separate things.</a:t>
            </a:r>
          </a:p>
          <a:p>
            <a:endParaRPr lang="en-GB" dirty="0"/>
          </a:p>
          <a:p>
            <a:r>
              <a:rPr lang="en-GB" dirty="0"/>
              <a:t>NEXT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3</a:t>
            </a:fld>
            <a:endParaRPr lang="en-GB"/>
          </a:p>
        </p:txBody>
      </p:sp>
    </p:spTree>
    <p:extLst>
      <p:ext uri="{BB962C8B-B14F-4D97-AF65-F5344CB8AC3E}">
        <p14:creationId xmlns:p14="http://schemas.microsoft.com/office/powerpoint/2010/main" val="2734099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persuade you of the distinction I will borrow from Tim Ingold (2008).</a:t>
            </a:r>
          </a:p>
          <a:p>
            <a:pPr marL="171450" indent="-171450">
              <a:buFont typeface="Arial" panose="020B0604020202020204" pitchFamily="34" charset="0"/>
              <a:buChar char="•"/>
            </a:pPr>
            <a:r>
              <a:rPr lang="en-GB" dirty="0"/>
              <a:t>Aims – generalise for comparative/theoretical purposes vs descriptive and nuanced detail</a:t>
            </a:r>
          </a:p>
          <a:p>
            <a:pPr marL="171450" indent="-171450">
              <a:buFont typeface="Arial" panose="020B0604020202020204" pitchFamily="34" charset="0"/>
              <a:buChar char="•"/>
            </a:pPr>
            <a:r>
              <a:rPr lang="en-GB" dirty="0"/>
              <a:t>Nomothetic vs </a:t>
            </a:r>
            <a:r>
              <a:rPr lang="en-GB" dirty="0" err="1"/>
              <a:t>Idiograpic</a:t>
            </a:r>
            <a:endParaRPr lang="en-GB" dirty="0"/>
          </a:p>
          <a:p>
            <a:pPr marL="171450" indent="-171450">
              <a:buFont typeface="Arial" panose="020B0604020202020204" pitchFamily="34" charset="0"/>
              <a:buChar char="•"/>
            </a:pPr>
            <a:r>
              <a:rPr lang="en-GB" dirty="0"/>
              <a:t>Theoretical vs Descriptive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problem of comparison in ethnography - </a:t>
            </a:r>
            <a:r>
              <a:rPr lang="en-GB" sz="1200" kern="1200" dirty="0">
                <a:solidFill>
                  <a:schemeClr val="tx1"/>
                </a:solidFill>
                <a:effectLst/>
                <a:latin typeface="+mn-lt"/>
                <a:ea typeface="+mn-ea"/>
                <a:cs typeface="+mn-cs"/>
              </a:rPr>
              <a:t>Michael </a:t>
            </a:r>
            <a:r>
              <a:rPr lang="en-GB" sz="1200" kern="1200" dirty="0" err="1">
                <a:solidFill>
                  <a:schemeClr val="tx1"/>
                </a:solidFill>
                <a:effectLst/>
                <a:latin typeface="+mn-lt"/>
                <a:ea typeface="+mn-ea"/>
                <a:cs typeface="+mn-cs"/>
              </a:rPr>
              <a:t>Carrithers</a:t>
            </a:r>
            <a:r>
              <a:rPr lang="en-GB" sz="1200" kern="1200" dirty="0">
                <a:solidFill>
                  <a:schemeClr val="tx1"/>
                </a:solidFill>
                <a:effectLst/>
                <a:latin typeface="+mn-lt"/>
                <a:ea typeface="+mn-ea"/>
                <a:cs typeface="+mn-cs"/>
              </a:rPr>
              <a:t> says in GDAT debate ‘Ontology is just another word for culture’ – “One of the things about the act of comparison is that things have to be comparable, and if they are going to be comparable, they have to have something in common.” p.185. The danger for ethnography as a tool for meeting this anthropological aim is the temptation to generalise in an effort to make things comparable – this risks losing some of the nuance of cultural phenomena.</a:t>
            </a:r>
            <a:endParaRPr lang="en-GB" dirty="0"/>
          </a:p>
          <a:p>
            <a:endParaRPr lang="en-GB" dirty="0"/>
          </a:p>
          <a:p>
            <a:r>
              <a:rPr lang="en-GB" dirty="0"/>
              <a:t>Anthropology extrapolates from ethnography – but is it the right tool for the job? Surely the minutiae of detailed observation better lends itself to the particular rather than the general.</a:t>
            </a:r>
          </a:p>
          <a:p>
            <a:endParaRPr lang="en-GB" dirty="0"/>
          </a:p>
          <a:p>
            <a:r>
              <a:rPr lang="en-GB" dirty="0"/>
              <a:t>NEXT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4</a:t>
            </a:fld>
            <a:endParaRPr lang="en-GB"/>
          </a:p>
        </p:txBody>
      </p:sp>
    </p:spTree>
    <p:extLst>
      <p:ext uri="{BB962C8B-B14F-4D97-AF65-F5344CB8AC3E}">
        <p14:creationId xmlns:p14="http://schemas.microsoft.com/office/powerpoint/2010/main" val="2229984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propose not a divorce, but something more like a conscious uncoupling.</a:t>
            </a:r>
          </a:p>
          <a:p>
            <a:endParaRPr lang="en-GB" dirty="0"/>
          </a:p>
          <a:p>
            <a:r>
              <a:rPr lang="en-GB" dirty="0"/>
              <a:t>Ingold’s quote – helps to illustrate how anthropology can survive an uncoupling from ethnography. </a:t>
            </a:r>
          </a:p>
          <a:p>
            <a:endParaRPr lang="en-GB" dirty="0"/>
          </a:p>
          <a:p>
            <a:r>
              <a:rPr lang="en-GB" sz="1200" kern="1200" dirty="0">
                <a:solidFill>
                  <a:schemeClr val="tx1"/>
                </a:solidFill>
                <a:effectLst/>
                <a:latin typeface="+mn-lt"/>
                <a:ea typeface="+mn-ea"/>
                <a:cs typeface="+mn-cs"/>
              </a:rPr>
              <a:t>In ‘Anthropology is </a:t>
            </a:r>
            <a:r>
              <a:rPr lang="en-GB" sz="1200" i="1" kern="1200" dirty="0">
                <a:solidFill>
                  <a:schemeClr val="tx1"/>
                </a:solidFill>
                <a:effectLst/>
                <a:latin typeface="+mn-lt"/>
                <a:ea typeface="+mn-ea"/>
                <a:cs typeface="+mn-cs"/>
              </a:rPr>
              <a:t>Not</a:t>
            </a:r>
            <a:r>
              <a:rPr lang="en-GB" sz="1200" kern="1200" dirty="0">
                <a:solidFill>
                  <a:schemeClr val="tx1"/>
                </a:solidFill>
                <a:effectLst/>
                <a:latin typeface="+mn-lt"/>
                <a:ea typeface="+mn-ea"/>
                <a:cs typeface="+mn-cs"/>
              </a:rPr>
              <a:t> Ethnography, the crux of Ingold’s argument is that ‘ethnography’ and ‘ethnographic’ have become so widely used as to have become wishy-washy and therefore not useful.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me, that other disciplines borrow ethnography from anthropology is not so much a problem as an opportunity – it is evidence that anthropology can and should be doing some borrowing of its own.</a:t>
            </a:r>
            <a:endParaRPr lang="en-GB" dirty="0"/>
          </a:p>
          <a:p>
            <a:endParaRPr lang="en-GB" dirty="0"/>
          </a:p>
          <a:p>
            <a:r>
              <a:rPr lang="en-GB" dirty="0"/>
              <a:t>“Anthropological writing is not an art of description” – </a:t>
            </a:r>
            <a:r>
              <a:rPr lang="en-GB" i="1" dirty="0"/>
              <a:t>but ethnography is. </a:t>
            </a:r>
            <a:r>
              <a:rPr lang="en-GB" i="0" dirty="0"/>
              <a:t>Begs the question – when we take</a:t>
            </a:r>
            <a:r>
              <a:rPr lang="en-GB" i="0" baseline="0" dirty="0"/>
              <a:t> anthropology out and about for a browse around modes and mediums used in other disciplines, what </a:t>
            </a:r>
            <a:r>
              <a:rPr lang="en-GB" i="0" dirty="0"/>
              <a:t>are some of the other options that we might consider borrowing?</a:t>
            </a:r>
          </a:p>
          <a:p>
            <a:endParaRPr lang="en-GB" i="1" dirty="0"/>
          </a:p>
          <a:p>
            <a:r>
              <a:rPr lang="en-GB" dirty="0"/>
              <a:t>NEXT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5</a:t>
            </a:fld>
            <a:endParaRPr lang="en-GB"/>
          </a:p>
        </p:txBody>
      </p:sp>
    </p:spTree>
    <p:extLst>
      <p:ext uri="{BB962C8B-B14F-4D97-AF65-F5344CB8AC3E}">
        <p14:creationId xmlns:p14="http://schemas.microsoft.com/office/powerpoint/2010/main" val="1429010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Alternatives to writing about culture – if not ethnography, then what?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few options for other ways of using / publishing the outcomes of participant observation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Literary forms of writing have the advantage of giving clarity to the role of the writer in relation to their subject (i.e. informants), especially regarding expectations around the use of literary devices including rhetoric, metaphor, narrative and artistic licence</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E.g. novels, creative writing, poetry, autobiography. memoir– in order to make the role of the writer/creator in relation to their subject (I.e., informants) more clear, that is that the writer is neither detached, ambivalent nor without agenda, there are a person who is themselves a ‘participant’ in their own participant-observation</a:t>
            </a:r>
          </a:p>
          <a:p>
            <a:pPr marL="171450" indent="-171450">
              <a:buFont typeface="Arial" panose="020B0604020202020204" pitchFamily="34" charset="0"/>
              <a:buChar char="•"/>
            </a:pPr>
            <a:r>
              <a:rPr lang="en-GB" dirty="0"/>
              <a:t>Visual representations of fieldwork including art and performance are similarly ‘transparent’ and non-prescriptive in that they position themselves in the realm of ‘interpretation’ more clearly then does ethnography. An audience is more likely to engage critically and analytically when presented with a visual / performative representation of the outcomes of fieldwork than with ethnography. </a:t>
            </a:r>
          </a:p>
          <a:p>
            <a:endParaRPr lang="en-GB" dirty="0"/>
          </a:p>
          <a:p>
            <a:r>
              <a:rPr lang="en-GB" dirty="0"/>
              <a:t>In both cases, the writer/creator is understood to be neither detached, ambivalent nor without agenda. They are themselves </a:t>
            </a:r>
            <a:r>
              <a:rPr lang="en-GB" i="1" dirty="0"/>
              <a:t>participating</a:t>
            </a:r>
            <a:r>
              <a:rPr lang="en-GB" dirty="0"/>
              <a:t> in their own participant observation. This feels more ‘honest’.</a:t>
            </a:r>
          </a:p>
          <a:p>
            <a:endParaRPr lang="en-GB" dirty="0"/>
          </a:p>
          <a:p>
            <a:pPr marL="171450" indent="-171450">
              <a:buFont typeface="Arial" panose="020B0604020202020204" pitchFamily="34" charset="0"/>
              <a:buChar char="•"/>
            </a:pPr>
            <a:r>
              <a:rPr lang="en-GB" dirty="0"/>
              <a:t>Scientific representations have the advantage of being more ‘detached’ than ethnography in the sense that the writer is more removed from their work. In removing, or at least lessening, the personal voice and style of the writer their work becomes more authoritative and objective and less reflexive.</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E.g. transcription rather then translation / ethnology rather than ethnography [</a:t>
            </a:r>
            <a:r>
              <a:rPr lang="en-GB" sz="1200" kern="1200" dirty="0">
                <a:solidFill>
                  <a:schemeClr val="tx1"/>
                </a:solidFill>
                <a:effectLst/>
                <a:latin typeface="+mn-lt"/>
                <a:ea typeface="+mn-ea"/>
                <a:cs typeface="+mn-cs"/>
              </a:rPr>
              <a:t>Ethnology - the study of the characteristics of different peoples and the differences and relationships between them (PROBLEM: uses ethnography as data – anthropologists would need to be persuaded to use alternatives such as those discussed in this slide as well as/instead of ethnography)]</a:t>
            </a:r>
          </a:p>
          <a:p>
            <a:pPr marL="171450" indent="-171450">
              <a:buFont typeface="Arial" panose="020B0604020202020204" pitchFamily="34" charset="0"/>
              <a:buChar char="•"/>
            </a:pPr>
            <a:r>
              <a:rPr lang="en-GB" dirty="0"/>
              <a:t>Others? – Journalistic =</a:t>
            </a:r>
            <a:r>
              <a:rPr lang="en-GB" baseline="0" dirty="0"/>
              <a:t> objective reporting without value judgements / Philosophical = placing culture/being/knowing in a wider discourse.</a:t>
            </a:r>
            <a:endParaRPr lang="en-GB" dirty="0"/>
          </a:p>
          <a:p>
            <a:endParaRPr lang="en-GB" dirty="0"/>
          </a:p>
          <a:p>
            <a:r>
              <a:rPr lang="en-GB" dirty="0"/>
              <a:t>So, to conclude - has ethnography had its day? – No.</a:t>
            </a:r>
          </a:p>
          <a:p>
            <a:r>
              <a:rPr lang="en-GB" dirty="0"/>
              <a:t>I am convinced that ethnography has a place in anthropology, but I am also convinced that it need not always be the star.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Anthropology’s great strength is its interdisciplinarity – it has many a resource from which to draw, ethnography being just one of them.</a:t>
            </a:r>
          </a:p>
          <a:p>
            <a:endParaRPr lang="en-GB" dirty="0"/>
          </a:p>
          <a:p>
            <a:r>
              <a:rPr lang="en-GB" dirty="0"/>
              <a:t>Should you need</a:t>
            </a:r>
            <a:r>
              <a:rPr lang="en-GB" baseline="0" dirty="0"/>
              <a:t> any further persuasion that </a:t>
            </a:r>
            <a:r>
              <a:rPr lang="en-GB" dirty="0"/>
              <a:t>anthropology and ethnography need not be forever</a:t>
            </a:r>
            <a:r>
              <a:rPr lang="en-GB" baseline="0" dirty="0"/>
              <a:t> intertwined,</a:t>
            </a:r>
            <a:r>
              <a:rPr lang="en-GB" dirty="0"/>
              <a:t> I will leave you with a final word…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6</a:t>
            </a:fld>
            <a:endParaRPr lang="en-GB"/>
          </a:p>
        </p:txBody>
      </p:sp>
    </p:spTree>
    <p:extLst>
      <p:ext uri="{BB962C8B-B14F-4D97-AF65-F5344CB8AC3E}">
        <p14:creationId xmlns:p14="http://schemas.microsoft.com/office/powerpoint/2010/main" val="1342828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which fittingly goes to Tim Ingold, on whose work I have drawn heavily to frame my argument. </a:t>
            </a:r>
          </a:p>
        </p:txBody>
      </p:sp>
      <p:sp>
        <p:nvSpPr>
          <p:cNvPr id="4" name="Slide Number Placeholder 3"/>
          <p:cNvSpPr>
            <a:spLocks noGrp="1"/>
          </p:cNvSpPr>
          <p:nvPr>
            <p:ph type="sldNum" sz="quarter" idx="10"/>
          </p:nvPr>
        </p:nvSpPr>
        <p:spPr/>
        <p:txBody>
          <a:bodyPr/>
          <a:lstStyle/>
          <a:p>
            <a:fld id="{441F70C7-E007-4825-A377-2458C8AF4827}" type="slidenum">
              <a:rPr lang="en-GB" smtClean="0"/>
              <a:t>7</a:t>
            </a:fld>
            <a:endParaRPr lang="en-GB"/>
          </a:p>
        </p:txBody>
      </p:sp>
    </p:spTree>
    <p:extLst>
      <p:ext uri="{BB962C8B-B14F-4D97-AF65-F5344CB8AC3E}">
        <p14:creationId xmlns:p14="http://schemas.microsoft.com/office/powerpoint/2010/main" val="2832610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slide.</a:t>
            </a:r>
          </a:p>
        </p:txBody>
      </p:sp>
      <p:sp>
        <p:nvSpPr>
          <p:cNvPr id="4" name="Slide Number Placeholder 3"/>
          <p:cNvSpPr>
            <a:spLocks noGrp="1"/>
          </p:cNvSpPr>
          <p:nvPr>
            <p:ph type="sldNum" sz="quarter" idx="10"/>
          </p:nvPr>
        </p:nvSpPr>
        <p:spPr/>
        <p:txBody>
          <a:bodyPr/>
          <a:lstStyle/>
          <a:p>
            <a:fld id="{441F70C7-E007-4825-A377-2458C8AF4827}" type="slidenum">
              <a:rPr lang="en-GB" smtClean="0"/>
              <a:t>8</a:t>
            </a:fld>
            <a:endParaRPr lang="en-GB"/>
          </a:p>
        </p:txBody>
      </p:sp>
    </p:spTree>
    <p:extLst>
      <p:ext uri="{BB962C8B-B14F-4D97-AF65-F5344CB8AC3E}">
        <p14:creationId xmlns:p14="http://schemas.microsoft.com/office/powerpoint/2010/main" val="2331997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6C9F2E1-78B3-497A-BD03-5C0FC98CC9C1}" type="datetimeFigureOut">
              <a:rPr lang="en-GB" smtClean="0"/>
              <a:t>14/12/2017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28349967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C9F2E1-78B3-497A-BD03-5C0FC98CC9C1}" type="datetimeFigureOut">
              <a:rPr lang="en-GB" smtClean="0"/>
              <a:t>14/12/2017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3141363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E6C9F2E1-78B3-497A-BD03-5C0FC98CC9C1}" type="datetimeFigureOut">
              <a:rPr lang="en-GB" smtClean="0"/>
              <a:t>14/12/2017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285914277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6C9F2E1-78B3-497A-BD03-5C0FC98CC9C1}" type="datetimeFigureOut">
              <a:rPr lang="en-GB" smtClean="0"/>
              <a:t>14/12/2017</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1936203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E6C9F2E1-78B3-497A-BD03-5C0FC98CC9C1}" type="datetimeFigureOut">
              <a:rPr lang="en-GB" smtClean="0"/>
              <a:t>14/12/2017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CF576D-1201-4074-934B-2EFEAD9053C1}"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12386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C9F2E1-78B3-497A-BD03-5C0FC98CC9C1}" type="datetimeFigureOut">
              <a:rPr lang="en-GB" smtClean="0"/>
              <a:t>14/12/2017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2927070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C9F2E1-78B3-497A-BD03-5C0FC98CC9C1}" type="datetimeFigureOut">
              <a:rPr lang="en-GB" smtClean="0"/>
              <a:t>14/12/2017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4097324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E6C9F2E1-78B3-497A-BD03-5C0FC98CC9C1}" type="datetimeFigureOut">
              <a:rPr lang="en-GB" smtClean="0"/>
              <a:t>14/12/2017</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219249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6C9F2E1-78B3-497A-BD03-5C0FC98CC9C1}" type="datetimeFigureOut">
              <a:rPr lang="en-GB" smtClean="0"/>
              <a:t>14/12/2017</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2705966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C9F2E1-78B3-497A-BD03-5C0FC98CC9C1}"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896600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C9F2E1-78B3-497A-BD03-5C0FC98CC9C1}"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CF576D-1201-4074-934B-2EFEAD9053C1}" type="slidenum">
              <a:rPr lang="en-GB" smtClean="0"/>
              <a:t>‹#›</a:t>
            </a:fld>
            <a:endParaRPr lang="en-GB"/>
          </a:p>
        </p:txBody>
      </p:sp>
    </p:spTree>
    <p:extLst>
      <p:ext uri="{BB962C8B-B14F-4D97-AF65-F5344CB8AC3E}">
        <p14:creationId xmlns:p14="http://schemas.microsoft.com/office/powerpoint/2010/main" val="277712401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6C9F2E1-78B3-497A-BD03-5C0FC98CC9C1}" type="datetimeFigureOut">
              <a:rPr lang="en-GB" smtClean="0"/>
              <a:t>14/12/2017</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DCF576D-1201-4074-934B-2EFEAD9053C1}" type="slidenum">
              <a:rPr lang="en-GB" smtClean="0"/>
              <a:t>‹#›</a:t>
            </a:fld>
            <a:endParaRPr lang="en-GB"/>
          </a:p>
        </p:txBody>
      </p:sp>
    </p:spTree>
    <p:extLst>
      <p:ext uri="{BB962C8B-B14F-4D97-AF65-F5344CB8AC3E}">
        <p14:creationId xmlns:p14="http://schemas.microsoft.com/office/powerpoint/2010/main" val="124007746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hemeOverride" Target="../theme/themeOverride1.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hemeOverride" Target="../theme/themeOverride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hemeOverride" Target="../theme/themeOverride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hemeOverride" Target="../theme/themeOverride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57A82F3-F6C4-4325-8C9C-7DF1AD06B2B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0"/>
            <a:ext cx="406212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821A8-2E84-42FC-83DC-11964F195CD7}"/>
              </a:ext>
            </a:extLst>
          </p:cNvPr>
          <p:cNvSpPr>
            <a:spLocks noGrp="1"/>
          </p:cNvSpPr>
          <p:nvPr>
            <p:ph type="ctrTitle"/>
          </p:nvPr>
        </p:nvSpPr>
        <p:spPr>
          <a:xfrm>
            <a:off x="965198" y="2474895"/>
            <a:ext cx="6212764" cy="1908215"/>
          </a:xfrm>
          <a:noFill/>
          <a:ln>
            <a:solidFill>
              <a:schemeClr val="tx1"/>
            </a:solidFill>
          </a:ln>
        </p:spPr>
        <p:txBody>
          <a:bodyPr wrap="square">
            <a:normAutofit fontScale="90000"/>
          </a:bodyPr>
          <a:lstStyle/>
          <a:p>
            <a:r>
              <a:rPr lang="en-GB" sz="4000" dirty="0">
                <a:solidFill>
                  <a:schemeClr val="tx1"/>
                </a:solidFill>
              </a:rPr>
              <a:t>The writing on the wall:</a:t>
            </a:r>
            <a:br>
              <a:rPr lang="en-GB" sz="4000" dirty="0">
                <a:solidFill>
                  <a:schemeClr val="tx1"/>
                </a:solidFill>
              </a:rPr>
            </a:br>
            <a:br>
              <a:rPr lang="en-GB" sz="4000" dirty="0">
                <a:solidFill>
                  <a:schemeClr val="tx1"/>
                </a:solidFill>
              </a:rPr>
            </a:br>
            <a:r>
              <a:rPr lang="en-GB" sz="2700" dirty="0">
                <a:solidFill>
                  <a:schemeClr val="tx1"/>
                </a:solidFill>
              </a:rPr>
              <a:t>Has ethnography had its day?</a:t>
            </a:r>
          </a:p>
        </p:txBody>
      </p:sp>
      <p:sp>
        <p:nvSpPr>
          <p:cNvPr id="3" name="Subtitle 2">
            <a:extLst>
              <a:ext uri="{FF2B5EF4-FFF2-40B4-BE49-F238E27FC236}">
                <a16:creationId xmlns:a16="http://schemas.microsoft.com/office/drawing/2014/main" id="{E17DDA53-1166-4517-849E-2DFD1619598F}"/>
              </a:ext>
            </a:extLst>
          </p:cNvPr>
          <p:cNvSpPr>
            <a:spLocks noGrp="1"/>
          </p:cNvSpPr>
          <p:nvPr>
            <p:ph type="subTitle" idx="1"/>
          </p:nvPr>
        </p:nvSpPr>
        <p:spPr>
          <a:xfrm>
            <a:off x="8533732" y="2173266"/>
            <a:ext cx="3254408" cy="2511468"/>
          </a:xfrm>
        </p:spPr>
        <p:txBody>
          <a:bodyPr anchor="ctr">
            <a:normAutofit/>
          </a:bodyPr>
          <a:lstStyle/>
          <a:p>
            <a:r>
              <a:rPr lang="en-GB" sz="2400" dirty="0">
                <a:solidFill>
                  <a:schemeClr val="tx2">
                    <a:lumMod val="90000"/>
                  </a:schemeClr>
                </a:solidFill>
              </a:rPr>
              <a:t>AHAN7012</a:t>
            </a:r>
          </a:p>
          <a:p>
            <a:r>
              <a:rPr lang="en-GB" sz="2400" dirty="0">
                <a:solidFill>
                  <a:schemeClr val="tx2">
                    <a:lumMod val="90000"/>
                  </a:schemeClr>
                </a:solidFill>
              </a:rPr>
              <a:t> Assignment 1</a:t>
            </a:r>
          </a:p>
          <a:p>
            <a:endParaRPr lang="en-GB" sz="2400" dirty="0">
              <a:solidFill>
                <a:schemeClr val="tx2">
                  <a:lumMod val="90000"/>
                </a:schemeClr>
              </a:solidFill>
            </a:endParaRPr>
          </a:p>
          <a:p>
            <a:endParaRPr lang="en-GB" sz="2400" dirty="0">
              <a:solidFill>
                <a:schemeClr val="tx2">
                  <a:lumMod val="90000"/>
                </a:schemeClr>
              </a:solidFill>
            </a:endParaRPr>
          </a:p>
          <a:p>
            <a:r>
              <a:rPr lang="en-GB" sz="2400" dirty="0">
                <a:solidFill>
                  <a:schemeClr val="tx2">
                    <a:lumMod val="90000"/>
                  </a:schemeClr>
                </a:solidFill>
              </a:rPr>
              <a:t>Jennifer Gibbard</a:t>
            </a:r>
          </a:p>
        </p:txBody>
      </p:sp>
    </p:spTree>
    <p:extLst>
      <p:ext uri="{BB962C8B-B14F-4D97-AF65-F5344CB8AC3E}">
        <p14:creationId xmlns:p14="http://schemas.microsoft.com/office/powerpoint/2010/main" val="2688083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F860-639C-44A3-9867-149DFEC9E26B}"/>
              </a:ext>
            </a:extLst>
          </p:cNvPr>
          <p:cNvSpPr>
            <a:spLocks noGrp="1"/>
          </p:cNvSpPr>
          <p:nvPr>
            <p:ph type="title"/>
          </p:nvPr>
        </p:nvSpPr>
        <p:spPr>
          <a:xfrm>
            <a:off x="2231136" y="964692"/>
            <a:ext cx="7729728" cy="1188720"/>
          </a:xfrm>
        </p:spPr>
        <p:txBody>
          <a:bodyPr/>
          <a:lstStyle/>
          <a:p>
            <a:r>
              <a:rPr lang="en-GB"/>
              <a:t>Translating cultures</a:t>
            </a:r>
            <a:endParaRPr lang="en-GB" dirty="0"/>
          </a:p>
        </p:txBody>
      </p:sp>
      <p:sp>
        <p:nvSpPr>
          <p:cNvPr id="4" name="Content Placeholder 3">
            <a:extLst>
              <a:ext uri="{FF2B5EF4-FFF2-40B4-BE49-F238E27FC236}">
                <a16:creationId xmlns:a16="http://schemas.microsoft.com/office/drawing/2014/main" id="{215FE8D6-A866-42CC-8FB7-6A44FA76B592}"/>
              </a:ext>
            </a:extLst>
          </p:cNvPr>
          <p:cNvSpPr>
            <a:spLocks noGrp="1"/>
          </p:cNvSpPr>
          <p:nvPr>
            <p:ph sz="half" idx="1"/>
          </p:nvPr>
        </p:nvSpPr>
        <p:spPr>
          <a:xfrm>
            <a:off x="1581912" y="2638044"/>
            <a:ext cx="4514088" cy="3101982"/>
          </a:xfrm>
        </p:spPr>
        <p:txBody>
          <a:bodyPr/>
          <a:lstStyle/>
          <a:p>
            <a:r>
              <a:rPr lang="en-GB" dirty="0"/>
              <a:t>Translation = cross-cultural understanding</a:t>
            </a:r>
          </a:p>
          <a:p>
            <a:r>
              <a:rPr lang="en-GB" dirty="0"/>
              <a:t>Translating culture </a:t>
            </a:r>
          </a:p>
          <a:p>
            <a:pPr marL="0" indent="0">
              <a:buNone/>
            </a:pPr>
            <a:r>
              <a:rPr lang="en-GB" sz="1800" dirty="0">
                <a:sym typeface="Wingdings" panose="05000000000000000000" pitchFamily="2" charset="2"/>
              </a:rPr>
              <a:t>	 Glossing and generalising</a:t>
            </a:r>
            <a:endParaRPr lang="en-GB" dirty="0">
              <a:sym typeface="Wingdings" panose="05000000000000000000" pitchFamily="2" charset="2"/>
            </a:endParaRPr>
          </a:p>
          <a:p>
            <a:pPr marL="0" indent="0">
              <a:buNone/>
            </a:pPr>
            <a:r>
              <a:rPr lang="en-GB" dirty="0">
                <a:sym typeface="Wingdings" panose="05000000000000000000" pitchFamily="2" charset="2"/>
              </a:rPr>
              <a:t>	 Transforming culture?</a:t>
            </a:r>
            <a:endParaRPr lang="en-GB" sz="1800" dirty="0">
              <a:sym typeface="Wingdings" panose="05000000000000000000" pitchFamily="2" charset="2"/>
            </a:endParaRPr>
          </a:p>
          <a:p>
            <a:r>
              <a:rPr lang="en-GB" sz="1800" dirty="0">
                <a:sym typeface="Wingdings" panose="05000000000000000000" pitchFamily="2" charset="2"/>
              </a:rPr>
              <a:t>Writing about culture</a:t>
            </a:r>
            <a:r>
              <a:rPr lang="en-GB" dirty="0">
                <a:sym typeface="Wingdings" panose="05000000000000000000" pitchFamily="2" charset="2"/>
              </a:rPr>
              <a:t> </a:t>
            </a:r>
          </a:p>
          <a:p>
            <a:pPr marL="0" indent="0">
              <a:buNone/>
            </a:pPr>
            <a:r>
              <a:rPr lang="en-GB" dirty="0">
                <a:sym typeface="Wingdings" panose="05000000000000000000" pitchFamily="2" charset="2"/>
              </a:rPr>
              <a:t>	 Ethnography</a:t>
            </a:r>
          </a:p>
          <a:p>
            <a:pPr marL="0" indent="0">
              <a:buNone/>
            </a:pPr>
            <a:r>
              <a:rPr lang="en-GB" dirty="0">
                <a:sym typeface="Wingdings" panose="05000000000000000000" pitchFamily="2" charset="2"/>
              </a:rPr>
              <a:t>	 Illusion of transparency</a:t>
            </a:r>
          </a:p>
        </p:txBody>
      </p:sp>
      <p:pic>
        <p:nvPicPr>
          <p:cNvPr id="7" name="Content Placeholder 6" descr="A picture containing text, book&#10;&#10;Description generated with very high confidence">
            <a:extLst>
              <a:ext uri="{FF2B5EF4-FFF2-40B4-BE49-F238E27FC236}">
                <a16:creationId xmlns:a16="http://schemas.microsoft.com/office/drawing/2014/main" id="{F03560EE-EB36-47BE-88D9-3BE532D29C69}"/>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7385616" y="2394609"/>
            <a:ext cx="2575248" cy="3826084"/>
          </a:xfrm>
        </p:spPr>
      </p:pic>
    </p:spTree>
    <p:extLst>
      <p:ext uri="{BB962C8B-B14F-4D97-AF65-F5344CB8AC3E}">
        <p14:creationId xmlns:p14="http://schemas.microsoft.com/office/powerpoint/2010/main" val="8293470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9EAA1D-1361-4543-85ED-7C676930C3F6}"/>
              </a:ext>
            </a:extLst>
          </p:cNvPr>
          <p:cNvSpPr>
            <a:spLocks noGrp="1"/>
          </p:cNvSpPr>
          <p:nvPr>
            <p:ph type="title"/>
          </p:nvPr>
        </p:nvSpPr>
        <p:spPr>
          <a:xfrm>
            <a:off x="2231136" y="964692"/>
            <a:ext cx="7729728" cy="1188720"/>
          </a:xfrm>
        </p:spPr>
        <p:txBody>
          <a:bodyPr/>
          <a:lstStyle/>
          <a:p>
            <a:r>
              <a:rPr lang="en-GB" dirty="0"/>
              <a:t>Writing culture</a:t>
            </a:r>
          </a:p>
        </p:txBody>
      </p:sp>
      <p:sp>
        <p:nvSpPr>
          <p:cNvPr id="5" name="Content Placeholder 4">
            <a:extLst>
              <a:ext uri="{FF2B5EF4-FFF2-40B4-BE49-F238E27FC236}">
                <a16:creationId xmlns:a16="http://schemas.microsoft.com/office/drawing/2014/main" id="{CA337B13-DE02-4310-869A-8CC8054F226F}"/>
              </a:ext>
            </a:extLst>
          </p:cNvPr>
          <p:cNvSpPr>
            <a:spLocks noGrp="1"/>
          </p:cNvSpPr>
          <p:nvPr>
            <p:ph sz="half" idx="1"/>
          </p:nvPr>
        </p:nvSpPr>
        <p:spPr>
          <a:xfrm>
            <a:off x="1581912" y="2638044"/>
            <a:ext cx="4874872" cy="3299460"/>
          </a:xfrm>
        </p:spPr>
        <p:txBody>
          <a:bodyPr>
            <a:normAutofit/>
          </a:bodyPr>
          <a:lstStyle/>
          <a:p>
            <a:r>
              <a:rPr lang="en-GB" dirty="0"/>
              <a:t>Implications of writing culture</a:t>
            </a:r>
          </a:p>
          <a:p>
            <a:pPr marL="228600" lvl="1" indent="0">
              <a:buNone/>
            </a:pPr>
            <a:r>
              <a:rPr lang="en-GB" sz="1800" dirty="0">
                <a:sym typeface="Wingdings" panose="05000000000000000000" pitchFamily="2" charset="2"/>
              </a:rPr>
              <a:t>	 Ideological</a:t>
            </a:r>
          </a:p>
          <a:p>
            <a:pPr marL="228600" lvl="1" indent="0">
              <a:buNone/>
            </a:pPr>
            <a:r>
              <a:rPr lang="en-GB" sz="1800" dirty="0">
                <a:sym typeface="Wingdings" panose="05000000000000000000" pitchFamily="2" charset="2"/>
              </a:rPr>
              <a:t>	 Political</a:t>
            </a:r>
          </a:p>
          <a:p>
            <a:pPr marL="228600" lvl="1" indent="0">
              <a:buNone/>
            </a:pPr>
            <a:r>
              <a:rPr lang="en-GB" sz="1800" dirty="0">
                <a:sym typeface="Wingdings" panose="05000000000000000000" pitchFamily="2" charset="2"/>
              </a:rPr>
              <a:t>	 Hierarchical</a:t>
            </a:r>
            <a:endParaRPr lang="en-GB" sz="1800" dirty="0"/>
          </a:p>
          <a:p>
            <a:r>
              <a:rPr lang="en-GB" dirty="0">
                <a:sym typeface="Wingdings" panose="05000000000000000000" pitchFamily="2" charset="2"/>
              </a:rPr>
              <a:t>Pitfalls of writing culture</a:t>
            </a:r>
          </a:p>
          <a:p>
            <a:pPr marL="228600" lvl="1" indent="0">
              <a:buNone/>
            </a:pPr>
            <a:r>
              <a:rPr lang="en-GB" sz="1800" dirty="0">
                <a:sym typeface="Wingdings" panose="05000000000000000000" pitchFamily="2" charset="2"/>
              </a:rPr>
              <a:t>	 Constructed</a:t>
            </a:r>
          </a:p>
          <a:p>
            <a:pPr marL="228600" lvl="1" indent="0">
              <a:buNone/>
            </a:pPr>
            <a:r>
              <a:rPr lang="en-GB" sz="1800" dirty="0">
                <a:sym typeface="Wingdings" panose="05000000000000000000" pitchFamily="2" charset="2"/>
              </a:rPr>
              <a:t>	 Invented</a:t>
            </a:r>
          </a:p>
          <a:p>
            <a:pPr marL="228600" lvl="1" indent="0">
              <a:buNone/>
            </a:pPr>
            <a:r>
              <a:rPr lang="en-GB" sz="1800" dirty="0">
                <a:sym typeface="Wingdings" panose="05000000000000000000" pitchFamily="2" charset="2"/>
              </a:rPr>
              <a:t>	 Artificial</a:t>
            </a:r>
          </a:p>
        </p:txBody>
      </p:sp>
      <p:pic>
        <p:nvPicPr>
          <p:cNvPr id="8" name="Content Placeholder 7" descr="A picture containing person, book, text, sitting&#10;&#10;Description generated with very high confidence">
            <a:extLst>
              <a:ext uri="{FF2B5EF4-FFF2-40B4-BE49-F238E27FC236}">
                <a16:creationId xmlns:a16="http://schemas.microsoft.com/office/drawing/2014/main" id="{F4D988B8-4554-435F-B55A-8487739FED0C}"/>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7385615" y="2409301"/>
            <a:ext cx="2575249" cy="3860943"/>
          </a:xfrm>
        </p:spPr>
      </p:pic>
    </p:spTree>
    <p:extLst>
      <p:ext uri="{BB962C8B-B14F-4D97-AF65-F5344CB8AC3E}">
        <p14:creationId xmlns:p14="http://schemas.microsoft.com/office/powerpoint/2010/main" val="11718139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F826FBB-F8C3-4F46-91A6-364F8037ECD3}"/>
              </a:ext>
            </a:extLst>
          </p:cNvPr>
          <p:cNvSpPr>
            <a:spLocks noGrp="1"/>
          </p:cNvSpPr>
          <p:nvPr>
            <p:ph type="body" idx="1"/>
          </p:nvPr>
        </p:nvSpPr>
        <p:spPr/>
        <p:txBody>
          <a:bodyPr/>
          <a:lstStyle/>
          <a:p>
            <a:r>
              <a:rPr lang="en-GB" dirty="0"/>
              <a:t>Anthropology</a:t>
            </a:r>
          </a:p>
        </p:txBody>
      </p:sp>
      <p:sp>
        <p:nvSpPr>
          <p:cNvPr id="6" name="Content Placeholder 5">
            <a:extLst>
              <a:ext uri="{FF2B5EF4-FFF2-40B4-BE49-F238E27FC236}">
                <a16:creationId xmlns:a16="http://schemas.microsoft.com/office/drawing/2014/main" id="{D456C592-57F4-4C5D-B268-7AE0696AECED}"/>
              </a:ext>
            </a:extLst>
          </p:cNvPr>
          <p:cNvSpPr>
            <a:spLocks noGrp="1"/>
          </p:cNvSpPr>
          <p:nvPr>
            <p:ph sz="half" idx="2"/>
          </p:nvPr>
        </p:nvSpPr>
        <p:spPr/>
        <p:txBody>
          <a:bodyPr/>
          <a:lstStyle/>
          <a:p>
            <a:r>
              <a:rPr lang="en-GB" dirty="0"/>
              <a:t>AIM – seek a generous, comparative, critical understanding of human being and knowing</a:t>
            </a:r>
          </a:p>
          <a:p>
            <a:r>
              <a:rPr lang="en-GB" dirty="0"/>
              <a:t>NOMOTHETIC – arrive at general propositions or theoretical statements</a:t>
            </a:r>
          </a:p>
          <a:p>
            <a:pPr marL="0" indent="0">
              <a:buNone/>
            </a:pPr>
            <a:endParaRPr lang="en-GB" dirty="0"/>
          </a:p>
          <a:p>
            <a:pPr marL="0" indent="0" algn="ctr">
              <a:buNone/>
            </a:pPr>
            <a:r>
              <a:rPr lang="en-GB" dirty="0"/>
              <a:t>- - THEORETICAL - - </a:t>
            </a:r>
          </a:p>
        </p:txBody>
      </p:sp>
      <p:sp>
        <p:nvSpPr>
          <p:cNvPr id="7" name="Content Placeholder 6">
            <a:extLst>
              <a:ext uri="{FF2B5EF4-FFF2-40B4-BE49-F238E27FC236}">
                <a16:creationId xmlns:a16="http://schemas.microsoft.com/office/drawing/2014/main" id="{98B42843-0A53-4392-AB0D-6C2211967C6C}"/>
              </a:ext>
            </a:extLst>
          </p:cNvPr>
          <p:cNvSpPr>
            <a:spLocks noGrp="1"/>
          </p:cNvSpPr>
          <p:nvPr>
            <p:ph sz="quarter" idx="4"/>
          </p:nvPr>
        </p:nvSpPr>
        <p:spPr/>
        <p:txBody>
          <a:bodyPr/>
          <a:lstStyle/>
          <a:p>
            <a:r>
              <a:rPr lang="en-GB" dirty="0"/>
              <a:t>AIM – describe the lives of people with an accuracy and sensitivity honed by detailed observation</a:t>
            </a:r>
          </a:p>
          <a:p>
            <a:r>
              <a:rPr lang="en-GB" dirty="0"/>
              <a:t>IDIOGRAPHIC –  document the facts of past and present lives</a:t>
            </a:r>
          </a:p>
          <a:p>
            <a:endParaRPr lang="en-GB" dirty="0"/>
          </a:p>
          <a:p>
            <a:pPr marL="0" indent="0" algn="ctr">
              <a:buNone/>
            </a:pPr>
            <a:r>
              <a:rPr lang="en-GB" dirty="0"/>
              <a:t>- - DESCRIPTIVE - - </a:t>
            </a:r>
          </a:p>
        </p:txBody>
      </p:sp>
      <p:sp>
        <p:nvSpPr>
          <p:cNvPr id="8" name="Text Placeholder 7">
            <a:extLst>
              <a:ext uri="{FF2B5EF4-FFF2-40B4-BE49-F238E27FC236}">
                <a16:creationId xmlns:a16="http://schemas.microsoft.com/office/drawing/2014/main" id="{91A3ED51-C916-4CE7-9BBE-20EA82BB57BC}"/>
              </a:ext>
            </a:extLst>
          </p:cNvPr>
          <p:cNvSpPr>
            <a:spLocks noGrp="1"/>
          </p:cNvSpPr>
          <p:nvPr>
            <p:ph type="body" sz="quarter" idx="13"/>
          </p:nvPr>
        </p:nvSpPr>
        <p:spPr/>
        <p:txBody>
          <a:bodyPr/>
          <a:lstStyle/>
          <a:p>
            <a:r>
              <a:rPr lang="en-GB" dirty="0"/>
              <a:t>Ethnography</a:t>
            </a:r>
          </a:p>
        </p:txBody>
      </p:sp>
      <p:sp>
        <p:nvSpPr>
          <p:cNvPr id="4" name="Title 3">
            <a:extLst>
              <a:ext uri="{FF2B5EF4-FFF2-40B4-BE49-F238E27FC236}">
                <a16:creationId xmlns:a16="http://schemas.microsoft.com/office/drawing/2014/main" id="{4A1ACE2B-E18D-4393-AED8-0540F7741F5D}"/>
              </a:ext>
            </a:extLst>
          </p:cNvPr>
          <p:cNvSpPr>
            <a:spLocks noGrp="1"/>
          </p:cNvSpPr>
          <p:nvPr>
            <p:ph type="title"/>
          </p:nvPr>
        </p:nvSpPr>
        <p:spPr/>
        <p:txBody>
          <a:bodyPr/>
          <a:lstStyle/>
          <a:p>
            <a:r>
              <a:rPr lang="en-GB" dirty="0"/>
              <a:t>According to Ingold…</a:t>
            </a:r>
          </a:p>
        </p:txBody>
      </p:sp>
    </p:spTree>
    <p:extLst>
      <p:ext uri="{BB962C8B-B14F-4D97-AF65-F5344CB8AC3E}">
        <p14:creationId xmlns:p14="http://schemas.microsoft.com/office/powerpoint/2010/main" val="247308252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F860-639C-44A3-9867-149DFEC9E26B}"/>
              </a:ext>
            </a:extLst>
          </p:cNvPr>
          <p:cNvSpPr>
            <a:spLocks noGrp="1"/>
          </p:cNvSpPr>
          <p:nvPr>
            <p:ph type="title"/>
          </p:nvPr>
        </p:nvSpPr>
        <p:spPr/>
        <p:txBody>
          <a:bodyPr/>
          <a:lstStyle/>
          <a:p>
            <a:r>
              <a:rPr lang="en-GB" dirty="0"/>
              <a:t>A conscious uncoupling</a:t>
            </a:r>
          </a:p>
        </p:txBody>
      </p:sp>
      <p:sp>
        <p:nvSpPr>
          <p:cNvPr id="3" name="Content Placeholder 2">
            <a:extLst>
              <a:ext uri="{FF2B5EF4-FFF2-40B4-BE49-F238E27FC236}">
                <a16:creationId xmlns:a16="http://schemas.microsoft.com/office/drawing/2014/main" id="{77CF7721-9E2F-4BD2-86D8-0DC4CCB4D959}"/>
              </a:ext>
            </a:extLst>
          </p:cNvPr>
          <p:cNvSpPr>
            <a:spLocks noGrp="1"/>
          </p:cNvSpPr>
          <p:nvPr>
            <p:ph idx="1"/>
          </p:nvPr>
        </p:nvSpPr>
        <p:spPr/>
        <p:txBody>
          <a:bodyPr>
            <a:normAutofit/>
          </a:bodyPr>
          <a:lstStyle/>
          <a:p>
            <a:r>
              <a:rPr lang="en-GB" dirty="0"/>
              <a:t>“Conventionally we associate ethnography with fieldwork and participant observation, and anthropology with the comparative analysis that follows after we have left the field behind. I want to suggest, to the contrary, that anthropology … is itself a practice of observation grounded in participatory dialogue. “ </a:t>
            </a:r>
          </a:p>
          <a:p>
            <a:endParaRPr lang="en-GB" dirty="0"/>
          </a:p>
          <a:p>
            <a:r>
              <a:rPr lang="en-GB" dirty="0"/>
              <a:t>“[A]</a:t>
            </a:r>
            <a:r>
              <a:rPr lang="en-GB" dirty="0" err="1"/>
              <a:t>nthropological</a:t>
            </a:r>
            <a:r>
              <a:rPr lang="en-GB" dirty="0"/>
              <a:t> writing is </a:t>
            </a:r>
            <a:r>
              <a:rPr lang="en-GB" i="1" dirty="0"/>
              <a:t>not</a:t>
            </a:r>
            <a:r>
              <a:rPr lang="en-GB" dirty="0"/>
              <a:t> an art of description.”</a:t>
            </a:r>
          </a:p>
          <a:p>
            <a:pPr marL="0" indent="0" algn="r">
              <a:spcBef>
                <a:spcPts val="0"/>
              </a:spcBef>
              <a:buNone/>
            </a:pPr>
            <a:endParaRPr lang="en-GB" dirty="0"/>
          </a:p>
          <a:p>
            <a:pPr marL="0" indent="0" algn="r">
              <a:spcBef>
                <a:spcPts val="0"/>
              </a:spcBef>
              <a:buNone/>
            </a:pPr>
            <a:r>
              <a:rPr lang="en-GB" dirty="0"/>
              <a:t>Tim Ingold, 2014, p.87</a:t>
            </a:r>
          </a:p>
          <a:p>
            <a:pPr marL="0" indent="0" algn="r">
              <a:spcBef>
                <a:spcPts val="0"/>
              </a:spcBef>
              <a:buNone/>
            </a:pPr>
            <a:r>
              <a:rPr lang="en-GB" dirty="0"/>
              <a:t>Anthropology is </a:t>
            </a:r>
            <a:r>
              <a:rPr lang="en-GB" i="1" dirty="0"/>
              <a:t>Not</a:t>
            </a:r>
            <a:r>
              <a:rPr lang="en-GB" dirty="0"/>
              <a:t> Ethnography</a:t>
            </a:r>
          </a:p>
        </p:txBody>
      </p:sp>
    </p:spTree>
    <p:extLst>
      <p:ext uri="{BB962C8B-B14F-4D97-AF65-F5344CB8AC3E}">
        <p14:creationId xmlns:p14="http://schemas.microsoft.com/office/powerpoint/2010/main" val="38269656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F860-639C-44A3-9867-149DFEC9E26B}"/>
              </a:ext>
            </a:extLst>
          </p:cNvPr>
          <p:cNvSpPr>
            <a:spLocks noGrp="1"/>
          </p:cNvSpPr>
          <p:nvPr>
            <p:ph type="title"/>
          </p:nvPr>
        </p:nvSpPr>
        <p:spPr/>
        <p:txBody>
          <a:bodyPr/>
          <a:lstStyle/>
          <a:p>
            <a:r>
              <a:rPr lang="en-GB" dirty="0"/>
              <a:t>If not ethnography, then what?</a:t>
            </a:r>
          </a:p>
        </p:txBody>
      </p:sp>
      <p:sp>
        <p:nvSpPr>
          <p:cNvPr id="3" name="Content Placeholder 2">
            <a:extLst>
              <a:ext uri="{FF2B5EF4-FFF2-40B4-BE49-F238E27FC236}">
                <a16:creationId xmlns:a16="http://schemas.microsoft.com/office/drawing/2014/main" id="{77CF7721-9E2F-4BD2-86D8-0DC4CCB4D959}"/>
              </a:ext>
            </a:extLst>
          </p:cNvPr>
          <p:cNvSpPr>
            <a:spLocks noGrp="1"/>
          </p:cNvSpPr>
          <p:nvPr>
            <p:ph sz="half" idx="1"/>
          </p:nvPr>
        </p:nvSpPr>
        <p:spPr/>
        <p:txBody>
          <a:bodyPr>
            <a:normAutofit/>
          </a:bodyPr>
          <a:lstStyle/>
          <a:p>
            <a:pPr lvl="3"/>
            <a:r>
              <a:rPr lang="en-GB" sz="1800" dirty="0"/>
              <a:t>Literary</a:t>
            </a:r>
          </a:p>
          <a:p>
            <a:pPr marL="457200" lvl="2" indent="0">
              <a:buNone/>
            </a:pPr>
            <a:r>
              <a:rPr lang="en-GB" sz="1800" dirty="0">
                <a:sym typeface="Wingdings" panose="05000000000000000000" pitchFamily="2" charset="2"/>
              </a:rPr>
              <a:t>		 Novel</a:t>
            </a:r>
          </a:p>
          <a:p>
            <a:pPr marL="457200" lvl="2" indent="0">
              <a:buNone/>
            </a:pPr>
            <a:r>
              <a:rPr lang="en-GB" sz="1800" dirty="0">
                <a:sym typeface="Wingdings" panose="05000000000000000000" pitchFamily="2" charset="2"/>
              </a:rPr>
              <a:t>		 Memoir</a:t>
            </a:r>
          </a:p>
          <a:p>
            <a:pPr marL="457200" lvl="2" indent="0">
              <a:buNone/>
            </a:pPr>
            <a:endParaRPr lang="en-GB" sz="1800" dirty="0"/>
          </a:p>
          <a:p>
            <a:pPr lvl="3"/>
            <a:r>
              <a:rPr lang="en-GB" sz="1800" dirty="0"/>
              <a:t>Visual / Performative</a:t>
            </a:r>
          </a:p>
          <a:p>
            <a:pPr marL="457200" lvl="2" indent="0">
              <a:buNone/>
            </a:pPr>
            <a:r>
              <a:rPr lang="en-GB" sz="1800" dirty="0">
                <a:sym typeface="Wingdings" panose="05000000000000000000" pitchFamily="2" charset="2"/>
              </a:rPr>
              <a:t>		 Film / performance</a:t>
            </a:r>
          </a:p>
          <a:p>
            <a:pPr marL="457200" lvl="2" indent="0">
              <a:buNone/>
            </a:pPr>
            <a:r>
              <a:rPr lang="en-GB" sz="1800" dirty="0">
                <a:sym typeface="Wingdings" panose="05000000000000000000" pitchFamily="2" charset="2"/>
              </a:rPr>
              <a:t>		 </a:t>
            </a:r>
            <a:r>
              <a:rPr lang="en-GB" sz="1800" dirty="0"/>
              <a:t>Art / drawing</a:t>
            </a:r>
          </a:p>
        </p:txBody>
      </p:sp>
      <p:sp>
        <p:nvSpPr>
          <p:cNvPr id="4" name="Content Placeholder 3">
            <a:extLst>
              <a:ext uri="{FF2B5EF4-FFF2-40B4-BE49-F238E27FC236}">
                <a16:creationId xmlns:a16="http://schemas.microsoft.com/office/drawing/2014/main" id="{CFFFD41C-978D-4E46-BE7C-9A9475F9793F}"/>
              </a:ext>
            </a:extLst>
          </p:cNvPr>
          <p:cNvSpPr>
            <a:spLocks noGrp="1"/>
          </p:cNvSpPr>
          <p:nvPr>
            <p:ph sz="half" idx="2"/>
          </p:nvPr>
        </p:nvSpPr>
        <p:spPr/>
        <p:txBody>
          <a:bodyPr>
            <a:normAutofit/>
          </a:bodyPr>
          <a:lstStyle/>
          <a:p>
            <a:pPr lvl="3"/>
            <a:r>
              <a:rPr lang="en-GB" sz="1800" dirty="0"/>
              <a:t>Scientific</a:t>
            </a:r>
          </a:p>
          <a:p>
            <a:pPr marL="457200" lvl="2" indent="0">
              <a:buNone/>
            </a:pPr>
            <a:r>
              <a:rPr lang="en-GB" sz="1800" dirty="0">
                <a:sym typeface="Wingdings" panose="05000000000000000000" pitchFamily="2" charset="2"/>
              </a:rPr>
              <a:t>		 Transcription</a:t>
            </a:r>
          </a:p>
          <a:p>
            <a:pPr marL="457200" lvl="2" indent="0">
              <a:buNone/>
            </a:pPr>
            <a:r>
              <a:rPr lang="en-GB" sz="1800" dirty="0">
                <a:sym typeface="Wingdings" panose="05000000000000000000" pitchFamily="2" charset="2"/>
              </a:rPr>
              <a:t>		 Ethnology</a:t>
            </a:r>
          </a:p>
          <a:p>
            <a:pPr marL="457200" lvl="2" indent="0">
              <a:buNone/>
            </a:pPr>
            <a:endParaRPr lang="en-GB" sz="1800" dirty="0">
              <a:sym typeface="Wingdings" panose="05000000000000000000" pitchFamily="2" charset="2"/>
            </a:endParaRPr>
          </a:p>
          <a:p>
            <a:pPr lvl="3"/>
            <a:r>
              <a:rPr lang="en-GB" sz="1800" dirty="0"/>
              <a:t>Others?</a:t>
            </a:r>
          </a:p>
          <a:p>
            <a:pPr marL="457200" lvl="2" indent="0">
              <a:buNone/>
            </a:pPr>
            <a:r>
              <a:rPr lang="en-GB" sz="1800" dirty="0">
                <a:sym typeface="Wingdings" panose="05000000000000000000" pitchFamily="2" charset="2"/>
              </a:rPr>
              <a:t>		 Journalistic?</a:t>
            </a:r>
          </a:p>
          <a:p>
            <a:pPr marL="457200" lvl="2" indent="0">
              <a:buNone/>
            </a:pPr>
            <a:r>
              <a:rPr lang="en-GB" sz="1800" dirty="0">
                <a:sym typeface="Wingdings" panose="05000000000000000000" pitchFamily="2" charset="2"/>
              </a:rPr>
              <a:t>		 Philosophical?</a:t>
            </a:r>
          </a:p>
          <a:p>
            <a:pPr marL="457200" lvl="2" indent="0">
              <a:buNone/>
            </a:pPr>
            <a:endParaRPr lang="en-GB" sz="1800" dirty="0">
              <a:sym typeface="Wingdings" panose="05000000000000000000" pitchFamily="2" charset="2"/>
            </a:endParaRPr>
          </a:p>
          <a:p>
            <a:endParaRPr lang="en-GB" dirty="0"/>
          </a:p>
        </p:txBody>
      </p:sp>
      <p:cxnSp>
        <p:nvCxnSpPr>
          <p:cNvPr id="6" name="Straight Connector 5">
            <a:extLst>
              <a:ext uri="{FF2B5EF4-FFF2-40B4-BE49-F238E27FC236}">
                <a16:creationId xmlns:a16="http://schemas.microsoft.com/office/drawing/2014/main" id="{2ED6C915-036F-45E7-9C84-18B899A6F20D}"/>
              </a:ext>
            </a:extLst>
          </p:cNvPr>
          <p:cNvCxnSpPr/>
          <p:nvPr/>
        </p:nvCxnSpPr>
        <p:spPr>
          <a:xfrm>
            <a:off x="6096000" y="2638044"/>
            <a:ext cx="0" cy="2829695"/>
          </a:xfrm>
          <a:prstGeom prst="line">
            <a:avLst/>
          </a:prstGeom>
          <a:ln>
            <a:solidFill>
              <a:schemeClr val="tx1"/>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14659813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F860-639C-44A3-9867-149DFEC9E26B}"/>
              </a:ext>
            </a:extLst>
          </p:cNvPr>
          <p:cNvSpPr>
            <a:spLocks noGrp="1"/>
          </p:cNvSpPr>
          <p:nvPr>
            <p:ph type="title"/>
          </p:nvPr>
        </p:nvSpPr>
        <p:spPr/>
        <p:txBody>
          <a:bodyPr/>
          <a:lstStyle/>
          <a:p>
            <a:r>
              <a:rPr lang="en-GB" dirty="0"/>
              <a:t>The Final word</a:t>
            </a:r>
          </a:p>
        </p:txBody>
      </p:sp>
      <p:sp>
        <p:nvSpPr>
          <p:cNvPr id="3" name="Content Placeholder 2">
            <a:extLst>
              <a:ext uri="{FF2B5EF4-FFF2-40B4-BE49-F238E27FC236}">
                <a16:creationId xmlns:a16="http://schemas.microsoft.com/office/drawing/2014/main" id="{77CF7721-9E2F-4BD2-86D8-0DC4CCB4D959}"/>
              </a:ext>
            </a:extLst>
          </p:cNvPr>
          <p:cNvSpPr>
            <a:spLocks noGrp="1"/>
          </p:cNvSpPr>
          <p:nvPr>
            <p:ph idx="1"/>
          </p:nvPr>
        </p:nvSpPr>
        <p:spPr/>
        <p:txBody>
          <a:bodyPr>
            <a:normAutofit fontScale="92500" lnSpcReduction="20000"/>
          </a:bodyPr>
          <a:lstStyle/>
          <a:p>
            <a:pPr marL="0" indent="0">
              <a:buNone/>
            </a:pPr>
            <a:endParaRPr lang="en-GB" sz="3000" dirty="0"/>
          </a:p>
          <a:p>
            <a:pPr marL="0" indent="0">
              <a:buNone/>
            </a:pPr>
            <a:r>
              <a:rPr lang="en-GB" sz="3000" dirty="0"/>
              <a:t>“We do not call it </a:t>
            </a:r>
            <a:r>
              <a:rPr lang="en-GB" sz="5800" dirty="0">
                <a:solidFill>
                  <a:schemeClr val="tx1"/>
                </a:solidFill>
              </a:rPr>
              <a:t>‘anthropography’</a:t>
            </a:r>
            <a:r>
              <a:rPr lang="en-GB" sz="3000" dirty="0"/>
              <a:t>, and for good reason.”</a:t>
            </a:r>
          </a:p>
          <a:p>
            <a:pPr marL="0" indent="0" algn="r">
              <a:spcBef>
                <a:spcPts val="0"/>
              </a:spcBef>
              <a:buNone/>
            </a:pPr>
            <a:endParaRPr lang="en-GB" dirty="0"/>
          </a:p>
          <a:p>
            <a:pPr marL="0" indent="0" algn="r">
              <a:spcBef>
                <a:spcPts val="0"/>
              </a:spcBef>
              <a:buNone/>
            </a:pPr>
            <a:endParaRPr lang="en-GB" dirty="0"/>
          </a:p>
          <a:p>
            <a:pPr marL="0" indent="0" algn="r">
              <a:spcBef>
                <a:spcPts val="0"/>
              </a:spcBef>
              <a:buNone/>
            </a:pPr>
            <a:endParaRPr lang="en-GB" dirty="0"/>
          </a:p>
          <a:p>
            <a:pPr marL="0" indent="0" algn="r">
              <a:spcBef>
                <a:spcPts val="0"/>
              </a:spcBef>
              <a:buNone/>
            </a:pPr>
            <a:endParaRPr lang="en-GB" dirty="0"/>
          </a:p>
          <a:p>
            <a:pPr marL="0" indent="0" algn="r">
              <a:spcBef>
                <a:spcPts val="0"/>
              </a:spcBef>
              <a:buNone/>
            </a:pPr>
            <a:endParaRPr lang="en-GB" dirty="0"/>
          </a:p>
          <a:p>
            <a:pPr marL="0" indent="0" algn="r">
              <a:spcBef>
                <a:spcPts val="0"/>
              </a:spcBef>
              <a:buNone/>
            </a:pPr>
            <a:r>
              <a:rPr lang="en-GB" sz="1900" dirty="0"/>
              <a:t>Tim Ingold, 2014, p.87</a:t>
            </a:r>
          </a:p>
          <a:p>
            <a:pPr marL="0" indent="0" algn="r">
              <a:spcBef>
                <a:spcPts val="0"/>
              </a:spcBef>
              <a:buNone/>
            </a:pPr>
            <a:r>
              <a:rPr lang="en-GB" sz="1900" dirty="0"/>
              <a:t>Anthropology is </a:t>
            </a:r>
            <a:r>
              <a:rPr lang="en-GB" sz="1900" i="1" dirty="0"/>
              <a:t>Not</a:t>
            </a:r>
            <a:r>
              <a:rPr lang="en-GB" sz="1900" dirty="0"/>
              <a:t> Ethnography</a:t>
            </a:r>
          </a:p>
          <a:p>
            <a:pPr marL="0" indent="0">
              <a:buNone/>
            </a:pPr>
            <a:endParaRPr lang="en-GB" dirty="0"/>
          </a:p>
        </p:txBody>
      </p:sp>
    </p:spTree>
    <p:extLst>
      <p:ext uri="{BB962C8B-B14F-4D97-AF65-F5344CB8AC3E}">
        <p14:creationId xmlns:p14="http://schemas.microsoft.com/office/powerpoint/2010/main" val="342054048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F860-639C-44A3-9867-149DFEC9E2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7CF7721-9E2F-4BD2-86D8-0DC4CCB4D959}"/>
              </a:ext>
            </a:extLst>
          </p:cNvPr>
          <p:cNvSpPr>
            <a:spLocks noGrp="1"/>
          </p:cNvSpPr>
          <p:nvPr>
            <p:ph idx="1"/>
          </p:nvPr>
        </p:nvSpPr>
        <p:spPr/>
        <p:txBody>
          <a:bodyPr>
            <a:normAutofit lnSpcReduction="10000"/>
          </a:bodyPr>
          <a:lstStyle/>
          <a:p>
            <a:pPr lvl="0"/>
            <a:r>
              <a:rPr lang="en-GB" dirty="0"/>
              <a:t>Chambers, E. (1985) Applied Anthropology A Practical Guide, Prentice Hall, New Jersey</a:t>
            </a:r>
          </a:p>
          <a:p>
            <a:r>
              <a:rPr lang="en-GB" dirty="0"/>
              <a:t>Clifford, J. and Marcus, G. E. (</a:t>
            </a:r>
            <a:r>
              <a:rPr lang="en-GB" dirty="0" err="1"/>
              <a:t>eds</a:t>
            </a:r>
            <a:r>
              <a:rPr lang="en-GB" dirty="0"/>
              <a:t>), (1986) Writing Culture: The Poetics and Politics of Writing Ethnography, University of California Press, London</a:t>
            </a:r>
          </a:p>
          <a:p>
            <a:r>
              <a:rPr lang="en-GB" dirty="0"/>
              <a:t>Ingold, T. (2008) Anthropology is </a:t>
            </a:r>
            <a:r>
              <a:rPr lang="en-GB" i="1" dirty="0"/>
              <a:t>Not</a:t>
            </a:r>
            <a:r>
              <a:rPr lang="en-GB" dirty="0"/>
              <a:t> Ethnography, Radcliffe Brown Lecture in Social Anthropology, British Academy</a:t>
            </a:r>
          </a:p>
          <a:p>
            <a:r>
              <a:rPr lang="en-GB" dirty="0"/>
              <a:t>Ingold, T. (2014) That’s Enough About Ethnography!, </a:t>
            </a:r>
            <a:r>
              <a:rPr lang="en-GB" i="1" dirty="0"/>
              <a:t>HAU: Journal of Ethnographic Theory 4 </a:t>
            </a:r>
            <a:r>
              <a:rPr lang="en-GB" dirty="0"/>
              <a:t>(1): 383–395</a:t>
            </a:r>
          </a:p>
          <a:p>
            <a:r>
              <a:rPr lang="en-GB" dirty="0"/>
              <a:t>Rosman,  A. and </a:t>
            </a:r>
            <a:r>
              <a:rPr lang="en-GB" dirty="0" err="1"/>
              <a:t>Ruhel</a:t>
            </a:r>
            <a:r>
              <a:rPr lang="en-GB" dirty="0"/>
              <a:t>, P. G. (</a:t>
            </a:r>
            <a:r>
              <a:rPr lang="en-GB" dirty="0" err="1"/>
              <a:t>eds</a:t>
            </a:r>
            <a:r>
              <a:rPr lang="en-GB" dirty="0"/>
              <a:t>), (2003) Translating Cultures: Perspectives on Translation and Anthropology, Berg, Oxford.</a:t>
            </a:r>
          </a:p>
          <a:p>
            <a:pPr lvl="0"/>
            <a:endParaRPr lang="en-GB" dirty="0"/>
          </a:p>
        </p:txBody>
      </p:sp>
    </p:spTree>
    <p:extLst>
      <p:ext uri="{BB962C8B-B14F-4D97-AF65-F5344CB8AC3E}">
        <p14:creationId xmlns:p14="http://schemas.microsoft.com/office/powerpoint/2010/main" val="50457183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3.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4.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5.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6.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7.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docProps/app.xml><?xml version="1.0" encoding="utf-8"?>
<Properties xmlns="http://schemas.openxmlformats.org/officeDocument/2006/extended-properties" xmlns:vt="http://schemas.openxmlformats.org/officeDocument/2006/docPropsVTypes">
  <Template/>
  <TotalTime>2106</TotalTime>
  <Words>1918</Words>
  <Application>Microsoft Office PowerPoint</Application>
  <PresentationFormat>Widescreen</PresentationFormat>
  <Paragraphs>162</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Wingdings</vt:lpstr>
      <vt:lpstr>Parcel</vt:lpstr>
      <vt:lpstr>The writing on the wall:  Has ethnography had its day?</vt:lpstr>
      <vt:lpstr>Translating cultures</vt:lpstr>
      <vt:lpstr>Writing culture</vt:lpstr>
      <vt:lpstr>According to Ingold…</vt:lpstr>
      <vt:lpstr>A conscious uncoupling</vt:lpstr>
      <vt:lpstr>If not ethnography, then what?</vt:lpstr>
      <vt:lpstr>The Final word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 Gibbard</dc:creator>
  <cp:lastModifiedBy>Jen Gibbard</cp:lastModifiedBy>
  <cp:revision>65</cp:revision>
  <dcterms:created xsi:type="dcterms:W3CDTF">2017-12-10T14:41:30Z</dcterms:created>
  <dcterms:modified xsi:type="dcterms:W3CDTF">2017-12-14T13:34:20Z</dcterms:modified>
</cp:coreProperties>
</file>