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9" r:id="rId14"/>
    <p:sldId id="270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21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12/07/2018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3.1%20Cashflow%20forecast.%20Linked%20to%20pwp.xlsx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hyperlink" Target="3.1%20Cashflow%20forecast.%20Linked%20to%20pwp.xlsx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24052" y="738282"/>
            <a:ext cx="801793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PLANNING, MONITORING AND CONTROL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34313" y="3717032"/>
            <a:ext cx="786349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CASH-FLOW FORECAST ANALYSIS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610574"/>
            <a:ext cx="54726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Useful for: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Negotiating banking facilities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Anticipating cash shortages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Aid the financial control of contracts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Avoid “overtrading”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542486" y="4482796"/>
            <a:ext cx="648589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 is not sure exactly</a:t>
            </a:r>
          </a:p>
          <a:p>
            <a:r>
              <a:rPr lang="en-GB" sz="2400" dirty="0" smtClean="0"/>
              <a:t>It needs </a:t>
            </a:r>
            <a:r>
              <a:rPr lang="en-GB" sz="2400" dirty="0"/>
              <a:t>to be </a:t>
            </a:r>
            <a:r>
              <a:rPr lang="en-GB" sz="2400" dirty="0" smtClean="0"/>
              <a:t>updated</a:t>
            </a:r>
          </a:p>
          <a:p>
            <a:endParaRPr lang="en-GB" sz="2400" dirty="0" smtClean="0"/>
          </a:p>
          <a:p>
            <a:r>
              <a:rPr lang="en-GB" sz="2000" dirty="0" smtClean="0"/>
              <a:t>Cash flows between receiving payment and paying creditors can mean the difference between insolvency and survival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678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63688" y="1549262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4000" b="1" dirty="0" smtClean="0"/>
              <a:t>Cash out 		Cash in</a:t>
            </a:r>
            <a:endParaRPr lang="en-GB" sz="4000" b="1" dirty="0"/>
          </a:p>
        </p:txBody>
      </p:sp>
      <p:sp>
        <p:nvSpPr>
          <p:cNvPr id="11" name="Left-Right Arrow 10"/>
          <p:cNvSpPr/>
          <p:nvPr/>
        </p:nvSpPr>
        <p:spPr>
          <a:xfrm>
            <a:off x="3923928" y="1745562"/>
            <a:ext cx="1458017" cy="31528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871555" y="2453448"/>
            <a:ext cx="59766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Cash out</a:t>
            </a:r>
          </a:p>
          <a:p>
            <a:r>
              <a:rPr lang="en-GB" sz="2400" dirty="0"/>
              <a:t>	</a:t>
            </a:r>
            <a:r>
              <a:rPr lang="en-GB" sz="2400" dirty="0" smtClean="0"/>
              <a:t>	Cost of works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Materials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Salaries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Equipment</a:t>
            </a:r>
          </a:p>
          <a:p>
            <a:r>
              <a:rPr lang="en-GB" sz="2400" b="1" dirty="0" smtClean="0">
                <a:solidFill>
                  <a:schemeClr val="tx2"/>
                </a:solidFill>
              </a:rPr>
              <a:t>Cash in	</a:t>
            </a:r>
          </a:p>
          <a:p>
            <a:r>
              <a:rPr lang="en-GB" sz="2400" dirty="0"/>
              <a:t>	</a:t>
            </a:r>
            <a:r>
              <a:rPr lang="en-GB" sz="2400" dirty="0" smtClean="0"/>
              <a:t>	Payments 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Cost of works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Profit </a:t>
            </a:r>
            <a:r>
              <a:rPr lang="en-GB" sz="2400" dirty="0"/>
              <a:t>(8%-10</a:t>
            </a:r>
            <a:r>
              <a:rPr lang="en-GB" sz="2400" dirty="0" smtClean="0"/>
              <a:t>%)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Retention (3%-5%)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4141519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049" y="1754874"/>
            <a:ext cx="7330313" cy="437303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45062" y="1264670"/>
            <a:ext cx="71142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EXAMPLE. Expected cash in and out in a six-month period.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86420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998" y="1578005"/>
            <a:ext cx="7532874" cy="4445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166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1887992"/>
            <a:ext cx="8219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APPROXIMATION TO CASH FLOW FORECAST FOR ONE PROJECT</a:t>
            </a:r>
            <a:endParaRPr lang="en-GB" sz="24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1475656" y="3076178"/>
            <a:ext cx="60486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3 Different techniques: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The S curve</a:t>
            </a:r>
          </a:p>
          <a:p>
            <a:pPr marL="285750" indent="-285750">
              <a:buFontTx/>
              <a:buChar char="-"/>
            </a:pPr>
            <a:endParaRPr lang="en-GB" sz="2400" dirty="0" smtClean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Cumulative percentage value</a:t>
            </a:r>
          </a:p>
          <a:p>
            <a:pPr marL="285750" indent="-285750">
              <a:buFontTx/>
              <a:buChar char="-"/>
            </a:pPr>
            <a:endParaRPr lang="en-GB" sz="2400" dirty="0" smtClean="0"/>
          </a:p>
          <a:p>
            <a:pPr marL="285750" indent="-285750">
              <a:buFontTx/>
              <a:buChar char="-"/>
            </a:pPr>
            <a:r>
              <a:rPr lang="en-GB" sz="2400" dirty="0" smtClean="0"/>
              <a:t>Using the bar chart programme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06835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580" y="1109592"/>
            <a:ext cx="4939694" cy="5111702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1088606"/>
            <a:ext cx="7859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The S Curve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9512" y="5132518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1/4 value expended in first 1/3 of project period</a:t>
            </a:r>
          </a:p>
          <a:p>
            <a:r>
              <a:rPr lang="en-GB" dirty="0" smtClean="0"/>
              <a:t>1/2 value expended in middle 1/3</a:t>
            </a:r>
          </a:p>
          <a:p>
            <a:r>
              <a:rPr lang="en-GB" dirty="0" smtClean="0"/>
              <a:t>1/4 value expended in final 1/3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995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058439"/>
            <a:ext cx="4790078" cy="554868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27584" y="1088606"/>
            <a:ext cx="7859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The S Curve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360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27584" y="1088606"/>
            <a:ext cx="7859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Cumulative percentage value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1550271"/>
            <a:ext cx="6984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Analysis of similar projects</a:t>
            </a:r>
          </a:p>
          <a:p>
            <a:r>
              <a:rPr lang="en-GB" sz="2000" dirty="0" smtClean="0"/>
              <a:t>Forecast with cumulative percentage value per month</a:t>
            </a:r>
          </a:p>
          <a:p>
            <a:r>
              <a:rPr lang="en-GB" sz="2000" dirty="0" smtClean="0"/>
              <a:t>Production of a reasonable S-curve approximation</a:t>
            </a:r>
            <a:endParaRPr lang="en-GB" sz="20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0323" y="2542427"/>
            <a:ext cx="6739128" cy="430072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7504" y="2852936"/>
            <a:ext cx="1382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237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27584" y="1088606"/>
            <a:ext cx="7859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The bar chart programme</a:t>
            </a:r>
            <a:endParaRPr lang="en-GB" sz="2400" b="1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29432"/>
            <a:ext cx="8208912" cy="5142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830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>
            <a:hlinkClick r:id="rId4" action="ppaction://hlinkfile"/>
          </p:cNvPr>
          <p:cNvSpPr txBox="1"/>
          <p:nvPr/>
        </p:nvSpPr>
        <p:spPr>
          <a:xfrm>
            <a:off x="2771800" y="3616094"/>
            <a:ext cx="3528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EXAMPLE (Excel)</a:t>
            </a:r>
            <a:endParaRPr lang="en-GB" sz="40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827584" y="1829945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Study of locked-up capital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9764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>
            <a:hlinkClick r:id="rId4" action="ppaction://hlinkfile"/>
          </p:cNvPr>
          <p:cNvSpPr txBox="1"/>
          <p:nvPr/>
        </p:nvSpPr>
        <p:spPr>
          <a:xfrm>
            <a:off x="4456321" y="940758"/>
            <a:ext cx="4579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Cash-flow diagram</a:t>
            </a:r>
            <a:endParaRPr lang="en-GB" sz="32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" y="1506269"/>
            <a:ext cx="9141881" cy="5315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9558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34076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SIMPLE INTEREST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11"/>
              <p:cNvSpPr/>
              <p:nvPr/>
            </p:nvSpPr>
            <p:spPr>
              <a:xfrm>
                <a:off x="1395098" y="2466555"/>
                <a:ext cx="5561715" cy="130426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>
                          <a:latin typeface="Cambria Math" panose="02040503050406030204" pitchFamily="18" charset="0"/>
                        </a:rPr>
                        <m:t>𝑇𝑂𝑇𝐴𝐿</m:t>
                      </m:r>
                      <m:r>
                        <a:rPr lang="en-GB" sz="28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800" i="1">
                          <a:latin typeface="Cambria Math" panose="02040503050406030204" pitchFamily="18" charset="0"/>
                        </a:rPr>
                        <m:t>𝐼𝑁𝑇𝐸𝑅𝐸𝑆𝑇</m:t>
                      </m:r>
                      <m:r>
                        <a:rPr lang="en-GB" sz="2800" i="0">
                          <a:latin typeface="Cambria Math" panose="02040503050406030204" pitchFamily="18" charset="0"/>
                        </a:rPr>
                        <m:t>= 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𝐼</m:t>
                          </m:r>
                          <m:r>
                            <a:rPr lang="en-GB" sz="2800" i="0">
                              <a:latin typeface="Cambria Math" panose="02040503050406030204" pitchFamily="18" charset="0"/>
                            </a:rPr>
                            <m:t>=0</m:t>
                          </m:r>
                        </m:sub>
                        <m:sup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𝐼</m:t>
                          </m:r>
                          <m:r>
                            <a:rPr lang="en-GB" sz="2800" i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GB" sz="2800" i="0">
                              <a:latin typeface="Cambria Math" panose="02040503050406030204" pitchFamily="18" charset="0"/>
                            </a:rPr>
                            <m:t>×</m:t>
                          </m:r>
                          <m:f>
                            <m:f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i="1">
                                  <a:latin typeface="Cambria Math" panose="02040503050406030204" pitchFamily="18" charset="0"/>
                                </a:rPr>
                                <m:t>𝐼𝑁𝑇</m:t>
                              </m:r>
                            </m:num>
                            <m:den>
                              <m:r>
                                <a:rPr lang="en-GB" sz="2800" i="0">
                                  <a:latin typeface="Cambria Math" panose="02040503050406030204" pitchFamily="18" charset="0"/>
                                </a:rPr>
                                <m:t>12</m:t>
                              </m:r>
                            </m:den>
                          </m:f>
                        </m:e>
                      </m:nary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2" name="Rectangle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5098" y="2466555"/>
                <a:ext cx="5561715" cy="1304268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 12"/>
          <p:cNvSpPr/>
          <p:nvPr/>
        </p:nvSpPr>
        <p:spPr>
          <a:xfrm>
            <a:off x="971600" y="4449339"/>
            <a:ext cx="5832648" cy="12854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GB" sz="2000" baseline="-25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locked-up capital every month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number of months with locked-up capital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 = annual interest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528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34076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CUMULATIVE INTEREST</a:t>
            </a:r>
            <a:endParaRPr lang="en-GB" sz="2400" b="1" dirty="0"/>
          </a:p>
        </p:txBody>
      </p:sp>
      <p:sp>
        <p:nvSpPr>
          <p:cNvPr id="13" name="Rectangle 12"/>
          <p:cNvSpPr/>
          <p:nvPr/>
        </p:nvSpPr>
        <p:spPr>
          <a:xfrm>
            <a:off x="971600" y="4449339"/>
            <a:ext cx="5832648" cy="12854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GB" sz="2000" baseline="-25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locked-up capital every month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= number of months with locked-up capital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 = annual interest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/>
              <p:cNvSpPr/>
              <p:nvPr/>
            </p:nvSpPr>
            <p:spPr>
              <a:xfrm>
                <a:off x="971600" y="2636214"/>
                <a:ext cx="7272808" cy="104689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 panose="02040503050406030204" pitchFamily="18" charset="0"/>
                        </a:rPr>
                        <m:t>𝑇𝑂𝑇𝐴𝐿</m:t>
                      </m:r>
                      <m:r>
                        <a:rPr lang="en-GB" sz="24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</a:rPr>
                        <m:t>𝐼𝑁𝑇𝐸𝑅𝐸𝑆𝑇</m:t>
                      </m:r>
                      <m:r>
                        <a:rPr lang="en-GB" sz="2400" i="0">
                          <a:latin typeface="Cambria Math" panose="02040503050406030204" pitchFamily="18" charset="0"/>
                        </a:rPr>
                        <m:t> 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400" i="0">
                                  <a:latin typeface="Cambria Math" panose="02040503050406030204" pitchFamily="18" charset="0"/>
                                </a:rPr>
                                <m:t>=0</m:t>
                              </m:r>
                            </m:sub>
                            <m: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400" i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𝑛</m:t>
                          </m:r>
                        </m:den>
                      </m:f>
                      <m:d>
                        <m:d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 i="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f>
                                    <m:f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  <m:t>𝐼𝑁𝑇</m:t>
                                      </m:r>
                                    </m:num>
                                    <m:den>
                                      <m:r>
                                        <a:rPr lang="en-GB" sz="2400" i="0">
                                          <a:latin typeface="Cambria Math" panose="02040503050406030204" pitchFamily="18" charset="0"/>
                                        </a:rPr>
                                        <m:t>12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p>
                          </m:sSup>
                          <m:r>
                            <a:rPr lang="en-GB" sz="2400" i="0">
                              <a:latin typeface="Cambria Math" panose="02040503050406030204" pitchFamily="18" charset="0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636214"/>
                <a:ext cx="7272808" cy="104689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8139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CASH FLOW FORECAST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CASH FLOW FORECAST FOR ONE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27584" y="1088606"/>
            <a:ext cx="7859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EXERCISE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94445" y="1697876"/>
            <a:ext cx="72008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construction of a commercial centre has the following economic conditions:</a:t>
            </a:r>
          </a:p>
          <a:p>
            <a:endParaRPr lang="en-GB" sz="2000" dirty="0"/>
          </a:p>
          <a:p>
            <a:r>
              <a:rPr lang="en-GB" sz="2000" dirty="0" smtClean="0"/>
              <a:t>Estimated cost of works: £10 million</a:t>
            </a:r>
          </a:p>
          <a:p>
            <a:r>
              <a:rPr lang="en-GB" sz="2000" dirty="0" smtClean="0"/>
              <a:t>Duration: 12 months</a:t>
            </a:r>
          </a:p>
          <a:p>
            <a:r>
              <a:rPr lang="en-GB" sz="2000" dirty="0" smtClean="0"/>
              <a:t>Profit: 10%</a:t>
            </a:r>
          </a:p>
          <a:p>
            <a:r>
              <a:rPr lang="en-GB" sz="2000" dirty="0" smtClean="0"/>
              <a:t>Retention: 5%</a:t>
            </a:r>
          </a:p>
          <a:p>
            <a:r>
              <a:rPr lang="en-GB" sz="2000" dirty="0" smtClean="0"/>
              <a:t>Payments: 1 month after valuation</a:t>
            </a:r>
          </a:p>
          <a:p>
            <a:endParaRPr lang="en-GB" sz="2000" dirty="0"/>
          </a:p>
          <a:p>
            <a:r>
              <a:rPr lang="en-GB" sz="2000" dirty="0" smtClean="0"/>
              <a:t>Make an approach to the cash-flow forecast using the S-curve technique, draw a cash-flow diagram and study the locked-up capital.</a:t>
            </a:r>
          </a:p>
          <a:p>
            <a:endParaRPr lang="en-GB" sz="2000" dirty="0" smtClean="0"/>
          </a:p>
          <a:p>
            <a:r>
              <a:rPr lang="en-GB" sz="2000" dirty="0" smtClean="0"/>
              <a:t>What happens if the contractor can´t afford this capital and has to borrow it at 7% rate?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83725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</TotalTime>
  <Words>414</Words>
  <Application>Microsoft Office PowerPoint</Application>
  <PresentationFormat>On-screen Show (4:3)</PresentationFormat>
  <Paragraphs>111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Cambria Math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18</cp:revision>
  <dcterms:created xsi:type="dcterms:W3CDTF">2015-09-15T12:16:09Z</dcterms:created>
  <dcterms:modified xsi:type="dcterms:W3CDTF">2018-07-12T16:47:01Z</dcterms:modified>
</cp:coreProperties>
</file>