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25"/>
  </p:notesMasterIdLst>
  <p:handoutMasterIdLst>
    <p:handoutMasterId r:id="rId26"/>
  </p:handoutMasterIdLst>
  <p:sldIdLst>
    <p:sldId id="363" r:id="rId3"/>
    <p:sldId id="412" r:id="rId4"/>
    <p:sldId id="375" r:id="rId5"/>
    <p:sldId id="442" r:id="rId6"/>
    <p:sldId id="456" r:id="rId7"/>
    <p:sldId id="444" r:id="rId8"/>
    <p:sldId id="457" r:id="rId9"/>
    <p:sldId id="431" r:id="rId10"/>
    <p:sldId id="458" r:id="rId11"/>
    <p:sldId id="428" r:id="rId12"/>
    <p:sldId id="427" r:id="rId13"/>
    <p:sldId id="446" r:id="rId14"/>
    <p:sldId id="445" r:id="rId15"/>
    <p:sldId id="430" r:id="rId16"/>
    <p:sldId id="448" r:id="rId17"/>
    <p:sldId id="449" r:id="rId18"/>
    <p:sldId id="454" r:id="rId19"/>
    <p:sldId id="443" r:id="rId20"/>
    <p:sldId id="447" r:id="rId21"/>
    <p:sldId id="455" r:id="rId22"/>
    <p:sldId id="477" r:id="rId23"/>
    <p:sldId id="370" r:id="rId2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74045" autoAdjust="0"/>
  </p:normalViewPr>
  <p:slideViewPr>
    <p:cSldViewPr>
      <p:cViewPr varScale="1">
        <p:scale>
          <a:sx n="78" d="100"/>
          <a:sy n="78" d="100"/>
        </p:scale>
        <p:origin x="1068" y="9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F7D162-9DEF-467C-9C45-BA21066DAA05}" type="doc">
      <dgm:prSet loTypeId="urn:microsoft.com/office/officeart/2005/8/layout/radial1" loCatId="cycle" qsTypeId="urn:microsoft.com/office/officeart/2005/8/quickstyle/3d1" qsCatId="3D" csTypeId="urn:microsoft.com/office/officeart/2005/8/colors/colorful3" csCatId="colorful" phldr="1"/>
      <dgm:spPr/>
      <dgm:t>
        <a:bodyPr/>
        <a:lstStyle/>
        <a:p>
          <a:endParaRPr lang="en-GB"/>
        </a:p>
      </dgm:t>
    </dgm:pt>
    <dgm:pt modelId="{64F7C679-B32C-491A-80BA-513C9B20756E}">
      <dgm:prSet phldrT="[Text]"/>
      <dgm:spPr>
        <a:solidFill>
          <a:schemeClr val="bg1">
            <a:lumMod val="65000"/>
          </a:schemeClr>
        </a:solidFill>
      </dgm:spPr>
      <dgm:t>
        <a:bodyPr/>
        <a:lstStyle/>
        <a:p>
          <a:r>
            <a:rPr lang="en-GB" b="0" cap="none" spc="0" dirty="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Evaluating Strategy</a:t>
          </a:r>
        </a:p>
      </dgm:t>
    </dgm:pt>
    <dgm:pt modelId="{0ACD5E2E-584C-40E0-B528-49A2C3CD9117}" type="par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088DFA-8762-42D6-BFEF-28E7281974F1}" type="sib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D9EEF71-B2FE-42A4-91E4-412C273225A0}">
      <dgm:prSet phldrT="[Text]" custT="1"/>
      <dgm:spPr/>
      <dgm:t>
        <a:bodyPr lIns="0" tIns="0" rIns="0" bIns="0"/>
        <a:lstStyle/>
        <a:p>
          <a:r>
            <a:rPr lang="en-GB" sz="1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Acceptability</a:t>
          </a:r>
        </a:p>
      </dgm:t>
    </dgm:pt>
    <dgm:pt modelId="{81DBF31E-166B-434E-B153-4801F37D321D}" type="par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92CB0F6D-851C-4262-B630-948583961F31}" type="sib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86C27973-18F5-4E7D-A4B7-358173A2F728}">
      <dgm:prSet/>
      <dgm:spPr/>
      <dgm:t>
        <a:bodyPr/>
        <a:lstStyle/>
        <a:p>
          <a:endParaRPr lang="en-GB"/>
        </a:p>
      </dgm:t>
    </dgm:pt>
    <dgm:pt modelId="{FCB0BE8B-6F19-4EB2-AFC3-F653805CAC30}" type="par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DEBD7C5-3DA1-4E42-8193-0250F44BD012}" type="sib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58390C7-67BA-4D07-AA1D-D622BBB23F9A}">
      <dgm:prSet custT="1"/>
      <dgm:spPr/>
      <dgm:t>
        <a:bodyPr lIns="0" tIns="0" rIns="0" bIns="0"/>
        <a:lstStyle/>
        <a:p>
          <a:r>
            <a:rPr lang="en-GB" sz="1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Suitability</a:t>
          </a:r>
        </a:p>
      </dgm:t>
    </dgm:pt>
    <dgm:pt modelId="{FB8D3560-3BAB-478C-898F-185035538CAE}" type="par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CEF047-75AC-49C8-A2F6-A745ABE8823E}" type="sib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D2DE4BE-DBBE-43E6-8CE3-4321D59D44B4}">
      <dgm:prSet custT="1"/>
      <dgm:spPr/>
      <dgm:t>
        <a:bodyPr lIns="0" tIns="0" rIns="0" bIns="0"/>
        <a:lstStyle/>
        <a:p>
          <a:r>
            <a:rPr lang="en-GB" sz="1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Feasibility</a:t>
          </a:r>
        </a:p>
      </dgm:t>
    </dgm:pt>
    <dgm:pt modelId="{3108AB01-4E13-4F1D-A2F3-D41DF579F6F9}" type="sib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82E422F-C6A3-41DE-BBEB-CAE29C44D612}" type="par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DB77CA42-CDB9-499D-982F-DD88F16BFA33}" type="pres">
      <dgm:prSet presAssocID="{1BF7D162-9DEF-467C-9C45-BA21066DAA05}" presName="cycle" presStyleCnt="0">
        <dgm:presLayoutVars>
          <dgm:chMax val="1"/>
          <dgm:dir/>
          <dgm:animLvl val="ctr"/>
          <dgm:resizeHandles val="exact"/>
        </dgm:presLayoutVars>
      </dgm:prSet>
      <dgm:spPr/>
    </dgm:pt>
    <dgm:pt modelId="{AB255743-104F-44C9-83B1-692CF6630088}" type="pres">
      <dgm:prSet presAssocID="{64F7C679-B32C-491A-80BA-513C9B20756E}" presName="centerShape" presStyleLbl="node0" presStyleIdx="0" presStyleCnt="1" custScaleX="189329" custScaleY="74372" custLinFactNeighborX="0" custLinFactNeighborY="-56185"/>
      <dgm:spPr/>
    </dgm:pt>
    <dgm:pt modelId="{ABB62C68-92F3-4F3F-AA9F-F03F698AD3D1}" type="pres">
      <dgm:prSet presAssocID="{81DBF31E-166B-434E-B153-4801F37D321D}" presName="Name9" presStyleLbl="parChTrans1D2" presStyleIdx="0" presStyleCnt="3"/>
      <dgm:spPr/>
    </dgm:pt>
    <dgm:pt modelId="{1DB5F432-83F5-486D-AE58-A5EA11CCC22A}" type="pres">
      <dgm:prSet presAssocID="{81DBF31E-166B-434E-B153-4801F37D321D}" presName="connTx" presStyleLbl="parChTrans1D2" presStyleIdx="0" presStyleCnt="3"/>
      <dgm:spPr/>
    </dgm:pt>
    <dgm:pt modelId="{F8A3089B-280C-438A-B128-2F7457051B91}" type="pres">
      <dgm:prSet presAssocID="{1D9EEF71-B2FE-42A4-91E4-412C273225A0}" presName="node" presStyleLbl="node1" presStyleIdx="0" presStyleCnt="3" custScaleX="156183" custScaleY="156183" custRadScaleRad="6773" custRadScaleInc="33711">
        <dgm:presLayoutVars>
          <dgm:bulletEnabled val="1"/>
        </dgm:presLayoutVars>
      </dgm:prSet>
      <dgm:spPr/>
    </dgm:pt>
    <dgm:pt modelId="{AB15952F-4596-44B3-95A1-43626E65EEC2}" type="pres">
      <dgm:prSet presAssocID="{E82E422F-C6A3-41DE-BBEB-CAE29C44D612}" presName="Name9" presStyleLbl="parChTrans1D2" presStyleIdx="1" presStyleCnt="3"/>
      <dgm:spPr/>
    </dgm:pt>
    <dgm:pt modelId="{894A567D-1730-4B8A-9697-BE300539D651}" type="pres">
      <dgm:prSet presAssocID="{E82E422F-C6A3-41DE-BBEB-CAE29C44D612}" presName="connTx" presStyleLbl="parChTrans1D2" presStyleIdx="1" presStyleCnt="3"/>
      <dgm:spPr/>
    </dgm:pt>
    <dgm:pt modelId="{E96815CA-59FE-4DB5-AA23-5F0557359606}" type="pres">
      <dgm:prSet presAssocID="{ED2DE4BE-DBBE-43E6-8CE3-4321D59D44B4}" presName="node" presStyleLbl="node1" presStyleIdx="1" presStyleCnt="3" custScaleX="156183" custScaleY="156183" custRadScaleRad="241748" custRadScaleInc="-52893">
        <dgm:presLayoutVars>
          <dgm:bulletEnabled val="1"/>
        </dgm:presLayoutVars>
      </dgm:prSet>
      <dgm:spPr/>
    </dgm:pt>
    <dgm:pt modelId="{81ED7D85-C661-4ED3-ACDD-82E735DDC25B}" type="pres">
      <dgm:prSet presAssocID="{FB8D3560-3BAB-478C-898F-185035538CAE}" presName="Name9" presStyleLbl="parChTrans1D2" presStyleIdx="2" presStyleCnt="3"/>
      <dgm:spPr/>
    </dgm:pt>
    <dgm:pt modelId="{1F08E656-C714-4C64-96C5-FC0FE45A46CB}" type="pres">
      <dgm:prSet presAssocID="{FB8D3560-3BAB-478C-898F-185035538CAE}" presName="connTx" presStyleLbl="parChTrans1D2" presStyleIdx="2" presStyleCnt="3"/>
      <dgm:spPr/>
    </dgm:pt>
    <dgm:pt modelId="{EC6AE971-DE65-4645-BA3A-8B7C0E399590}" type="pres">
      <dgm:prSet presAssocID="{B58390C7-67BA-4D07-AA1D-D622BBB23F9A}" presName="node" presStyleLbl="node1" presStyleIdx="2" presStyleCnt="3" custScaleX="156183" custScaleY="156183" custRadScaleRad="238519" custRadScaleInc="53499">
        <dgm:presLayoutVars>
          <dgm:bulletEnabled val="1"/>
        </dgm:presLayoutVars>
      </dgm:prSet>
      <dgm:spPr/>
    </dgm:pt>
  </dgm:ptLst>
  <dgm:cxnLst>
    <dgm:cxn modelId="{34206707-3DE8-459F-9C34-B62C74EDD19D}" srcId="{1BF7D162-9DEF-467C-9C45-BA21066DAA05}" destId="{86C27973-18F5-4E7D-A4B7-358173A2F728}" srcOrd="1" destOrd="0" parTransId="{FCB0BE8B-6F19-4EB2-AFC3-F653805CAC30}" sibTransId="{BDEBD7C5-3DA1-4E42-8193-0250F44BD012}"/>
    <dgm:cxn modelId="{778C720B-C993-4267-9412-8162CE3BFBE6}" type="presOf" srcId="{E82E422F-C6A3-41DE-BBEB-CAE29C44D612}" destId="{894A567D-1730-4B8A-9697-BE300539D651}" srcOrd="1" destOrd="0" presId="urn:microsoft.com/office/officeart/2005/8/layout/radial1"/>
    <dgm:cxn modelId="{DAAA590C-C595-43EE-8185-B6FE5A3E7E85}" type="presOf" srcId="{1D9EEF71-B2FE-42A4-91E4-412C273225A0}" destId="{F8A3089B-280C-438A-B128-2F7457051B91}" srcOrd="0" destOrd="0" presId="urn:microsoft.com/office/officeart/2005/8/layout/radial1"/>
    <dgm:cxn modelId="{9EC9700E-C2A5-49F2-A1C3-0038A4F520BE}" type="presOf" srcId="{FB8D3560-3BAB-478C-898F-185035538CAE}" destId="{81ED7D85-C661-4ED3-ACDD-82E735DDC25B}" srcOrd="0" destOrd="0" presId="urn:microsoft.com/office/officeart/2005/8/layout/radial1"/>
    <dgm:cxn modelId="{55599D1A-761F-448E-9857-23E942AE0E89}" type="presOf" srcId="{ED2DE4BE-DBBE-43E6-8CE3-4321D59D44B4}" destId="{E96815CA-59FE-4DB5-AA23-5F0557359606}" srcOrd="0" destOrd="0" presId="urn:microsoft.com/office/officeart/2005/8/layout/radial1"/>
    <dgm:cxn modelId="{5CBC1767-858B-4C80-A607-0F191B924886}" srcId="{64F7C679-B32C-491A-80BA-513C9B20756E}" destId="{ED2DE4BE-DBBE-43E6-8CE3-4321D59D44B4}" srcOrd="1" destOrd="0" parTransId="{E82E422F-C6A3-41DE-BBEB-CAE29C44D612}" sibTransId="{3108AB01-4E13-4F1D-A2F3-D41DF579F6F9}"/>
    <dgm:cxn modelId="{433D126D-ACCE-41BB-A3BA-A5580A8EFD39}" type="presOf" srcId="{1BF7D162-9DEF-467C-9C45-BA21066DAA05}" destId="{DB77CA42-CDB9-499D-982F-DD88F16BFA33}" srcOrd="0" destOrd="0" presId="urn:microsoft.com/office/officeart/2005/8/layout/radial1"/>
    <dgm:cxn modelId="{32D19F72-0730-410B-BFC4-A1D4B1F35B4A}" type="presOf" srcId="{64F7C679-B32C-491A-80BA-513C9B20756E}" destId="{AB255743-104F-44C9-83B1-692CF6630088}" srcOrd="0" destOrd="0" presId="urn:microsoft.com/office/officeart/2005/8/layout/radial1"/>
    <dgm:cxn modelId="{1041D87E-B313-4972-B660-04475D4ED7E9}" type="presOf" srcId="{E82E422F-C6A3-41DE-BBEB-CAE29C44D612}" destId="{AB15952F-4596-44B3-95A1-43626E65EEC2}" srcOrd="0" destOrd="0" presId="urn:microsoft.com/office/officeart/2005/8/layout/radial1"/>
    <dgm:cxn modelId="{CB03768B-424E-4749-A07A-083B718B4C29}" type="presOf" srcId="{81DBF31E-166B-434E-B153-4801F37D321D}" destId="{ABB62C68-92F3-4F3F-AA9F-F03F698AD3D1}" srcOrd="0" destOrd="0" presId="urn:microsoft.com/office/officeart/2005/8/layout/radial1"/>
    <dgm:cxn modelId="{7BD9ECA6-AE91-49AC-A42B-CE0EB0278897}" type="presOf" srcId="{81DBF31E-166B-434E-B153-4801F37D321D}" destId="{1DB5F432-83F5-486D-AE58-A5EA11CCC22A}" srcOrd="1" destOrd="0" presId="urn:microsoft.com/office/officeart/2005/8/layout/radial1"/>
    <dgm:cxn modelId="{5A6195B0-7EF2-4190-826E-2D01A37535FB}" srcId="{1BF7D162-9DEF-467C-9C45-BA21066DAA05}" destId="{64F7C679-B32C-491A-80BA-513C9B20756E}" srcOrd="0" destOrd="0" parTransId="{0ACD5E2E-584C-40E0-B528-49A2C3CD9117}" sibTransId="{30088DFA-8762-42D6-BFEF-28E7281974F1}"/>
    <dgm:cxn modelId="{03CEEEBA-689A-46AC-8E7F-866B609B2AC5}" srcId="{64F7C679-B32C-491A-80BA-513C9B20756E}" destId="{B58390C7-67BA-4D07-AA1D-D622BBB23F9A}" srcOrd="2" destOrd="0" parTransId="{FB8D3560-3BAB-478C-898F-185035538CAE}" sibTransId="{30CEF047-75AC-49C8-A2F6-A745ABE8823E}"/>
    <dgm:cxn modelId="{5AA1C9BB-19FD-4DF0-9FF5-F594A403719A}" type="presOf" srcId="{FB8D3560-3BAB-478C-898F-185035538CAE}" destId="{1F08E656-C714-4C64-96C5-FC0FE45A46CB}" srcOrd="1" destOrd="0" presId="urn:microsoft.com/office/officeart/2005/8/layout/radial1"/>
    <dgm:cxn modelId="{B9A25DF3-7D8C-489F-B1DF-EBE6F56295CE}" srcId="{64F7C679-B32C-491A-80BA-513C9B20756E}" destId="{1D9EEF71-B2FE-42A4-91E4-412C273225A0}" srcOrd="0" destOrd="0" parTransId="{81DBF31E-166B-434E-B153-4801F37D321D}" sibTransId="{92CB0F6D-851C-4262-B630-948583961F31}"/>
    <dgm:cxn modelId="{ED95C3FE-440F-4AD5-83F2-73C97C67EE81}" type="presOf" srcId="{B58390C7-67BA-4D07-AA1D-D622BBB23F9A}" destId="{EC6AE971-DE65-4645-BA3A-8B7C0E399590}" srcOrd="0" destOrd="0" presId="urn:microsoft.com/office/officeart/2005/8/layout/radial1"/>
    <dgm:cxn modelId="{F5D67824-6DE7-44DC-8D58-18A1B9B2FD69}" type="presParOf" srcId="{DB77CA42-CDB9-499D-982F-DD88F16BFA33}" destId="{AB255743-104F-44C9-83B1-692CF6630088}" srcOrd="0" destOrd="0" presId="urn:microsoft.com/office/officeart/2005/8/layout/radial1"/>
    <dgm:cxn modelId="{7EF56BDD-0308-43A6-9CA9-9C866D5A28AC}" type="presParOf" srcId="{DB77CA42-CDB9-499D-982F-DD88F16BFA33}" destId="{ABB62C68-92F3-4F3F-AA9F-F03F698AD3D1}" srcOrd="1" destOrd="0" presId="urn:microsoft.com/office/officeart/2005/8/layout/radial1"/>
    <dgm:cxn modelId="{1ED7E648-1381-4D9E-86D0-5C5CD276EA93}" type="presParOf" srcId="{ABB62C68-92F3-4F3F-AA9F-F03F698AD3D1}" destId="{1DB5F432-83F5-486D-AE58-A5EA11CCC22A}" srcOrd="0" destOrd="0" presId="urn:microsoft.com/office/officeart/2005/8/layout/radial1"/>
    <dgm:cxn modelId="{8A905537-B553-4C26-8F98-27668C7AC896}" type="presParOf" srcId="{DB77CA42-CDB9-499D-982F-DD88F16BFA33}" destId="{F8A3089B-280C-438A-B128-2F7457051B91}" srcOrd="2" destOrd="0" presId="urn:microsoft.com/office/officeart/2005/8/layout/radial1"/>
    <dgm:cxn modelId="{08042862-EAAB-4E40-8325-A2B6455DA8FA}" type="presParOf" srcId="{DB77CA42-CDB9-499D-982F-DD88F16BFA33}" destId="{AB15952F-4596-44B3-95A1-43626E65EEC2}" srcOrd="3" destOrd="0" presId="urn:microsoft.com/office/officeart/2005/8/layout/radial1"/>
    <dgm:cxn modelId="{AE4CE94A-DFA4-4163-AC2F-62B9B053BE21}" type="presParOf" srcId="{AB15952F-4596-44B3-95A1-43626E65EEC2}" destId="{894A567D-1730-4B8A-9697-BE300539D651}" srcOrd="0" destOrd="0" presId="urn:microsoft.com/office/officeart/2005/8/layout/radial1"/>
    <dgm:cxn modelId="{99F6BF19-8C8F-4E5B-AEFE-755E308EF3DE}" type="presParOf" srcId="{DB77CA42-CDB9-499D-982F-DD88F16BFA33}" destId="{E96815CA-59FE-4DB5-AA23-5F0557359606}" srcOrd="4" destOrd="0" presId="urn:microsoft.com/office/officeart/2005/8/layout/radial1"/>
    <dgm:cxn modelId="{A0A4E2F4-4982-4271-AC1D-F8F8E6751CC6}" type="presParOf" srcId="{DB77CA42-CDB9-499D-982F-DD88F16BFA33}" destId="{81ED7D85-C661-4ED3-ACDD-82E735DDC25B}" srcOrd="5" destOrd="0" presId="urn:microsoft.com/office/officeart/2005/8/layout/radial1"/>
    <dgm:cxn modelId="{AFB1F782-A87C-469B-B903-AA617F2AE8BB}" type="presParOf" srcId="{81ED7D85-C661-4ED3-ACDD-82E735DDC25B}" destId="{1F08E656-C714-4C64-96C5-FC0FE45A46CB}" srcOrd="0" destOrd="0" presId="urn:microsoft.com/office/officeart/2005/8/layout/radial1"/>
    <dgm:cxn modelId="{E174ECF3-B9FA-453C-B9BF-F8B0B64DBF1B}" type="presParOf" srcId="{DB77CA42-CDB9-499D-982F-DD88F16BFA33}" destId="{EC6AE971-DE65-4645-BA3A-8B7C0E399590}" srcOrd="6" destOrd="0" presId="urn:microsoft.com/office/officeart/2005/8/layout/radial1"/>
  </dgm:cxnLst>
  <dgm:bg/>
  <dgm:whole>
    <a:ln w="12700" cap="flat" cmpd="sng" algn="ctr">
      <a:solidFill>
        <a:schemeClr val="lt1">
          <a:hueOff val="0"/>
          <a:satOff val="0"/>
          <a:lumOff val="0"/>
        </a:schemeClr>
      </a:solid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55743-104F-44C9-83B1-692CF6630088}">
      <dsp:nvSpPr>
        <dsp:cNvPr id="0" name=""/>
        <dsp:cNvSpPr/>
      </dsp:nvSpPr>
      <dsp:spPr>
        <a:xfrm>
          <a:off x="4068452" y="0"/>
          <a:ext cx="2016223" cy="792010"/>
        </a:xfrm>
        <a:prstGeom prst="ellipse">
          <a:avLst/>
        </a:prstGeom>
        <a:solidFill>
          <a:schemeClr val="bg1">
            <a:lumMod val="6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b="0" kern="1200" cap="none" spc="0" dirty="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Evaluating Strategy</a:t>
          </a:r>
        </a:p>
      </dsp:txBody>
      <dsp:txXfrm>
        <a:off x="4363721" y="115987"/>
        <a:ext cx="1425685" cy="560036"/>
      </dsp:txXfrm>
    </dsp:sp>
    <dsp:sp modelId="{ABB62C68-92F3-4F3F-AA9F-F03F698AD3D1}">
      <dsp:nvSpPr>
        <dsp:cNvPr id="0" name=""/>
        <dsp:cNvSpPr/>
      </dsp:nvSpPr>
      <dsp:spPr>
        <a:xfrm rot="5322846">
          <a:off x="4978216" y="892225"/>
          <a:ext cx="219396" cy="18879"/>
        </a:xfrm>
        <a:custGeom>
          <a:avLst/>
          <a:gdLst/>
          <a:ahLst/>
          <a:cxnLst/>
          <a:rect l="0" t="0" r="0" b="0"/>
          <a:pathLst>
            <a:path>
              <a:moveTo>
                <a:pt x="0" y="9439"/>
              </a:moveTo>
              <a:lnTo>
                <a:pt x="219396" y="9439"/>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082429" y="896180"/>
        <a:ext cx="10969" cy="10969"/>
      </dsp:txXfrm>
    </dsp:sp>
    <dsp:sp modelId="{F8A3089B-280C-438A-B128-2F7457051B91}">
      <dsp:nvSpPr>
        <dsp:cNvPr id="0" name=""/>
        <dsp:cNvSpPr/>
      </dsp:nvSpPr>
      <dsp:spPr>
        <a:xfrm>
          <a:off x="4277418" y="1011126"/>
          <a:ext cx="1663241" cy="1663241"/>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Acceptability</a:t>
          </a:r>
        </a:p>
      </dsp:txBody>
      <dsp:txXfrm>
        <a:off x="4520994" y="1254702"/>
        <a:ext cx="1176089" cy="1176089"/>
      </dsp:txXfrm>
    </dsp:sp>
    <dsp:sp modelId="{AB15952F-4596-44B3-95A1-43626E65EEC2}">
      <dsp:nvSpPr>
        <dsp:cNvPr id="0" name=""/>
        <dsp:cNvSpPr/>
      </dsp:nvSpPr>
      <dsp:spPr>
        <a:xfrm rot="1389430">
          <a:off x="5675022" y="1085540"/>
          <a:ext cx="2071489" cy="18879"/>
        </a:xfrm>
        <a:custGeom>
          <a:avLst/>
          <a:gdLst/>
          <a:ahLst/>
          <a:cxnLst/>
          <a:rect l="0" t="0" r="0" b="0"/>
          <a:pathLst>
            <a:path>
              <a:moveTo>
                <a:pt x="0" y="9439"/>
              </a:moveTo>
              <a:lnTo>
                <a:pt x="2071489" y="9439"/>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658980" y="1043193"/>
        <a:ext cx="103574" cy="103574"/>
      </dsp:txXfrm>
    </dsp:sp>
    <dsp:sp modelId="{E96815CA-59FE-4DB5-AA23-5F0557359606}">
      <dsp:nvSpPr>
        <dsp:cNvPr id="0" name=""/>
        <dsp:cNvSpPr/>
      </dsp:nvSpPr>
      <dsp:spPr>
        <a:xfrm>
          <a:off x="7596058" y="997710"/>
          <a:ext cx="1663241" cy="1663241"/>
        </a:xfrm>
        <a:prstGeom prst="ellipse">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Feasibility</a:t>
          </a:r>
        </a:p>
      </dsp:txBody>
      <dsp:txXfrm>
        <a:off x="7839634" y="1241286"/>
        <a:ext cx="1176089" cy="1176089"/>
      </dsp:txXfrm>
    </dsp:sp>
    <dsp:sp modelId="{81ED7D85-C661-4ED3-ACDD-82E735DDC25B}">
      <dsp:nvSpPr>
        <dsp:cNvPr id="0" name=""/>
        <dsp:cNvSpPr/>
      </dsp:nvSpPr>
      <dsp:spPr>
        <a:xfrm rot="9410726">
          <a:off x="2454107" y="1075737"/>
          <a:ext cx="2021936" cy="18879"/>
        </a:xfrm>
        <a:custGeom>
          <a:avLst/>
          <a:gdLst/>
          <a:ahLst/>
          <a:cxnLst/>
          <a:rect l="0" t="0" r="0" b="0"/>
          <a:pathLst>
            <a:path>
              <a:moveTo>
                <a:pt x="0" y="9439"/>
              </a:moveTo>
              <a:lnTo>
                <a:pt x="2021936" y="9439"/>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3414527" y="1034629"/>
        <a:ext cx="101096" cy="101096"/>
      </dsp:txXfrm>
    </dsp:sp>
    <dsp:sp modelId="{EC6AE971-DE65-4645-BA3A-8B7C0E399590}">
      <dsp:nvSpPr>
        <dsp:cNvPr id="0" name=""/>
        <dsp:cNvSpPr/>
      </dsp:nvSpPr>
      <dsp:spPr>
        <a:xfrm>
          <a:off x="939291" y="978086"/>
          <a:ext cx="1663241" cy="1663241"/>
        </a:xfrm>
        <a:prstGeom prst="ellipse">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Suitability</a:t>
          </a:r>
        </a:p>
      </dsp:txBody>
      <dsp:txXfrm>
        <a:off x="1182867" y="1221662"/>
        <a:ext cx="1176089" cy="117608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933794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7727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345219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3489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86357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686031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20329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45602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282754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103945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85910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960349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500205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569430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84155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838116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994058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960349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08/09/2023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53552899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08/09/2023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174734615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10348575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94058223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08/09/2023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8492680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08/09/2023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78609441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08/09/2023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402668905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67478673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50201806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95839017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293755311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3655458271"/>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49669"/>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a:t>
            </a:r>
          </a:p>
          <a:p>
            <a:pPr eaLnBrk="1" hangingPunct="1"/>
            <a:r>
              <a:rPr lang="en-GB" altLang="en-US" sz="4000" dirty="0">
                <a:solidFill>
                  <a:srgbClr val="FFFF00"/>
                </a:solidFill>
              </a:rPr>
              <a:t>Implementing and Evaluating Strategy</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Strategic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680520"/>
          </a:xfrm>
        </p:spPr>
        <p:txBody>
          <a:bodyPr/>
          <a:lstStyle/>
          <a:p>
            <a:pPr algn="just">
              <a:spcBef>
                <a:spcPts val="600"/>
              </a:spcBef>
              <a:spcAft>
                <a:spcPts val="600"/>
              </a:spcAft>
            </a:pPr>
            <a:r>
              <a:rPr lang="en-GB" sz="2600" dirty="0"/>
              <a:t>Understand the basic principles involved in designing the structure of an organisation to meet its chosen strategy.</a:t>
            </a:r>
          </a:p>
          <a:p>
            <a:pPr algn="just">
              <a:spcBef>
                <a:spcPts val="600"/>
              </a:spcBef>
              <a:spcAft>
                <a:spcPts val="600"/>
              </a:spcAft>
            </a:pPr>
            <a:r>
              <a:rPr lang="en-GB" sz="2600" dirty="0"/>
              <a:t>Recognise how strategy, structure and systems should reinforce each other in organisational configurations.</a:t>
            </a:r>
          </a:p>
          <a:p>
            <a:pPr algn="just">
              <a:spcBef>
                <a:spcPts val="600"/>
              </a:spcBef>
              <a:spcAft>
                <a:spcPts val="600"/>
              </a:spcAft>
            </a:pPr>
            <a:r>
              <a:rPr lang="en-GB" sz="2600" dirty="0"/>
              <a:t>Assess the performance outcomes of different strategies in terms of direct economic outcomes and overall organisational effectiveness.</a:t>
            </a:r>
          </a:p>
          <a:p>
            <a:pPr algn="just">
              <a:spcBef>
                <a:spcPts val="600"/>
              </a:spcBef>
              <a:spcAft>
                <a:spcPts val="600"/>
              </a:spcAft>
            </a:pPr>
            <a:r>
              <a:rPr lang="en-GB" sz="2600" dirty="0"/>
              <a:t>Assess performance and the need for new strategies using gap analysis.</a:t>
            </a:r>
          </a:p>
          <a:p>
            <a:pPr algn="just">
              <a:spcBef>
                <a:spcPts val="600"/>
              </a:spcBef>
              <a:spcAft>
                <a:spcPts val="600"/>
              </a:spcAft>
            </a:pPr>
            <a:r>
              <a:rPr lang="en-GB" sz="2600" dirty="0"/>
              <a:t>Employ SAFE (Suitability, Acceptability, Feasibility and Evaluation) to identify optimal strategic options.</a:t>
            </a:r>
          </a:p>
        </p:txBody>
      </p:sp>
      <p:sp>
        <p:nvSpPr>
          <p:cNvPr id="2" name="Footer Placeholder 1">
            <a:extLst>
              <a:ext uri="{FF2B5EF4-FFF2-40B4-BE49-F238E27FC236}">
                <a16:creationId xmlns:a16="http://schemas.microsoft.com/office/drawing/2014/main" id="{75E885C4-B2A1-E3F6-98AC-F22DF10B599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Fundamental Questions in Strategy</a:t>
            </a:r>
          </a:p>
        </p:txBody>
      </p:sp>
      <p:pic>
        <p:nvPicPr>
          <p:cNvPr id="4" name="Picture 3">
            <a:extLst>
              <a:ext uri="{FF2B5EF4-FFF2-40B4-BE49-F238E27FC236}">
                <a16:creationId xmlns:a16="http://schemas.microsoft.com/office/drawing/2014/main" id="{160BFD20-3D4F-8EBD-8541-29B53376E84A}"/>
              </a:ext>
            </a:extLst>
          </p:cNvPr>
          <p:cNvPicPr>
            <a:picLocks noChangeAspect="1"/>
          </p:cNvPicPr>
          <p:nvPr/>
        </p:nvPicPr>
        <p:blipFill>
          <a:blip r:embed="rId3"/>
          <a:stretch>
            <a:fillRect/>
          </a:stretch>
        </p:blipFill>
        <p:spPr>
          <a:xfrm>
            <a:off x="201512" y="1143000"/>
            <a:ext cx="11788976" cy="3942184"/>
          </a:xfrm>
          <a:prstGeom prst="rect">
            <a:avLst/>
          </a:prstGeom>
        </p:spPr>
      </p:pic>
      <p:sp>
        <p:nvSpPr>
          <p:cNvPr id="5" name="TextBox 4">
            <a:extLst>
              <a:ext uri="{FF2B5EF4-FFF2-40B4-BE49-F238E27FC236}">
                <a16:creationId xmlns:a16="http://schemas.microsoft.com/office/drawing/2014/main" id="{F8FF5300-1A66-7922-E1DD-F1AD3B8C3A64}"/>
              </a:ext>
            </a:extLst>
          </p:cNvPr>
          <p:cNvSpPr txBox="1"/>
          <p:nvPr/>
        </p:nvSpPr>
        <p:spPr>
          <a:xfrm>
            <a:off x="8487173" y="5229200"/>
            <a:ext cx="3528392"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Whittington et al., (2020)</a:t>
            </a:r>
          </a:p>
        </p:txBody>
      </p:sp>
      <p:sp>
        <p:nvSpPr>
          <p:cNvPr id="2" name="Footer Placeholder 1">
            <a:extLst>
              <a:ext uri="{FF2B5EF4-FFF2-40B4-BE49-F238E27FC236}">
                <a16:creationId xmlns:a16="http://schemas.microsoft.com/office/drawing/2014/main" id="{6E46A6AB-1A6A-0586-5C39-9E1089C0CA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29821521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500" fill="hold"/>
                                        <p:tgtEl>
                                          <p:spTgt spid="4"/>
                                        </p:tgtEl>
                                        <p:attrNameLst>
                                          <p:attrName>ppt_w</p:attrName>
                                        </p:attrNameLst>
                                      </p:cBhvr>
                                      <p:tavLst>
                                        <p:tav tm="0">
                                          <p:val>
                                            <p:fltVal val="0"/>
                                          </p:val>
                                        </p:tav>
                                        <p:tav tm="100000">
                                          <p:val>
                                            <p:strVal val="#ppt_w"/>
                                          </p:val>
                                        </p:tav>
                                      </p:tavLst>
                                    </p:anim>
                                    <p:anim calcmode="lin" valueType="num">
                                      <p:cBhvr>
                                        <p:cTn id="8" dur="2500" fill="hold"/>
                                        <p:tgtEl>
                                          <p:spTgt spid="4"/>
                                        </p:tgtEl>
                                        <p:attrNameLst>
                                          <p:attrName>ppt_h</p:attrName>
                                        </p:attrNameLst>
                                      </p:cBhvr>
                                      <p:tavLst>
                                        <p:tav tm="0">
                                          <p:val>
                                            <p:fltVal val="0"/>
                                          </p:val>
                                        </p:tav>
                                        <p:tav tm="100000">
                                          <p:val>
                                            <p:strVal val="#ppt_h"/>
                                          </p:val>
                                        </p:tav>
                                      </p:tavLst>
                                    </p:anim>
                                    <p:animEffect transition="in" filter="fade">
                                      <p:cBhvr>
                                        <p:cTn id="9" dur="2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Organisational Configurations</a:t>
            </a:r>
          </a:p>
        </p:txBody>
      </p:sp>
      <p:pic>
        <p:nvPicPr>
          <p:cNvPr id="3" name="Picture 2">
            <a:extLst>
              <a:ext uri="{FF2B5EF4-FFF2-40B4-BE49-F238E27FC236}">
                <a16:creationId xmlns:a16="http://schemas.microsoft.com/office/drawing/2014/main" id="{B87F9EB5-6124-ECC6-3B59-0706E7729506}"/>
              </a:ext>
            </a:extLst>
          </p:cNvPr>
          <p:cNvPicPr>
            <a:picLocks noChangeAspect="1"/>
          </p:cNvPicPr>
          <p:nvPr/>
        </p:nvPicPr>
        <p:blipFill>
          <a:blip r:embed="rId3"/>
          <a:stretch>
            <a:fillRect/>
          </a:stretch>
        </p:blipFill>
        <p:spPr>
          <a:xfrm>
            <a:off x="2252886" y="1143000"/>
            <a:ext cx="7686228" cy="4429563"/>
          </a:xfrm>
          <a:prstGeom prst="rect">
            <a:avLst/>
          </a:prstGeom>
        </p:spPr>
      </p:pic>
      <p:sp>
        <p:nvSpPr>
          <p:cNvPr id="4" name="TextBox 3">
            <a:extLst>
              <a:ext uri="{FF2B5EF4-FFF2-40B4-BE49-F238E27FC236}">
                <a16:creationId xmlns:a16="http://schemas.microsoft.com/office/drawing/2014/main" id="{B781C2EC-22DE-B36E-0889-347B9AE10A7A}"/>
              </a:ext>
            </a:extLst>
          </p:cNvPr>
          <p:cNvSpPr txBox="1"/>
          <p:nvPr/>
        </p:nvSpPr>
        <p:spPr>
          <a:xfrm>
            <a:off x="8487173" y="5229200"/>
            <a:ext cx="3528392"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Whittington et al., (2020)</a:t>
            </a:r>
          </a:p>
        </p:txBody>
      </p:sp>
      <p:sp>
        <p:nvSpPr>
          <p:cNvPr id="2" name="Footer Placeholder 1">
            <a:extLst>
              <a:ext uri="{FF2B5EF4-FFF2-40B4-BE49-F238E27FC236}">
                <a16:creationId xmlns:a16="http://schemas.microsoft.com/office/drawing/2014/main" id="{780938C7-2E56-084D-0E40-DD80589C82B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6454374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250" fill="hold"/>
                                        <p:tgtEl>
                                          <p:spTgt spid="3"/>
                                        </p:tgtEl>
                                        <p:attrNameLst>
                                          <p:attrName>ppt_w</p:attrName>
                                        </p:attrNameLst>
                                      </p:cBhvr>
                                      <p:tavLst>
                                        <p:tav tm="0">
                                          <p:val>
                                            <p:fltVal val="0"/>
                                          </p:val>
                                        </p:tav>
                                        <p:tav tm="100000">
                                          <p:val>
                                            <p:strVal val="#ppt_w"/>
                                          </p:val>
                                        </p:tav>
                                      </p:tavLst>
                                    </p:anim>
                                    <p:anim calcmode="lin" valueType="num">
                                      <p:cBhvr>
                                        <p:cTn id="8" dur="1250" fill="hold"/>
                                        <p:tgtEl>
                                          <p:spTgt spid="3"/>
                                        </p:tgtEl>
                                        <p:attrNameLst>
                                          <p:attrName>ppt_h</p:attrName>
                                        </p:attrNameLst>
                                      </p:cBhvr>
                                      <p:tavLst>
                                        <p:tav tm="0">
                                          <p:val>
                                            <p:fltVal val="0"/>
                                          </p:val>
                                        </p:tav>
                                        <p:tav tm="100000">
                                          <p:val>
                                            <p:strVal val="#ppt_h"/>
                                          </p:val>
                                        </p:tav>
                                      </p:tavLst>
                                    </p:anim>
                                    <p:animEffect transition="in" filter="fade">
                                      <p:cBhvr>
                                        <p:cTn id="9"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 and Structure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412776"/>
            <a:ext cx="10693188" cy="4320480"/>
          </a:xfrm>
        </p:spPr>
        <p:txBody>
          <a:bodyPr/>
          <a:lstStyle/>
          <a:p>
            <a:pPr algn="just">
              <a:spcBef>
                <a:spcPts val="1200"/>
              </a:spcBef>
              <a:spcAft>
                <a:spcPts val="1200"/>
              </a:spcAft>
            </a:pPr>
            <a:r>
              <a:rPr lang="en-GB" sz="2700" dirty="0"/>
              <a:t>Strategies require organising and this involves both </a:t>
            </a:r>
            <a:r>
              <a:rPr lang="en-GB" sz="2700" b="1" dirty="0"/>
              <a:t>structures</a:t>
            </a:r>
            <a:r>
              <a:rPr lang="en-GB" sz="2700" dirty="0"/>
              <a:t> and </a:t>
            </a:r>
            <a:r>
              <a:rPr lang="en-GB" sz="2700" b="1" dirty="0"/>
              <a:t>systems</a:t>
            </a:r>
            <a:r>
              <a:rPr lang="en-GB" sz="2700" dirty="0"/>
              <a:t>. If the organisation is not consistent with the strategy, then even the cleverest strategy will fail because of poor implementation.</a:t>
            </a:r>
          </a:p>
          <a:p>
            <a:pPr algn="just">
              <a:spcBef>
                <a:spcPts val="1200"/>
              </a:spcBef>
              <a:spcAft>
                <a:spcPts val="1200"/>
              </a:spcAft>
              <a:buClr>
                <a:schemeClr val="tx1"/>
              </a:buClr>
            </a:pPr>
            <a:r>
              <a:rPr lang="en-GB" sz="2700" b="1" dirty="0">
                <a:solidFill>
                  <a:srgbClr val="FF0000"/>
                </a:solidFill>
              </a:rPr>
              <a:t>Structures</a:t>
            </a:r>
            <a:r>
              <a:rPr lang="en-GB" sz="2700" dirty="0"/>
              <a:t> give people formally defined roles, responsibilities and lines of reporting. </a:t>
            </a:r>
          </a:p>
          <a:p>
            <a:pPr algn="just">
              <a:spcBef>
                <a:spcPts val="1200"/>
              </a:spcBef>
              <a:spcAft>
                <a:spcPts val="1200"/>
              </a:spcAft>
              <a:buClr>
                <a:schemeClr val="tx1"/>
              </a:buClr>
            </a:pPr>
            <a:r>
              <a:rPr lang="en-GB" sz="2700" b="1" dirty="0">
                <a:solidFill>
                  <a:srgbClr val="FF0000"/>
                </a:solidFill>
              </a:rPr>
              <a:t>Systems</a:t>
            </a:r>
            <a:r>
              <a:rPr lang="en-GB" sz="2700" dirty="0"/>
              <a:t> support and control people as they carry out structurally defined roles and responsibilities.</a:t>
            </a:r>
          </a:p>
        </p:txBody>
      </p:sp>
      <p:sp>
        <p:nvSpPr>
          <p:cNvPr id="2" name="Footer Placeholder 1">
            <a:extLst>
              <a:ext uri="{FF2B5EF4-FFF2-40B4-BE49-F238E27FC236}">
                <a16:creationId xmlns:a16="http://schemas.microsoft.com/office/drawing/2014/main" id="{E52A1614-9522-704D-BA10-6E01F04C3FA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6447268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 and Structure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04764"/>
            <a:ext cx="10693188" cy="4428492"/>
          </a:xfrm>
        </p:spPr>
        <p:txBody>
          <a:bodyPr/>
          <a:lstStyle/>
          <a:p>
            <a:pPr algn="just"/>
            <a:r>
              <a:rPr lang="en-GB" sz="2700" dirty="0"/>
              <a:t>Alongside a well-considered strategy, there exists the need for an organisation, management team and people to deliver the strategy.</a:t>
            </a:r>
          </a:p>
          <a:p>
            <a:pPr algn="just"/>
            <a:r>
              <a:rPr lang="en-GB" sz="2700" dirty="0"/>
              <a:t>According to modern strategists, strategy and structure are interlinked. It may not be optimal for an organisation to develop its structure after it has developed its strategy.</a:t>
            </a:r>
          </a:p>
          <a:p>
            <a:pPr algn="just"/>
            <a:r>
              <a:rPr lang="en-GB" altLang="en-US" sz="2700" dirty="0"/>
              <a:t>There are some companies that have broadly similar resources but differ markedly in their performance. The reasons for this disparity may be associated with the way that companies are organised and conduct their activities, rather than with differences in strategy.</a:t>
            </a:r>
          </a:p>
        </p:txBody>
      </p:sp>
      <p:sp>
        <p:nvSpPr>
          <p:cNvPr id="2" name="Footer Placeholder 1">
            <a:extLst>
              <a:ext uri="{FF2B5EF4-FFF2-40B4-BE49-F238E27FC236}">
                <a16:creationId xmlns:a16="http://schemas.microsoft.com/office/drawing/2014/main" id="{899873E6-CEF7-2561-BA83-D96663ABA66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049645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250"/>
                                        <p:tgtEl>
                                          <p:spTgt spid="7172">
                                            <p:txEl>
                                              <p:pRg st="0" end="0"/>
                                            </p:txEl>
                                          </p:spTgt>
                                        </p:tgtEl>
                                      </p:cBhvr>
                                    </p:animEffect>
                                    <p:anim calcmode="lin" valueType="num">
                                      <p:cBhvr>
                                        <p:cTn id="8" dur="125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25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25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McKinsey 7Ss</a:t>
            </a:r>
          </a:p>
        </p:txBody>
      </p:sp>
      <p:pic>
        <p:nvPicPr>
          <p:cNvPr id="4" name="Picture 3">
            <a:extLst>
              <a:ext uri="{FF2B5EF4-FFF2-40B4-BE49-F238E27FC236}">
                <a16:creationId xmlns:a16="http://schemas.microsoft.com/office/drawing/2014/main" id="{11AF1477-E003-C6B3-586A-73518B2CC9AE}"/>
              </a:ext>
            </a:extLst>
          </p:cNvPr>
          <p:cNvPicPr>
            <a:picLocks noChangeAspect="1"/>
          </p:cNvPicPr>
          <p:nvPr/>
        </p:nvPicPr>
        <p:blipFill>
          <a:blip r:embed="rId3"/>
          <a:stretch>
            <a:fillRect/>
          </a:stretch>
        </p:blipFill>
        <p:spPr>
          <a:xfrm>
            <a:off x="6744072" y="1147773"/>
            <a:ext cx="4667130" cy="4342804"/>
          </a:xfrm>
          <a:prstGeom prst="rect">
            <a:avLst/>
          </a:prstGeom>
        </p:spPr>
      </p:pic>
      <p:sp>
        <p:nvSpPr>
          <p:cNvPr id="5" name="Content Placeholder 2">
            <a:extLst>
              <a:ext uri="{FF2B5EF4-FFF2-40B4-BE49-F238E27FC236}">
                <a16:creationId xmlns:a16="http://schemas.microsoft.com/office/drawing/2014/main" id="{DB2F655B-C02A-F6DB-7641-41E3F620E68D}"/>
              </a:ext>
            </a:extLst>
          </p:cNvPr>
          <p:cNvSpPr txBox="1">
            <a:spLocks/>
          </p:cNvSpPr>
          <p:nvPr/>
        </p:nvSpPr>
        <p:spPr bwMode="auto">
          <a:xfrm>
            <a:off x="778027" y="1095327"/>
            <a:ext cx="5966045" cy="461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100000"/>
              </a:lnSpc>
              <a:spcBef>
                <a:spcPts val="1200"/>
              </a:spcBef>
              <a:spcAft>
                <a:spcPts val="1200"/>
              </a:spcAft>
              <a:buClr>
                <a:prstClr val="black"/>
              </a:buClr>
              <a:buSzTx/>
              <a:buFont typeface="Arial" panose="020B0604020202020204" pitchFamily="34" charset="0"/>
              <a:buChar char="•"/>
              <a:tabLst/>
              <a:defRPr/>
            </a:pPr>
            <a:r>
              <a:rPr kumimoji="0" lang="en-GB" sz="2400" b="1" i="0" u="none" strike="noStrike" kern="1200" cap="none" spc="0" normalizeH="0" baseline="0" noProof="0" dirty="0">
                <a:ln>
                  <a:noFill/>
                </a:ln>
                <a:solidFill>
                  <a:srgbClr val="FF0000"/>
                </a:solidFill>
                <a:effectLst/>
                <a:uLnTx/>
                <a:uFillTx/>
                <a:latin typeface="Myriad Pro"/>
                <a:ea typeface="+mn-ea"/>
                <a:cs typeface="+mn-cs"/>
              </a:rPr>
              <a:t>Configurations</a:t>
            </a:r>
            <a:r>
              <a:rPr kumimoji="0" lang="en-GB" sz="2400" b="0" i="0" u="none" strike="noStrike" kern="1200" cap="none" spc="0" normalizeH="0" baseline="0" noProof="0" dirty="0">
                <a:ln>
                  <a:noFill/>
                </a:ln>
                <a:solidFill>
                  <a:prstClr val="black"/>
                </a:solidFill>
                <a:effectLst/>
                <a:uLnTx/>
                <a:uFillTx/>
                <a:latin typeface="Myriad Pro"/>
                <a:ea typeface="+mn-ea"/>
                <a:cs typeface="+mn-cs"/>
              </a:rPr>
              <a:t> are the set of organisational design elements that fit together in order to support the intended strategy. </a:t>
            </a:r>
          </a:p>
          <a:p>
            <a:pPr marL="342900" marR="0" lvl="0" indent="-342900" algn="just" defTabSz="914400" rtl="0" eaLnBrk="0" fontAlgn="base" latinLnBrk="0" hangingPunct="0">
              <a:lnSpc>
                <a:spcPct val="100000"/>
              </a:lnSpc>
              <a:spcBef>
                <a:spcPts val="1200"/>
              </a:spcBef>
              <a:spcAft>
                <a:spcPts val="1200"/>
              </a:spcAft>
              <a:buClr>
                <a:prstClr val="black"/>
              </a:buClr>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Developed by the McKinsey consulting company, the McKinsey 7-S framework highlights the </a:t>
            </a:r>
            <a:r>
              <a:rPr kumimoji="0" lang="en-GB" sz="2400" b="1" i="0" u="sng" strike="noStrike" kern="1200" cap="none" spc="0" normalizeH="0" baseline="0" noProof="0" dirty="0">
                <a:ln>
                  <a:noFill/>
                </a:ln>
                <a:solidFill>
                  <a:prstClr val="black"/>
                </a:solidFill>
                <a:effectLst/>
                <a:uLnTx/>
                <a:uFillTx/>
                <a:latin typeface="Myriad Pro"/>
                <a:ea typeface="+mn-ea"/>
                <a:cs typeface="+mn-cs"/>
              </a:rPr>
              <a:t>importance of fit </a:t>
            </a:r>
            <a:r>
              <a:rPr kumimoji="0" lang="en-GB" sz="2400" b="0" i="0" u="none" strike="noStrike" kern="1200" cap="none" spc="0" normalizeH="0" baseline="0" noProof="0" dirty="0">
                <a:ln>
                  <a:noFill/>
                </a:ln>
                <a:solidFill>
                  <a:prstClr val="black"/>
                </a:solidFill>
                <a:effectLst/>
                <a:uLnTx/>
                <a:uFillTx/>
                <a:latin typeface="Myriad Pro"/>
                <a:ea typeface="+mn-ea"/>
                <a:cs typeface="+mn-cs"/>
              </a:rPr>
              <a:t>between not just strategy, structure and systems, but also with staff, style, skills and superordinate goals.</a:t>
            </a:r>
          </a:p>
        </p:txBody>
      </p:sp>
      <p:sp>
        <p:nvSpPr>
          <p:cNvPr id="6" name="TextBox 5">
            <a:extLst>
              <a:ext uri="{FF2B5EF4-FFF2-40B4-BE49-F238E27FC236}">
                <a16:creationId xmlns:a16="http://schemas.microsoft.com/office/drawing/2014/main" id="{F6427DD5-9C4F-4360-BBA1-2AC2F7CBB2F7}"/>
              </a:ext>
            </a:extLst>
          </p:cNvPr>
          <p:cNvSpPr txBox="1"/>
          <p:nvPr/>
        </p:nvSpPr>
        <p:spPr>
          <a:xfrm>
            <a:off x="9267971" y="5402450"/>
            <a:ext cx="2924029"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Whittington et al., (2020)</a:t>
            </a:r>
          </a:p>
        </p:txBody>
      </p:sp>
      <p:sp>
        <p:nvSpPr>
          <p:cNvPr id="2" name="Footer Placeholder 1">
            <a:extLst>
              <a:ext uri="{FF2B5EF4-FFF2-40B4-BE49-F238E27FC236}">
                <a16:creationId xmlns:a16="http://schemas.microsoft.com/office/drawing/2014/main" id="{BEDC41DF-3B3E-8F6E-168B-EB8CCD904C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24470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250"/>
                                        <p:tgtEl>
                                          <p:spTgt spid="5">
                                            <p:txEl>
                                              <p:pRg st="0" end="0"/>
                                            </p:txEl>
                                          </p:spTgt>
                                        </p:tgtEl>
                                      </p:cBhvr>
                                    </p:animEffect>
                                    <p:anim calcmode="lin" valueType="num">
                                      <p:cBhvr>
                                        <p:cTn id="8" dur="125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25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250" fill="hold"/>
                                        <p:tgtEl>
                                          <p:spTgt spid="4"/>
                                        </p:tgtEl>
                                        <p:attrNameLst>
                                          <p:attrName>ppt_w</p:attrName>
                                        </p:attrNameLst>
                                      </p:cBhvr>
                                      <p:tavLst>
                                        <p:tav tm="0">
                                          <p:val>
                                            <p:fltVal val="0"/>
                                          </p:val>
                                        </p:tav>
                                        <p:tav tm="100000">
                                          <p:val>
                                            <p:strVal val="#ppt_w"/>
                                          </p:val>
                                        </p:tav>
                                      </p:tavLst>
                                    </p:anim>
                                    <p:anim calcmode="lin" valueType="num">
                                      <p:cBhvr>
                                        <p:cTn id="13" dur="1250" fill="hold"/>
                                        <p:tgtEl>
                                          <p:spTgt spid="4"/>
                                        </p:tgtEl>
                                        <p:attrNameLst>
                                          <p:attrName>ppt_h</p:attrName>
                                        </p:attrNameLst>
                                      </p:cBhvr>
                                      <p:tavLst>
                                        <p:tav tm="0">
                                          <p:val>
                                            <p:fltVal val="0"/>
                                          </p:val>
                                        </p:tav>
                                        <p:tav tm="100000">
                                          <p:val>
                                            <p:strVal val="#ppt_h"/>
                                          </p:val>
                                        </p:tav>
                                      </p:tavLst>
                                    </p:anim>
                                    <p:animEffect transition="in" filter="fade">
                                      <p:cBhvr>
                                        <p:cTn id="14" dur="1250"/>
                                        <p:tgtEl>
                                          <p:spTgt spid="4"/>
                                        </p:tgtEl>
                                      </p:cBhvr>
                                    </p:animEffect>
                                  </p:childTnLst>
                                </p:cTn>
                              </p:par>
                            </p:childTnLst>
                          </p:cTn>
                        </p:par>
                        <p:par>
                          <p:cTn id="15" fill="hold">
                            <p:stCondLst>
                              <p:cond delay="1250"/>
                            </p:stCondLst>
                            <p:childTnLst>
                              <p:par>
                                <p:cTn id="16" presetID="42" presetClass="entr" presetSubtype="0" fill="hold" nodeType="after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2000"/>
                                        <p:tgtEl>
                                          <p:spTgt spid="5">
                                            <p:txEl>
                                              <p:pRg st="1" end="1"/>
                                            </p:txEl>
                                          </p:spTgt>
                                        </p:tgtEl>
                                      </p:cBhvr>
                                    </p:animEffect>
                                    <p:anim calcmode="lin" valueType="num">
                                      <p:cBhvr>
                                        <p:cTn id="19" dur="2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0" dur="2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Fit</a:t>
            </a:r>
          </a:p>
        </p:txBody>
      </p:sp>
      <p:sp>
        <p:nvSpPr>
          <p:cNvPr id="6" name="Content Placeholder 2">
            <a:extLst>
              <a:ext uri="{FF2B5EF4-FFF2-40B4-BE49-F238E27FC236}">
                <a16:creationId xmlns:a16="http://schemas.microsoft.com/office/drawing/2014/main" id="{7ACA6891-AC72-4A1D-934C-E36EFBC0862C}"/>
              </a:ext>
            </a:extLst>
          </p:cNvPr>
          <p:cNvSpPr txBox="1">
            <a:spLocks/>
          </p:cNvSpPr>
          <p:nvPr/>
        </p:nvSpPr>
        <p:spPr bwMode="auto">
          <a:xfrm>
            <a:off x="541842" y="1340768"/>
            <a:ext cx="4943315" cy="4287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r>
              <a:rPr kumimoji="0" lang="en-GB" sz="2100" b="0" i="0" u="none" strike="noStrike" kern="1200" cap="none" spc="0" normalizeH="0" baseline="0" noProof="0" dirty="0">
                <a:ln>
                  <a:noFill/>
                </a:ln>
                <a:solidFill>
                  <a:prstClr val="black"/>
                </a:solidFill>
                <a:effectLst/>
                <a:uLnTx/>
                <a:uFillTx/>
                <a:latin typeface="Myriad Pro"/>
                <a:ea typeface="+mn-ea"/>
                <a:cs typeface="+mn-cs"/>
              </a:rPr>
              <a:t>There is a need to ensure that strategy and structure are consistent with each other.</a:t>
            </a: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r>
              <a:rPr kumimoji="0" lang="en-GB" sz="2100" b="0" i="0" u="none" strike="noStrike" kern="1200" cap="none" spc="0" normalizeH="0" baseline="0" noProof="0" dirty="0">
                <a:ln>
                  <a:noFill/>
                </a:ln>
                <a:solidFill>
                  <a:prstClr val="black"/>
                </a:solidFill>
                <a:effectLst/>
                <a:uLnTx/>
                <a:uFillTx/>
                <a:latin typeface="Myriad Pro"/>
                <a:ea typeface="+mn-ea"/>
                <a:cs typeface="+mn-cs"/>
              </a:rPr>
              <a:t>For an organisation to be economically effective, there needs to be a matching process between the organisation’s strategy and its structure: this is the concept of strategic fit. </a:t>
            </a:r>
            <a:r>
              <a:rPr kumimoji="0" lang="en-GB" sz="2100" b="1" i="0" u="none" strike="noStrike" kern="1200" cap="none" spc="0" normalizeH="0" baseline="0" noProof="0" dirty="0">
                <a:ln>
                  <a:noFill/>
                </a:ln>
                <a:solidFill>
                  <a:srgbClr val="FF0000"/>
                </a:solidFill>
                <a:effectLst/>
                <a:uLnTx/>
                <a:uFillTx/>
                <a:latin typeface="Myriad Pro"/>
                <a:ea typeface="+mn-ea"/>
                <a:cs typeface="+mn-cs"/>
              </a:rPr>
              <a:t>Strategic fit</a:t>
            </a:r>
            <a:r>
              <a:rPr kumimoji="0" lang="en-GB" sz="2100" b="0" i="0" u="none" strike="noStrike" kern="1200" cap="none" spc="0" normalizeH="0" baseline="0" noProof="0" dirty="0">
                <a:ln>
                  <a:noFill/>
                </a:ln>
                <a:solidFill>
                  <a:prstClr val="black"/>
                </a:solidFill>
                <a:effectLst/>
                <a:uLnTx/>
                <a:uFillTx/>
                <a:latin typeface="Myriad Pro"/>
                <a:ea typeface="+mn-ea"/>
                <a:cs typeface="+mn-cs"/>
              </a:rPr>
              <a:t> is the matching process between strategy and structure.</a:t>
            </a: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r>
              <a:rPr kumimoji="0" lang="en-GB" sz="2100" b="0" i="0" u="none" strike="noStrike" kern="1200" cap="none" spc="0" normalizeH="0" baseline="0" noProof="0" dirty="0">
                <a:ln>
                  <a:noFill/>
                </a:ln>
                <a:solidFill>
                  <a:prstClr val="black"/>
                </a:solidFill>
                <a:effectLst/>
                <a:uLnTx/>
                <a:uFillTx/>
                <a:latin typeface="Myriad Pro"/>
                <a:ea typeface="+mn-ea"/>
                <a:cs typeface="+mn-cs"/>
              </a:rPr>
              <a:t>Case Study: Pepsi Co</a:t>
            </a:r>
          </a:p>
        </p:txBody>
      </p:sp>
      <p:pic>
        <p:nvPicPr>
          <p:cNvPr id="16" name="Picture 15">
            <a:extLst>
              <a:ext uri="{FF2B5EF4-FFF2-40B4-BE49-F238E27FC236}">
                <a16:creationId xmlns:a16="http://schemas.microsoft.com/office/drawing/2014/main" id="{006AC3FC-AF98-41E5-8F55-66EAC0717C46}"/>
              </a:ext>
            </a:extLst>
          </p:cNvPr>
          <p:cNvPicPr>
            <a:picLocks noChangeAspect="1"/>
          </p:cNvPicPr>
          <p:nvPr/>
        </p:nvPicPr>
        <p:blipFill>
          <a:blip r:embed="rId3"/>
          <a:stretch>
            <a:fillRect/>
          </a:stretch>
        </p:blipFill>
        <p:spPr>
          <a:xfrm>
            <a:off x="5663952" y="1434116"/>
            <a:ext cx="5852667" cy="4194412"/>
          </a:xfrm>
          <a:prstGeom prst="rect">
            <a:avLst/>
          </a:prstGeom>
        </p:spPr>
      </p:pic>
      <p:sp>
        <p:nvSpPr>
          <p:cNvPr id="2" name="Footer Placeholder 1">
            <a:extLst>
              <a:ext uri="{FF2B5EF4-FFF2-40B4-BE49-F238E27FC236}">
                <a16:creationId xmlns:a16="http://schemas.microsoft.com/office/drawing/2014/main" id="{C320FF59-9A2D-170B-892F-BECDBB42EB9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5153233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250"/>
                                        <p:tgtEl>
                                          <p:spTgt spid="6">
                                            <p:txEl>
                                              <p:pRg st="0" end="0"/>
                                            </p:txEl>
                                          </p:spTgt>
                                        </p:tgtEl>
                                      </p:cBhvr>
                                    </p:animEffect>
                                    <p:anim calcmode="lin" valueType="num">
                                      <p:cBhvr>
                                        <p:cTn id="8" dur="125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25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250"/>
                                        <p:tgtEl>
                                          <p:spTgt spid="6">
                                            <p:txEl>
                                              <p:pRg st="1" end="1"/>
                                            </p:txEl>
                                          </p:spTgt>
                                        </p:tgtEl>
                                      </p:cBhvr>
                                    </p:animEffect>
                                    <p:anim calcmode="lin" valueType="num">
                                      <p:cBhvr>
                                        <p:cTn id="13" dur="125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25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250"/>
                                        <p:tgtEl>
                                          <p:spTgt spid="6">
                                            <p:txEl>
                                              <p:pRg st="2" end="2"/>
                                            </p:txEl>
                                          </p:spTgt>
                                        </p:tgtEl>
                                      </p:cBhvr>
                                    </p:animEffect>
                                    <p:anim calcmode="lin" valueType="num">
                                      <p:cBhvr>
                                        <p:cTn id="18" dur="125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25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53" presetClass="entr" presetSubtype="16" fill="hold" nodeType="withEffect">
                                  <p:stCondLst>
                                    <p:cond delay="0"/>
                                  </p:stCondLst>
                                  <p:childTnLst>
                                    <p:set>
                                      <p:cBhvr>
                                        <p:cTn id="21" dur="1" fill="hold">
                                          <p:stCondLst>
                                            <p:cond delay="0"/>
                                          </p:stCondLst>
                                        </p:cTn>
                                        <p:tgtEl>
                                          <p:spTgt spid="16"/>
                                        </p:tgtEl>
                                        <p:attrNameLst>
                                          <p:attrName>style.visibility</p:attrName>
                                        </p:attrNameLst>
                                      </p:cBhvr>
                                      <p:to>
                                        <p:strVal val="visible"/>
                                      </p:to>
                                    </p:set>
                                    <p:anim calcmode="lin" valueType="num">
                                      <p:cBhvr>
                                        <p:cTn id="22" dur="1250" fill="hold"/>
                                        <p:tgtEl>
                                          <p:spTgt spid="16"/>
                                        </p:tgtEl>
                                        <p:attrNameLst>
                                          <p:attrName>ppt_w</p:attrName>
                                        </p:attrNameLst>
                                      </p:cBhvr>
                                      <p:tavLst>
                                        <p:tav tm="0">
                                          <p:val>
                                            <p:fltVal val="0"/>
                                          </p:val>
                                        </p:tav>
                                        <p:tav tm="100000">
                                          <p:val>
                                            <p:strVal val="#ppt_w"/>
                                          </p:val>
                                        </p:tav>
                                      </p:tavLst>
                                    </p:anim>
                                    <p:anim calcmode="lin" valueType="num">
                                      <p:cBhvr>
                                        <p:cTn id="23" dur="1250" fill="hold"/>
                                        <p:tgtEl>
                                          <p:spTgt spid="16"/>
                                        </p:tgtEl>
                                        <p:attrNameLst>
                                          <p:attrName>ppt_h</p:attrName>
                                        </p:attrNameLst>
                                      </p:cBhvr>
                                      <p:tavLst>
                                        <p:tav tm="0">
                                          <p:val>
                                            <p:fltVal val="0"/>
                                          </p:val>
                                        </p:tav>
                                        <p:tav tm="100000">
                                          <p:val>
                                            <p:strVal val="#ppt_h"/>
                                          </p:val>
                                        </p:tav>
                                      </p:tavLst>
                                    </p:anim>
                                    <p:animEffect transition="in" filter="fade">
                                      <p:cBhvr>
                                        <p:cTn id="24" dur="12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Building The Organisation’s Structure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19748" y="1556792"/>
            <a:ext cx="4997588"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mn-cs"/>
              </a:rPr>
              <a:t>Basic principles of building the organisation’s structure:</a:t>
            </a:r>
          </a:p>
          <a:p>
            <a:pPr marL="342900" marR="0" lvl="0" indent="-342900" algn="just" defTabSz="914400" rtl="0" eaLnBrk="0" fontAlgn="base" latinLnBrk="0" hangingPunct="0">
              <a:lnSpc>
                <a:spcPct val="100000"/>
              </a:lnSpc>
              <a:spcBef>
                <a:spcPct val="20000"/>
              </a:spcBef>
              <a:spcAft>
                <a:spcPct val="0"/>
              </a:spcAft>
              <a:buClr>
                <a:prstClr val="black"/>
              </a:buClr>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Consistency with mission and objectives</a:t>
            </a:r>
          </a:p>
          <a:p>
            <a:pPr marL="342900" marR="0" lvl="0" indent="-342900" algn="just" defTabSz="914400" rtl="0" eaLnBrk="0" fontAlgn="base" latinLnBrk="0" hangingPunct="0">
              <a:lnSpc>
                <a:spcPct val="100000"/>
              </a:lnSpc>
              <a:spcBef>
                <a:spcPct val="20000"/>
              </a:spcBef>
              <a:spcAft>
                <a:spcPct val="0"/>
              </a:spcAft>
              <a:buClr>
                <a:prstClr val="black"/>
              </a:buClr>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Consideration of existing organisational design and main elements (age, size, environment, centralisation/decentralisation decisions, culture, leadership, etc.)</a:t>
            </a:r>
          </a:p>
          <a:p>
            <a:pPr marL="342900" marR="0" lvl="0" indent="-342900" algn="just" defTabSz="914400" rtl="0" eaLnBrk="0" fontAlgn="base" latinLnBrk="0" hangingPunct="0">
              <a:lnSpc>
                <a:spcPct val="100000"/>
              </a:lnSpc>
              <a:spcBef>
                <a:spcPct val="20000"/>
              </a:spcBef>
              <a:spcAft>
                <a:spcPct val="0"/>
              </a:spcAft>
              <a:buClr>
                <a:prstClr val="black"/>
              </a:buClr>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Design configurations based on the external environment and internal organisation </a:t>
            </a:r>
          </a:p>
          <a:p>
            <a:pPr marL="342900" marR="0" lvl="0" indent="-342900" algn="just" defTabSz="914400" rtl="0" eaLnBrk="0" fontAlgn="base" latinLnBrk="0" hangingPunct="0">
              <a:lnSpc>
                <a:spcPct val="100000"/>
              </a:lnSpc>
              <a:spcBef>
                <a:spcPct val="20000"/>
              </a:spcBef>
              <a:spcAft>
                <a:spcPct val="0"/>
              </a:spcAft>
              <a:buClr>
                <a:prstClr val="black"/>
              </a:buClr>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Consideration of consequences for employment and morale</a:t>
            </a: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a:extLst>
              <a:ext uri="{FF2B5EF4-FFF2-40B4-BE49-F238E27FC236}">
                <a16:creationId xmlns:a16="http://schemas.microsoft.com/office/drawing/2014/main" id="{86773381-48E1-4DCB-B578-85244AB3909A}"/>
              </a:ext>
            </a:extLst>
          </p:cNvPr>
          <p:cNvPicPr>
            <a:picLocks noChangeAspect="1"/>
          </p:cNvPicPr>
          <p:nvPr/>
        </p:nvPicPr>
        <p:blipFill>
          <a:blip r:embed="rId3"/>
          <a:stretch>
            <a:fillRect/>
          </a:stretch>
        </p:blipFill>
        <p:spPr>
          <a:xfrm>
            <a:off x="5519936" y="1556792"/>
            <a:ext cx="6139969" cy="3924436"/>
          </a:xfrm>
          <a:prstGeom prst="rect">
            <a:avLst/>
          </a:prstGeom>
        </p:spPr>
      </p:pic>
      <p:sp>
        <p:nvSpPr>
          <p:cNvPr id="2" name="Footer Placeholder 1">
            <a:extLst>
              <a:ext uri="{FF2B5EF4-FFF2-40B4-BE49-F238E27FC236}">
                <a16:creationId xmlns:a16="http://schemas.microsoft.com/office/drawing/2014/main" id="{8BDA6DF8-0876-9CAA-BBFB-3BDE2E28696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4770108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500" fill="hold"/>
                                        <p:tgtEl>
                                          <p:spTgt spid="3"/>
                                        </p:tgtEl>
                                        <p:attrNameLst>
                                          <p:attrName>ppt_w</p:attrName>
                                        </p:attrNameLst>
                                      </p:cBhvr>
                                      <p:tavLst>
                                        <p:tav tm="0">
                                          <p:val>
                                            <p:fltVal val="0"/>
                                          </p:val>
                                        </p:tav>
                                        <p:tav tm="100000">
                                          <p:val>
                                            <p:strVal val="#ppt_w"/>
                                          </p:val>
                                        </p:tav>
                                      </p:tavLst>
                                    </p:anim>
                                    <p:anim calcmode="lin" valueType="num">
                                      <p:cBhvr>
                                        <p:cTn id="13" dur="1500" fill="hold"/>
                                        <p:tgtEl>
                                          <p:spTgt spid="3"/>
                                        </p:tgtEl>
                                        <p:attrNameLst>
                                          <p:attrName>ppt_h</p:attrName>
                                        </p:attrNameLst>
                                      </p:cBhvr>
                                      <p:tavLst>
                                        <p:tav tm="0">
                                          <p:val>
                                            <p:fltVal val="0"/>
                                          </p:val>
                                        </p:tav>
                                        <p:tav tm="100000">
                                          <p:val>
                                            <p:strVal val="#ppt_h"/>
                                          </p:val>
                                        </p:tav>
                                      </p:tavLst>
                                    </p:anim>
                                    <p:animEffect transition="in" filter="fade">
                                      <p:cBhvr>
                                        <p:cTn id="14" dur="1500"/>
                                        <p:tgtEl>
                                          <p:spTgt spid="3"/>
                                        </p:tgtEl>
                                      </p:cBhvr>
                                    </p:animEffect>
                                  </p:childTnLst>
                                </p:cTn>
                              </p:par>
                            </p:childTnLst>
                          </p:cTn>
                        </p:par>
                        <p:par>
                          <p:cTn id="15" fill="hold">
                            <p:stCondLst>
                              <p:cond delay="1500"/>
                            </p:stCondLst>
                            <p:childTnLst>
                              <p:par>
                                <p:cTn id="16" presetID="42" presetClass="entr" presetSubtype="0" fill="hold" nodeType="after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1500"/>
                                        <p:tgtEl>
                                          <p:spTgt spid="5">
                                            <p:txEl>
                                              <p:pRg st="1" end="1"/>
                                            </p:txEl>
                                          </p:spTgt>
                                        </p:tgtEl>
                                      </p:cBhvr>
                                    </p:animEffect>
                                    <p:anim calcmode="lin" valueType="num">
                                      <p:cBhvr>
                                        <p:cTn id="19" dur="1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0" dur="15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3000"/>
                            </p:stCondLst>
                            <p:childTnLst>
                              <p:par>
                                <p:cTn id="22" presetID="42" presetClass="entr" presetSubtype="0" fill="hold" nodeType="after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fade">
                                      <p:cBhvr>
                                        <p:cTn id="24" dur="1500"/>
                                        <p:tgtEl>
                                          <p:spTgt spid="5">
                                            <p:txEl>
                                              <p:pRg st="2" end="2"/>
                                            </p:txEl>
                                          </p:spTgt>
                                        </p:tgtEl>
                                      </p:cBhvr>
                                    </p:animEffect>
                                    <p:anim calcmode="lin" valueType="num">
                                      <p:cBhvr>
                                        <p:cTn id="25" dur="1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6" dur="1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4500"/>
                            </p:stCondLst>
                            <p:childTnLst>
                              <p:par>
                                <p:cTn id="28" presetID="42" presetClass="entr" presetSubtype="0" fill="hold" nodeType="afterEffect">
                                  <p:stCondLst>
                                    <p:cond delay="0"/>
                                  </p:stCondLst>
                                  <p:childTnLst>
                                    <p:set>
                                      <p:cBhvr>
                                        <p:cTn id="29" dur="1" fill="hold">
                                          <p:stCondLst>
                                            <p:cond delay="0"/>
                                          </p:stCondLst>
                                        </p:cTn>
                                        <p:tgtEl>
                                          <p:spTgt spid="5">
                                            <p:txEl>
                                              <p:pRg st="3" end="3"/>
                                            </p:txEl>
                                          </p:spTgt>
                                        </p:tgtEl>
                                        <p:attrNameLst>
                                          <p:attrName>style.visibility</p:attrName>
                                        </p:attrNameLst>
                                      </p:cBhvr>
                                      <p:to>
                                        <p:strVal val="visible"/>
                                      </p:to>
                                    </p:set>
                                    <p:animEffect transition="in" filter="fade">
                                      <p:cBhvr>
                                        <p:cTn id="30" dur="1500"/>
                                        <p:tgtEl>
                                          <p:spTgt spid="5">
                                            <p:txEl>
                                              <p:pRg st="3" end="3"/>
                                            </p:txEl>
                                          </p:spTgt>
                                        </p:tgtEl>
                                      </p:cBhvr>
                                    </p:animEffect>
                                    <p:anim calcmode="lin" valueType="num">
                                      <p:cBhvr>
                                        <p:cTn id="31" dur="15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2" dur="15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33" fill="hold">
                            <p:stCondLst>
                              <p:cond delay="6000"/>
                            </p:stCondLst>
                            <p:childTnLst>
                              <p:par>
                                <p:cTn id="34" presetID="42" presetClass="entr" presetSubtype="0" fill="hold" nodeType="afterEffect">
                                  <p:stCondLst>
                                    <p:cond delay="0"/>
                                  </p:stCondLst>
                                  <p:childTnLst>
                                    <p:set>
                                      <p:cBhvr>
                                        <p:cTn id="35" dur="1" fill="hold">
                                          <p:stCondLst>
                                            <p:cond delay="0"/>
                                          </p:stCondLst>
                                        </p:cTn>
                                        <p:tgtEl>
                                          <p:spTgt spid="5">
                                            <p:txEl>
                                              <p:pRg st="4" end="4"/>
                                            </p:txEl>
                                          </p:spTgt>
                                        </p:tgtEl>
                                        <p:attrNameLst>
                                          <p:attrName>style.visibility</p:attrName>
                                        </p:attrNameLst>
                                      </p:cBhvr>
                                      <p:to>
                                        <p:strVal val="visible"/>
                                      </p:to>
                                    </p:set>
                                    <p:animEffect transition="in" filter="fade">
                                      <p:cBhvr>
                                        <p:cTn id="36" dur="1500"/>
                                        <p:tgtEl>
                                          <p:spTgt spid="5">
                                            <p:txEl>
                                              <p:pRg st="4" end="4"/>
                                            </p:txEl>
                                          </p:spTgt>
                                        </p:tgtEl>
                                      </p:cBhvr>
                                    </p:animEffect>
                                    <p:anim calcmode="lin" valueType="num">
                                      <p:cBhvr>
                                        <p:cTn id="37" dur="15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8" dur="15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19336" y="0"/>
            <a:ext cx="11881320" cy="1143000"/>
          </a:xfrm>
        </p:spPr>
        <p:txBody>
          <a:bodyPr/>
          <a:lstStyle/>
          <a:p>
            <a:pPr eaLnBrk="1" hangingPunct="1"/>
            <a:r>
              <a:rPr lang="en-GB" altLang="en-US" sz="2800" b="1" dirty="0">
                <a:solidFill>
                  <a:schemeClr val="tx2">
                    <a:lumMod val="75000"/>
                  </a:schemeClr>
                </a:solidFill>
              </a:rPr>
              <a:t>Culture, Style, Leadership and the Relationship with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767408" y="1196752"/>
            <a:ext cx="10657184"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Although every organisation is the result of its history, products and people, it periodically has the chance to renew itself. In other words, it is able to change its management culture and style. Inevitably, this will have an impact on strategy – both in obvious ways, such as the attitude to risk taking, and in more subtle ways, such as the ability of the company to innovate.</a:t>
            </a: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The leadership and top management at any point in time will clearly influence the organisation’s culture and style.</a:t>
            </a:r>
          </a:p>
          <a:p>
            <a:pPr marL="342900" marR="0" lvl="0" indent="-34290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Organisations can make the deliberate choice to change their culture and style as part of a major shift in strategy….BUT:</a:t>
            </a:r>
          </a:p>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Myriad Pro"/>
              <a:ea typeface="+mn-ea"/>
              <a:cs typeface="+mn-cs"/>
            </a:endParaRPr>
          </a:p>
          <a:p>
            <a:pPr marL="1143000" marR="0" lvl="2" indent="-228600" algn="just" defTabSz="914400" rtl="0" eaLnBrk="0" fontAlgn="base" latinLnBrk="0" hangingPunct="0">
              <a:lnSpc>
                <a:spcPct val="100000"/>
              </a:lnSpc>
              <a:spcBef>
                <a:spcPct val="20000"/>
              </a:spcBef>
              <a:spcAft>
                <a:spcPct val="0"/>
              </a:spcAft>
              <a:buClr>
                <a:prstClr val="black"/>
              </a:buClr>
              <a:buSzTx/>
              <a:buFont typeface="Wingdings" panose="05000000000000000000" pitchFamily="2" charset="2"/>
              <a:buChar char="Ø"/>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Should the organisation change its culture and style?</a:t>
            </a:r>
          </a:p>
          <a:p>
            <a:pPr marL="1143000" marR="0" lvl="2" indent="-228600" algn="just" defTabSz="914400" rtl="0" eaLnBrk="0" fontAlgn="base" latinLnBrk="0" hangingPunct="0">
              <a:lnSpc>
                <a:spcPct val="100000"/>
              </a:lnSpc>
              <a:spcBef>
                <a:spcPct val="20000"/>
              </a:spcBef>
              <a:spcAft>
                <a:spcPct val="0"/>
              </a:spcAft>
              <a:buClr>
                <a:prstClr val="black"/>
              </a:buClr>
              <a:buSzTx/>
              <a:buFont typeface="Wingdings" panose="05000000000000000000" pitchFamily="2" charset="2"/>
              <a:buChar char="Ø"/>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If so, in what way should the company change these?</a:t>
            </a:r>
          </a:p>
        </p:txBody>
      </p:sp>
      <p:sp>
        <p:nvSpPr>
          <p:cNvPr id="2" name="Footer Placeholder 1">
            <a:extLst>
              <a:ext uri="{FF2B5EF4-FFF2-40B4-BE49-F238E27FC236}">
                <a16:creationId xmlns:a16="http://schemas.microsoft.com/office/drawing/2014/main" id="{AB9452CF-1A89-931D-FB63-93B042A078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737130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750"/>
                                        <p:tgtEl>
                                          <p:spTgt spid="5">
                                            <p:txEl>
                                              <p:pRg st="0" end="0"/>
                                            </p:txEl>
                                          </p:spTgt>
                                        </p:tgtEl>
                                      </p:cBhvr>
                                    </p:animEffect>
                                    <p:anim calcmode="lin" valueType="num">
                                      <p:cBhvr>
                                        <p:cTn id="8" dur="175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75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750"/>
                                        <p:tgtEl>
                                          <p:spTgt spid="5">
                                            <p:txEl>
                                              <p:pRg st="1" end="1"/>
                                            </p:txEl>
                                          </p:spTgt>
                                        </p:tgtEl>
                                      </p:cBhvr>
                                    </p:animEffect>
                                    <p:anim calcmode="lin" valueType="num">
                                      <p:cBhvr>
                                        <p:cTn id="14" dur="175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75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750"/>
                                        <p:tgtEl>
                                          <p:spTgt spid="5">
                                            <p:txEl>
                                              <p:pRg st="2" end="2"/>
                                            </p:txEl>
                                          </p:spTgt>
                                        </p:tgtEl>
                                      </p:cBhvr>
                                    </p:animEffect>
                                    <p:anim calcmode="lin" valueType="num">
                                      <p:cBhvr>
                                        <p:cTn id="20" dur="175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75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5250"/>
                            </p:stCondLst>
                            <p:childTnLst>
                              <p:par>
                                <p:cTn id="23" presetID="42" presetClass="entr" presetSubtype="0" fill="hold" nodeType="after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1750"/>
                                        <p:tgtEl>
                                          <p:spTgt spid="5">
                                            <p:txEl>
                                              <p:pRg st="4" end="4"/>
                                            </p:txEl>
                                          </p:spTgt>
                                        </p:tgtEl>
                                      </p:cBhvr>
                                    </p:animEffect>
                                    <p:anim calcmode="lin" valueType="num">
                                      <p:cBhvr>
                                        <p:cTn id="26" dur="175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7" dur="175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28" fill="hold">
                            <p:stCondLst>
                              <p:cond delay="7000"/>
                            </p:stCondLst>
                            <p:childTnLst>
                              <p:par>
                                <p:cTn id="29" presetID="42" presetClass="entr" presetSubtype="0" fill="hold" nodeType="after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Effect transition="in" filter="fade">
                                      <p:cBhvr>
                                        <p:cTn id="31" dur="1750"/>
                                        <p:tgtEl>
                                          <p:spTgt spid="5">
                                            <p:txEl>
                                              <p:pRg st="5" end="5"/>
                                            </p:txEl>
                                          </p:spTgt>
                                        </p:tgtEl>
                                      </p:cBhvr>
                                    </p:animEffect>
                                    <p:anim calcmode="lin" valueType="num">
                                      <p:cBhvr>
                                        <p:cTn id="32" dur="175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3" dur="175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Strategy and Structure Fit</a:t>
            </a:r>
          </a:p>
        </p:txBody>
      </p:sp>
      <p:sp>
        <p:nvSpPr>
          <p:cNvPr id="6" name="Content Placeholder 2">
            <a:extLst>
              <a:ext uri="{FF2B5EF4-FFF2-40B4-BE49-F238E27FC236}">
                <a16:creationId xmlns:a16="http://schemas.microsoft.com/office/drawing/2014/main" id="{3210DC31-C92A-49DE-81A9-8EFB39C20C37}"/>
              </a:ext>
            </a:extLst>
          </p:cNvPr>
          <p:cNvSpPr txBox="1">
            <a:spLocks/>
          </p:cNvSpPr>
          <p:nvPr/>
        </p:nvSpPr>
        <p:spPr bwMode="auto">
          <a:xfrm>
            <a:off x="778027" y="1095327"/>
            <a:ext cx="10635946" cy="1901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For most organisations, it is essential to have some structure - even if it is fluid and ill-defined in small organisations; the choice lies between what the organisation has now and what it might have as its strategy changes. In summary, there is a connection between an organisation’s business strategy and the most appropriate organisational structure.</a:t>
            </a:r>
          </a:p>
        </p:txBody>
      </p:sp>
      <p:pic>
        <p:nvPicPr>
          <p:cNvPr id="5" name="Picture 4">
            <a:extLst>
              <a:ext uri="{FF2B5EF4-FFF2-40B4-BE49-F238E27FC236}">
                <a16:creationId xmlns:a16="http://schemas.microsoft.com/office/drawing/2014/main" id="{63CD8D83-D374-450B-BEB0-6B2A72AAE3D2}"/>
              </a:ext>
            </a:extLst>
          </p:cNvPr>
          <p:cNvPicPr>
            <a:picLocks noChangeAspect="1"/>
          </p:cNvPicPr>
          <p:nvPr/>
        </p:nvPicPr>
        <p:blipFill>
          <a:blip r:embed="rId3"/>
          <a:stretch>
            <a:fillRect/>
          </a:stretch>
        </p:blipFill>
        <p:spPr>
          <a:xfrm>
            <a:off x="1093286" y="3140967"/>
            <a:ext cx="10005428" cy="2315573"/>
          </a:xfrm>
          <a:prstGeom prst="rect">
            <a:avLst/>
          </a:prstGeom>
        </p:spPr>
      </p:pic>
      <p:sp>
        <p:nvSpPr>
          <p:cNvPr id="2" name="Footer Placeholder 1">
            <a:extLst>
              <a:ext uri="{FF2B5EF4-FFF2-40B4-BE49-F238E27FC236}">
                <a16:creationId xmlns:a16="http://schemas.microsoft.com/office/drawing/2014/main" id="{2C6DAB49-7565-7E0C-DE6B-AD1D337ECF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1531520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Link Between Strategy and Structure</a:t>
            </a:r>
          </a:p>
        </p:txBody>
      </p:sp>
      <p:pic>
        <p:nvPicPr>
          <p:cNvPr id="3" name="Picture 2">
            <a:extLst>
              <a:ext uri="{FF2B5EF4-FFF2-40B4-BE49-F238E27FC236}">
                <a16:creationId xmlns:a16="http://schemas.microsoft.com/office/drawing/2014/main" id="{2B1D6F05-EE61-4AE0-B98C-30C0F736E074}"/>
              </a:ext>
            </a:extLst>
          </p:cNvPr>
          <p:cNvPicPr>
            <a:picLocks noChangeAspect="1"/>
          </p:cNvPicPr>
          <p:nvPr/>
        </p:nvPicPr>
        <p:blipFill>
          <a:blip r:embed="rId3"/>
          <a:stretch>
            <a:fillRect/>
          </a:stretch>
        </p:blipFill>
        <p:spPr>
          <a:xfrm>
            <a:off x="1784900" y="980728"/>
            <a:ext cx="8622200" cy="4680520"/>
          </a:xfrm>
          <a:prstGeom prst="rect">
            <a:avLst/>
          </a:prstGeom>
        </p:spPr>
      </p:pic>
      <p:sp>
        <p:nvSpPr>
          <p:cNvPr id="2" name="Footer Placeholder 1">
            <a:extLst>
              <a:ext uri="{FF2B5EF4-FFF2-40B4-BE49-F238E27FC236}">
                <a16:creationId xmlns:a16="http://schemas.microsoft.com/office/drawing/2014/main" id="{D65545AB-297A-F6B3-EFEB-21EBB24B7CE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7710533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750" fill="hold"/>
                                        <p:tgtEl>
                                          <p:spTgt spid="3"/>
                                        </p:tgtEl>
                                        <p:attrNameLst>
                                          <p:attrName>ppt_w</p:attrName>
                                        </p:attrNameLst>
                                      </p:cBhvr>
                                      <p:tavLst>
                                        <p:tav tm="0">
                                          <p:val>
                                            <p:fltVal val="0"/>
                                          </p:val>
                                        </p:tav>
                                        <p:tav tm="100000">
                                          <p:val>
                                            <p:strVal val="#ppt_w"/>
                                          </p:val>
                                        </p:tav>
                                      </p:tavLst>
                                    </p:anim>
                                    <p:anim calcmode="lin" valueType="num">
                                      <p:cBhvr>
                                        <p:cTn id="8" dur="1750" fill="hold"/>
                                        <p:tgtEl>
                                          <p:spTgt spid="3"/>
                                        </p:tgtEl>
                                        <p:attrNameLst>
                                          <p:attrName>ppt_h</p:attrName>
                                        </p:attrNameLst>
                                      </p:cBhvr>
                                      <p:tavLst>
                                        <p:tav tm="0">
                                          <p:val>
                                            <p:fltVal val="0"/>
                                          </p:val>
                                        </p:tav>
                                        <p:tav tm="100000">
                                          <p:val>
                                            <p:strVal val="#ppt_h"/>
                                          </p:val>
                                        </p:tav>
                                      </p:tavLst>
                                    </p:anim>
                                    <p:anim calcmode="lin" valueType="num">
                                      <p:cBhvr>
                                        <p:cTn id="9" dur="1750" fill="hold"/>
                                        <p:tgtEl>
                                          <p:spTgt spid="3"/>
                                        </p:tgtEl>
                                        <p:attrNameLst>
                                          <p:attrName>style.rotation</p:attrName>
                                        </p:attrNameLst>
                                      </p:cBhvr>
                                      <p:tavLst>
                                        <p:tav tm="0">
                                          <p:val>
                                            <p:fltVal val="90"/>
                                          </p:val>
                                        </p:tav>
                                        <p:tav tm="100000">
                                          <p:val>
                                            <p:fltVal val="0"/>
                                          </p:val>
                                        </p:tav>
                                      </p:tavLst>
                                    </p:anim>
                                    <p:animEffect transition="in" filter="fade">
                                      <p:cBhvr>
                                        <p:cTn id="10"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263352" y="1143000"/>
            <a:ext cx="11593288" cy="70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2600" b="1" i="0" u="none" strike="noStrike" kern="1200" cap="none" spc="0" normalizeH="0" baseline="0" noProof="0" dirty="0">
                <a:ln>
                  <a:noFill/>
                </a:ln>
                <a:solidFill>
                  <a:prstClr val="black"/>
                </a:solidFill>
                <a:effectLst/>
                <a:uLnTx/>
                <a:uFillTx/>
                <a:latin typeface="Myriad Pro"/>
                <a:ea typeface="+mn-ea"/>
                <a:cs typeface="+mn-cs"/>
              </a:rPr>
              <a:t>Google gets a new name and a new structure</a:t>
            </a:r>
          </a:p>
        </p:txBody>
      </p:sp>
      <p:sp>
        <p:nvSpPr>
          <p:cNvPr id="10" name="Content Placeholder 2">
            <a:extLst>
              <a:ext uri="{FF2B5EF4-FFF2-40B4-BE49-F238E27FC236}">
                <a16:creationId xmlns:a16="http://schemas.microsoft.com/office/drawing/2014/main" id="{F533E770-8288-4CA1-9410-E940EE9A57F9}"/>
              </a:ext>
            </a:extLst>
          </p:cNvPr>
          <p:cNvSpPr txBox="1">
            <a:spLocks/>
          </p:cNvSpPr>
          <p:nvPr/>
        </p:nvSpPr>
        <p:spPr bwMode="auto">
          <a:xfrm>
            <a:off x="911424" y="3645024"/>
            <a:ext cx="10369152" cy="1944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In what respects is the change consistent with Alfred Chandler’s phrase, ‘structure follows strategy’?</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Why do investors think that the new Alphabet structure is worth an extra $29bn?</a:t>
            </a:r>
          </a:p>
        </p:txBody>
      </p:sp>
      <p:pic>
        <p:nvPicPr>
          <p:cNvPr id="3" name="Picture 2" descr="A close up of a sign&#10;&#10;Description automatically generated">
            <a:extLst>
              <a:ext uri="{FF2B5EF4-FFF2-40B4-BE49-F238E27FC236}">
                <a16:creationId xmlns:a16="http://schemas.microsoft.com/office/drawing/2014/main" id="{F2730D08-C741-4B6B-AA41-C215BA8921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9756" y="1556792"/>
            <a:ext cx="4392488" cy="2196244"/>
          </a:xfrm>
          <a:prstGeom prst="rect">
            <a:avLst/>
          </a:prstGeom>
        </p:spPr>
      </p:pic>
      <p:sp>
        <p:nvSpPr>
          <p:cNvPr id="2" name="Footer Placeholder 1">
            <a:extLst>
              <a:ext uri="{FF2B5EF4-FFF2-40B4-BE49-F238E27FC236}">
                <a16:creationId xmlns:a16="http://schemas.microsoft.com/office/drawing/2014/main" id="{D8473089-6C42-B422-4820-7D24863F97D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6006411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par>
                          <p:cTn id="10" fill="hold">
                            <p:stCondLst>
                              <p:cond delay="2000"/>
                            </p:stCondLst>
                            <p:childTnLst>
                              <p:par>
                                <p:cTn id="11" presetID="42" presetClass="entr" presetSubtype="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2000"/>
                                        <p:tgtEl>
                                          <p:spTgt spid="10"/>
                                        </p:tgtEl>
                                      </p:cBhvr>
                                    </p:animEffect>
                                    <p:anim calcmode="lin" valueType="num">
                                      <p:cBhvr>
                                        <p:cTn id="14" dur="2000" fill="hold"/>
                                        <p:tgtEl>
                                          <p:spTgt spid="10"/>
                                        </p:tgtEl>
                                        <p:attrNameLst>
                                          <p:attrName>ppt_x</p:attrName>
                                        </p:attrNameLst>
                                      </p:cBhvr>
                                      <p:tavLst>
                                        <p:tav tm="0">
                                          <p:val>
                                            <p:strVal val="#ppt_x"/>
                                          </p:val>
                                        </p:tav>
                                        <p:tav tm="100000">
                                          <p:val>
                                            <p:strVal val="#ppt_x"/>
                                          </p:val>
                                        </p:tav>
                                      </p:tavLst>
                                    </p:anim>
                                    <p:anim calcmode="lin" valueType="num">
                                      <p:cBhvr>
                                        <p:cTn id="15" dur="2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Evaluating Strategies</a:t>
            </a:r>
          </a:p>
        </p:txBody>
      </p:sp>
      <p:pic>
        <p:nvPicPr>
          <p:cNvPr id="3" name="Picture 2">
            <a:extLst>
              <a:ext uri="{FF2B5EF4-FFF2-40B4-BE49-F238E27FC236}">
                <a16:creationId xmlns:a16="http://schemas.microsoft.com/office/drawing/2014/main" id="{A20BC1D5-68CE-2CA0-20B2-4F6D90BFE433}"/>
              </a:ext>
            </a:extLst>
          </p:cNvPr>
          <p:cNvPicPr>
            <a:picLocks noChangeAspect="1"/>
          </p:cNvPicPr>
          <p:nvPr/>
        </p:nvPicPr>
        <p:blipFill>
          <a:blip r:embed="rId3"/>
          <a:stretch>
            <a:fillRect/>
          </a:stretch>
        </p:blipFill>
        <p:spPr>
          <a:xfrm>
            <a:off x="887183" y="1916832"/>
            <a:ext cx="10417634" cy="2889101"/>
          </a:xfrm>
          <a:prstGeom prst="rect">
            <a:avLst/>
          </a:prstGeom>
        </p:spPr>
      </p:pic>
      <p:sp>
        <p:nvSpPr>
          <p:cNvPr id="5" name="TextBox 4">
            <a:extLst>
              <a:ext uri="{FF2B5EF4-FFF2-40B4-BE49-F238E27FC236}">
                <a16:creationId xmlns:a16="http://schemas.microsoft.com/office/drawing/2014/main" id="{456D1C78-D1B1-6FFA-19C3-23AE0A8AFFDA}"/>
              </a:ext>
            </a:extLst>
          </p:cNvPr>
          <p:cNvSpPr txBox="1"/>
          <p:nvPr/>
        </p:nvSpPr>
        <p:spPr>
          <a:xfrm>
            <a:off x="8040216" y="5314727"/>
            <a:ext cx="3264601" cy="33855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Whittington et al., (2020)</a:t>
            </a:r>
          </a:p>
        </p:txBody>
      </p:sp>
      <p:sp>
        <p:nvSpPr>
          <p:cNvPr id="2" name="Footer Placeholder 1">
            <a:extLst>
              <a:ext uri="{FF2B5EF4-FFF2-40B4-BE49-F238E27FC236}">
                <a16:creationId xmlns:a16="http://schemas.microsoft.com/office/drawing/2014/main" id="{034F3E43-60EC-EF17-4545-52B8F123EC1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489378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Organisational Performance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9396" y="1052736"/>
            <a:ext cx="10873208" cy="4608512"/>
          </a:xfrm>
        </p:spPr>
        <p:txBody>
          <a:bodyPr/>
          <a:lstStyle/>
          <a:p>
            <a:pPr marL="0" indent="0" algn="just">
              <a:spcBef>
                <a:spcPts val="0"/>
              </a:spcBef>
              <a:spcAft>
                <a:spcPts val="0"/>
              </a:spcAft>
              <a:buClr>
                <a:schemeClr val="tx1"/>
              </a:buClr>
              <a:buNone/>
            </a:pPr>
            <a:r>
              <a:rPr lang="en-GB" sz="2600" dirty="0"/>
              <a:t>There are many techniques for measuring organisational performance, with diverse organisations preferring different measures. Two widely used measures:</a:t>
            </a:r>
          </a:p>
          <a:p>
            <a:pPr algn="just">
              <a:spcBef>
                <a:spcPts val="0"/>
              </a:spcBef>
              <a:spcAft>
                <a:spcPts val="0"/>
              </a:spcAft>
              <a:buClr>
                <a:schemeClr val="tx1"/>
              </a:buClr>
            </a:pPr>
            <a:r>
              <a:rPr lang="en-GB" altLang="en-US" sz="2600" b="1" dirty="0">
                <a:solidFill>
                  <a:srgbClr val="FF0000"/>
                </a:solidFill>
              </a:rPr>
              <a:t>Economic</a:t>
            </a:r>
            <a:r>
              <a:rPr lang="en-GB" altLang="en-US" sz="2600" dirty="0"/>
              <a:t> performance refers to direct measures of success in terms of economic outcomes.</a:t>
            </a:r>
          </a:p>
          <a:p>
            <a:pPr marL="1435100" lvl="1" indent="-449263" algn="just">
              <a:spcBef>
                <a:spcPts val="0"/>
              </a:spcBef>
              <a:spcAft>
                <a:spcPts val="0"/>
              </a:spcAft>
              <a:buClr>
                <a:schemeClr val="tx1"/>
              </a:buClr>
              <a:buFont typeface="Wingdings" panose="05000000000000000000" pitchFamily="2" charset="2"/>
              <a:buChar char="Ø"/>
            </a:pPr>
            <a:r>
              <a:rPr lang="en-GB" altLang="en-US" sz="2200" dirty="0"/>
              <a:t>product markets (e.g. sales growth or market share)</a:t>
            </a:r>
          </a:p>
          <a:p>
            <a:pPr marL="1435100" lvl="1" indent="-449263" algn="just">
              <a:spcBef>
                <a:spcPts val="0"/>
              </a:spcBef>
              <a:spcAft>
                <a:spcPts val="0"/>
              </a:spcAft>
              <a:buClr>
                <a:schemeClr val="tx1"/>
              </a:buClr>
              <a:buFont typeface="Wingdings" panose="05000000000000000000" pitchFamily="2" charset="2"/>
              <a:buChar char="Ø"/>
            </a:pPr>
            <a:r>
              <a:rPr lang="en-GB" altLang="en-US" sz="2200" dirty="0"/>
              <a:t>Profitability (e.g. profit margin or return on capital employed)</a:t>
            </a:r>
          </a:p>
          <a:p>
            <a:pPr marL="1435100" lvl="1" indent="-449263" algn="just">
              <a:spcBef>
                <a:spcPts val="0"/>
              </a:spcBef>
              <a:spcAft>
                <a:spcPts val="0"/>
              </a:spcAft>
              <a:buClr>
                <a:schemeClr val="tx1"/>
              </a:buClr>
              <a:buFont typeface="Wingdings" panose="05000000000000000000" pitchFamily="2" charset="2"/>
              <a:buChar char="Ø"/>
            </a:pPr>
            <a:r>
              <a:rPr lang="en-GB" altLang="en-US" sz="2200" dirty="0"/>
              <a:t>Financial market measures (e.g. movements in share price)</a:t>
            </a:r>
          </a:p>
          <a:p>
            <a:pPr algn="just">
              <a:spcBef>
                <a:spcPts val="0"/>
              </a:spcBef>
              <a:spcAft>
                <a:spcPts val="0"/>
              </a:spcAft>
              <a:buClr>
                <a:schemeClr val="tx1"/>
              </a:buClr>
            </a:pPr>
            <a:r>
              <a:rPr lang="en-GB" altLang="en-US" sz="2600" b="1" dirty="0">
                <a:solidFill>
                  <a:srgbClr val="FF0000"/>
                </a:solidFill>
              </a:rPr>
              <a:t>Effectiveness</a:t>
            </a:r>
            <a:r>
              <a:rPr lang="en-GB" altLang="en-US" sz="2600" dirty="0"/>
              <a:t> refers to a broader set of performance criteria than just economic, for example measures reflecting internal operational efficiency or measures relevant to stakeholders such as employees and external communities.</a:t>
            </a:r>
          </a:p>
          <a:p>
            <a:pPr algn="just">
              <a:spcBef>
                <a:spcPts val="1800"/>
              </a:spcBef>
              <a:spcAft>
                <a:spcPts val="1800"/>
              </a:spcAft>
              <a:buClr>
                <a:schemeClr val="tx1"/>
              </a:buClr>
            </a:pPr>
            <a:endParaRPr lang="en-GB" altLang="en-US" sz="2600" dirty="0"/>
          </a:p>
        </p:txBody>
      </p:sp>
      <p:sp>
        <p:nvSpPr>
          <p:cNvPr id="2" name="Footer Placeholder 1">
            <a:extLst>
              <a:ext uri="{FF2B5EF4-FFF2-40B4-BE49-F238E27FC236}">
                <a16:creationId xmlns:a16="http://schemas.microsoft.com/office/drawing/2014/main" id="{DD00D5E2-A8EA-B7A3-BBE7-22ECCC3A1F5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6101855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1000"/>
                                        <p:tgtEl>
                                          <p:spTgt spid="7172">
                                            <p:txEl>
                                              <p:pRg st="5" end="5"/>
                                            </p:txEl>
                                          </p:spTgt>
                                        </p:tgtEl>
                                      </p:cBhvr>
                                    </p:animEffect>
                                    <p:anim calcmode="lin" valueType="num">
                                      <p:cBhvr>
                                        <p:cTn id="38"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Performance Comparisons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9396" y="1412776"/>
            <a:ext cx="10873208" cy="4248472"/>
          </a:xfrm>
        </p:spPr>
        <p:txBody>
          <a:bodyPr/>
          <a:lstStyle/>
          <a:p>
            <a:pPr marL="0" indent="0" algn="just">
              <a:spcBef>
                <a:spcPts val="1200"/>
              </a:spcBef>
              <a:spcAft>
                <a:spcPts val="1200"/>
              </a:spcAft>
              <a:buClr>
                <a:schemeClr val="tx1"/>
              </a:buClr>
              <a:buNone/>
            </a:pPr>
            <a:r>
              <a:rPr lang="en-GB" sz="2600" dirty="0"/>
              <a:t>When considering performance, it is important to be clear about what you are measuring against: in other words, performance relative to what? There are three main comparisons to consider:</a:t>
            </a:r>
          </a:p>
          <a:p>
            <a:pPr marL="985838" lvl="1" indent="-528638" algn="just">
              <a:spcBef>
                <a:spcPts val="1200"/>
              </a:spcBef>
              <a:spcAft>
                <a:spcPts val="1200"/>
              </a:spcAft>
              <a:buClr>
                <a:schemeClr val="tx1"/>
              </a:buClr>
              <a:buFont typeface="Wingdings" panose="05000000000000000000" pitchFamily="2" charset="2"/>
              <a:buChar char="Ø"/>
            </a:pPr>
            <a:r>
              <a:rPr lang="en-GB" sz="2400" dirty="0"/>
              <a:t>Organisational targets</a:t>
            </a:r>
          </a:p>
          <a:p>
            <a:pPr marL="985838" lvl="1" indent="-528638" algn="just">
              <a:spcBef>
                <a:spcPts val="1200"/>
              </a:spcBef>
              <a:spcAft>
                <a:spcPts val="1200"/>
              </a:spcAft>
              <a:buClr>
                <a:schemeClr val="tx1"/>
              </a:buClr>
              <a:buFont typeface="Wingdings" panose="05000000000000000000" pitchFamily="2" charset="2"/>
              <a:buChar char="Ø"/>
            </a:pPr>
            <a:r>
              <a:rPr lang="en-GB" sz="2400" dirty="0"/>
              <a:t>Trends over time</a:t>
            </a:r>
          </a:p>
          <a:p>
            <a:pPr marL="985838" lvl="1" indent="-528638" algn="just">
              <a:spcBef>
                <a:spcPts val="1200"/>
              </a:spcBef>
              <a:spcAft>
                <a:spcPts val="1200"/>
              </a:spcAft>
              <a:buClr>
                <a:schemeClr val="tx1"/>
              </a:buClr>
              <a:buFont typeface="Wingdings" panose="05000000000000000000" pitchFamily="2" charset="2"/>
              <a:buChar char="Ø"/>
            </a:pPr>
            <a:r>
              <a:rPr lang="en-GB" sz="2400" dirty="0"/>
              <a:t>Comparable organisations</a:t>
            </a:r>
          </a:p>
        </p:txBody>
      </p:sp>
      <p:pic>
        <p:nvPicPr>
          <p:cNvPr id="3" name="Picture 2" descr="A picture containing icon&#10;&#10;Description automatically generated">
            <a:extLst>
              <a:ext uri="{FF2B5EF4-FFF2-40B4-BE49-F238E27FC236}">
                <a16:creationId xmlns:a16="http://schemas.microsoft.com/office/drawing/2014/main" id="{45D23492-6F3E-EE5A-9ECF-EF2B3BE3A2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6080" y="2587724"/>
            <a:ext cx="3810000" cy="2857500"/>
          </a:xfrm>
          <a:prstGeom prst="rect">
            <a:avLst/>
          </a:prstGeom>
        </p:spPr>
      </p:pic>
      <p:sp>
        <p:nvSpPr>
          <p:cNvPr id="2" name="Footer Placeholder 1">
            <a:extLst>
              <a:ext uri="{FF2B5EF4-FFF2-40B4-BE49-F238E27FC236}">
                <a16:creationId xmlns:a16="http://schemas.microsoft.com/office/drawing/2014/main" id="{1BFA07F6-51AE-1E04-3F75-9E74B8FA0A1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8853766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2000" fill="hold"/>
                                        <p:tgtEl>
                                          <p:spTgt spid="3"/>
                                        </p:tgtEl>
                                        <p:attrNameLst>
                                          <p:attrName>ppt_w</p:attrName>
                                        </p:attrNameLst>
                                      </p:cBhvr>
                                      <p:tavLst>
                                        <p:tav tm="0">
                                          <p:val>
                                            <p:fltVal val="0"/>
                                          </p:val>
                                        </p:tav>
                                        <p:tav tm="100000">
                                          <p:val>
                                            <p:strVal val="#ppt_w"/>
                                          </p:val>
                                        </p:tav>
                                      </p:tavLst>
                                    </p:anim>
                                    <p:anim calcmode="lin" valueType="num">
                                      <p:cBhvr>
                                        <p:cTn id="13" dur="2000" fill="hold"/>
                                        <p:tgtEl>
                                          <p:spTgt spid="3"/>
                                        </p:tgtEl>
                                        <p:attrNameLst>
                                          <p:attrName>ppt_h</p:attrName>
                                        </p:attrNameLst>
                                      </p:cBhvr>
                                      <p:tavLst>
                                        <p:tav tm="0">
                                          <p:val>
                                            <p:fltVal val="0"/>
                                          </p:val>
                                        </p:tav>
                                        <p:tav tm="100000">
                                          <p:val>
                                            <p:strVal val="#ppt_h"/>
                                          </p:val>
                                        </p:tav>
                                      </p:tavLst>
                                    </p:anim>
                                    <p:animEffect transition="in" filter="fade">
                                      <p:cBhvr>
                                        <p:cTn id="14" dur="2000"/>
                                        <p:tgtEl>
                                          <p:spTgt spid="3"/>
                                        </p:tgtEl>
                                      </p:cBhvr>
                                    </p:animEffect>
                                  </p:childTnLst>
                                </p:cTn>
                              </p:par>
                            </p:childTnLst>
                          </p:cTn>
                        </p:par>
                        <p:par>
                          <p:cTn id="15" fill="hold">
                            <p:stCondLst>
                              <p:cond delay="2000"/>
                            </p:stCondLst>
                            <p:childTnLst>
                              <p:par>
                                <p:cTn id="16" presetID="42" presetClass="entr" presetSubtype="0" fill="hold" nodeType="afterEffect">
                                  <p:stCondLst>
                                    <p:cond delay="0"/>
                                  </p:stCondLst>
                                  <p:childTnLst>
                                    <p:set>
                                      <p:cBhvr>
                                        <p:cTn id="17" dur="1" fill="hold">
                                          <p:stCondLst>
                                            <p:cond delay="0"/>
                                          </p:stCondLst>
                                        </p:cTn>
                                        <p:tgtEl>
                                          <p:spTgt spid="7172">
                                            <p:txEl>
                                              <p:pRg st="1" end="1"/>
                                            </p:txEl>
                                          </p:spTgt>
                                        </p:tgtEl>
                                        <p:attrNameLst>
                                          <p:attrName>style.visibility</p:attrName>
                                        </p:attrNameLst>
                                      </p:cBhvr>
                                      <p:to>
                                        <p:strVal val="visible"/>
                                      </p:to>
                                    </p:set>
                                    <p:animEffect transition="in" filter="fade">
                                      <p:cBhvr>
                                        <p:cTn id="18" dur="2000"/>
                                        <p:tgtEl>
                                          <p:spTgt spid="7172">
                                            <p:txEl>
                                              <p:pRg st="1" end="1"/>
                                            </p:txEl>
                                          </p:spTgt>
                                        </p:tgtEl>
                                      </p:cBhvr>
                                    </p:animEffect>
                                    <p:anim calcmode="lin" valueType="num">
                                      <p:cBhvr>
                                        <p:cTn id="19"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0"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4000"/>
                            </p:stCondLst>
                            <p:childTnLst>
                              <p:par>
                                <p:cTn id="22" presetID="42" presetClass="entr" presetSubtype="0" fill="hold" nodeType="afterEffect">
                                  <p:stCondLst>
                                    <p:cond delay="0"/>
                                  </p:stCondLst>
                                  <p:childTnLst>
                                    <p:set>
                                      <p:cBhvr>
                                        <p:cTn id="23" dur="1" fill="hold">
                                          <p:stCondLst>
                                            <p:cond delay="0"/>
                                          </p:stCondLst>
                                        </p:cTn>
                                        <p:tgtEl>
                                          <p:spTgt spid="7172">
                                            <p:txEl>
                                              <p:pRg st="2" end="2"/>
                                            </p:txEl>
                                          </p:spTgt>
                                        </p:tgtEl>
                                        <p:attrNameLst>
                                          <p:attrName>style.visibility</p:attrName>
                                        </p:attrNameLst>
                                      </p:cBhvr>
                                      <p:to>
                                        <p:strVal val="visible"/>
                                      </p:to>
                                    </p:set>
                                    <p:animEffect transition="in" filter="fade">
                                      <p:cBhvr>
                                        <p:cTn id="24" dur="2000"/>
                                        <p:tgtEl>
                                          <p:spTgt spid="7172">
                                            <p:txEl>
                                              <p:pRg st="2" end="2"/>
                                            </p:txEl>
                                          </p:spTgt>
                                        </p:tgtEl>
                                      </p:cBhvr>
                                    </p:animEffect>
                                    <p:anim calcmode="lin" valueType="num">
                                      <p:cBhvr>
                                        <p:cTn id="25"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6"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6000"/>
                            </p:stCondLst>
                            <p:childTnLst>
                              <p:par>
                                <p:cTn id="28" presetID="42" presetClass="entr" presetSubtype="0" fill="hold" nodeType="afterEffect">
                                  <p:stCondLst>
                                    <p:cond delay="0"/>
                                  </p:stCondLst>
                                  <p:childTnLst>
                                    <p:set>
                                      <p:cBhvr>
                                        <p:cTn id="29" dur="1" fill="hold">
                                          <p:stCondLst>
                                            <p:cond delay="0"/>
                                          </p:stCondLst>
                                        </p:cTn>
                                        <p:tgtEl>
                                          <p:spTgt spid="7172">
                                            <p:txEl>
                                              <p:pRg st="3" end="3"/>
                                            </p:txEl>
                                          </p:spTgt>
                                        </p:tgtEl>
                                        <p:attrNameLst>
                                          <p:attrName>style.visibility</p:attrName>
                                        </p:attrNameLst>
                                      </p:cBhvr>
                                      <p:to>
                                        <p:strVal val="visible"/>
                                      </p:to>
                                    </p:set>
                                    <p:animEffect transition="in" filter="fade">
                                      <p:cBhvr>
                                        <p:cTn id="30" dur="2000"/>
                                        <p:tgtEl>
                                          <p:spTgt spid="7172">
                                            <p:txEl>
                                              <p:pRg st="3" end="3"/>
                                            </p:txEl>
                                          </p:spTgt>
                                        </p:tgtEl>
                                      </p:cBhvr>
                                    </p:animEffect>
                                    <p:anim calcmode="lin" valueType="num">
                                      <p:cBhvr>
                                        <p:cTn id="31"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2"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Performance Gap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628800"/>
            <a:ext cx="4509501" cy="4104455"/>
          </a:xfrm>
        </p:spPr>
        <p:txBody>
          <a:bodyPr/>
          <a:lstStyle/>
          <a:p>
            <a:pPr marL="0" indent="0" algn="just">
              <a:buClr>
                <a:schemeClr val="tx1"/>
              </a:buClr>
              <a:buNone/>
            </a:pPr>
            <a:r>
              <a:rPr lang="en-GB" sz="2400" b="1" dirty="0">
                <a:solidFill>
                  <a:srgbClr val="FF0000"/>
                </a:solidFill>
              </a:rPr>
              <a:t>Gap analysis </a:t>
            </a:r>
            <a:r>
              <a:rPr lang="en-GB" sz="2400" dirty="0"/>
              <a:t>compares actual or projected performance with desired performance. It is useful for identifying performance shortfalls (‘gaps’) and, when involving projections, can help in anticipating future problems. </a:t>
            </a:r>
            <a:r>
              <a:rPr lang="en-GB" sz="2400" u="sng" dirty="0"/>
              <a:t>The size of the gap provides a guide to the extent to which strategy needs to be changed</a:t>
            </a:r>
            <a:r>
              <a:rPr lang="en-GB" sz="2400" dirty="0"/>
              <a:t>. </a:t>
            </a:r>
          </a:p>
        </p:txBody>
      </p:sp>
      <p:pic>
        <p:nvPicPr>
          <p:cNvPr id="3" name="Picture 2">
            <a:extLst>
              <a:ext uri="{FF2B5EF4-FFF2-40B4-BE49-F238E27FC236}">
                <a16:creationId xmlns:a16="http://schemas.microsoft.com/office/drawing/2014/main" id="{89F5E0D7-CBEC-462F-823A-CECAF658AB5C}"/>
              </a:ext>
            </a:extLst>
          </p:cNvPr>
          <p:cNvPicPr>
            <a:picLocks noChangeAspect="1"/>
          </p:cNvPicPr>
          <p:nvPr/>
        </p:nvPicPr>
        <p:blipFill>
          <a:blip r:embed="rId3"/>
          <a:stretch>
            <a:fillRect/>
          </a:stretch>
        </p:blipFill>
        <p:spPr>
          <a:xfrm>
            <a:off x="5376466" y="1268760"/>
            <a:ext cx="6228209" cy="4360515"/>
          </a:xfrm>
          <a:prstGeom prst="rect">
            <a:avLst/>
          </a:prstGeom>
        </p:spPr>
      </p:pic>
      <p:sp>
        <p:nvSpPr>
          <p:cNvPr id="2" name="Footer Placeholder 1">
            <a:extLst>
              <a:ext uri="{FF2B5EF4-FFF2-40B4-BE49-F238E27FC236}">
                <a16:creationId xmlns:a16="http://schemas.microsoft.com/office/drawing/2014/main" id="{6F91CFE1-E431-4C2E-BE1F-CC91BB592AF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0444735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2000" fill="hold"/>
                                        <p:tgtEl>
                                          <p:spTgt spid="3"/>
                                        </p:tgtEl>
                                        <p:attrNameLst>
                                          <p:attrName>ppt_w</p:attrName>
                                        </p:attrNameLst>
                                      </p:cBhvr>
                                      <p:tavLst>
                                        <p:tav tm="0">
                                          <p:val>
                                            <p:fltVal val="0"/>
                                          </p:val>
                                        </p:tav>
                                        <p:tav tm="100000">
                                          <p:val>
                                            <p:strVal val="#ppt_w"/>
                                          </p:val>
                                        </p:tav>
                                      </p:tavLst>
                                    </p:anim>
                                    <p:anim calcmode="lin" valueType="num">
                                      <p:cBhvr>
                                        <p:cTn id="13" dur="2000" fill="hold"/>
                                        <p:tgtEl>
                                          <p:spTgt spid="3"/>
                                        </p:tgtEl>
                                        <p:attrNameLst>
                                          <p:attrName>ppt_h</p:attrName>
                                        </p:attrNameLst>
                                      </p:cBhvr>
                                      <p:tavLst>
                                        <p:tav tm="0">
                                          <p:val>
                                            <p:fltVal val="0"/>
                                          </p:val>
                                        </p:tav>
                                        <p:tav tm="100000">
                                          <p:val>
                                            <p:strVal val="#ppt_h"/>
                                          </p:val>
                                        </p:tav>
                                      </p:tavLst>
                                    </p:anim>
                                    <p:animEffect transition="in" filter="fade">
                                      <p:cBhvr>
                                        <p:cTn id="14"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SAFE Criteria and Techniques of Evaluation</a:t>
            </a:r>
          </a:p>
        </p:txBody>
      </p:sp>
      <p:pic>
        <p:nvPicPr>
          <p:cNvPr id="4" name="Picture 3">
            <a:extLst>
              <a:ext uri="{FF2B5EF4-FFF2-40B4-BE49-F238E27FC236}">
                <a16:creationId xmlns:a16="http://schemas.microsoft.com/office/drawing/2014/main" id="{3AEA12A9-284A-9416-D15C-E6D8F202AFF4}"/>
              </a:ext>
            </a:extLst>
          </p:cNvPr>
          <p:cNvPicPr>
            <a:picLocks noChangeAspect="1"/>
          </p:cNvPicPr>
          <p:nvPr/>
        </p:nvPicPr>
        <p:blipFill>
          <a:blip r:embed="rId3"/>
          <a:stretch>
            <a:fillRect/>
          </a:stretch>
        </p:blipFill>
        <p:spPr>
          <a:xfrm>
            <a:off x="836526" y="1340768"/>
            <a:ext cx="10518948" cy="4051505"/>
          </a:xfrm>
          <a:prstGeom prst="rect">
            <a:avLst/>
          </a:prstGeom>
        </p:spPr>
      </p:pic>
      <p:sp>
        <p:nvSpPr>
          <p:cNvPr id="5" name="TextBox 4">
            <a:extLst>
              <a:ext uri="{FF2B5EF4-FFF2-40B4-BE49-F238E27FC236}">
                <a16:creationId xmlns:a16="http://schemas.microsoft.com/office/drawing/2014/main" id="{3C27EF92-5460-D06D-1DA7-D990020848E5}"/>
              </a:ext>
            </a:extLst>
          </p:cNvPr>
          <p:cNvSpPr txBox="1"/>
          <p:nvPr/>
        </p:nvSpPr>
        <p:spPr>
          <a:xfrm>
            <a:off x="8080279" y="5347955"/>
            <a:ext cx="3264601" cy="33855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Whittington et al., (2020)</a:t>
            </a:r>
          </a:p>
        </p:txBody>
      </p:sp>
      <p:sp>
        <p:nvSpPr>
          <p:cNvPr id="2" name="Footer Placeholder 1">
            <a:extLst>
              <a:ext uri="{FF2B5EF4-FFF2-40B4-BE49-F238E27FC236}">
                <a16:creationId xmlns:a16="http://schemas.microsoft.com/office/drawing/2014/main" id="{E0C1BD57-AC68-D53E-E6B9-7DC22C4481C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4937129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Success Criteria For Evaluating Strategic Options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algn="just">
              <a:buClr>
                <a:schemeClr val="tx1"/>
              </a:buClr>
            </a:pPr>
            <a:r>
              <a:rPr lang="en-GB" sz="2500" b="1" dirty="0">
                <a:solidFill>
                  <a:srgbClr val="FF0000"/>
                </a:solidFill>
              </a:rPr>
              <a:t>Suitability</a:t>
            </a:r>
            <a:r>
              <a:rPr lang="en-GB" sz="2500" dirty="0"/>
              <a:t> is concerned with assessing which proposed strategies address the key opportunities and threats an organisation faces through an understanding of the strategic position of an organisation: it is therefore concerned with the overall rationale of a strategy. </a:t>
            </a:r>
          </a:p>
          <a:p>
            <a:pPr algn="just">
              <a:buClr>
                <a:schemeClr val="tx1"/>
              </a:buClr>
            </a:pPr>
            <a:r>
              <a:rPr lang="en-GB" sz="2500" b="1" dirty="0">
                <a:solidFill>
                  <a:srgbClr val="FF0000"/>
                </a:solidFill>
              </a:rPr>
              <a:t>Acceptability</a:t>
            </a:r>
            <a:r>
              <a:rPr lang="en-GB" sz="2500" dirty="0"/>
              <a:t> is concerned with whether the expected performance outcomes of a proposed strategy meet the expectations of stakeholders.</a:t>
            </a:r>
          </a:p>
          <a:p>
            <a:pPr algn="just">
              <a:buClr>
                <a:schemeClr val="tx1"/>
              </a:buClr>
            </a:pPr>
            <a:r>
              <a:rPr lang="en-GB" altLang="en-US" sz="2500" b="1" dirty="0">
                <a:solidFill>
                  <a:srgbClr val="FF0000"/>
                </a:solidFill>
              </a:rPr>
              <a:t>Feasibility</a:t>
            </a:r>
            <a:r>
              <a:rPr lang="en-GB" altLang="en-US" sz="2500" dirty="0"/>
              <a:t> is concerned with whether a strategy could work in practice: in other words, whether an organisation has the capacity to deliver a strategy.</a:t>
            </a:r>
          </a:p>
          <a:p>
            <a:pPr algn="just">
              <a:buClr>
                <a:schemeClr val="tx1"/>
              </a:buClr>
            </a:pPr>
            <a:r>
              <a:rPr lang="en-GB" altLang="en-US" sz="2500" b="1" dirty="0">
                <a:solidFill>
                  <a:srgbClr val="FF0000"/>
                </a:solidFill>
              </a:rPr>
              <a:t>Evaluation</a:t>
            </a:r>
            <a:r>
              <a:rPr lang="en-GB" altLang="en-US" sz="2500" dirty="0"/>
              <a:t> is concerned with identifying strategies that can pass all the hurdles of suitability, acceptability and feasibility.</a:t>
            </a:r>
          </a:p>
        </p:txBody>
      </p:sp>
      <p:sp>
        <p:nvSpPr>
          <p:cNvPr id="2" name="Footer Placeholder 1">
            <a:extLst>
              <a:ext uri="{FF2B5EF4-FFF2-40B4-BE49-F238E27FC236}">
                <a16:creationId xmlns:a16="http://schemas.microsoft.com/office/drawing/2014/main" id="{11715A90-4CBB-F27E-A351-2C1789F4140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9596113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500"/>
                                        <p:tgtEl>
                                          <p:spTgt spid="7172">
                                            <p:txEl>
                                              <p:pRg st="0" end="0"/>
                                            </p:txEl>
                                          </p:spTgt>
                                        </p:tgtEl>
                                      </p:cBhvr>
                                    </p:animEffect>
                                    <p:anim calcmode="lin" valueType="num">
                                      <p:cBhvr>
                                        <p:cTn id="8" dur="2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5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5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500"/>
                                        <p:tgtEl>
                                          <p:spTgt spid="7172">
                                            <p:txEl>
                                              <p:pRg st="1" end="1"/>
                                            </p:txEl>
                                          </p:spTgt>
                                        </p:tgtEl>
                                      </p:cBhvr>
                                    </p:animEffect>
                                    <p:anim calcmode="lin" valueType="num">
                                      <p:cBhvr>
                                        <p:cTn id="14" dur="2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5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5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500"/>
                                        <p:tgtEl>
                                          <p:spTgt spid="7172">
                                            <p:txEl>
                                              <p:pRg st="2" end="2"/>
                                            </p:txEl>
                                          </p:spTgt>
                                        </p:tgtEl>
                                      </p:cBhvr>
                                    </p:animEffect>
                                    <p:anim calcmode="lin" valueType="num">
                                      <p:cBhvr>
                                        <p:cTn id="20" dur="2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5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75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500"/>
                                        <p:tgtEl>
                                          <p:spTgt spid="7172">
                                            <p:txEl>
                                              <p:pRg st="3" end="3"/>
                                            </p:txEl>
                                          </p:spTgt>
                                        </p:tgtEl>
                                      </p:cBhvr>
                                    </p:animEffect>
                                    <p:anim calcmode="lin" valueType="num">
                                      <p:cBhvr>
                                        <p:cTn id="26" dur="2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5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Evaluating Strategy</a:t>
            </a:r>
          </a:p>
        </p:txBody>
      </p:sp>
      <p:graphicFrame>
        <p:nvGraphicFramePr>
          <p:cNvPr id="2" name="Diagram 1">
            <a:extLst>
              <a:ext uri="{FF2B5EF4-FFF2-40B4-BE49-F238E27FC236}">
                <a16:creationId xmlns:a16="http://schemas.microsoft.com/office/drawing/2014/main" id="{C57A5E3F-0865-4102-AE1C-4C21A11AA1F6}"/>
              </a:ext>
            </a:extLst>
          </p:cNvPr>
          <p:cNvGraphicFramePr/>
          <p:nvPr/>
        </p:nvGraphicFramePr>
        <p:xfrm>
          <a:off x="1019436" y="2492896"/>
          <a:ext cx="10153128" cy="3168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1"/>
            <a:ext cx="10693188" cy="1738636"/>
          </a:xfrm>
        </p:spPr>
        <p:txBody>
          <a:bodyPr/>
          <a:lstStyle/>
          <a:p>
            <a:pPr marL="0" indent="0" algn="just">
              <a:buClr>
                <a:schemeClr val="tx1"/>
              </a:buClr>
              <a:buNone/>
            </a:pPr>
            <a:r>
              <a:rPr lang="en-GB" sz="2600" dirty="0"/>
              <a:t>Strategies can be evaluated according to the three SAFe criteria of suitability in view of organisational opportunities and threats, acceptability to key stakeholders and feasibility in terms of capacity for implementation. </a:t>
            </a:r>
          </a:p>
        </p:txBody>
      </p:sp>
      <p:sp>
        <p:nvSpPr>
          <p:cNvPr id="5" name="Oval 4">
            <a:extLst>
              <a:ext uri="{FF2B5EF4-FFF2-40B4-BE49-F238E27FC236}">
                <a16:creationId xmlns:a16="http://schemas.microsoft.com/office/drawing/2014/main" id="{A1233D6C-B886-4535-94AE-58F849B8D4AC}"/>
              </a:ext>
            </a:extLst>
          </p:cNvPr>
          <p:cNvSpPr/>
          <p:nvPr/>
        </p:nvSpPr>
        <p:spPr>
          <a:xfrm>
            <a:off x="2125660" y="2925000"/>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Myriad Pro"/>
                <a:ea typeface="+mn-ea"/>
                <a:cs typeface="+mn-cs"/>
              </a:rPr>
              <a:t>PESTEL</a:t>
            </a:r>
          </a:p>
        </p:txBody>
      </p:sp>
      <p:sp>
        <p:nvSpPr>
          <p:cNvPr id="6" name="Oval 5">
            <a:extLst>
              <a:ext uri="{FF2B5EF4-FFF2-40B4-BE49-F238E27FC236}">
                <a16:creationId xmlns:a16="http://schemas.microsoft.com/office/drawing/2014/main" id="{BDC8A88C-E3CA-4043-B8C2-763675C0EAD8}"/>
              </a:ext>
            </a:extLst>
          </p:cNvPr>
          <p:cNvSpPr/>
          <p:nvPr/>
        </p:nvSpPr>
        <p:spPr>
          <a:xfrm>
            <a:off x="640320" y="3628990"/>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Myriad Pro"/>
                <a:ea typeface="+mn-ea"/>
                <a:cs typeface="+mn-cs"/>
              </a:rPr>
              <a:t>5 Forces</a:t>
            </a:r>
          </a:p>
        </p:txBody>
      </p:sp>
      <p:sp>
        <p:nvSpPr>
          <p:cNvPr id="7" name="Oval 6">
            <a:extLst>
              <a:ext uri="{FF2B5EF4-FFF2-40B4-BE49-F238E27FC236}">
                <a16:creationId xmlns:a16="http://schemas.microsoft.com/office/drawing/2014/main" id="{446FED27-4303-4802-ACF5-A2245452E43F}"/>
              </a:ext>
            </a:extLst>
          </p:cNvPr>
          <p:cNvSpPr/>
          <p:nvPr/>
        </p:nvSpPr>
        <p:spPr>
          <a:xfrm>
            <a:off x="640320" y="4626469"/>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Myriad Pro"/>
                <a:ea typeface="+mn-ea"/>
                <a:cs typeface="+mn-cs"/>
              </a:rPr>
              <a:t>Strategic Groups</a:t>
            </a:r>
          </a:p>
        </p:txBody>
      </p:sp>
      <p:sp>
        <p:nvSpPr>
          <p:cNvPr id="9" name="Oval 8">
            <a:extLst>
              <a:ext uri="{FF2B5EF4-FFF2-40B4-BE49-F238E27FC236}">
                <a16:creationId xmlns:a16="http://schemas.microsoft.com/office/drawing/2014/main" id="{ECB712D2-BEDE-4AB5-93AE-612D2F8B771D}"/>
              </a:ext>
            </a:extLst>
          </p:cNvPr>
          <p:cNvSpPr/>
          <p:nvPr/>
        </p:nvSpPr>
        <p:spPr>
          <a:xfrm>
            <a:off x="2125660" y="5175346"/>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Myriad Pro"/>
                <a:ea typeface="+mn-ea"/>
                <a:cs typeface="+mn-cs"/>
              </a:rPr>
              <a:t>Value chain</a:t>
            </a:r>
          </a:p>
        </p:txBody>
      </p:sp>
      <p:sp>
        <p:nvSpPr>
          <p:cNvPr id="11" name="Oval 10">
            <a:extLst>
              <a:ext uri="{FF2B5EF4-FFF2-40B4-BE49-F238E27FC236}">
                <a16:creationId xmlns:a16="http://schemas.microsoft.com/office/drawing/2014/main" id="{5FD129BB-9E04-4FB3-A73F-EBF75E445064}"/>
              </a:ext>
            </a:extLst>
          </p:cNvPr>
          <p:cNvSpPr/>
          <p:nvPr/>
        </p:nvSpPr>
        <p:spPr>
          <a:xfrm>
            <a:off x="3863905" y="4077072"/>
            <a:ext cx="1368000" cy="504000"/>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Myriad Pro"/>
                <a:ea typeface="+mn-ea"/>
                <a:cs typeface="+mn-cs"/>
              </a:rPr>
              <a:t>Risk </a:t>
            </a:r>
          </a:p>
        </p:txBody>
      </p:sp>
      <p:sp>
        <p:nvSpPr>
          <p:cNvPr id="13" name="Oval 12">
            <a:extLst>
              <a:ext uri="{FF2B5EF4-FFF2-40B4-BE49-F238E27FC236}">
                <a16:creationId xmlns:a16="http://schemas.microsoft.com/office/drawing/2014/main" id="{ADE5E9A0-B0E0-42D8-AC70-CB88AFA51B3A}"/>
              </a:ext>
            </a:extLst>
          </p:cNvPr>
          <p:cNvSpPr/>
          <p:nvPr/>
        </p:nvSpPr>
        <p:spPr>
          <a:xfrm>
            <a:off x="5412000" y="5198247"/>
            <a:ext cx="1368000" cy="504000"/>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Myriad Pro"/>
                <a:ea typeface="+mn-ea"/>
                <a:cs typeface="+mn-cs"/>
              </a:rPr>
              <a:t>Return</a:t>
            </a:r>
          </a:p>
        </p:txBody>
      </p:sp>
      <p:sp>
        <p:nvSpPr>
          <p:cNvPr id="17" name="Oval 16">
            <a:extLst>
              <a:ext uri="{FF2B5EF4-FFF2-40B4-BE49-F238E27FC236}">
                <a16:creationId xmlns:a16="http://schemas.microsoft.com/office/drawing/2014/main" id="{E3B225F2-2732-43EC-83EA-FB1F4EA07FFA}"/>
              </a:ext>
            </a:extLst>
          </p:cNvPr>
          <p:cNvSpPr/>
          <p:nvPr/>
        </p:nvSpPr>
        <p:spPr>
          <a:xfrm>
            <a:off x="6998554" y="4090438"/>
            <a:ext cx="1368000" cy="504000"/>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Myriad Pro"/>
                <a:ea typeface="+mn-ea"/>
                <a:cs typeface="+mn-cs"/>
              </a:rPr>
              <a:t>Reaction of Stakeholders</a:t>
            </a:r>
          </a:p>
        </p:txBody>
      </p:sp>
      <p:sp>
        <p:nvSpPr>
          <p:cNvPr id="21" name="Oval 20">
            <a:extLst>
              <a:ext uri="{FF2B5EF4-FFF2-40B4-BE49-F238E27FC236}">
                <a16:creationId xmlns:a16="http://schemas.microsoft.com/office/drawing/2014/main" id="{F29711D5-0C87-4498-A04B-B57E766C6FB3}"/>
              </a:ext>
            </a:extLst>
          </p:cNvPr>
          <p:cNvSpPr/>
          <p:nvPr/>
        </p:nvSpPr>
        <p:spPr>
          <a:xfrm>
            <a:off x="10341498" y="4077072"/>
            <a:ext cx="1368000" cy="504000"/>
          </a:xfrm>
          <a:prstGeom prst="ellips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Myriad Pro"/>
                <a:ea typeface="+mn-ea"/>
                <a:cs typeface="+mn-cs"/>
              </a:rPr>
              <a:t>Financial Feasibility</a:t>
            </a:r>
          </a:p>
        </p:txBody>
      </p:sp>
      <p:sp>
        <p:nvSpPr>
          <p:cNvPr id="23" name="Oval 22">
            <a:extLst>
              <a:ext uri="{FF2B5EF4-FFF2-40B4-BE49-F238E27FC236}">
                <a16:creationId xmlns:a16="http://schemas.microsoft.com/office/drawing/2014/main" id="{E9845DCF-00C6-4CBF-AE51-9A69F15A9824}"/>
              </a:ext>
            </a:extLst>
          </p:cNvPr>
          <p:cNvSpPr/>
          <p:nvPr/>
        </p:nvSpPr>
        <p:spPr>
          <a:xfrm>
            <a:off x="8698342" y="2946348"/>
            <a:ext cx="1368000" cy="504000"/>
          </a:xfrm>
          <a:prstGeom prst="ellips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Myriad Pro"/>
                <a:ea typeface="+mn-ea"/>
                <a:cs typeface="+mn-cs"/>
              </a:rPr>
              <a:t>People and Skills</a:t>
            </a:r>
          </a:p>
        </p:txBody>
      </p:sp>
      <p:sp>
        <p:nvSpPr>
          <p:cNvPr id="25" name="Oval 24">
            <a:extLst>
              <a:ext uri="{FF2B5EF4-FFF2-40B4-BE49-F238E27FC236}">
                <a16:creationId xmlns:a16="http://schemas.microsoft.com/office/drawing/2014/main" id="{7D210342-28E4-4183-A563-BE7967A675A7}"/>
              </a:ext>
            </a:extLst>
          </p:cNvPr>
          <p:cNvSpPr/>
          <p:nvPr/>
        </p:nvSpPr>
        <p:spPr>
          <a:xfrm>
            <a:off x="8832304" y="5175346"/>
            <a:ext cx="1368000" cy="504000"/>
          </a:xfrm>
          <a:prstGeom prst="ellips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Myriad Pro"/>
                <a:ea typeface="+mn-ea"/>
                <a:cs typeface="+mn-cs"/>
              </a:rPr>
              <a:t>Integrating Resources</a:t>
            </a:r>
          </a:p>
        </p:txBody>
      </p:sp>
      <p:sp>
        <p:nvSpPr>
          <p:cNvPr id="3" name="Footer Placeholder 1">
            <a:extLst>
              <a:ext uri="{FF2B5EF4-FFF2-40B4-BE49-F238E27FC236}">
                <a16:creationId xmlns:a16="http://schemas.microsoft.com/office/drawing/2014/main" id="{0EDFE564-7794-3B63-D227-E92B93FB39A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9979700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1750" fill="hold"/>
                                        <p:tgtEl>
                                          <p:spTgt spid="2"/>
                                        </p:tgtEl>
                                        <p:attrNameLst>
                                          <p:attrName>ppt_w</p:attrName>
                                        </p:attrNameLst>
                                      </p:cBhvr>
                                      <p:tavLst>
                                        <p:tav tm="0">
                                          <p:val>
                                            <p:fltVal val="0"/>
                                          </p:val>
                                        </p:tav>
                                        <p:tav tm="100000">
                                          <p:val>
                                            <p:strVal val="#ppt_w"/>
                                          </p:val>
                                        </p:tav>
                                      </p:tavLst>
                                    </p:anim>
                                    <p:anim calcmode="lin" valueType="num">
                                      <p:cBhvr>
                                        <p:cTn id="14" dur="1750" fill="hold"/>
                                        <p:tgtEl>
                                          <p:spTgt spid="2"/>
                                        </p:tgtEl>
                                        <p:attrNameLst>
                                          <p:attrName>ppt_h</p:attrName>
                                        </p:attrNameLst>
                                      </p:cBhvr>
                                      <p:tavLst>
                                        <p:tav tm="0">
                                          <p:val>
                                            <p:fltVal val="0"/>
                                          </p:val>
                                        </p:tav>
                                        <p:tav tm="100000">
                                          <p:val>
                                            <p:strVal val="#ppt_h"/>
                                          </p:val>
                                        </p:tav>
                                      </p:tavLst>
                                    </p:anim>
                                    <p:animEffect transition="in" filter="fade">
                                      <p:cBhvr>
                                        <p:cTn id="15" dur="1750"/>
                                        <p:tgtEl>
                                          <p:spTgt spid="2"/>
                                        </p:tgtEl>
                                      </p:cBhvr>
                                    </p:animEffect>
                                  </p:childTnLst>
                                </p:cTn>
                              </p:par>
                              <p:par>
                                <p:cTn id="16" presetID="53" presetClass="entr" presetSubtype="16"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p:cTn id="18" dur="1750" fill="hold"/>
                                        <p:tgtEl>
                                          <p:spTgt spid="5"/>
                                        </p:tgtEl>
                                        <p:attrNameLst>
                                          <p:attrName>ppt_w</p:attrName>
                                        </p:attrNameLst>
                                      </p:cBhvr>
                                      <p:tavLst>
                                        <p:tav tm="0">
                                          <p:val>
                                            <p:fltVal val="0"/>
                                          </p:val>
                                        </p:tav>
                                        <p:tav tm="100000">
                                          <p:val>
                                            <p:strVal val="#ppt_w"/>
                                          </p:val>
                                        </p:tav>
                                      </p:tavLst>
                                    </p:anim>
                                    <p:anim calcmode="lin" valueType="num">
                                      <p:cBhvr>
                                        <p:cTn id="19" dur="1750" fill="hold"/>
                                        <p:tgtEl>
                                          <p:spTgt spid="5"/>
                                        </p:tgtEl>
                                        <p:attrNameLst>
                                          <p:attrName>ppt_h</p:attrName>
                                        </p:attrNameLst>
                                      </p:cBhvr>
                                      <p:tavLst>
                                        <p:tav tm="0">
                                          <p:val>
                                            <p:fltVal val="0"/>
                                          </p:val>
                                        </p:tav>
                                        <p:tav tm="100000">
                                          <p:val>
                                            <p:strVal val="#ppt_h"/>
                                          </p:val>
                                        </p:tav>
                                      </p:tavLst>
                                    </p:anim>
                                    <p:animEffect transition="in" filter="fade">
                                      <p:cBhvr>
                                        <p:cTn id="20" dur="1750"/>
                                        <p:tgtEl>
                                          <p:spTgt spid="5"/>
                                        </p:tgtEl>
                                      </p:cBhvr>
                                    </p:animEffect>
                                  </p:childTnLst>
                                </p:cTn>
                              </p:par>
                              <p:par>
                                <p:cTn id="21" presetID="53" presetClass="entr" presetSubtype="16"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p:cTn id="23" dur="1750" fill="hold"/>
                                        <p:tgtEl>
                                          <p:spTgt spid="6"/>
                                        </p:tgtEl>
                                        <p:attrNameLst>
                                          <p:attrName>ppt_w</p:attrName>
                                        </p:attrNameLst>
                                      </p:cBhvr>
                                      <p:tavLst>
                                        <p:tav tm="0">
                                          <p:val>
                                            <p:fltVal val="0"/>
                                          </p:val>
                                        </p:tav>
                                        <p:tav tm="100000">
                                          <p:val>
                                            <p:strVal val="#ppt_w"/>
                                          </p:val>
                                        </p:tav>
                                      </p:tavLst>
                                    </p:anim>
                                    <p:anim calcmode="lin" valueType="num">
                                      <p:cBhvr>
                                        <p:cTn id="24" dur="1750" fill="hold"/>
                                        <p:tgtEl>
                                          <p:spTgt spid="6"/>
                                        </p:tgtEl>
                                        <p:attrNameLst>
                                          <p:attrName>ppt_h</p:attrName>
                                        </p:attrNameLst>
                                      </p:cBhvr>
                                      <p:tavLst>
                                        <p:tav tm="0">
                                          <p:val>
                                            <p:fltVal val="0"/>
                                          </p:val>
                                        </p:tav>
                                        <p:tav tm="100000">
                                          <p:val>
                                            <p:strVal val="#ppt_h"/>
                                          </p:val>
                                        </p:tav>
                                      </p:tavLst>
                                    </p:anim>
                                    <p:animEffect transition="in" filter="fade">
                                      <p:cBhvr>
                                        <p:cTn id="25" dur="1750"/>
                                        <p:tgtEl>
                                          <p:spTgt spid="6"/>
                                        </p:tgtEl>
                                      </p:cBhvr>
                                    </p:animEffect>
                                  </p:childTnLst>
                                </p:cTn>
                              </p:par>
                              <p:par>
                                <p:cTn id="26" presetID="53" presetClass="entr" presetSubtype="16" fill="hold" grpId="0" nodeType="with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1750" fill="hold"/>
                                        <p:tgtEl>
                                          <p:spTgt spid="7"/>
                                        </p:tgtEl>
                                        <p:attrNameLst>
                                          <p:attrName>ppt_w</p:attrName>
                                        </p:attrNameLst>
                                      </p:cBhvr>
                                      <p:tavLst>
                                        <p:tav tm="0">
                                          <p:val>
                                            <p:fltVal val="0"/>
                                          </p:val>
                                        </p:tav>
                                        <p:tav tm="100000">
                                          <p:val>
                                            <p:strVal val="#ppt_w"/>
                                          </p:val>
                                        </p:tav>
                                      </p:tavLst>
                                    </p:anim>
                                    <p:anim calcmode="lin" valueType="num">
                                      <p:cBhvr>
                                        <p:cTn id="29" dur="1750" fill="hold"/>
                                        <p:tgtEl>
                                          <p:spTgt spid="7"/>
                                        </p:tgtEl>
                                        <p:attrNameLst>
                                          <p:attrName>ppt_h</p:attrName>
                                        </p:attrNameLst>
                                      </p:cBhvr>
                                      <p:tavLst>
                                        <p:tav tm="0">
                                          <p:val>
                                            <p:fltVal val="0"/>
                                          </p:val>
                                        </p:tav>
                                        <p:tav tm="100000">
                                          <p:val>
                                            <p:strVal val="#ppt_h"/>
                                          </p:val>
                                        </p:tav>
                                      </p:tavLst>
                                    </p:anim>
                                    <p:animEffect transition="in" filter="fade">
                                      <p:cBhvr>
                                        <p:cTn id="30" dur="1750"/>
                                        <p:tgtEl>
                                          <p:spTgt spid="7"/>
                                        </p:tgtEl>
                                      </p:cBhvr>
                                    </p:animEffect>
                                  </p:childTnLst>
                                </p:cTn>
                              </p:par>
                              <p:par>
                                <p:cTn id="31" presetID="53" presetClass="entr" presetSubtype="16"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p:cTn id="33" dur="1750" fill="hold"/>
                                        <p:tgtEl>
                                          <p:spTgt spid="9"/>
                                        </p:tgtEl>
                                        <p:attrNameLst>
                                          <p:attrName>ppt_w</p:attrName>
                                        </p:attrNameLst>
                                      </p:cBhvr>
                                      <p:tavLst>
                                        <p:tav tm="0">
                                          <p:val>
                                            <p:fltVal val="0"/>
                                          </p:val>
                                        </p:tav>
                                        <p:tav tm="100000">
                                          <p:val>
                                            <p:strVal val="#ppt_w"/>
                                          </p:val>
                                        </p:tav>
                                      </p:tavLst>
                                    </p:anim>
                                    <p:anim calcmode="lin" valueType="num">
                                      <p:cBhvr>
                                        <p:cTn id="34" dur="1750" fill="hold"/>
                                        <p:tgtEl>
                                          <p:spTgt spid="9"/>
                                        </p:tgtEl>
                                        <p:attrNameLst>
                                          <p:attrName>ppt_h</p:attrName>
                                        </p:attrNameLst>
                                      </p:cBhvr>
                                      <p:tavLst>
                                        <p:tav tm="0">
                                          <p:val>
                                            <p:fltVal val="0"/>
                                          </p:val>
                                        </p:tav>
                                        <p:tav tm="100000">
                                          <p:val>
                                            <p:strVal val="#ppt_h"/>
                                          </p:val>
                                        </p:tav>
                                      </p:tavLst>
                                    </p:anim>
                                    <p:animEffect transition="in" filter="fade">
                                      <p:cBhvr>
                                        <p:cTn id="35" dur="1750"/>
                                        <p:tgtEl>
                                          <p:spTgt spid="9"/>
                                        </p:tgtEl>
                                      </p:cBhvr>
                                    </p:animEffect>
                                  </p:childTnLst>
                                </p:cTn>
                              </p:par>
                              <p:par>
                                <p:cTn id="36" presetID="53" presetClass="entr" presetSubtype="16"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 calcmode="lin" valueType="num">
                                      <p:cBhvr>
                                        <p:cTn id="38" dur="1750" fill="hold"/>
                                        <p:tgtEl>
                                          <p:spTgt spid="11"/>
                                        </p:tgtEl>
                                        <p:attrNameLst>
                                          <p:attrName>ppt_w</p:attrName>
                                        </p:attrNameLst>
                                      </p:cBhvr>
                                      <p:tavLst>
                                        <p:tav tm="0">
                                          <p:val>
                                            <p:fltVal val="0"/>
                                          </p:val>
                                        </p:tav>
                                        <p:tav tm="100000">
                                          <p:val>
                                            <p:strVal val="#ppt_w"/>
                                          </p:val>
                                        </p:tav>
                                      </p:tavLst>
                                    </p:anim>
                                    <p:anim calcmode="lin" valueType="num">
                                      <p:cBhvr>
                                        <p:cTn id="39" dur="1750" fill="hold"/>
                                        <p:tgtEl>
                                          <p:spTgt spid="11"/>
                                        </p:tgtEl>
                                        <p:attrNameLst>
                                          <p:attrName>ppt_h</p:attrName>
                                        </p:attrNameLst>
                                      </p:cBhvr>
                                      <p:tavLst>
                                        <p:tav tm="0">
                                          <p:val>
                                            <p:fltVal val="0"/>
                                          </p:val>
                                        </p:tav>
                                        <p:tav tm="100000">
                                          <p:val>
                                            <p:strVal val="#ppt_h"/>
                                          </p:val>
                                        </p:tav>
                                      </p:tavLst>
                                    </p:anim>
                                    <p:animEffect transition="in" filter="fade">
                                      <p:cBhvr>
                                        <p:cTn id="40" dur="1750"/>
                                        <p:tgtEl>
                                          <p:spTgt spid="11"/>
                                        </p:tgtEl>
                                      </p:cBhvr>
                                    </p:animEffect>
                                  </p:childTnLst>
                                </p:cTn>
                              </p:par>
                              <p:par>
                                <p:cTn id="41" presetID="53" presetClass="entr" presetSubtype="16" fill="hold" grpId="0" nodeType="with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p:cTn id="43" dur="1750" fill="hold"/>
                                        <p:tgtEl>
                                          <p:spTgt spid="13"/>
                                        </p:tgtEl>
                                        <p:attrNameLst>
                                          <p:attrName>ppt_w</p:attrName>
                                        </p:attrNameLst>
                                      </p:cBhvr>
                                      <p:tavLst>
                                        <p:tav tm="0">
                                          <p:val>
                                            <p:fltVal val="0"/>
                                          </p:val>
                                        </p:tav>
                                        <p:tav tm="100000">
                                          <p:val>
                                            <p:strVal val="#ppt_w"/>
                                          </p:val>
                                        </p:tav>
                                      </p:tavLst>
                                    </p:anim>
                                    <p:anim calcmode="lin" valueType="num">
                                      <p:cBhvr>
                                        <p:cTn id="44" dur="1750" fill="hold"/>
                                        <p:tgtEl>
                                          <p:spTgt spid="13"/>
                                        </p:tgtEl>
                                        <p:attrNameLst>
                                          <p:attrName>ppt_h</p:attrName>
                                        </p:attrNameLst>
                                      </p:cBhvr>
                                      <p:tavLst>
                                        <p:tav tm="0">
                                          <p:val>
                                            <p:fltVal val="0"/>
                                          </p:val>
                                        </p:tav>
                                        <p:tav tm="100000">
                                          <p:val>
                                            <p:strVal val="#ppt_h"/>
                                          </p:val>
                                        </p:tav>
                                      </p:tavLst>
                                    </p:anim>
                                    <p:animEffect transition="in" filter="fade">
                                      <p:cBhvr>
                                        <p:cTn id="45" dur="1750"/>
                                        <p:tgtEl>
                                          <p:spTgt spid="13"/>
                                        </p:tgtEl>
                                      </p:cBhvr>
                                    </p:animEffect>
                                  </p:childTnLst>
                                </p:cTn>
                              </p:par>
                              <p:par>
                                <p:cTn id="46" presetID="53" presetClass="entr" presetSubtype="16" fill="hold" grpId="0" nodeType="withEffect">
                                  <p:stCondLst>
                                    <p:cond delay="0"/>
                                  </p:stCondLst>
                                  <p:childTnLst>
                                    <p:set>
                                      <p:cBhvr>
                                        <p:cTn id="47" dur="1" fill="hold">
                                          <p:stCondLst>
                                            <p:cond delay="0"/>
                                          </p:stCondLst>
                                        </p:cTn>
                                        <p:tgtEl>
                                          <p:spTgt spid="17"/>
                                        </p:tgtEl>
                                        <p:attrNameLst>
                                          <p:attrName>style.visibility</p:attrName>
                                        </p:attrNameLst>
                                      </p:cBhvr>
                                      <p:to>
                                        <p:strVal val="visible"/>
                                      </p:to>
                                    </p:set>
                                    <p:anim calcmode="lin" valueType="num">
                                      <p:cBhvr>
                                        <p:cTn id="48" dur="1750" fill="hold"/>
                                        <p:tgtEl>
                                          <p:spTgt spid="17"/>
                                        </p:tgtEl>
                                        <p:attrNameLst>
                                          <p:attrName>ppt_w</p:attrName>
                                        </p:attrNameLst>
                                      </p:cBhvr>
                                      <p:tavLst>
                                        <p:tav tm="0">
                                          <p:val>
                                            <p:fltVal val="0"/>
                                          </p:val>
                                        </p:tav>
                                        <p:tav tm="100000">
                                          <p:val>
                                            <p:strVal val="#ppt_w"/>
                                          </p:val>
                                        </p:tav>
                                      </p:tavLst>
                                    </p:anim>
                                    <p:anim calcmode="lin" valueType="num">
                                      <p:cBhvr>
                                        <p:cTn id="49" dur="1750" fill="hold"/>
                                        <p:tgtEl>
                                          <p:spTgt spid="17"/>
                                        </p:tgtEl>
                                        <p:attrNameLst>
                                          <p:attrName>ppt_h</p:attrName>
                                        </p:attrNameLst>
                                      </p:cBhvr>
                                      <p:tavLst>
                                        <p:tav tm="0">
                                          <p:val>
                                            <p:fltVal val="0"/>
                                          </p:val>
                                        </p:tav>
                                        <p:tav tm="100000">
                                          <p:val>
                                            <p:strVal val="#ppt_h"/>
                                          </p:val>
                                        </p:tav>
                                      </p:tavLst>
                                    </p:anim>
                                    <p:animEffect transition="in" filter="fade">
                                      <p:cBhvr>
                                        <p:cTn id="50" dur="1750"/>
                                        <p:tgtEl>
                                          <p:spTgt spid="17"/>
                                        </p:tgtEl>
                                      </p:cBhvr>
                                    </p:animEffect>
                                  </p:childTnLst>
                                </p:cTn>
                              </p:par>
                              <p:par>
                                <p:cTn id="51" presetID="53" presetClass="entr" presetSubtype="16" fill="hold" grpId="0" nodeType="withEffect">
                                  <p:stCondLst>
                                    <p:cond delay="0"/>
                                  </p:stCondLst>
                                  <p:childTnLst>
                                    <p:set>
                                      <p:cBhvr>
                                        <p:cTn id="52" dur="1" fill="hold">
                                          <p:stCondLst>
                                            <p:cond delay="0"/>
                                          </p:stCondLst>
                                        </p:cTn>
                                        <p:tgtEl>
                                          <p:spTgt spid="21"/>
                                        </p:tgtEl>
                                        <p:attrNameLst>
                                          <p:attrName>style.visibility</p:attrName>
                                        </p:attrNameLst>
                                      </p:cBhvr>
                                      <p:to>
                                        <p:strVal val="visible"/>
                                      </p:to>
                                    </p:set>
                                    <p:anim calcmode="lin" valueType="num">
                                      <p:cBhvr>
                                        <p:cTn id="53" dur="1750" fill="hold"/>
                                        <p:tgtEl>
                                          <p:spTgt spid="21"/>
                                        </p:tgtEl>
                                        <p:attrNameLst>
                                          <p:attrName>ppt_w</p:attrName>
                                        </p:attrNameLst>
                                      </p:cBhvr>
                                      <p:tavLst>
                                        <p:tav tm="0">
                                          <p:val>
                                            <p:fltVal val="0"/>
                                          </p:val>
                                        </p:tav>
                                        <p:tav tm="100000">
                                          <p:val>
                                            <p:strVal val="#ppt_w"/>
                                          </p:val>
                                        </p:tav>
                                      </p:tavLst>
                                    </p:anim>
                                    <p:anim calcmode="lin" valueType="num">
                                      <p:cBhvr>
                                        <p:cTn id="54" dur="1750" fill="hold"/>
                                        <p:tgtEl>
                                          <p:spTgt spid="21"/>
                                        </p:tgtEl>
                                        <p:attrNameLst>
                                          <p:attrName>ppt_h</p:attrName>
                                        </p:attrNameLst>
                                      </p:cBhvr>
                                      <p:tavLst>
                                        <p:tav tm="0">
                                          <p:val>
                                            <p:fltVal val="0"/>
                                          </p:val>
                                        </p:tav>
                                        <p:tav tm="100000">
                                          <p:val>
                                            <p:strVal val="#ppt_h"/>
                                          </p:val>
                                        </p:tav>
                                      </p:tavLst>
                                    </p:anim>
                                    <p:animEffect transition="in" filter="fade">
                                      <p:cBhvr>
                                        <p:cTn id="55" dur="1750"/>
                                        <p:tgtEl>
                                          <p:spTgt spid="21"/>
                                        </p:tgtEl>
                                      </p:cBhvr>
                                    </p:animEffect>
                                  </p:childTnLst>
                                </p:cTn>
                              </p:par>
                              <p:par>
                                <p:cTn id="56" presetID="53" presetClass="entr" presetSubtype="16" fill="hold" grpId="0" nodeType="withEffect">
                                  <p:stCondLst>
                                    <p:cond delay="0"/>
                                  </p:stCondLst>
                                  <p:childTnLst>
                                    <p:set>
                                      <p:cBhvr>
                                        <p:cTn id="57" dur="1" fill="hold">
                                          <p:stCondLst>
                                            <p:cond delay="0"/>
                                          </p:stCondLst>
                                        </p:cTn>
                                        <p:tgtEl>
                                          <p:spTgt spid="23"/>
                                        </p:tgtEl>
                                        <p:attrNameLst>
                                          <p:attrName>style.visibility</p:attrName>
                                        </p:attrNameLst>
                                      </p:cBhvr>
                                      <p:to>
                                        <p:strVal val="visible"/>
                                      </p:to>
                                    </p:set>
                                    <p:anim calcmode="lin" valueType="num">
                                      <p:cBhvr>
                                        <p:cTn id="58" dur="1750" fill="hold"/>
                                        <p:tgtEl>
                                          <p:spTgt spid="23"/>
                                        </p:tgtEl>
                                        <p:attrNameLst>
                                          <p:attrName>ppt_w</p:attrName>
                                        </p:attrNameLst>
                                      </p:cBhvr>
                                      <p:tavLst>
                                        <p:tav tm="0">
                                          <p:val>
                                            <p:fltVal val="0"/>
                                          </p:val>
                                        </p:tav>
                                        <p:tav tm="100000">
                                          <p:val>
                                            <p:strVal val="#ppt_w"/>
                                          </p:val>
                                        </p:tav>
                                      </p:tavLst>
                                    </p:anim>
                                    <p:anim calcmode="lin" valueType="num">
                                      <p:cBhvr>
                                        <p:cTn id="59" dur="1750" fill="hold"/>
                                        <p:tgtEl>
                                          <p:spTgt spid="23"/>
                                        </p:tgtEl>
                                        <p:attrNameLst>
                                          <p:attrName>ppt_h</p:attrName>
                                        </p:attrNameLst>
                                      </p:cBhvr>
                                      <p:tavLst>
                                        <p:tav tm="0">
                                          <p:val>
                                            <p:fltVal val="0"/>
                                          </p:val>
                                        </p:tav>
                                        <p:tav tm="100000">
                                          <p:val>
                                            <p:strVal val="#ppt_h"/>
                                          </p:val>
                                        </p:tav>
                                      </p:tavLst>
                                    </p:anim>
                                    <p:animEffect transition="in" filter="fade">
                                      <p:cBhvr>
                                        <p:cTn id="60" dur="1750"/>
                                        <p:tgtEl>
                                          <p:spTgt spid="23"/>
                                        </p:tgtEl>
                                      </p:cBhvr>
                                    </p:animEffect>
                                  </p:childTnLst>
                                </p:cTn>
                              </p:par>
                              <p:par>
                                <p:cTn id="61" presetID="53" presetClass="entr" presetSubtype="16" fill="hold" grpId="0" nodeType="withEffect">
                                  <p:stCondLst>
                                    <p:cond delay="0"/>
                                  </p:stCondLst>
                                  <p:childTnLst>
                                    <p:set>
                                      <p:cBhvr>
                                        <p:cTn id="62" dur="1" fill="hold">
                                          <p:stCondLst>
                                            <p:cond delay="0"/>
                                          </p:stCondLst>
                                        </p:cTn>
                                        <p:tgtEl>
                                          <p:spTgt spid="25"/>
                                        </p:tgtEl>
                                        <p:attrNameLst>
                                          <p:attrName>style.visibility</p:attrName>
                                        </p:attrNameLst>
                                      </p:cBhvr>
                                      <p:to>
                                        <p:strVal val="visible"/>
                                      </p:to>
                                    </p:set>
                                    <p:anim calcmode="lin" valueType="num">
                                      <p:cBhvr>
                                        <p:cTn id="63" dur="1750" fill="hold"/>
                                        <p:tgtEl>
                                          <p:spTgt spid="25"/>
                                        </p:tgtEl>
                                        <p:attrNameLst>
                                          <p:attrName>ppt_w</p:attrName>
                                        </p:attrNameLst>
                                      </p:cBhvr>
                                      <p:tavLst>
                                        <p:tav tm="0">
                                          <p:val>
                                            <p:fltVal val="0"/>
                                          </p:val>
                                        </p:tav>
                                        <p:tav tm="100000">
                                          <p:val>
                                            <p:strVal val="#ppt_w"/>
                                          </p:val>
                                        </p:tav>
                                      </p:tavLst>
                                    </p:anim>
                                    <p:anim calcmode="lin" valueType="num">
                                      <p:cBhvr>
                                        <p:cTn id="64" dur="1750" fill="hold"/>
                                        <p:tgtEl>
                                          <p:spTgt spid="25"/>
                                        </p:tgtEl>
                                        <p:attrNameLst>
                                          <p:attrName>ppt_h</p:attrName>
                                        </p:attrNameLst>
                                      </p:cBhvr>
                                      <p:tavLst>
                                        <p:tav tm="0">
                                          <p:val>
                                            <p:fltVal val="0"/>
                                          </p:val>
                                        </p:tav>
                                        <p:tav tm="100000">
                                          <p:val>
                                            <p:strVal val="#ppt_h"/>
                                          </p:val>
                                        </p:tav>
                                      </p:tavLst>
                                    </p:anim>
                                    <p:animEffect transition="in" filter="fade">
                                      <p:cBhvr>
                                        <p:cTn id="65" dur="175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7172" grpId="0" build="p"/>
      <p:bldP spid="5" grpId="0" animBg="1"/>
      <p:bldP spid="6" grpId="0" animBg="1"/>
      <p:bldP spid="7" grpId="0" animBg="1"/>
      <p:bldP spid="9" grpId="0" animBg="1"/>
      <p:bldP spid="11" grpId="0" animBg="1"/>
      <p:bldP spid="13" grpId="0" animBg="1"/>
      <p:bldP spid="17" grpId="0" animBg="1"/>
      <p:bldP spid="21" grpId="0" animBg="1"/>
      <p:bldP spid="23" grpId="0" animBg="1"/>
      <p:bldP spid="25"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Bibliography</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443372" y="899592"/>
            <a:ext cx="11305256" cy="5058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Barney, J. B. &amp; </a:t>
            </a:r>
            <a:r>
              <a:rPr lang="en-GB" sz="1900" dirty="0" err="1">
                <a:effectLst/>
                <a:latin typeface="Times New Roman" panose="02020603050405020304" pitchFamily="18" charset="0"/>
                <a:ea typeface="Calibri" panose="020F0502020204030204" pitchFamily="34" charset="0"/>
                <a:cs typeface="Times New Roman" panose="02020603050405020304" pitchFamily="18" charset="0"/>
              </a:rPr>
              <a:t>Hesterly</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W. S., 2015. </a:t>
            </a:r>
            <a:r>
              <a:rPr lang="en-GB"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Competitive Advantage: Concepts and Cases</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5 ed. Essex: Pearson Education Limited.</a:t>
            </a:r>
            <a:endParaRPr lang="en-US"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Gamble, J. E., </a:t>
            </a:r>
            <a:r>
              <a:rPr lang="en-US" sz="1900" dirty="0" err="1">
                <a:effectLst/>
                <a:latin typeface="Times New Roman" panose="02020603050405020304" pitchFamily="18" charset="0"/>
                <a:ea typeface="Calibri" panose="020F0502020204030204" pitchFamily="34" charset="0"/>
                <a:cs typeface="Times New Roman" panose="02020603050405020304" pitchFamily="18" charset="0"/>
              </a:rPr>
              <a:t>Peteraf</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 M. A. &amp; Thompson Jr, A. A., 2015.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Essentials of Strategic Management: The Quest for Competitive Advantage.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4 ed. New York: McGraw-Hill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Grant, R. M., 2018. Contemporary Strategy Analysis. 10 ed. NJ: John Wiley &amp; Sons, Inc.</a:t>
            </a: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Hill, C. W. L., Schilling, M. A. &amp; Jones, G. R., 2017.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Strategic Management, Theory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Boston: Cengage Learning.</a:t>
            </a:r>
          </a:p>
          <a:p>
            <a:pPr marL="342900" lvl="0" indent="-342900"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Lynch, R.,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8 ed. Harlow: Pearson Education Limited.</a:t>
            </a:r>
          </a:p>
          <a:p>
            <a:pPr marL="342900" lvl="0" indent="-342900" algn="just">
              <a:lnSpc>
                <a:spcPct val="150000"/>
              </a:lnSpc>
              <a:spcBef>
                <a:spcPts val="0"/>
              </a:spcBef>
              <a:spcAft>
                <a:spcPts val="0"/>
              </a:spcAft>
              <a:buFont typeface="Symbol" panose="05050102010706020507" pitchFamily="18" charset="2"/>
              <a:buChar char=""/>
            </a:pPr>
            <a:r>
              <a:rPr lang="en-US" sz="1900" dirty="0" err="1">
                <a:effectLst/>
                <a:latin typeface="Times New Roman" panose="02020603050405020304" pitchFamily="18" charset="0"/>
                <a:ea typeface="Calibri" panose="020F0502020204030204" pitchFamily="34" charset="0"/>
                <a:cs typeface="Times New Roman" panose="02020603050405020304" pitchFamily="18" charset="0"/>
              </a:rPr>
              <a:t>Wheelen</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 T. L., Hunger, J. D., Hoffman, A. N. &amp; Bamford, C. E.,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Business Policy: Globalization, Innovation and Sustainability.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15 ed. Harlow: Pearson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Whittington, R. et al., 2020.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Exploring Strategy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Harlow: Pearson Education Limited.</a:t>
            </a:r>
            <a:endParaRPr lang="en-GB" sz="1900" dirty="0">
              <a:latin typeface="Times New Roman" panose="02020603050405020304" pitchFamily="18" charset="0"/>
              <a:cs typeface="Times New Roman" panose="02020603050405020304" pitchFamily="18" charset="0"/>
            </a:endParaRP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B211479-5B2D-870F-C741-243F48BB885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3284</TotalTime>
  <Words>1475</Words>
  <Application>Microsoft Office PowerPoint</Application>
  <PresentationFormat>Widescreen</PresentationFormat>
  <Paragraphs>142</Paragraphs>
  <Slides>22</Slides>
  <Notes>21</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22</vt:i4>
      </vt:variant>
    </vt:vector>
  </HeadingPairs>
  <TitlesOfParts>
    <vt:vector size="34" baseType="lpstr">
      <vt:lpstr>Aharoni</vt:lpstr>
      <vt:lpstr>Arial</vt:lpstr>
      <vt:lpstr>Arial Narrow</vt:lpstr>
      <vt:lpstr>Arial Nova Cond</vt:lpstr>
      <vt:lpstr>Candara</vt:lpstr>
      <vt:lpstr>Myriad Pro</vt:lpstr>
      <vt:lpstr>Symbol</vt:lpstr>
      <vt:lpstr>Times New Roman</vt:lpstr>
      <vt:lpstr>Verdana</vt:lpstr>
      <vt:lpstr>Wingdings</vt:lpstr>
      <vt:lpstr>20140311PresentationUWTSDTemplate</vt:lpstr>
      <vt:lpstr>1_20140311PresentationUWTSDTemplate</vt:lpstr>
      <vt:lpstr>LCMB7003</vt:lpstr>
      <vt:lpstr>Learning Objectives</vt:lpstr>
      <vt:lpstr>Fundamental Questions in Strategy</vt:lpstr>
      <vt:lpstr>Organisational Configurations</vt:lpstr>
      <vt:lpstr>Strategy and Structure </vt:lpstr>
      <vt:lpstr>Strategy and Structure </vt:lpstr>
      <vt:lpstr>The McKinsey 7Ss</vt:lpstr>
      <vt:lpstr>Strategic Fit</vt:lpstr>
      <vt:lpstr>Building The Organisation’s Structure</vt:lpstr>
      <vt:lpstr>Culture, Style, Leadership and the Relationship with Strategy</vt:lpstr>
      <vt:lpstr>Strategy and Structure Fit</vt:lpstr>
      <vt:lpstr>The Link Between Strategy and Structure</vt:lpstr>
      <vt:lpstr>Case Study</vt:lpstr>
      <vt:lpstr>Evaluating Strategies</vt:lpstr>
      <vt:lpstr>Organisational Performance</vt:lpstr>
      <vt:lpstr>Performance Comparisons</vt:lpstr>
      <vt:lpstr>Performance Gap Analysis</vt:lpstr>
      <vt:lpstr>The SAFE Criteria and Techniques of Evaluation</vt:lpstr>
      <vt:lpstr>Success Criteria For Evaluating Strategic Options</vt:lpstr>
      <vt:lpstr>Evaluating Strategy</vt:lpstr>
      <vt:lpstr>Any Questions?</vt:lpstr>
      <vt:lpstr>Bibliography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247</cp:revision>
  <cp:lastPrinted>2018-07-09T15:27:01Z</cp:lastPrinted>
  <dcterms:created xsi:type="dcterms:W3CDTF">2002-10-07T19:43:58Z</dcterms:created>
  <dcterms:modified xsi:type="dcterms:W3CDTF">2023-09-08T02:56:28Z</dcterms:modified>
</cp:coreProperties>
</file>