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7" r:id="rId11"/>
    <p:sldId id="265" r:id="rId12"/>
    <p:sldId id="266" r:id="rId13"/>
    <p:sldId id="268" r:id="rId14"/>
    <p:sldId id="269" r:id="rId15"/>
    <p:sldId id="270" r:id="rId16"/>
    <p:sldId id="271" r:id="rId17"/>
    <p:sldId id="272" r:id="rId18"/>
    <p:sldId id="273" r:id="rId19"/>
    <p:sldId id="274"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985" autoAdjust="0"/>
    <p:restoredTop sz="94660"/>
  </p:normalViewPr>
  <p:slideViewPr>
    <p:cSldViewPr snapToGrid="0">
      <p:cViewPr varScale="1">
        <p:scale>
          <a:sx n="85" d="100"/>
          <a:sy n="85" d="100"/>
        </p:scale>
        <p:origin x="72" y="22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C757D64-90F7-4EC8-83EC-71622031FB7E}" type="doc">
      <dgm:prSet loTypeId="urn:microsoft.com/office/officeart/2005/8/layout/matrix3" loCatId="matrix" qsTypeId="urn:microsoft.com/office/officeart/2005/8/quickstyle/3d3" qsCatId="3D" csTypeId="urn:microsoft.com/office/officeart/2005/8/colors/accent1_2" csCatId="accent1" phldr="1"/>
      <dgm:spPr/>
      <dgm:t>
        <a:bodyPr/>
        <a:lstStyle/>
        <a:p>
          <a:endParaRPr lang="en-US"/>
        </a:p>
      </dgm:t>
    </dgm:pt>
    <dgm:pt modelId="{19CC8811-5249-4D79-A2D2-E4E776DB7C07}">
      <dgm:prSet phldrT="[Text]" custT="1"/>
      <dgm:spPr/>
      <dgm:t>
        <a:bodyPr/>
        <a:lstStyle/>
        <a:p>
          <a:r>
            <a:rPr lang="en-US" sz="2000" dirty="0"/>
            <a:t>Geo-graphic</a:t>
          </a:r>
        </a:p>
      </dgm:t>
    </dgm:pt>
    <dgm:pt modelId="{349BE555-DD3E-4DF7-A587-726BA7BD385F}" type="parTrans" cxnId="{AFC2A33F-90BB-4100-94BC-A9856FF0CC5E}">
      <dgm:prSet/>
      <dgm:spPr/>
      <dgm:t>
        <a:bodyPr/>
        <a:lstStyle/>
        <a:p>
          <a:endParaRPr lang="en-US" sz="4000"/>
        </a:p>
      </dgm:t>
    </dgm:pt>
    <dgm:pt modelId="{7E0D9962-D8F3-4076-93D4-DF00D6EBE06E}" type="sibTrans" cxnId="{AFC2A33F-90BB-4100-94BC-A9856FF0CC5E}">
      <dgm:prSet/>
      <dgm:spPr/>
      <dgm:t>
        <a:bodyPr/>
        <a:lstStyle/>
        <a:p>
          <a:endParaRPr lang="en-US" sz="4000"/>
        </a:p>
      </dgm:t>
    </dgm:pt>
    <dgm:pt modelId="{F982B9F6-E0B3-4354-B359-42538925A8B4}">
      <dgm:prSet phldrT="[Text]" custT="1"/>
      <dgm:spPr/>
      <dgm:t>
        <a:bodyPr/>
        <a:lstStyle/>
        <a:p>
          <a:r>
            <a:rPr lang="en-US" sz="2000" dirty="0"/>
            <a:t>Demographic</a:t>
          </a:r>
        </a:p>
      </dgm:t>
    </dgm:pt>
    <dgm:pt modelId="{893E812E-3014-48BC-AB6A-6B6D23110363}" type="parTrans" cxnId="{A962EE31-1758-45B7-9099-660A6033ACC2}">
      <dgm:prSet/>
      <dgm:spPr/>
      <dgm:t>
        <a:bodyPr/>
        <a:lstStyle/>
        <a:p>
          <a:endParaRPr lang="en-US" sz="4000"/>
        </a:p>
      </dgm:t>
    </dgm:pt>
    <dgm:pt modelId="{DEE8C185-15EA-4AF6-9FF0-AE715A7F7379}" type="sibTrans" cxnId="{A962EE31-1758-45B7-9099-660A6033ACC2}">
      <dgm:prSet/>
      <dgm:spPr/>
      <dgm:t>
        <a:bodyPr/>
        <a:lstStyle/>
        <a:p>
          <a:endParaRPr lang="en-US" sz="4000"/>
        </a:p>
      </dgm:t>
    </dgm:pt>
    <dgm:pt modelId="{6963585E-DA3A-4598-B35E-E066EA8FD371}">
      <dgm:prSet phldrT="[Text]" custT="1"/>
      <dgm:spPr/>
      <dgm:t>
        <a:bodyPr/>
        <a:lstStyle/>
        <a:p>
          <a:r>
            <a:rPr lang="en-US" sz="2000" dirty="0"/>
            <a:t>Psycho-graphic</a:t>
          </a:r>
        </a:p>
      </dgm:t>
    </dgm:pt>
    <dgm:pt modelId="{5D5E486A-76ED-48AB-BC25-31B871A52C6C}" type="parTrans" cxnId="{9DABE020-9598-4D08-96CC-B62FBEF620FF}">
      <dgm:prSet/>
      <dgm:spPr/>
      <dgm:t>
        <a:bodyPr/>
        <a:lstStyle/>
        <a:p>
          <a:endParaRPr lang="en-US" sz="4000"/>
        </a:p>
      </dgm:t>
    </dgm:pt>
    <dgm:pt modelId="{A66CE6FF-6D66-488B-A94B-2205E502BF1E}" type="sibTrans" cxnId="{9DABE020-9598-4D08-96CC-B62FBEF620FF}">
      <dgm:prSet/>
      <dgm:spPr/>
      <dgm:t>
        <a:bodyPr/>
        <a:lstStyle/>
        <a:p>
          <a:endParaRPr lang="en-US" sz="4000"/>
        </a:p>
      </dgm:t>
    </dgm:pt>
    <dgm:pt modelId="{94AA3C1C-0C05-44F1-95A7-2BA3149B0489}">
      <dgm:prSet phldrT="[Text]" custT="1"/>
      <dgm:spPr/>
      <dgm:t>
        <a:bodyPr/>
        <a:lstStyle/>
        <a:p>
          <a:r>
            <a:rPr lang="en-US" sz="2000" dirty="0" err="1"/>
            <a:t>Behavioural</a:t>
          </a:r>
          <a:endParaRPr lang="en-US" sz="2000" dirty="0"/>
        </a:p>
      </dgm:t>
    </dgm:pt>
    <dgm:pt modelId="{438837E8-75BB-4A83-81C3-6072A5A3B1FD}" type="parTrans" cxnId="{7BFD675C-943F-4790-907B-5BE7EFA0C764}">
      <dgm:prSet/>
      <dgm:spPr/>
      <dgm:t>
        <a:bodyPr/>
        <a:lstStyle/>
        <a:p>
          <a:endParaRPr lang="en-US" sz="4000"/>
        </a:p>
      </dgm:t>
    </dgm:pt>
    <dgm:pt modelId="{0D743D4D-B2B9-414D-BCCA-438E7373011F}" type="sibTrans" cxnId="{7BFD675C-943F-4790-907B-5BE7EFA0C764}">
      <dgm:prSet/>
      <dgm:spPr/>
      <dgm:t>
        <a:bodyPr/>
        <a:lstStyle/>
        <a:p>
          <a:endParaRPr lang="en-US" sz="4000"/>
        </a:p>
      </dgm:t>
    </dgm:pt>
    <dgm:pt modelId="{8273EE68-527B-4A93-B44B-DDE6198E5CC3}" type="pres">
      <dgm:prSet presAssocID="{AC757D64-90F7-4EC8-83EC-71622031FB7E}" presName="matrix" presStyleCnt="0">
        <dgm:presLayoutVars>
          <dgm:chMax val="1"/>
          <dgm:dir/>
          <dgm:resizeHandles val="exact"/>
        </dgm:presLayoutVars>
      </dgm:prSet>
      <dgm:spPr/>
    </dgm:pt>
    <dgm:pt modelId="{CB25B20B-B58B-4E76-9F2C-4DA518516DDB}" type="pres">
      <dgm:prSet presAssocID="{AC757D64-90F7-4EC8-83EC-71622031FB7E}" presName="diamond" presStyleLbl="bgShp" presStyleIdx="0" presStyleCnt="1" custScaleX="112264" custLinFactNeighborX="4305" custLinFactNeighborY="-340"/>
      <dgm:spPr/>
    </dgm:pt>
    <dgm:pt modelId="{4A0DB3E8-3DE6-46E9-AD1E-C79C9BA187DD}" type="pres">
      <dgm:prSet presAssocID="{AC757D64-90F7-4EC8-83EC-71622031FB7E}" presName="quad1" presStyleLbl="node1" presStyleIdx="0" presStyleCnt="4" custScaleX="133253" custScaleY="102131" custLinFactNeighborX="-8100" custLinFactNeighborY="-581">
        <dgm:presLayoutVars>
          <dgm:chMax val="0"/>
          <dgm:chPref val="0"/>
          <dgm:bulletEnabled val="1"/>
        </dgm:presLayoutVars>
      </dgm:prSet>
      <dgm:spPr/>
    </dgm:pt>
    <dgm:pt modelId="{951D4227-941B-4728-B49E-48BFB00DAB0B}" type="pres">
      <dgm:prSet presAssocID="{AC757D64-90F7-4EC8-83EC-71622031FB7E}" presName="quad2" presStyleLbl="node1" presStyleIdx="1" presStyleCnt="4" custScaleX="129299" custScaleY="102131" custLinFactNeighborX="19414" custLinFactNeighborY="-581">
        <dgm:presLayoutVars>
          <dgm:chMax val="0"/>
          <dgm:chPref val="0"/>
          <dgm:bulletEnabled val="1"/>
        </dgm:presLayoutVars>
      </dgm:prSet>
      <dgm:spPr/>
    </dgm:pt>
    <dgm:pt modelId="{8F02885A-9EB6-4AEA-A147-DE74232E4437}" type="pres">
      <dgm:prSet presAssocID="{AC757D64-90F7-4EC8-83EC-71622031FB7E}" presName="quad3" presStyleLbl="node1" presStyleIdx="2" presStyleCnt="4" custScaleX="126165" custScaleY="102131">
        <dgm:presLayoutVars>
          <dgm:chMax val="0"/>
          <dgm:chPref val="0"/>
          <dgm:bulletEnabled val="1"/>
        </dgm:presLayoutVars>
      </dgm:prSet>
      <dgm:spPr/>
    </dgm:pt>
    <dgm:pt modelId="{F619D510-7652-4800-9C5B-93053B38B414}" type="pres">
      <dgm:prSet presAssocID="{AC757D64-90F7-4EC8-83EC-71622031FB7E}" presName="quad4" presStyleLbl="node1" presStyleIdx="3" presStyleCnt="4" custScaleX="130966" custScaleY="102131" custLinFactNeighborX="24178" custLinFactNeighborY="-2148">
        <dgm:presLayoutVars>
          <dgm:chMax val="0"/>
          <dgm:chPref val="0"/>
          <dgm:bulletEnabled val="1"/>
        </dgm:presLayoutVars>
      </dgm:prSet>
      <dgm:spPr/>
    </dgm:pt>
  </dgm:ptLst>
  <dgm:cxnLst>
    <dgm:cxn modelId="{96D7410A-9B38-4FFC-9640-C4CE9139D956}" type="presOf" srcId="{AC757D64-90F7-4EC8-83EC-71622031FB7E}" destId="{8273EE68-527B-4A93-B44B-DDE6198E5CC3}" srcOrd="0" destOrd="0" presId="urn:microsoft.com/office/officeart/2005/8/layout/matrix3"/>
    <dgm:cxn modelId="{DA45301B-2722-4F5F-A3B9-60A431D58618}" type="presOf" srcId="{6963585E-DA3A-4598-B35E-E066EA8FD371}" destId="{8F02885A-9EB6-4AEA-A147-DE74232E4437}" srcOrd="0" destOrd="0" presId="urn:microsoft.com/office/officeart/2005/8/layout/matrix3"/>
    <dgm:cxn modelId="{9DABE020-9598-4D08-96CC-B62FBEF620FF}" srcId="{AC757D64-90F7-4EC8-83EC-71622031FB7E}" destId="{6963585E-DA3A-4598-B35E-E066EA8FD371}" srcOrd="2" destOrd="0" parTransId="{5D5E486A-76ED-48AB-BC25-31B871A52C6C}" sibTransId="{A66CE6FF-6D66-488B-A94B-2205E502BF1E}"/>
    <dgm:cxn modelId="{A962EE31-1758-45B7-9099-660A6033ACC2}" srcId="{AC757D64-90F7-4EC8-83EC-71622031FB7E}" destId="{F982B9F6-E0B3-4354-B359-42538925A8B4}" srcOrd="1" destOrd="0" parTransId="{893E812E-3014-48BC-AB6A-6B6D23110363}" sibTransId="{DEE8C185-15EA-4AF6-9FF0-AE715A7F7379}"/>
    <dgm:cxn modelId="{AFC2A33F-90BB-4100-94BC-A9856FF0CC5E}" srcId="{AC757D64-90F7-4EC8-83EC-71622031FB7E}" destId="{19CC8811-5249-4D79-A2D2-E4E776DB7C07}" srcOrd="0" destOrd="0" parTransId="{349BE555-DD3E-4DF7-A587-726BA7BD385F}" sibTransId="{7E0D9962-D8F3-4076-93D4-DF00D6EBE06E}"/>
    <dgm:cxn modelId="{D351AB40-156B-4380-974C-8C5E4ACA4F18}" type="presOf" srcId="{19CC8811-5249-4D79-A2D2-E4E776DB7C07}" destId="{4A0DB3E8-3DE6-46E9-AD1E-C79C9BA187DD}" srcOrd="0" destOrd="0" presId="urn:microsoft.com/office/officeart/2005/8/layout/matrix3"/>
    <dgm:cxn modelId="{7BFD675C-943F-4790-907B-5BE7EFA0C764}" srcId="{AC757D64-90F7-4EC8-83EC-71622031FB7E}" destId="{94AA3C1C-0C05-44F1-95A7-2BA3149B0489}" srcOrd="3" destOrd="0" parTransId="{438837E8-75BB-4A83-81C3-6072A5A3B1FD}" sibTransId="{0D743D4D-B2B9-414D-BCCA-438E7373011F}"/>
    <dgm:cxn modelId="{7B39D473-13B4-4AA4-87B9-A7FB7284F069}" type="presOf" srcId="{F982B9F6-E0B3-4354-B359-42538925A8B4}" destId="{951D4227-941B-4728-B49E-48BFB00DAB0B}" srcOrd="0" destOrd="0" presId="urn:microsoft.com/office/officeart/2005/8/layout/matrix3"/>
    <dgm:cxn modelId="{96DB47FA-89CF-412E-86B8-08C7AB3B72B8}" type="presOf" srcId="{94AA3C1C-0C05-44F1-95A7-2BA3149B0489}" destId="{F619D510-7652-4800-9C5B-93053B38B414}" srcOrd="0" destOrd="0" presId="urn:microsoft.com/office/officeart/2005/8/layout/matrix3"/>
    <dgm:cxn modelId="{CB6E3FAD-4C2E-4136-898B-4755703F3B64}" type="presParOf" srcId="{8273EE68-527B-4A93-B44B-DDE6198E5CC3}" destId="{CB25B20B-B58B-4E76-9F2C-4DA518516DDB}" srcOrd="0" destOrd="0" presId="urn:microsoft.com/office/officeart/2005/8/layout/matrix3"/>
    <dgm:cxn modelId="{11891F51-B414-4A88-AAC4-D3E83778DD4B}" type="presParOf" srcId="{8273EE68-527B-4A93-B44B-DDE6198E5CC3}" destId="{4A0DB3E8-3DE6-46E9-AD1E-C79C9BA187DD}" srcOrd="1" destOrd="0" presId="urn:microsoft.com/office/officeart/2005/8/layout/matrix3"/>
    <dgm:cxn modelId="{664F87AE-515C-4E10-803E-4EEF9E502244}" type="presParOf" srcId="{8273EE68-527B-4A93-B44B-DDE6198E5CC3}" destId="{951D4227-941B-4728-B49E-48BFB00DAB0B}" srcOrd="2" destOrd="0" presId="urn:microsoft.com/office/officeart/2005/8/layout/matrix3"/>
    <dgm:cxn modelId="{E7D2E1AA-EE0E-486E-B2D6-C23E6771A137}" type="presParOf" srcId="{8273EE68-527B-4A93-B44B-DDE6198E5CC3}" destId="{8F02885A-9EB6-4AEA-A147-DE74232E4437}" srcOrd="3" destOrd="0" presId="urn:microsoft.com/office/officeart/2005/8/layout/matrix3"/>
    <dgm:cxn modelId="{348198D3-CD0D-49C2-9C8A-1B0BF109A9D9}" type="presParOf" srcId="{8273EE68-527B-4A93-B44B-DDE6198E5CC3}" destId="{F619D510-7652-4800-9C5B-93053B38B414}"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28F7CF7-E336-423D-BD2B-63BCC625D320}" type="doc">
      <dgm:prSet loTypeId="urn:microsoft.com/office/officeart/2016/7/layout/RepeatingBendingProcessNew" loCatId="process" qsTypeId="urn:microsoft.com/office/officeart/2005/8/quickstyle/simple2" qsCatId="simple" csTypeId="urn:microsoft.com/office/officeart/2005/8/colors/accent1_2" csCatId="accent1" phldr="1"/>
      <dgm:spPr/>
      <dgm:t>
        <a:bodyPr/>
        <a:lstStyle/>
        <a:p>
          <a:endParaRPr lang="en-US"/>
        </a:p>
      </dgm:t>
    </dgm:pt>
    <dgm:pt modelId="{A784C18F-32E2-4F5B-B042-0298C9C9C2DD}">
      <dgm:prSet/>
      <dgm:spPr/>
      <dgm:t>
        <a:bodyPr/>
        <a:lstStyle/>
        <a:p>
          <a:pPr rtl="0"/>
          <a:r>
            <a:rPr lang="en-US" b="1"/>
            <a:t>Age</a:t>
          </a:r>
        </a:p>
      </dgm:t>
    </dgm:pt>
    <dgm:pt modelId="{391A3914-647D-4093-950E-10101FF990E3}" type="parTrans" cxnId="{FC8EF1B6-8AC7-4C42-9BE9-445D3A30970F}">
      <dgm:prSet/>
      <dgm:spPr/>
      <dgm:t>
        <a:bodyPr/>
        <a:lstStyle/>
        <a:p>
          <a:endParaRPr lang="en-US" sz="2800" b="1"/>
        </a:p>
      </dgm:t>
    </dgm:pt>
    <dgm:pt modelId="{FA88DDC3-123F-4C9B-9948-44F4236525B2}" type="sibTrans" cxnId="{FC8EF1B6-8AC7-4C42-9BE9-445D3A30970F}">
      <dgm:prSet/>
      <dgm:spPr/>
      <dgm:t>
        <a:bodyPr/>
        <a:lstStyle/>
        <a:p>
          <a:endParaRPr lang="en-US" b="1"/>
        </a:p>
      </dgm:t>
    </dgm:pt>
    <dgm:pt modelId="{BC96357F-305A-4F43-A601-FF1730241C42}">
      <dgm:prSet/>
      <dgm:spPr/>
      <dgm:t>
        <a:bodyPr/>
        <a:lstStyle/>
        <a:p>
          <a:pPr rtl="0"/>
          <a:r>
            <a:rPr lang="en-US" b="1"/>
            <a:t>Gender</a:t>
          </a:r>
        </a:p>
      </dgm:t>
    </dgm:pt>
    <dgm:pt modelId="{3297BE77-F54A-4DA3-B947-A018A337D1AF}" type="parTrans" cxnId="{978E2386-BA63-4F11-9197-CE63495200D9}">
      <dgm:prSet/>
      <dgm:spPr/>
      <dgm:t>
        <a:bodyPr/>
        <a:lstStyle/>
        <a:p>
          <a:endParaRPr lang="en-US" sz="2800" b="1"/>
        </a:p>
      </dgm:t>
    </dgm:pt>
    <dgm:pt modelId="{1E8BBCC3-733C-47BD-AD34-2CDCDD03F583}" type="sibTrans" cxnId="{978E2386-BA63-4F11-9197-CE63495200D9}">
      <dgm:prSet/>
      <dgm:spPr/>
      <dgm:t>
        <a:bodyPr/>
        <a:lstStyle/>
        <a:p>
          <a:endParaRPr lang="en-US" b="1"/>
        </a:p>
      </dgm:t>
    </dgm:pt>
    <dgm:pt modelId="{3A2957AB-9B91-4690-9CE2-F315C4B1C7A2}">
      <dgm:prSet/>
      <dgm:spPr/>
      <dgm:t>
        <a:bodyPr/>
        <a:lstStyle/>
        <a:p>
          <a:pPr rtl="0"/>
          <a:r>
            <a:rPr lang="en-US" b="1"/>
            <a:t>Family Size</a:t>
          </a:r>
        </a:p>
      </dgm:t>
    </dgm:pt>
    <dgm:pt modelId="{607F986B-5F79-46C2-890A-FD1D82D42CE5}" type="parTrans" cxnId="{99FC2C16-C4A8-4F69-87B2-3E8EFC117D10}">
      <dgm:prSet/>
      <dgm:spPr/>
      <dgm:t>
        <a:bodyPr/>
        <a:lstStyle/>
        <a:p>
          <a:endParaRPr lang="en-US" sz="2800" b="1"/>
        </a:p>
      </dgm:t>
    </dgm:pt>
    <dgm:pt modelId="{1A59FAA1-E966-466C-8DE7-3E5EB056F039}" type="sibTrans" cxnId="{99FC2C16-C4A8-4F69-87B2-3E8EFC117D10}">
      <dgm:prSet/>
      <dgm:spPr/>
      <dgm:t>
        <a:bodyPr/>
        <a:lstStyle/>
        <a:p>
          <a:endParaRPr lang="en-US" b="1"/>
        </a:p>
      </dgm:t>
    </dgm:pt>
    <dgm:pt modelId="{8F5A4B18-55EB-41A6-BC38-85D8987A9F27}">
      <dgm:prSet/>
      <dgm:spPr/>
      <dgm:t>
        <a:bodyPr/>
        <a:lstStyle/>
        <a:p>
          <a:pPr rtl="0"/>
          <a:r>
            <a:rPr lang="en-US" b="1"/>
            <a:t>Family Life Cycle</a:t>
          </a:r>
        </a:p>
      </dgm:t>
    </dgm:pt>
    <dgm:pt modelId="{4CE49C65-B7FE-4F82-A67F-6CE95B901313}" type="parTrans" cxnId="{16CC500C-BD96-447B-93EB-03A04F8A2A04}">
      <dgm:prSet/>
      <dgm:spPr/>
      <dgm:t>
        <a:bodyPr/>
        <a:lstStyle/>
        <a:p>
          <a:endParaRPr lang="en-US" sz="2800" b="1"/>
        </a:p>
      </dgm:t>
    </dgm:pt>
    <dgm:pt modelId="{7E52AE74-37DF-408A-AC00-10458112C814}" type="sibTrans" cxnId="{16CC500C-BD96-447B-93EB-03A04F8A2A04}">
      <dgm:prSet/>
      <dgm:spPr/>
      <dgm:t>
        <a:bodyPr/>
        <a:lstStyle/>
        <a:p>
          <a:endParaRPr lang="en-US" b="1"/>
        </a:p>
      </dgm:t>
    </dgm:pt>
    <dgm:pt modelId="{24002E76-2553-4959-AC73-8D42D8495F97}">
      <dgm:prSet/>
      <dgm:spPr/>
      <dgm:t>
        <a:bodyPr/>
        <a:lstStyle/>
        <a:p>
          <a:pPr rtl="0"/>
          <a:r>
            <a:rPr lang="en-US" b="1"/>
            <a:t>Income</a:t>
          </a:r>
        </a:p>
      </dgm:t>
    </dgm:pt>
    <dgm:pt modelId="{51FA3C00-60F3-4FA2-9F2B-DD23EA3D0297}" type="parTrans" cxnId="{78206F7B-CFBA-4C80-B058-8B9243B25A68}">
      <dgm:prSet/>
      <dgm:spPr/>
      <dgm:t>
        <a:bodyPr/>
        <a:lstStyle/>
        <a:p>
          <a:endParaRPr lang="en-US" sz="2800" b="1"/>
        </a:p>
      </dgm:t>
    </dgm:pt>
    <dgm:pt modelId="{C51FAB6A-354F-43B0-B106-15FF126CF3F8}" type="sibTrans" cxnId="{78206F7B-CFBA-4C80-B058-8B9243B25A68}">
      <dgm:prSet/>
      <dgm:spPr/>
      <dgm:t>
        <a:bodyPr/>
        <a:lstStyle/>
        <a:p>
          <a:endParaRPr lang="en-US" b="1"/>
        </a:p>
      </dgm:t>
    </dgm:pt>
    <dgm:pt modelId="{8BCBA539-CE4F-4384-B82A-015E020BEF3B}">
      <dgm:prSet/>
      <dgm:spPr/>
      <dgm:t>
        <a:bodyPr/>
        <a:lstStyle/>
        <a:p>
          <a:pPr rtl="0"/>
          <a:r>
            <a:rPr lang="en-US" b="1"/>
            <a:t>Occupation</a:t>
          </a:r>
        </a:p>
      </dgm:t>
    </dgm:pt>
    <dgm:pt modelId="{929FB328-6766-4206-BF22-6715EC0CF797}" type="parTrans" cxnId="{EC4AF3BE-363D-4A5D-8307-CC4747B7DD60}">
      <dgm:prSet/>
      <dgm:spPr/>
      <dgm:t>
        <a:bodyPr/>
        <a:lstStyle/>
        <a:p>
          <a:endParaRPr lang="en-US" sz="2800" b="1"/>
        </a:p>
      </dgm:t>
    </dgm:pt>
    <dgm:pt modelId="{097C8E89-6675-4FF2-AFDE-37DB621D5338}" type="sibTrans" cxnId="{EC4AF3BE-363D-4A5D-8307-CC4747B7DD60}">
      <dgm:prSet/>
      <dgm:spPr/>
      <dgm:t>
        <a:bodyPr/>
        <a:lstStyle/>
        <a:p>
          <a:endParaRPr lang="en-US" b="1"/>
        </a:p>
      </dgm:t>
    </dgm:pt>
    <dgm:pt modelId="{13A03C9E-DA20-4696-A795-890B18FF5C29}">
      <dgm:prSet/>
      <dgm:spPr/>
      <dgm:t>
        <a:bodyPr/>
        <a:lstStyle/>
        <a:p>
          <a:pPr rtl="0"/>
          <a:r>
            <a:rPr lang="en-US" b="1"/>
            <a:t>Education</a:t>
          </a:r>
        </a:p>
      </dgm:t>
    </dgm:pt>
    <dgm:pt modelId="{4FF80882-DDBB-4EFC-9998-4366110D3D53}" type="parTrans" cxnId="{EC8C9376-379F-444B-BD5C-44D7841F7DDE}">
      <dgm:prSet/>
      <dgm:spPr/>
      <dgm:t>
        <a:bodyPr/>
        <a:lstStyle/>
        <a:p>
          <a:endParaRPr lang="en-US" sz="2800" b="1"/>
        </a:p>
      </dgm:t>
    </dgm:pt>
    <dgm:pt modelId="{A506E0EE-3B46-478B-85F7-C05613D40C9E}" type="sibTrans" cxnId="{EC8C9376-379F-444B-BD5C-44D7841F7DDE}">
      <dgm:prSet/>
      <dgm:spPr/>
      <dgm:t>
        <a:bodyPr/>
        <a:lstStyle/>
        <a:p>
          <a:endParaRPr lang="en-US" b="1"/>
        </a:p>
      </dgm:t>
    </dgm:pt>
    <dgm:pt modelId="{43BBB3A7-B827-4CB2-82D3-49C850560B78}">
      <dgm:prSet/>
      <dgm:spPr/>
      <dgm:t>
        <a:bodyPr/>
        <a:lstStyle/>
        <a:p>
          <a:pPr rtl="0"/>
          <a:r>
            <a:rPr lang="en-US" b="1"/>
            <a:t>Religion</a:t>
          </a:r>
        </a:p>
      </dgm:t>
    </dgm:pt>
    <dgm:pt modelId="{08065EB0-A255-41B8-9820-89A7FC78BE9F}" type="parTrans" cxnId="{424BDD16-BECE-4043-99D0-867192B0AF59}">
      <dgm:prSet/>
      <dgm:spPr/>
      <dgm:t>
        <a:bodyPr/>
        <a:lstStyle/>
        <a:p>
          <a:endParaRPr lang="en-US" sz="2800" b="1"/>
        </a:p>
      </dgm:t>
    </dgm:pt>
    <dgm:pt modelId="{272B5E9A-1937-4EB9-8C29-3C835C774134}" type="sibTrans" cxnId="{424BDD16-BECE-4043-99D0-867192B0AF59}">
      <dgm:prSet/>
      <dgm:spPr/>
      <dgm:t>
        <a:bodyPr/>
        <a:lstStyle/>
        <a:p>
          <a:endParaRPr lang="en-US" b="1"/>
        </a:p>
      </dgm:t>
    </dgm:pt>
    <dgm:pt modelId="{17326615-687F-48BF-8D9A-C8B40E1CCDE6}">
      <dgm:prSet/>
      <dgm:spPr/>
      <dgm:t>
        <a:bodyPr/>
        <a:lstStyle/>
        <a:p>
          <a:pPr rtl="0"/>
          <a:r>
            <a:rPr lang="en-US" b="1"/>
            <a:t>Race</a:t>
          </a:r>
        </a:p>
      </dgm:t>
    </dgm:pt>
    <dgm:pt modelId="{D6523FFF-5B69-4D53-BB1F-52508A534261}" type="parTrans" cxnId="{AE07ADB1-798E-48C3-88A1-B4B7691E882B}">
      <dgm:prSet/>
      <dgm:spPr/>
      <dgm:t>
        <a:bodyPr/>
        <a:lstStyle/>
        <a:p>
          <a:endParaRPr lang="en-US" sz="2800" b="1"/>
        </a:p>
      </dgm:t>
    </dgm:pt>
    <dgm:pt modelId="{F3A31327-6974-4092-A243-03481BF6DE7D}" type="sibTrans" cxnId="{AE07ADB1-798E-48C3-88A1-B4B7691E882B}">
      <dgm:prSet/>
      <dgm:spPr/>
      <dgm:t>
        <a:bodyPr/>
        <a:lstStyle/>
        <a:p>
          <a:endParaRPr lang="en-US" b="1"/>
        </a:p>
      </dgm:t>
    </dgm:pt>
    <dgm:pt modelId="{F4BD73A6-7F1E-4B55-A4C3-6E6BE96B3F39}">
      <dgm:prSet/>
      <dgm:spPr/>
      <dgm:t>
        <a:bodyPr/>
        <a:lstStyle/>
        <a:p>
          <a:pPr rtl="0"/>
          <a:r>
            <a:rPr lang="en-US" b="1"/>
            <a:t>Generation</a:t>
          </a:r>
        </a:p>
      </dgm:t>
    </dgm:pt>
    <dgm:pt modelId="{55CF7DFD-B0FB-4EE0-8DC6-8995B7510B49}" type="parTrans" cxnId="{CAD1FFB0-1345-49A1-A944-0B87838A7681}">
      <dgm:prSet/>
      <dgm:spPr/>
      <dgm:t>
        <a:bodyPr/>
        <a:lstStyle/>
        <a:p>
          <a:endParaRPr lang="en-US" sz="2800" b="1"/>
        </a:p>
      </dgm:t>
    </dgm:pt>
    <dgm:pt modelId="{5B7258D2-FDD0-416C-BC55-68D3F59CC631}" type="sibTrans" cxnId="{CAD1FFB0-1345-49A1-A944-0B87838A7681}">
      <dgm:prSet/>
      <dgm:spPr/>
      <dgm:t>
        <a:bodyPr/>
        <a:lstStyle/>
        <a:p>
          <a:endParaRPr lang="en-US" b="1"/>
        </a:p>
      </dgm:t>
    </dgm:pt>
    <dgm:pt modelId="{359129C5-72DF-488E-BBED-E75246EF0DBD}">
      <dgm:prSet/>
      <dgm:spPr/>
      <dgm:t>
        <a:bodyPr/>
        <a:lstStyle/>
        <a:p>
          <a:pPr rtl="0"/>
          <a:r>
            <a:rPr lang="en-US" b="1"/>
            <a:t>Nationality</a:t>
          </a:r>
        </a:p>
      </dgm:t>
    </dgm:pt>
    <dgm:pt modelId="{B0DBD75E-EA5B-4831-A722-771982DF1F50}" type="parTrans" cxnId="{6C9BBAA0-0AA2-45B1-A3D2-84FBE77C6725}">
      <dgm:prSet/>
      <dgm:spPr/>
      <dgm:t>
        <a:bodyPr/>
        <a:lstStyle/>
        <a:p>
          <a:endParaRPr lang="en-US" sz="2800" b="1"/>
        </a:p>
      </dgm:t>
    </dgm:pt>
    <dgm:pt modelId="{6F547EB8-093C-44AA-B848-B139DBAEC209}" type="sibTrans" cxnId="{6C9BBAA0-0AA2-45B1-A3D2-84FBE77C6725}">
      <dgm:prSet/>
      <dgm:spPr/>
      <dgm:t>
        <a:bodyPr/>
        <a:lstStyle/>
        <a:p>
          <a:endParaRPr lang="en-US" b="1"/>
        </a:p>
      </dgm:t>
    </dgm:pt>
    <dgm:pt modelId="{19014025-7672-403F-94F9-479D80A48B00}" type="pres">
      <dgm:prSet presAssocID="{828F7CF7-E336-423D-BD2B-63BCC625D320}" presName="Name0" presStyleCnt="0">
        <dgm:presLayoutVars>
          <dgm:dir/>
          <dgm:resizeHandles val="exact"/>
        </dgm:presLayoutVars>
      </dgm:prSet>
      <dgm:spPr/>
    </dgm:pt>
    <dgm:pt modelId="{0313C80C-12B2-42DB-8D6E-141CCBAF3C28}" type="pres">
      <dgm:prSet presAssocID="{A784C18F-32E2-4F5B-B042-0298C9C9C2DD}" presName="node" presStyleLbl="node1" presStyleIdx="0" presStyleCnt="11">
        <dgm:presLayoutVars>
          <dgm:bulletEnabled val="1"/>
        </dgm:presLayoutVars>
      </dgm:prSet>
      <dgm:spPr/>
    </dgm:pt>
    <dgm:pt modelId="{08F6D4AB-30DD-4B72-9723-6C84D9E39BDD}" type="pres">
      <dgm:prSet presAssocID="{FA88DDC3-123F-4C9B-9948-44F4236525B2}" presName="sibTrans" presStyleLbl="sibTrans1D1" presStyleIdx="0" presStyleCnt="10"/>
      <dgm:spPr/>
    </dgm:pt>
    <dgm:pt modelId="{85AFF5ED-B3EB-4589-9C67-BE7E139034FC}" type="pres">
      <dgm:prSet presAssocID="{FA88DDC3-123F-4C9B-9948-44F4236525B2}" presName="connectorText" presStyleLbl="sibTrans1D1" presStyleIdx="0" presStyleCnt="10"/>
      <dgm:spPr/>
    </dgm:pt>
    <dgm:pt modelId="{B47A6CD1-F4B3-4EE4-90A9-0E73DC45B6D1}" type="pres">
      <dgm:prSet presAssocID="{BC96357F-305A-4F43-A601-FF1730241C42}" presName="node" presStyleLbl="node1" presStyleIdx="1" presStyleCnt="11">
        <dgm:presLayoutVars>
          <dgm:bulletEnabled val="1"/>
        </dgm:presLayoutVars>
      </dgm:prSet>
      <dgm:spPr/>
    </dgm:pt>
    <dgm:pt modelId="{14DC4167-4124-4C49-9E70-D81160D0F1D9}" type="pres">
      <dgm:prSet presAssocID="{1E8BBCC3-733C-47BD-AD34-2CDCDD03F583}" presName="sibTrans" presStyleLbl="sibTrans1D1" presStyleIdx="1" presStyleCnt="10"/>
      <dgm:spPr/>
    </dgm:pt>
    <dgm:pt modelId="{01DE7532-2D56-4A66-8DE8-249BC47EB830}" type="pres">
      <dgm:prSet presAssocID="{1E8BBCC3-733C-47BD-AD34-2CDCDD03F583}" presName="connectorText" presStyleLbl="sibTrans1D1" presStyleIdx="1" presStyleCnt="10"/>
      <dgm:spPr/>
    </dgm:pt>
    <dgm:pt modelId="{C9FCAFE5-70E5-41D9-A716-144CD9E39226}" type="pres">
      <dgm:prSet presAssocID="{3A2957AB-9B91-4690-9CE2-F315C4B1C7A2}" presName="node" presStyleLbl="node1" presStyleIdx="2" presStyleCnt="11">
        <dgm:presLayoutVars>
          <dgm:bulletEnabled val="1"/>
        </dgm:presLayoutVars>
      </dgm:prSet>
      <dgm:spPr/>
    </dgm:pt>
    <dgm:pt modelId="{3BD22D69-E605-442A-AFE6-594133AD4EA6}" type="pres">
      <dgm:prSet presAssocID="{1A59FAA1-E966-466C-8DE7-3E5EB056F039}" presName="sibTrans" presStyleLbl="sibTrans1D1" presStyleIdx="2" presStyleCnt="10"/>
      <dgm:spPr/>
    </dgm:pt>
    <dgm:pt modelId="{85A83E57-85B4-4A16-AEC2-07739B2710C2}" type="pres">
      <dgm:prSet presAssocID="{1A59FAA1-E966-466C-8DE7-3E5EB056F039}" presName="connectorText" presStyleLbl="sibTrans1D1" presStyleIdx="2" presStyleCnt="10"/>
      <dgm:spPr/>
    </dgm:pt>
    <dgm:pt modelId="{F034A6CE-29EB-4080-94DE-988E8603F2F2}" type="pres">
      <dgm:prSet presAssocID="{8F5A4B18-55EB-41A6-BC38-85D8987A9F27}" presName="node" presStyleLbl="node1" presStyleIdx="3" presStyleCnt="11">
        <dgm:presLayoutVars>
          <dgm:bulletEnabled val="1"/>
        </dgm:presLayoutVars>
      </dgm:prSet>
      <dgm:spPr/>
    </dgm:pt>
    <dgm:pt modelId="{868CA767-BECE-41FF-905B-F673948A28F6}" type="pres">
      <dgm:prSet presAssocID="{7E52AE74-37DF-408A-AC00-10458112C814}" presName="sibTrans" presStyleLbl="sibTrans1D1" presStyleIdx="3" presStyleCnt="10"/>
      <dgm:spPr/>
    </dgm:pt>
    <dgm:pt modelId="{A35A99BC-A267-4E0B-B750-067160BCF665}" type="pres">
      <dgm:prSet presAssocID="{7E52AE74-37DF-408A-AC00-10458112C814}" presName="connectorText" presStyleLbl="sibTrans1D1" presStyleIdx="3" presStyleCnt="10"/>
      <dgm:spPr/>
    </dgm:pt>
    <dgm:pt modelId="{DCF78F21-C843-4C03-980F-22438EFAFE7D}" type="pres">
      <dgm:prSet presAssocID="{24002E76-2553-4959-AC73-8D42D8495F97}" presName="node" presStyleLbl="node1" presStyleIdx="4" presStyleCnt="11">
        <dgm:presLayoutVars>
          <dgm:bulletEnabled val="1"/>
        </dgm:presLayoutVars>
      </dgm:prSet>
      <dgm:spPr/>
    </dgm:pt>
    <dgm:pt modelId="{C0D28B13-91FA-4324-9DE0-4A30D023025D}" type="pres">
      <dgm:prSet presAssocID="{C51FAB6A-354F-43B0-B106-15FF126CF3F8}" presName="sibTrans" presStyleLbl="sibTrans1D1" presStyleIdx="4" presStyleCnt="10"/>
      <dgm:spPr/>
    </dgm:pt>
    <dgm:pt modelId="{7C8B13E6-460E-4CD9-9324-AAE4EBD88163}" type="pres">
      <dgm:prSet presAssocID="{C51FAB6A-354F-43B0-B106-15FF126CF3F8}" presName="connectorText" presStyleLbl="sibTrans1D1" presStyleIdx="4" presStyleCnt="10"/>
      <dgm:spPr/>
    </dgm:pt>
    <dgm:pt modelId="{08EBDCF9-869E-4EA8-BFC3-2034DFEBAFA7}" type="pres">
      <dgm:prSet presAssocID="{8BCBA539-CE4F-4384-B82A-015E020BEF3B}" presName="node" presStyleLbl="node1" presStyleIdx="5" presStyleCnt="11">
        <dgm:presLayoutVars>
          <dgm:bulletEnabled val="1"/>
        </dgm:presLayoutVars>
      </dgm:prSet>
      <dgm:spPr/>
    </dgm:pt>
    <dgm:pt modelId="{58A83CB8-83AD-4020-8D6D-F2216008E8F5}" type="pres">
      <dgm:prSet presAssocID="{097C8E89-6675-4FF2-AFDE-37DB621D5338}" presName="sibTrans" presStyleLbl="sibTrans1D1" presStyleIdx="5" presStyleCnt="10"/>
      <dgm:spPr/>
    </dgm:pt>
    <dgm:pt modelId="{FD3655A9-3FF2-4195-9A06-F3716D555C50}" type="pres">
      <dgm:prSet presAssocID="{097C8E89-6675-4FF2-AFDE-37DB621D5338}" presName="connectorText" presStyleLbl="sibTrans1D1" presStyleIdx="5" presStyleCnt="10"/>
      <dgm:spPr/>
    </dgm:pt>
    <dgm:pt modelId="{738F84FA-6033-43CD-A9A2-62B22C08E657}" type="pres">
      <dgm:prSet presAssocID="{13A03C9E-DA20-4696-A795-890B18FF5C29}" presName="node" presStyleLbl="node1" presStyleIdx="6" presStyleCnt="11">
        <dgm:presLayoutVars>
          <dgm:bulletEnabled val="1"/>
        </dgm:presLayoutVars>
      </dgm:prSet>
      <dgm:spPr/>
    </dgm:pt>
    <dgm:pt modelId="{D8BFAD55-3992-4A32-9741-B0FC768131B3}" type="pres">
      <dgm:prSet presAssocID="{A506E0EE-3B46-478B-85F7-C05613D40C9E}" presName="sibTrans" presStyleLbl="sibTrans1D1" presStyleIdx="6" presStyleCnt="10"/>
      <dgm:spPr/>
    </dgm:pt>
    <dgm:pt modelId="{73910A9F-8EB9-4D5B-8904-836E010CC105}" type="pres">
      <dgm:prSet presAssocID="{A506E0EE-3B46-478B-85F7-C05613D40C9E}" presName="connectorText" presStyleLbl="sibTrans1D1" presStyleIdx="6" presStyleCnt="10"/>
      <dgm:spPr/>
    </dgm:pt>
    <dgm:pt modelId="{EC7581CF-EFF9-40CA-BC88-7D6004C5814F}" type="pres">
      <dgm:prSet presAssocID="{43BBB3A7-B827-4CB2-82D3-49C850560B78}" presName="node" presStyleLbl="node1" presStyleIdx="7" presStyleCnt="11">
        <dgm:presLayoutVars>
          <dgm:bulletEnabled val="1"/>
        </dgm:presLayoutVars>
      </dgm:prSet>
      <dgm:spPr/>
    </dgm:pt>
    <dgm:pt modelId="{42C258D2-CB66-4BCA-930A-7E4D5AF41350}" type="pres">
      <dgm:prSet presAssocID="{272B5E9A-1937-4EB9-8C29-3C835C774134}" presName="sibTrans" presStyleLbl="sibTrans1D1" presStyleIdx="7" presStyleCnt="10"/>
      <dgm:spPr/>
    </dgm:pt>
    <dgm:pt modelId="{FF3D9003-C2C4-4260-9624-277124B21FD3}" type="pres">
      <dgm:prSet presAssocID="{272B5E9A-1937-4EB9-8C29-3C835C774134}" presName="connectorText" presStyleLbl="sibTrans1D1" presStyleIdx="7" presStyleCnt="10"/>
      <dgm:spPr/>
    </dgm:pt>
    <dgm:pt modelId="{FB4FB2C5-0228-4FC8-B69A-AB4697907C65}" type="pres">
      <dgm:prSet presAssocID="{17326615-687F-48BF-8D9A-C8B40E1CCDE6}" presName="node" presStyleLbl="node1" presStyleIdx="8" presStyleCnt="11">
        <dgm:presLayoutVars>
          <dgm:bulletEnabled val="1"/>
        </dgm:presLayoutVars>
      </dgm:prSet>
      <dgm:spPr/>
    </dgm:pt>
    <dgm:pt modelId="{423E3CBD-FBE5-4997-8B96-3A9FCB041B1B}" type="pres">
      <dgm:prSet presAssocID="{F3A31327-6974-4092-A243-03481BF6DE7D}" presName="sibTrans" presStyleLbl="sibTrans1D1" presStyleIdx="8" presStyleCnt="10"/>
      <dgm:spPr/>
    </dgm:pt>
    <dgm:pt modelId="{578E8495-0B35-4BF3-9CCC-208A5D8161B8}" type="pres">
      <dgm:prSet presAssocID="{F3A31327-6974-4092-A243-03481BF6DE7D}" presName="connectorText" presStyleLbl="sibTrans1D1" presStyleIdx="8" presStyleCnt="10"/>
      <dgm:spPr/>
    </dgm:pt>
    <dgm:pt modelId="{FCF8FB38-26AC-4C98-BD93-DCEC11630068}" type="pres">
      <dgm:prSet presAssocID="{F4BD73A6-7F1E-4B55-A4C3-6E6BE96B3F39}" presName="node" presStyleLbl="node1" presStyleIdx="9" presStyleCnt="11">
        <dgm:presLayoutVars>
          <dgm:bulletEnabled val="1"/>
        </dgm:presLayoutVars>
      </dgm:prSet>
      <dgm:spPr/>
    </dgm:pt>
    <dgm:pt modelId="{BA53A723-619F-4FB2-BC7D-4052256E729A}" type="pres">
      <dgm:prSet presAssocID="{5B7258D2-FDD0-416C-BC55-68D3F59CC631}" presName="sibTrans" presStyleLbl="sibTrans1D1" presStyleIdx="9" presStyleCnt="10"/>
      <dgm:spPr/>
    </dgm:pt>
    <dgm:pt modelId="{9A6C19FF-9F77-486C-BB40-1C96FCA1D2A0}" type="pres">
      <dgm:prSet presAssocID="{5B7258D2-FDD0-416C-BC55-68D3F59CC631}" presName="connectorText" presStyleLbl="sibTrans1D1" presStyleIdx="9" presStyleCnt="10"/>
      <dgm:spPr/>
    </dgm:pt>
    <dgm:pt modelId="{B5D2367D-A852-45C5-A294-CBBF8D962877}" type="pres">
      <dgm:prSet presAssocID="{359129C5-72DF-488E-BBED-E75246EF0DBD}" presName="node" presStyleLbl="node1" presStyleIdx="10" presStyleCnt="11">
        <dgm:presLayoutVars>
          <dgm:bulletEnabled val="1"/>
        </dgm:presLayoutVars>
      </dgm:prSet>
      <dgm:spPr/>
    </dgm:pt>
  </dgm:ptLst>
  <dgm:cxnLst>
    <dgm:cxn modelId="{8A081103-044D-4919-AF87-9447A747EB62}" type="presOf" srcId="{097C8E89-6675-4FF2-AFDE-37DB621D5338}" destId="{FD3655A9-3FF2-4195-9A06-F3716D555C50}" srcOrd="1" destOrd="0" presId="urn:microsoft.com/office/officeart/2016/7/layout/RepeatingBendingProcessNew"/>
    <dgm:cxn modelId="{0F345904-750B-45F3-8ADD-854B046B84D0}" type="presOf" srcId="{17326615-687F-48BF-8D9A-C8B40E1CCDE6}" destId="{FB4FB2C5-0228-4FC8-B69A-AB4697907C65}" srcOrd="0" destOrd="0" presId="urn:microsoft.com/office/officeart/2016/7/layout/RepeatingBendingProcessNew"/>
    <dgm:cxn modelId="{5058BF0A-9865-4912-BE93-05E211F54A78}" type="presOf" srcId="{C51FAB6A-354F-43B0-B106-15FF126CF3F8}" destId="{C0D28B13-91FA-4324-9DE0-4A30D023025D}" srcOrd="0" destOrd="0" presId="urn:microsoft.com/office/officeart/2016/7/layout/RepeatingBendingProcessNew"/>
    <dgm:cxn modelId="{16CC500C-BD96-447B-93EB-03A04F8A2A04}" srcId="{828F7CF7-E336-423D-BD2B-63BCC625D320}" destId="{8F5A4B18-55EB-41A6-BC38-85D8987A9F27}" srcOrd="3" destOrd="0" parTransId="{4CE49C65-B7FE-4F82-A67F-6CE95B901313}" sibTransId="{7E52AE74-37DF-408A-AC00-10458112C814}"/>
    <dgm:cxn modelId="{3580AC11-35B2-4AEF-A142-CBF7E43252CD}" type="presOf" srcId="{272B5E9A-1937-4EB9-8C29-3C835C774134}" destId="{42C258D2-CB66-4BCA-930A-7E4D5AF41350}" srcOrd="0" destOrd="0" presId="urn:microsoft.com/office/officeart/2016/7/layout/RepeatingBendingProcessNew"/>
    <dgm:cxn modelId="{DBC5A212-0110-414F-AA78-73D4B4408E07}" type="presOf" srcId="{359129C5-72DF-488E-BBED-E75246EF0DBD}" destId="{B5D2367D-A852-45C5-A294-CBBF8D962877}" srcOrd="0" destOrd="0" presId="urn:microsoft.com/office/officeart/2016/7/layout/RepeatingBendingProcessNew"/>
    <dgm:cxn modelId="{293AA413-5B43-46BD-892F-5B1A7373CA07}" type="presOf" srcId="{272B5E9A-1937-4EB9-8C29-3C835C774134}" destId="{FF3D9003-C2C4-4260-9624-277124B21FD3}" srcOrd="1" destOrd="0" presId="urn:microsoft.com/office/officeart/2016/7/layout/RepeatingBendingProcessNew"/>
    <dgm:cxn modelId="{96B1C014-F414-4995-99B0-326DC74FD910}" type="presOf" srcId="{1E8BBCC3-733C-47BD-AD34-2CDCDD03F583}" destId="{14DC4167-4124-4C49-9E70-D81160D0F1D9}" srcOrd="0" destOrd="0" presId="urn:microsoft.com/office/officeart/2016/7/layout/RepeatingBendingProcessNew"/>
    <dgm:cxn modelId="{99FC2C16-C4A8-4F69-87B2-3E8EFC117D10}" srcId="{828F7CF7-E336-423D-BD2B-63BCC625D320}" destId="{3A2957AB-9B91-4690-9CE2-F315C4B1C7A2}" srcOrd="2" destOrd="0" parTransId="{607F986B-5F79-46C2-890A-FD1D82D42CE5}" sibTransId="{1A59FAA1-E966-466C-8DE7-3E5EB056F039}"/>
    <dgm:cxn modelId="{424BDD16-BECE-4043-99D0-867192B0AF59}" srcId="{828F7CF7-E336-423D-BD2B-63BCC625D320}" destId="{43BBB3A7-B827-4CB2-82D3-49C850560B78}" srcOrd="7" destOrd="0" parTransId="{08065EB0-A255-41B8-9820-89A7FC78BE9F}" sibTransId="{272B5E9A-1937-4EB9-8C29-3C835C774134}"/>
    <dgm:cxn modelId="{8CFC8719-2E5F-41FB-9F64-0F9112628632}" type="presOf" srcId="{A506E0EE-3B46-478B-85F7-C05613D40C9E}" destId="{D8BFAD55-3992-4A32-9741-B0FC768131B3}" srcOrd="0" destOrd="0" presId="urn:microsoft.com/office/officeart/2016/7/layout/RepeatingBendingProcessNew"/>
    <dgm:cxn modelId="{FF47F12B-83C3-4BD3-BF79-E305F1EF48A2}" type="presOf" srcId="{8F5A4B18-55EB-41A6-BC38-85D8987A9F27}" destId="{F034A6CE-29EB-4080-94DE-988E8603F2F2}" srcOrd="0" destOrd="0" presId="urn:microsoft.com/office/officeart/2016/7/layout/RepeatingBendingProcessNew"/>
    <dgm:cxn modelId="{ABF55F36-1731-49A2-AFA3-943ABA1FD416}" type="presOf" srcId="{A506E0EE-3B46-478B-85F7-C05613D40C9E}" destId="{73910A9F-8EB9-4D5B-8904-836E010CC105}" srcOrd="1" destOrd="0" presId="urn:microsoft.com/office/officeart/2016/7/layout/RepeatingBendingProcessNew"/>
    <dgm:cxn modelId="{03E1803B-1EFD-4412-B402-2D22E642A2C7}" type="presOf" srcId="{1A59FAA1-E966-466C-8DE7-3E5EB056F039}" destId="{85A83E57-85B4-4A16-AEC2-07739B2710C2}" srcOrd="1" destOrd="0" presId="urn:microsoft.com/office/officeart/2016/7/layout/RepeatingBendingProcessNew"/>
    <dgm:cxn modelId="{C6FE8F63-7060-49FD-8841-9477102D9CB7}" type="presOf" srcId="{F3A31327-6974-4092-A243-03481BF6DE7D}" destId="{578E8495-0B35-4BF3-9CCC-208A5D8161B8}" srcOrd="1" destOrd="0" presId="urn:microsoft.com/office/officeart/2016/7/layout/RepeatingBendingProcessNew"/>
    <dgm:cxn modelId="{70F8CF66-7200-498F-890A-DB4CE5FBD6EE}" type="presOf" srcId="{A784C18F-32E2-4F5B-B042-0298C9C9C2DD}" destId="{0313C80C-12B2-42DB-8D6E-141CCBAF3C28}" srcOrd="0" destOrd="0" presId="urn:microsoft.com/office/officeart/2016/7/layout/RepeatingBendingProcessNew"/>
    <dgm:cxn modelId="{D9BE424A-88DB-46EC-8C9E-F5E44B059018}" type="presOf" srcId="{FA88DDC3-123F-4C9B-9948-44F4236525B2}" destId="{85AFF5ED-B3EB-4589-9C67-BE7E139034FC}" srcOrd="1" destOrd="0" presId="urn:microsoft.com/office/officeart/2016/7/layout/RepeatingBendingProcessNew"/>
    <dgm:cxn modelId="{33D87370-FC9D-4214-BB5C-2E274BD8A5C4}" type="presOf" srcId="{828F7CF7-E336-423D-BD2B-63BCC625D320}" destId="{19014025-7672-403F-94F9-479D80A48B00}" srcOrd="0" destOrd="0" presId="urn:microsoft.com/office/officeart/2016/7/layout/RepeatingBendingProcessNew"/>
    <dgm:cxn modelId="{CEC1B770-B23A-4E1B-9ECF-1542B89ACFC5}" type="presOf" srcId="{3A2957AB-9B91-4690-9CE2-F315C4B1C7A2}" destId="{C9FCAFE5-70E5-41D9-A716-144CD9E39226}" srcOrd="0" destOrd="0" presId="urn:microsoft.com/office/officeart/2016/7/layout/RepeatingBendingProcessNew"/>
    <dgm:cxn modelId="{F3B58551-7CCE-43CB-AE3B-4E9952A27168}" type="presOf" srcId="{7E52AE74-37DF-408A-AC00-10458112C814}" destId="{A35A99BC-A267-4E0B-B750-067160BCF665}" srcOrd="1" destOrd="0" presId="urn:microsoft.com/office/officeart/2016/7/layout/RepeatingBendingProcessNew"/>
    <dgm:cxn modelId="{3CCD0E53-C81A-4BBC-86A0-CA7C49ED02CD}" type="presOf" srcId="{43BBB3A7-B827-4CB2-82D3-49C850560B78}" destId="{EC7581CF-EFF9-40CA-BC88-7D6004C5814F}" srcOrd="0" destOrd="0" presId="urn:microsoft.com/office/officeart/2016/7/layout/RepeatingBendingProcessNew"/>
    <dgm:cxn modelId="{EC8C9376-379F-444B-BD5C-44D7841F7DDE}" srcId="{828F7CF7-E336-423D-BD2B-63BCC625D320}" destId="{13A03C9E-DA20-4696-A795-890B18FF5C29}" srcOrd="6" destOrd="0" parTransId="{4FF80882-DDBB-4EFC-9998-4366110D3D53}" sibTransId="{A506E0EE-3B46-478B-85F7-C05613D40C9E}"/>
    <dgm:cxn modelId="{78206F7B-CFBA-4C80-B058-8B9243B25A68}" srcId="{828F7CF7-E336-423D-BD2B-63BCC625D320}" destId="{24002E76-2553-4959-AC73-8D42D8495F97}" srcOrd="4" destOrd="0" parTransId="{51FA3C00-60F3-4FA2-9F2B-DD23EA3D0297}" sibTransId="{C51FAB6A-354F-43B0-B106-15FF126CF3F8}"/>
    <dgm:cxn modelId="{200A857F-5B77-46A4-8DD6-4DFEE30A7F23}" type="presOf" srcId="{5B7258D2-FDD0-416C-BC55-68D3F59CC631}" destId="{BA53A723-619F-4FB2-BC7D-4052256E729A}" srcOrd="0" destOrd="0" presId="urn:microsoft.com/office/officeart/2016/7/layout/RepeatingBendingProcessNew"/>
    <dgm:cxn modelId="{C02DAC7F-8146-4447-9697-5E2D2CF88FBE}" type="presOf" srcId="{C51FAB6A-354F-43B0-B106-15FF126CF3F8}" destId="{7C8B13E6-460E-4CD9-9324-AAE4EBD88163}" srcOrd="1" destOrd="0" presId="urn:microsoft.com/office/officeart/2016/7/layout/RepeatingBendingProcessNew"/>
    <dgm:cxn modelId="{978E2386-BA63-4F11-9197-CE63495200D9}" srcId="{828F7CF7-E336-423D-BD2B-63BCC625D320}" destId="{BC96357F-305A-4F43-A601-FF1730241C42}" srcOrd="1" destOrd="0" parTransId="{3297BE77-F54A-4DA3-B947-A018A337D1AF}" sibTransId="{1E8BBCC3-733C-47BD-AD34-2CDCDD03F583}"/>
    <dgm:cxn modelId="{6DABB190-6FC1-484A-94A5-D1603509E151}" type="presOf" srcId="{8BCBA539-CE4F-4384-B82A-015E020BEF3B}" destId="{08EBDCF9-869E-4EA8-BFC3-2034DFEBAFA7}" srcOrd="0" destOrd="0" presId="urn:microsoft.com/office/officeart/2016/7/layout/RepeatingBendingProcessNew"/>
    <dgm:cxn modelId="{73D5AF91-C514-4911-8202-3B4C618B2BBB}" type="presOf" srcId="{5B7258D2-FDD0-416C-BC55-68D3F59CC631}" destId="{9A6C19FF-9F77-486C-BB40-1C96FCA1D2A0}" srcOrd="1" destOrd="0" presId="urn:microsoft.com/office/officeart/2016/7/layout/RepeatingBendingProcessNew"/>
    <dgm:cxn modelId="{6C9BBAA0-0AA2-45B1-A3D2-84FBE77C6725}" srcId="{828F7CF7-E336-423D-BD2B-63BCC625D320}" destId="{359129C5-72DF-488E-BBED-E75246EF0DBD}" srcOrd="10" destOrd="0" parTransId="{B0DBD75E-EA5B-4831-A722-771982DF1F50}" sibTransId="{6F547EB8-093C-44AA-B848-B139DBAEC209}"/>
    <dgm:cxn modelId="{CAD1FFB0-1345-49A1-A944-0B87838A7681}" srcId="{828F7CF7-E336-423D-BD2B-63BCC625D320}" destId="{F4BD73A6-7F1E-4B55-A4C3-6E6BE96B3F39}" srcOrd="9" destOrd="0" parTransId="{55CF7DFD-B0FB-4EE0-8DC6-8995B7510B49}" sibTransId="{5B7258D2-FDD0-416C-BC55-68D3F59CC631}"/>
    <dgm:cxn modelId="{AE07ADB1-798E-48C3-88A1-B4B7691E882B}" srcId="{828F7CF7-E336-423D-BD2B-63BCC625D320}" destId="{17326615-687F-48BF-8D9A-C8B40E1CCDE6}" srcOrd="8" destOrd="0" parTransId="{D6523FFF-5B69-4D53-BB1F-52508A534261}" sibTransId="{F3A31327-6974-4092-A243-03481BF6DE7D}"/>
    <dgm:cxn modelId="{184A76B6-BAE1-48E8-A2FE-955B4CD283E5}" type="presOf" srcId="{F3A31327-6974-4092-A243-03481BF6DE7D}" destId="{423E3CBD-FBE5-4997-8B96-3A9FCB041B1B}" srcOrd="0" destOrd="0" presId="urn:microsoft.com/office/officeart/2016/7/layout/RepeatingBendingProcessNew"/>
    <dgm:cxn modelId="{FC8EF1B6-8AC7-4C42-9BE9-445D3A30970F}" srcId="{828F7CF7-E336-423D-BD2B-63BCC625D320}" destId="{A784C18F-32E2-4F5B-B042-0298C9C9C2DD}" srcOrd="0" destOrd="0" parTransId="{391A3914-647D-4093-950E-10101FF990E3}" sibTransId="{FA88DDC3-123F-4C9B-9948-44F4236525B2}"/>
    <dgm:cxn modelId="{EC4AF3BE-363D-4A5D-8307-CC4747B7DD60}" srcId="{828F7CF7-E336-423D-BD2B-63BCC625D320}" destId="{8BCBA539-CE4F-4384-B82A-015E020BEF3B}" srcOrd="5" destOrd="0" parTransId="{929FB328-6766-4206-BF22-6715EC0CF797}" sibTransId="{097C8E89-6675-4FF2-AFDE-37DB621D5338}"/>
    <dgm:cxn modelId="{8F819FCB-F642-4964-B5A9-D620E0844BAD}" type="presOf" srcId="{1A59FAA1-E966-466C-8DE7-3E5EB056F039}" destId="{3BD22D69-E605-442A-AFE6-594133AD4EA6}" srcOrd="0" destOrd="0" presId="urn:microsoft.com/office/officeart/2016/7/layout/RepeatingBendingProcessNew"/>
    <dgm:cxn modelId="{536975CD-C418-446F-957E-788ED75F39FF}" type="presOf" srcId="{F4BD73A6-7F1E-4B55-A4C3-6E6BE96B3F39}" destId="{FCF8FB38-26AC-4C98-BD93-DCEC11630068}" srcOrd="0" destOrd="0" presId="urn:microsoft.com/office/officeart/2016/7/layout/RepeatingBendingProcessNew"/>
    <dgm:cxn modelId="{DB54E7CD-ABBC-4741-871C-71EF1AC1BBE1}" type="presOf" srcId="{BC96357F-305A-4F43-A601-FF1730241C42}" destId="{B47A6CD1-F4B3-4EE4-90A9-0E73DC45B6D1}" srcOrd="0" destOrd="0" presId="urn:microsoft.com/office/officeart/2016/7/layout/RepeatingBendingProcessNew"/>
    <dgm:cxn modelId="{2E00C5D9-20F0-4B61-BAB1-179D0926FD64}" type="presOf" srcId="{7E52AE74-37DF-408A-AC00-10458112C814}" destId="{868CA767-BECE-41FF-905B-F673948A28F6}" srcOrd="0" destOrd="0" presId="urn:microsoft.com/office/officeart/2016/7/layout/RepeatingBendingProcessNew"/>
    <dgm:cxn modelId="{A48D1DE0-2B8C-45E1-8436-1DDC2BFC7029}" type="presOf" srcId="{097C8E89-6675-4FF2-AFDE-37DB621D5338}" destId="{58A83CB8-83AD-4020-8D6D-F2216008E8F5}" srcOrd="0" destOrd="0" presId="urn:microsoft.com/office/officeart/2016/7/layout/RepeatingBendingProcessNew"/>
    <dgm:cxn modelId="{A9C790EC-74C6-45D8-A6CB-BEEB6B830B1E}" type="presOf" srcId="{FA88DDC3-123F-4C9B-9948-44F4236525B2}" destId="{08F6D4AB-30DD-4B72-9723-6C84D9E39BDD}" srcOrd="0" destOrd="0" presId="urn:microsoft.com/office/officeart/2016/7/layout/RepeatingBendingProcessNew"/>
    <dgm:cxn modelId="{6EECF1F0-4822-41CA-B9F4-03E33E35017F}" type="presOf" srcId="{1E8BBCC3-733C-47BD-AD34-2CDCDD03F583}" destId="{01DE7532-2D56-4A66-8DE8-249BC47EB830}" srcOrd="1" destOrd="0" presId="urn:microsoft.com/office/officeart/2016/7/layout/RepeatingBendingProcessNew"/>
    <dgm:cxn modelId="{67155BF7-5094-4AC7-A4E8-056C67314A7D}" type="presOf" srcId="{24002E76-2553-4959-AC73-8D42D8495F97}" destId="{DCF78F21-C843-4C03-980F-22438EFAFE7D}" srcOrd="0" destOrd="0" presId="urn:microsoft.com/office/officeart/2016/7/layout/RepeatingBendingProcessNew"/>
    <dgm:cxn modelId="{62AC54F9-19FC-493E-9CA7-64B698DC4BFB}" type="presOf" srcId="{13A03C9E-DA20-4696-A795-890B18FF5C29}" destId="{738F84FA-6033-43CD-A9A2-62B22C08E657}" srcOrd="0" destOrd="0" presId="urn:microsoft.com/office/officeart/2016/7/layout/RepeatingBendingProcessNew"/>
    <dgm:cxn modelId="{44164480-1FDA-410F-9ED5-CA20F360BEFE}" type="presParOf" srcId="{19014025-7672-403F-94F9-479D80A48B00}" destId="{0313C80C-12B2-42DB-8D6E-141CCBAF3C28}" srcOrd="0" destOrd="0" presId="urn:microsoft.com/office/officeart/2016/7/layout/RepeatingBendingProcessNew"/>
    <dgm:cxn modelId="{83745895-D9D1-48D0-9931-627991DEE022}" type="presParOf" srcId="{19014025-7672-403F-94F9-479D80A48B00}" destId="{08F6D4AB-30DD-4B72-9723-6C84D9E39BDD}" srcOrd="1" destOrd="0" presId="urn:microsoft.com/office/officeart/2016/7/layout/RepeatingBendingProcessNew"/>
    <dgm:cxn modelId="{00060238-D7AC-43DE-B0C0-D1DFE82EC9A8}" type="presParOf" srcId="{08F6D4AB-30DD-4B72-9723-6C84D9E39BDD}" destId="{85AFF5ED-B3EB-4589-9C67-BE7E139034FC}" srcOrd="0" destOrd="0" presId="urn:microsoft.com/office/officeart/2016/7/layout/RepeatingBendingProcessNew"/>
    <dgm:cxn modelId="{15E38BB8-DE6A-4B7B-B21E-33CEBA75FD71}" type="presParOf" srcId="{19014025-7672-403F-94F9-479D80A48B00}" destId="{B47A6CD1-F4B3-4EE4-90A9-0E73DC45B6D1}" srcOrd="2" destOrd="0" presId="urn:microsoft.com/office/officeart/2016/7/layout/RepeatingBendingProcessNew"/>
    <dgm:cxn modelId="{6253BC5E-7873-48A9-AEE7-490EF002047A}" type="presParOf" srcId="{19014025-7672-403F-94F9-479D80A48B00}" destId="{14DC4167-4124-4C49-9E70-D81160D0F1D9}" srcOrd="3" destOrd="0" presId="urn:microsoft.com/office/officeart/2016/7/layout/RepeatingBendingProcessNew"/>
    <dgm:cxn modelId="{B18559D5-495B-4456-A0F7-C083E759514A}" type="presParOf" srcId="{14DC4167-4124-4C49-9E70-D81160D0F1D9}" destId="{01DE7532-2D56-4A66-8DE8-249BC47EB830}" srcOrd="0" destOrd="0" presId="urn:microsoft.com/office/officeart/2016/7/layout/RepeatingBendingProcessNew"/>
    <dgm:cxn modelId="{8FE8E2AF-4904-4EF7-A6C4-592662348A61}" type="presParOf" srcId="{19014025-7672-403F-94F9-479D80A48B00}" destId="{C9FCAFE5-70E5-41D9-A716-144CD9E39226}" srcOrd="4" destOrd="0" presId="urn:microsoft.com/office/officeart/2016/7/layout/RepeatingBendingProcessNew"/>
    <dgm:cxn modelId="{49CE4DD1-EEC5-4733-8504-7488272B2112}" type="presParOf" srcId="{19014025-7672-403F-94F9-479D80A48B00}" destId="{3BD22D69-E605-442A-AFE6-594133AD4EA6}" srcOrd="5" destOrd="0" presId="urn:microsoft.com/office/officeart/2016/7/layout/RepeatingBendingProcessNew"/>
    <dgm:cxn modelId="{5F3A93A5-27FA-4D32-9AD1-E025FAB44FE3}" type="presParOf" srcId="{3BD22D69-E605-442A-AFE6-594133AD4EA6}" destId="{85A83E57-85B4-4A16-AEC2-07739B2710C2}" srcOrd="0" destOrd="0" presId="urn:microsoft.com/office/officeart/2016/7/layout/RepeatingBendingProcessNew"/>
    <dgm:cxn modelId="{73D3217D-882D-4D08-92D8-51CBF0D7A385}" type="presParOf" srcId="{19014025-7672-403F-94F9-479D80A48B00}" destId="{F034A6CE-29EB-4080-94DE-988E8603F2F2}" srcOrd="6" destOrd="0" presId="urn:microsoft.com/office/officeart/2016/7/layout/RepeatingBendingProcessNew"/>
    <dgm:cxn modelId="{E515CF4B-3853-48C7-B670-50B979F58D19}" type="presParOf" srcId="{19014025-7672-403F-94F9-479D80A48B00}" destId="{868CA767-BECE-41FF-905B-F673948A28F6}" srcOrd="7" destOrd="0" presId="urn:microsoft.com/office/officeart/2016/7/layout/RepeatingBendingProcessNew"/>
    <dgm:cxn modelId="{8AA70E31-FEDC-4D98-9171-101C81241FF8}" type="presParOf" srcId="{868CA767-BECE-41FF-905B-F673948A28F6}" destId="{A35A99BC-A267-4E0B-B750-067160BCF665}" srcOrd="0" destOrd="0" presId="urn:microsoft.com/office/officeart/2016/7/layout/RepeatingBendingProcessNew"/>
    <dgm:cxn modelId="{00538941-E5F5-45FA-83BB-3F6DD9064636}" type="presParOf" srcId="{19014025-7672-403F-94F9-479D80A48B00}" destId="{DCF78F21-C843-4C03-980F-22438EFAFE7D}" srcOrd="8" destOrd="0" presId="urn:microsoft.com/office/officeart/2016/7/layout/RepeatingBendingProcessNew"/>
    <dgm:cxn modelId="{8F5F8E71-BD62-40A4-8107-C15F37155B3A}" type="presParOf" srcId="{19014025-7672-403F-94F9-479D80A48B00}" destId="{C0D28B13-91FA-4324-9DE0-4A30D023025D}" srcOrd="9" destOrd="0" presId="urn:microsoft.com/office/officeart/2016/7/layout/RepeatingBendingProcessNew"/>
    <dgm:cxn modelId="{40C15AA9-1536-4F4B-9CBB-76A5DC4BC15D}" type="presParOf" srcId="{C0D28B13-91FA-4324-9DE0-4A30D023025D}" destId="{7C8B13E6-460E-4CD9-9324-AAE4EBD88163}" srcOrd="0" destOrd="0" presId="urn:microsoft.com/office/officeart/2016/7/layout/RepeatingBendingProcessNew"/>
    <dgm:cxn modelId="{721D61D9-F5CC-43F9-AE28-1C5B3BD79E8D}" type="presParOf" srcId="{19014025-7672-403F-94F9-479D80A48B00}" destId="{08EBDCF9-869E-4EA8-BFC3-2034DFEBAFA7}" srcOrd="10" destOrd="0" presId="urn:microsoft.com/office/officeart/2016/7/layout/RepeatingBendingProcessNew"/>
    <dgm:cxn modelId="{9C532252-8C8A-430E-87BA-47B5B767C613}" type="presParOf" srcId="{19014025-7672-403F-94F9-479D80A48B00}" destId="{58A83CB8-83AD-4020-8D6D-F2216008E8F5}" srcOrd="11" destOrd="0" presId="urn:microsoft.com/office/officeart/2016/7/layout/RepeatingBendingProcessNew"/>
    <dgm:cxn modelId="{8DD23841-A820-42A6-8AD5-79CF474E9058}" type="presParOf" srcId="{58A83CB8-83AD-4020-8D6D-F2216008E8F5}" destId="{FD3655A9-3FF2-4195-9A06-F3716D555C50}" srcOrd="0" destOrd="0" presId="urn:microsoft.com/office/officeart/2016/7/layout/RepeatingBendingProcessNew"/>
    <dgm:cxn modelId="{E1754499-21D7-4447-B3A7-86BACC1B5CCA}" type="presParOf" srcId="{19014025-7672-403F-94F9-479D80A48B00}" destId="{738F84FA-6033-43CD-A9A2-62B22C08E657}" srcOrd="12" destOrd="0" presId="urn:microsoft.com/office/officeart/2016/7/layout/RepeatingBendingProcessNew"/>
    <dgm:cxn modelId="{E1015DE1-167D-42F4-86AA-F8CA421BCD7C}" type="presParOf" srcId="{19014025-7672-403F-94F9-479D80A48B00}" destId="{D8BFAD55-3992-4A32-9741-B0FC768131B3}" srcOrd="13" destOrd="0" presId="urn:microsoft.com/office/officeart/2016/7/layout/RepeatingBendingProcessNew"/>
    <dgm:cxn modelId="{9BDEE3CB-C677-45CB-B273-C1B7B593A541}" type="presParOf" srcId="{D8BFAD55-3992-4A32-9741-B0FC768131B3}" destId="{73910A9F-8EB9-4D5B-8904-836E010CC105}" srcOrd="0" destOrd="0" presId="urn:microsoft.com/office/officeart/2016/7/layout/RepeatingBendingProcessNew"/>
    <dgm:cxn modelId="{279B099D-E569-40A9-85E3-79C6DE2A8868}" type="presParOf" srcId="{19014025-7672-403F-94F9-479D80A48B00}" destId="{EC7581CF-EFF9-40CA-BC88-7D6004C5814F}" srcOrd="14" destOrd="0" presId="urn:microsoft.com/office/officeart/2016/7/layout/RepeatingBendingProcessNew"/>
    <dgm:cxn modelId="{9DB334F4-01AA-45B4-8C6E-89F182450FC5}" type="presParOf" srcId="{19014025-7672-403F-94F9-479D80A48B00}" destId="{42C258D2-CB66-4BCA-930A-7E4D5AF41350}" srcOrd="15" destOrd="0" presId="urn:microsoft.com/office/officeart/2016/7/layout/RepeatingBendingProcessNew"/>
    <dgm:cxn modelId="{E4780159-154A-4D62-8307-6DBB3F8DC8FD}" type="presParOf" srcId="{42C258D2-CB66-4BCA-930A-7E4D5AF41350}" destId="{FF3D9003-C2C4-4260-9624-277124B21FD3}" srcOrd="0" destOrd="0" presId="urn:microsoft.com/office/officeart/2016/7/layout/RepeatingBendingProcessNew"/>
    <dgm:cxn modelId="{29CC3784-4910-432D-9854-2720888729D2}" type="presParOf" srcId="{19014025-7672-403F-94F9-479D80A48B00}" destId="{FB4FB2C5-0228-4FC8-B69A-AB4697907C65}" srcOrd="16" destOrd="0" presId="urn:microsoft.com/office/officeart/2016/7/layout/RepeatingBendingProcessNew"/>
    <dgm:cxn modelId="{A88BF35C-BE8F-4D57-AC41-A98F463D8E0D}" type="presParOf" srcId="{19014025-7672-403F-94F9-479D80A48B00}" destId="{423E3CBD-FBE5-4997-8B96-3A9FCB041B1B}" srcOrd="17" destOrd="0" presId="urn:microsoft.com/office/officeart/2016/7/layout/RepeatingBendingProcessNew"/>
    <dgm:cxn modelId="{C3C427F9-6C69-48E2-A73F-B1BCAA5979D8}" type="presParOf" srcId="{423E3CBD-FBE5-4997-8B96-3A9FCB041B1B}" destId="{578E8495-0B35-4BF3-9CCC-208A5D8161B8}" srcOrd="0" destOrd="0" presId="urn:microsoft.com/office/officeart/2016/7/layout/RepeatingBendingProcessNew"/>
    <dgm:cxn modelId="{935FEF84-9AB2-46B8-9859-9937EB96093A}" type="presParOf" srcId="{19014025-7672-403F-94F9-479D80A48B00}" destId="{FCF8FB38-26AC-4C98-BD93-DCEC11630068}" srcOrd="18" destOrd="0" presId="urn:microsoft.com/office/officeart/2016/7/layout/RepeatingBendingProcessNew"/>
    <dgm:cxn modelId="{3E377E4C-3C66-45A9-BABE-4ED2505FFE17}" type="presParOf" srcId="{19014025-7672-403F-94F9-479D80A48B00}" destId="{BA53A723-619F-4FB2-BC7D-4052256E729A}" srcOrd="19" destOrd="0" presId="urn:microsoft.com/office/officeart/2016/7/layout/RepeatingBendingProcessNew"/>
    <dgm:cxn modelId="{0932C289-1B37-4FC8-92A6-4BC3B2DCB242}" type="presParOf" srcId="{BA53A723-619F-4FB2-BC7D-4052256E729A}" destId="{9A6C19FF-9F77-486C-BB40-1C96FCA1D2A0}" srcOrd="0" destOrd="0" presId="urn:microsoft.com/office/officeart/2016/7/layout/RepeatingBendingProcessNew"/>
    <dgm:cxn modelId="{344A5C91-CD9D-4CE5-82B9-3D9E746D4440}" type="presParOf" srcId="{19014025-7672-403F-94F9-479D80A48B00}" destId="{B5D2367D-A852-45C5-A294-CBBF8D962877}" srcOrd="20" destOrd="0" presId="urn:microsoft.com/office/officeart/2016/7/layout/RepeatingBendingProcessNew"/>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25B20B-B58B-4E76-9F2C-4DA518516DDB}">
      <dsp:nvSpPr>
        <dsp:cNvPr id="0" name=""/>
        <dsp:cNvSpPr/>
      </dsp:nvSpPr>
      <dsp:spPr>
        <a:xfrm>
          <a:off x="1766004" y="0"/>
          <a:ext cx="5273519" cy="4697427"/>
        </a:xfrm>
        <a:prstGeom prst="diamond">
          <a:avLst/>
        </a:prstGeom>
        <a:solidFill>
          <a:schemeClr val="accent1">
            <a:tint val="40000"/>
            <a:hueOff val="0"/>
            <a:satOff val="0"/>
            <a:lumOff val="0"/>
            <a:alphaOff val="0"/>
          </a:schemeClr>
        </a:solidFill>
        <a:ln w="9525" cap="flat" cmpd="sng" algn="ctr">
          <a:solidFill>
            <a:schemeClr val="accent1">
              <a:hueOff val="0"/>
              <a:satOff val="0"/>
              <a:lumOff val="0"/>
              <a:alphaOff val="0"/>
            </a:schemeClr>
          </a:solidFill>
          <a:prstDash val="solid"/>
        </a:ln>
        <a:effectLst/>
        <a:scene3d>
          <a:camera prst="orthographicFront">
            <a:rot lat="0" lon="0" rev="0"/>
          </a:camera>
          <a:lightRig rig="contrasting" dir="t">
            <a:rot lat="0" lon="0" rev="1200000"/>
          </a:lightRig>
        </a:scene3d>
        <a:sp3d z="-300000" prstMaterial="plastic"/>
      </dsp:spPr>
      <dsp:style>
        <a:lnRef idx="1">
          <a:scrgbClr r="0" g="0" b="0"/>
        </a:lnRef>
        <a:fillRef idx="1">
          <a:scrgbClr r="0" g="0" b="0"/>
        </a:fillRef>
        <a:effectRef idx="0">
          <a:scrgbClr r="0" g="0" b="0"/>
        </a:effectRef>
        <a:fontRef idx="minor"/>
      </dsp:style>
    </dsp:sp>
    <dsp:sp modelId="{4A0DB3E8-3DE6-46E9-AD1E-C79C9BA187DD}">
      <dsp:nvSpPr>
        <dsp:cNvPr id="0" name=""/>
        <dsp:cNvSpPr/>
      </dsp:nvSpPr>
      <dsp:spPr>
        <a:xfrm>
          <a:off x="1845093" y="416091"/>
          <a:ext cx="2441190" cy="1871036"/>
        </a:xfrm>
        <a:prstGeom prst="roundRect">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Geo-graphic</a:t>
          </a:r>
        </a:p>
      </dsp:txBody>
      <dsp:txXfrm>
        <a:off x="1936429" y="507427"/>
        <a:ext cx="2258518" cy="1688364"/>
      </dsp:txXfrm>
    </dsp:sp>
    <dsp:sp modelId="{951D4227-941B-4728-B49E-48BFB00DAB0B}">
      <dsp:nvSpPr>
        <dsp:cNvPr id="0" name=""/>
        <dsp:cNvSpPr/>
      </dsp:nvSpPr>
      <dsp:spPr>
        <a:xfrm>
          <a:off x="4358286" y="416091"/>
          <a:ext cx="2368753" cy="1871036"/>
        </a:xfrm>
        <a:prstGeom prst="roundRect">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Demographic</a:t>
          </a:r>
        </a:p>
      </dsp:txBody>
      <dsp:txXfrm>
        <a:off x="4449622" y="507427"/>
        <a:ext cx="2186081" cy="1688364"/>
      </dsp:txXfrm>
    </dsp:sp>
    <dsp:sp modelId="{8F02885A-9EB6-4AEA-A147-DE74232E4437}">
      <dsp:nvSpPr>
        <dsp:cNvPr id="0" name=""/>
        <dsp:cNvSpPr/>
      </dsp:nvSpPr>
      <dsp:spPr>
        <a:xfrm>
          <a:off x="2058411" y="2399654"/>
          <a:ext cx="2311338" cy="1871036"/>
        </a:xfrm>
        <a:prstGeom prst="roundRect">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Psycho-graphic</a:t>
          </a:r>
        </a:p>
      </dsp:txBody>
      <dsp:txXfrm>
        <a:off x="2149747" y="2490990"/>
        <a:ext cx="2128666" cy="1688364"/>
      </dsp:txXfrm>
    </dsp:sp>
    <dsp:sp modelId="{F619D510-7652-4800-9C5B-93053B38B414}">
      <dsp:nvSpPr>
        <dsp:cNvPr id="0" name=""/>
        <dsp:cNvSpPr/>
      </dsp:nvSpPr>
      <dsp:spPr>
        <a:xfrm>
          <a:off x="4430293" y="2360303"/>
          <a:ext cx="2399292" cy="1871036"/>
        </a:xfrm>
        <a:prstGeom prst="roundRect">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err="1"/>
            <a:t>Behavioural</a:t>
          </a:r>
          <a:endParaRPr lang="en-US" sz="2000" kern="1200" dirty="0"/>
        </a:p>
      </dsp:txBody>
      <dsp:txXfrm>
        <a:off x="4521629" y="2451639"/>
        <a:ext cx="2216620" cy="168836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F6D4AB-30DD-4B72-9723-6C84D9E39BDD}">
      <dsp:nvSpPr>
        <dsp:cNvPr id="0" name=""/>
        <dsp:cNvSpPr/>
      </dsp:nvSpPr>
      <dsp:spPr>
        <a:xfrm>
          <a:off x="1675471" y="345243"/>
          <a:ext cx="269054" cy="91440"/>
        </a:xfrm>
        <a:custGeom>
          <a:avLst/>
          <a:gdLst/>
          <a:ahLst/>
          <a:cxnLst/>
          <a:rect l="0" t="0" r="0" b="0"/>
          <a:pathLst>
            <a:path>
              <a:moveTo>
                <a:pt x="0" y="45720"/>
              </a:moveTo>
              <a:lnTo>
                <a:pt x="269054"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b="1" kern="1200"/>
        </a:p>
      </dsp:txBody>
      <dsp:txXfrm>
        <a:off x="1802507" y="389465"/>
        <a:ext cx="14982" cy="2996"/>
      </dsp:txXfrm>
    </dsp:sp>
    <dsp:sp modelId="{0313C80C-12B2-42DB-8D6E-141CCBAF3C28}">
      <dsp:nvSpPr>
        <dsp:cNvPr id="0" name=""/>
        <dsp:cNvSpPr/>
      </dsp:nvSpPr>
      <dsp:spPr>
        <a:xfrm>
          <a:off x="374425" y="110"/>
          <a:ext cx="1302845" cy="781707"/>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3841" tIns="67012" rIns="63841" bIns="67012" numCol="1" spcCol="1270" anchor="ctr" anchorCtr="0">
          <a:noAutofit/>
        </a:bodyPr>
        <a:lstStyle/>
        <a:p>
          <a:pPr marL="0" lvl="0" indent="0" algn="ctr" defTabSz="844550" rtl="0">
            <a:lnSpc>
              <a:spcPct val="90000"/>
            </a:lnSpc>
            <a:spcBef>
              <a:spcPct val="0"/>
            </a:spcBef>
            <a:spcAft>
              <a:spcPct val="35000"/>
            </a:spcAft>
            <a:buNone/>
          </a:pPr>
          <a:r>
            <a:rPr lang="en-US" sz="1900" b="1" kern="1200"/>
            <a:t>Age</a:t>
          </a:r>
        </a:p>
      </dsp:txBody>
      <dsp:txXfrm>
        <a:off x="374425" y="110"/>
        <a:ext cx="1302845" cy="781707"/>
      </dsp:txXfrm>
    </dsp:sp>
    <dsp:sp modelId="{14DC4167-4124-4C49-9E70-D81160D0F1D9}">
      <dsp:nvSpPr>
        <dsp:cNvPr id="0" name=""/>
        <dsp:cNvSpPr/>
      </dsp:nvSpPr>
      <dsp:spPr>
        <a:xfrm>
          <a:off x="3277972" y="345243"/>
          <a:ext cx="269054" cy="91440"/>
        </a:xfrm>
        <a:custGeom>
          <a:avLst/>
          <a:gdLst/>
          <a:ahLst/>
          <a:cxnLst/>
          <a:rect l="0" t="0" r="0" b="0"/>
          <a:pathLst>
            <a:path>
              <a:moveTo>
                <a:pt x="0" y="45720"/>
              </a:moveTo>
              <a:lnTo>
                <a:pt x="269054"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b="1" kern="1200"/>
        </a:p>
      </dsp:txBody>
      <dsp:txXfrm>
        <a:off x="3405008" y="389465"/>
        <a:ext cx="14982" cy="2996"/>
      </dsp:txXfrm>
    </dsp:sp>
    <dsp:sp modelId="{B47A6CD1-F4B3-4EE4-90A9-0E73DC45B6D1}">
      <dsp:nvSpPr>
        <dsp:cNvPr id="0" name=""/>
        <dsp:cNvSpPr/>
      </dsp:nvSpPr>
      <dsp:spPr>
        <a:xfrm>
          <a:off x="1976926" y="110"/>
          <a:ext cx="1302845" cy="781707"/>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3841" tIns="67012" rIns="63841" bIns="67012" numCol="1" spcCol="1270" anchor="ctr" anchorCtr="0">
          <a:noAutofit/>
        </a:bodyPr>
        <a:lstStyle/>
        <a:p>
          <a:pPr marL="0" lvl="0" indent="0" algn="ctr" defTabSz="844550" rtl="0">
            <a:lnSpc>
              <a:spcPct val="90000"/>
            </a:lnSpc>
            <a:spcBef>
              <a:spcPct val="0"/>
            </a:spcBef>
            <a:spcAft>
              <a:spcPct val="35000"/>
            </a:spcAft>
            <a:buNone/>
          </a:pPr>
          <a:r>
            <a:rPr lang="en-US" sz="1900" b="1" kern="1200"/>
            <a:t>Gender</a:t>
          </a:r>
        </a:p>
      </dsp:txBody>
      <dsp:txXfrm>
        <a:off x="1976926" y="110"/>
        <a:ext cx="1302845" cy="781707"/>
      </dsp:txXfrm>
    </dsp:sp>
    <dsp:sp modelId="{3BD22D69-E605-442A-AFE6-594133AD4EA6}">
      <dsp:nvSpPr>
        <dsp:cNvPr id="0" name=""/>
        <dsp:cNvSpPr/>
      </dsp:nvSpPr>
      <dsp:spPr>
        <a:xfrm>
          <a:off x="4880472" y="345243"/>
          <a:ext cx="269054" cy="91440"/>
        </a:xfrm>
        <a:custGeom>
          <a:avLst/>
          <a:gdLst/>
          <a:ahLst/>
          <a:cxnLst/>
          <a:rect l="0" t="0" r="0" b="0"/>
          <a:pathLst>
            <a:path>
              <a:moveTo>
                <a:pt x="0" y="45720"/>
              </a:moveTo>
              <a:lnTo>
                <a:pt x="269054"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b="1" kern="1200"/>
        </a:p>
      </dsp:txBody>
      <dsp:txXfrm>
        <a:off x="5007508" y="389465"/>
        <a:ext cx="14982" cy="2996"/>
      </dsp:txXfrm>
    </dsp:sp>
    <dsp:sp modelId="{C9FCAFE5-70E5-41D9-A716-144CD9E39226}">
      <dsp:nvSpPr>
        <dsp:cNvPr id="0" name=""/>
        <dsp:cNvSpPr/>
      </dsp:nvSpPr>
      <dsp:spPr>
        <a:xfrm>
          <a:off x="3579426" y="110"/>
          <a:ext cx="1302845" cy="781707"/>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3841" tIns="67012" rIns="63841" bIns="67012" numCol="1" spcCol="1270" anchor="ctr" anchorCtr="0">
          <a:noAutofit/>
        </a:bodyPr>
        <a:lstStyle/>
        <a:p>
          <a:pPr marL="0" lvl="0" indent="0" algn="ctr" defTabSz="844550" rtl="0">
            <a:lnSpc>
              <a:spcPct val="90000"/>
            </a:lnSpc>
            <a:spcBef>
              <a:spcPct val="0"/>
            </a:spcBef>
            <a:spcAft>
              <a:spcPct val="35000"/>
            </a:spcAft>
            <a:buNone/>
          </a:pPr>
          <a:r>
            <a:rPr lang="en-US" sz="1900" b="1" kern="1200"/>
            <a:t>Family Size</a:t>
          </a:r>
        </a:p>
      </dsp:txBody>
      <dsp:txXfrm>
        <a:off x="3579426" y="110"/>
        <a:ext cx="1302845" cy="781707"/>
      </dsp:txXfrm>
    </dsp:sp>
    <dsp:sp modelId="{868CA767-BECE-41FF-905B-F673948A28F6}">
      <dsp:nvSpPr>
        <dsp:cNvPr id="0" name=""/>
        <dsp:cNvSpPr/>
      </dsp:nvSpPr>
      <dsp:spPr>
        <a:xfrm>
          <a:off x="1025848" y="780017"/>
          <a:ext cx="4807501" cy="269054"/>
        </a:xfrm>
        <a:custGeom>
          <a:avLst/>
          <a:gdLst/>
          <a:ahLst/>
          <a:cxnLst/>
          <a:rect l="0" t="0" r="0" b="0"/>
          <a:pathLst>
            <a:path>
              <a:moveTo>
                <a:pt x="4807501" y="0"/>
              </a:moveTo>
              <a:lnTo>
                <a:pt x="4807501" y="151627"/>
              </a:lnTo>
              <a:lnTo>
                <a:pt x="0" y="151627"/>
              </a:lnTo>
              <a:lnTo>
                <a:pt x="0" y="269054"/>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b="1" kern="1200"/>
        </a:p>
      </dsp:txBody>
      <dsp:txXfrm>
        <a:off x="3309178" y="913046"/>
        <a:ext cx="240841" cy="2996"/>
      </dsp:txXfrm>
    </dsp:sp>
    <dsp:sp modelId="{F034A6CE-29EB-4080-94DE-988E8603F2F2}">
      <dsp:nvSpPr>
        <dsp:cNvPr id="0" name=""/>
        <dsp:cNvSpPr/>
      </dsp:nvSpPr>
      <dsp:spPr>
        <a:xfrm>
          <a:off x="5181927" y="110"/>
          <a:ext cx="1302845" cy="781707"/>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3841" tIns="67012" rIns="63841" bIns="67012" numCol="1" spcCol="1270" anchor="ctr" anchorCtr="0">
          <a:noAutofit/>
        </a:bodyPr>
        <a:lstStyle/>
        <a:p>
          <a:pPr marL="0" lvl="0" indent="0" algn="ctr" defTabSz="844550" rtl="0">
            <a:lnSpc>
              <a:spcPct val="90000"/>
            </a:lnSpc>
            <a:spcBef>
              <a:spcPct val="0"/>
            </a:spcBef>
            <a:spcAft>
              <a:spcPct val="35000"/>
            </a:spcAft>
            <a:buNone/>
          </a:pPr>
          <a:r>
            <a:rPr lang="en-US" sz="1900" b="1" kern="1200"/>
            <a:t>Family Life Cycle</a:t>
          </a:r>
        </a:p>
      </dsp:txBody>
      <dsp:txXfrm>
        <a:off x="5181927" y="110"/>
        <a:ext cx="1302845" cy="781707"/>
      </dsp:txXfrm>
    </dsp:sp>
    <dsp:sp modelId="{C0D28B13-91FA-4324-9DE0-4A30D023025D}">
      <dsp:nvSpPr>
        <dsp:cNvPr id="0" name=""/>
        <dsp:cNvSpPr/>
      </dsp:nvSpPr>
      <dsp:spPr>
        <a:xfrm>
          <a:off x="1675471" y="1426605"/>
          <a:ext cx="269054" cy="91440"/>
        </a:xfrm>
        <a:custGeom>
          <a:avLst/>
          <a:gdLst/>
          <a:ahLst/>
          <a:cxnLst/>
          <a:rect l="0" t="0" r="0" b="0"/>
          <a:pathLst>
            <a:path>
              <a:moveTo>
                <a:pt x="0" y="45720"/>
              </a:moveTo>
              <a:lnTo>
                <a:pt x="269054"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b="1" kern="1200"/>
        </a:p>
      </dsp:txBody>
      <dsp:txXfrm>
        <a:off x="1802507" y="1470827"/>
        <a:ext cx="14982" cy="2996"/>
      </dsp:txXfrm>
    </dsp:sp>
    <dsp:sp modelId="{DCF78F21-C843-4C03-980F-22438EFAFE7D}">
      <dsp:nvSpPr>
        <dsp:cNvPr id="0" name=""/>
        <dsp:cNvSpPr/>
      </dsp:nvSpPr>
      <dsp:spPr>
        <a:xfrm>
          <a:off x="374425" y="1081472"/>
          <a:ext cx="1302845" cy="781707"/>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3841" tIns="67012" rIns="63841" bIns="67012" numCol="1" spcCol="1270" anchor="ctr" anchorCtr="0">
          <a:noAutofit/>
        </a:bodyPr>
        <a:lstStyle/>
        <a:p>
          <a:pPr marL="0" lvl="0" indent="0" algn="ctr" defTabSz="844550" rtl="0">
            <a:lnSpc>
              <a:spcPct val="90000"/>
            </a:lnSpc>
            <a:spcBef>
              <a:spcPct val="0"/>
            </a:spcBef>
            <a:spcAft>
              <a:spcPct val="35000"/>
            </a:spcAft>
            <a:buNone/>
          </a:pPr>
          <a:r>
            <a:rPr lang="en-US" sz="1900" b="1" kern="1200"/>
            <a:t>Income</a:t>
          </a:r>
        </a:p>
      </dsp:txBody>
      <dsp:txXfrm>
        <a:off x="374425" y="1081472"/>
        <a:ext cx="1302845" cy="781707"/>
      </dsp:txXfrm>
    </dsp:sp>
    <dsp:sp modelId="{58A83CB8-83AD-4020-8D6D-F2216008E8F5}">
      <dsp:nvSpPr>
        <dsp:cNvPr id="0" name=""/>
        <dsp:cNvSpPr/>
      </dsp:nvSpPr>
      <dsp:spPr>
        <a:xfrm>
          <a:off x="3277972" y="1426605"/>
          <a:ext cx="269054" cy="91440"/>
        </a:xfrm>
        <a:custGeom>
          <a:avLst/>
          <a:gdLst/>
          <a:ahLst/>
          <a:cxnLst/>
          <a:rect l="0" t="0" r="0" b="0"/>
          <a:pathLst>
            <a:path>
              <a:moveTo>
                <a:pt x="0" y="45720"/>
              </a:moveTo>
              <a:lnTo>
                <a:pt x="269054"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b="1" kern="1200"/>
        </a:p>
      </dsp:txBody>
      <dsp:txXfrm>
        <a:off x="3405008" y="1470827"/>
        <a:ext cx="14982" cy="2996"/>
      </dsp:txXfrm>
    </dsp:sp>
    <dsp:sp modelId="{08EBDCF9-869E-4EA8-BFC3-2034DFEBAFA7}">
      <dsp:nvSpPr>
        <dsp:cNvPr id="0" name=""/>
        <dsp:cNvSpPr/>
      </dsp:nvSpPr>
      <dsp:spPr>
        <a:xfrm>
          <a:off x="1976926" y="1081472"/>
          <a:ext cx="1302845" cy="781707"/>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3841" tIns="67012" rIns="63841" bIns="67012" numCol="1" spcCol="1270" anchor="ctr" anchorCtr="0">
          <a:noAutofit/>
        </a:bodyPr>
        <a:lstStyle/>
        <a:p>
          <a:pPr marL="0" lvl="0" indent="0" algn="ctr" defTabSz="844550" rtl="0">
            <a:lnSpc>
              <a:spcPct val="90000"/>
            </a:lnSpc>
            <a:spcBef>
              <a:spcPct val="0"/>
            </a:spcBef>
            <a:spcAft>
              <a:spcPct val="35000"/>
            </a:spcAft>
            <a:buNone/>
          </a:pPr>
          <a:r>
            <a:rPr lang="en-US" sz="1900" b="1" kern="1200"/>
            <a:t>Occupation</a:t>
          </a:r>
        </a:p>
      </dsp:txBody>
      <dsp:txXfrm>
        <a:off x="1976926" y="1081472"/>
        <a:ext cx="1302845" cy="781707"/>
      </dsp:txXfrm>
    </dsp:sp>
    <dsp:sp modelId="{D8BFAD55-3992-4A32-9741-B0FC768131B3}">
      <dsp:nvSpPr>
        <dsp:cNvPr id="0" name=""/>
        <dsp:cNvSpPr/>
      </dsp:nvSpPr>
      <dsp:spPr>
        <a:xfrm>
          <a:off x="4880472" y="1426605"/>
          <a:ext cx="269054" cy="91440"/>
        </a:xfrm>
        <a:custGeom>
          <a:avLst/>
          <a:gdLst/>
          <a:ahLst/>
          <a:cxnLst/>
          <a:rect l="0" t="0" r="0" b="0"/>
          <a:pathLst>
            <a:path>
              <a:moveTo>
                <a:pt x="0" y="45720"/>
              </a:moveTo>
              <a:lnTo>
                <a:pt x="269054"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b="1" kern="1200"/>
        </a:p>
      </dsp:txBody>
      <dsp:txXfrm>
        <a:off x="5007508" y="1470827"/>
        <a:ext cx="14982" cy="2996"/>
      </dsp:txXfrm>
    </dsp:sp>
    <dsp:sp modelId="{738F84FA-6033-43CD-A9A2-62B22C08E657}">
      <dsp:nvSpPr>
        <dsp:cNvPr id="0" name=""/>
        <dsp:cNvSpPr/>
      </dsp:nvSpPr>
      <dsp:spPr>
        <a:xfrm>
          <a:off x="3579426" y="1081472"/>
          <a:ext cx="1302845" cy="781707"/>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3841" tIns="67012" rIns="63841" bIns="67012" numCol="1" spcCol="1270" anchor="ctr" anchorCtr="0">
          <a:noAutofit/>
        </a:bodyPr>
        <a:lstStyle/>
        <a:p>
          <a:pPr marL="0" lvl="0" indent="0" algn="ctr" defTabSz="844550" rtl="0">
            <a:lnSpc>
              <a:spcPct val="90000"/>
            </a:lnSpc>
            <a:spcBef>
              <a:spcPct val="0"/>
            </a:spcBef>
            <a:spcAft>
              <a:spcPct val="35000"/>
            </a:spcAft>
            <a:buNone/>
          </a:pPr>
          <a:r>
            <a:rPr lang="en-US" sz="1900" b="1" kern="1200"/>
            <a:t>Education</a:t>
          </a:r>
        </a:p>
      </dsp:txBody>
      <dsp:txXfrm>
        <a:off x="3579426" y="1081472"/>
        <a:ext cx="1302845" cy="781707"/>
      </dsp:txXfrm>
    </dsp:sp>
    <dsp:sp modelId="{42C258D2-CB66-4BCA-930A-7E4D5AF41350}">
      <dsp:nvSpPr>
        <dsp:cNvPr id="0" name=""/>
        <dsp:cNvSpPr/>
      </dsp:nvSpPr>
      <dsp:spPr>
        <a:xfrm>
          <a:off x="1025848" y="1861379"/>
          <a:ext cx="4807501" cy="269054"/>
        </a:xfrm>
        <a:custGeom>
          <a:avLst/>
          <a:gdLst/>
          <a:ahLst/>
          <a:cxnLst/>
          <a:rect l="0" t="0" r="0" b="0"/>
          <a:pathLst>
            <a:path>
              <a:moveTo>
                <a:pt x="4807501" y="0"/>
              </a:moveTo>
              <a:lnTo>
                <a:pt x="4807501" y="151627"/>
              </a:lnTo>
              <a:lnTo>
                <a:pt x="0" y="151627"/>
              </a:lnTo>
              <a:lnTo>
                <a:pt x="0" y="269054"/>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b="1" kern="1200"/>
        </a:p>
      </dsp:txBody>
      <dsp:txXfrm>
        <a:off x="3309178" y="1994408"/>
        <a:ext cx="240841" cy="2996"/>
      </dsp:txXfrm>
    </dsp:sp>
    <dsp:sp modelId="{EC7581CF-EFF9-40CA-BC88-7D6004C5814F}">
      <dsp:nvSpPr>
        <dsp:cNvPr id="0" name=""/>
        <dsp:cNvSpPr/>
      </dsp:nvSpPr>
      <dsp:spPr>
        <a:xfrm>
          <a:off x="5181927" y="1081472"/>
          <a:ext cx="1302845" cy="781707"/>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3841" tIns="67012" rIns="63841" bIns="67012" numCol="1" spcCol="1270" anchor="ctr" anchorCtr="0">
          <a:noAutofit/>
        </a:bodyPr>
        <a:lstStyle/>
        <a:p>
          <a:pPr marL="0" lvl="0" indent="0" algn="ctr" defTabSz="844550" rtl="0">
            <a:lnSpc>
              <a:spcPct val="90000"/>
            </a:lnSpc>
            <a:spcBef>
              <a:spcPct val="0"/>
            </a:spcBef>
            <a:spcAft>
              <a:spcPct val="35000"/>
            </a:spcAft>
            <a:buNone/>
          </a:pPr>
          <a:r>
            <a:rPr lang="en-US" sz="1900" b="1" kern="1200"/>
            <a:t>Religion</a:t>
          </a:r>
        </a:p>
      </dsp:txBody>
      <dsp:txXfrm>
        <a:off x="5181927" y="1081472"/>
        <a:ext cx="1302845" cy="781707"/>
      </dsp:txXfrm>
    </dsp:sp>
    <dsp:sp modelId="{423E3CBD-FBE5-4997-8B96-3A9FCB041B1B}">
      <dsp:nvSpPr>
        <dsp:cNvPr id="0" name=""/>
        <dsp:cNvSpPr/>
      </dsp:nvSpPr>
      <dsp:spPr>
        <a:xfrm>
          <a:off x="1675471" y="2507968"/>
          <a:ext cx="269054" cy="91440"/>
        </a:xfrm>
        <a:custGeom>
          <a:avLst/>
          <a:gdLst/>
          <a:ahLst/>
          <a:cxnLst/>
          <a:rect l="0" t="0" r="0" b="0"/>
          <a:pathLst>
            <a:path>
              <a:moveTo>
                <a:pt x="0" y="45720"/>
              </a:moveTo>
              <a:lnTo>
                <a:pt x="269054"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b="1" kern="1200"/>
        </a:p>
      </dsp:txBody>
      <dsp:txXfrm>
        <a:off x="1802507" y="2552189"/>
        <a:ext cx="14982" cy="2996"/>
      </dsp:txXfrm>
    </dsp:sp>
    <dsp:sp modelId="{FB4FB2C5-0228-4FC8-B69A-AB4697907C65}">
      <dsp:nvSpPr>
        <dsp:cNvPr id="0" name=""/>
        <dsp:cNvSpPr/>
      </dsp:nvSpPr>
      <dsp:spPr>
        <a:xfrm>
          <a:off x="374425" y="2162834"/>
          <a:ext cx="1302845" cy="781707"/>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3841" tIns="67012" rIns="63841" bIns="67012" numCol="1" spcCol="1270" anchor="ctr" anchorCtr="0">
          <a:noAutofit/>
        </a:bodyPr>
        <a:lstStyle/>
        <a:p>
          <a:pPr marL="0" lvl="0" indent="0" algn="ctr" defTabSz="844550" rtl="0">
            <a:lnSpc>
              <a:spcPct val="90000"/>
            </a:lnSpc>
            <a:spcBef>
              <a:spcPct val="0"/>
            </a:spcBef>
            <a:spcAft>
              <a:spcPct val="35000"/>
            </a:spcAft>
            <a:buNone/>
          </a:pPr>
          <a:r>
            <a:rPr lang="en-US" sz="1900" b="1" kern="1200"/>
            <a:t>Race</a:t>
          </a:r>
        </a:p>
      </dsp:txBody>
      <dsp:txXfrm>
        <a:off x="374425" y="2162834"/>
        <a:ext cx="1302845" cy="781707"/>
      </dsp:txXfrm>
    </dsp:sp>
    <dsp:sp modelId="{BA53A723-619F-4FB2-BC7D-4052256E729A}">
      <dsp:nvSpPr>
        <dsp:cNvPr id="0" name=""/>
        <dsp:cNvSpPr/>
      </dsp:nvSpPr>
      <dsp:spPr>
        <a:xfrm>
          <a:off x="3277972" y="2507968"/>
          <a:ext cx="269054" cy="91440"/>
        </a:xfrm>
        <a:custGeom>
          <a:avLst/>
          <a:gdLst/>
          <a:ahLst/>
          <a:cxnLst/>
          <a:rect l="0" t="0" r="0" b="0"/>
          <a:pathLst>
            <a:path>
              <a:moveTo>
                <a:pt x="0" y="45720"/>
              </a:moveTo>
              <a:lnTo>
                <a:pt x="269054"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b="1" kern="1200"/>
        </a:p>
      </dsp:txBody>
      <dsp:txXfrm>
        <a:off x="3405008" y="2552189"/>
        <a:ext cx="14982" cy="2996"/>
      </dsp:txXfrm>
    </dsp:sp>
    <dsp:sp modelId="{FCF8FB38-26AC-4C98-BD93-DCEC11630068}">
      <dsp:nvSpPr>
        <dsp:cNvPr id="0" name=""/>
        <dsp:cNvSpPr/>
      </dsp:nvSpPr>
      <dsp:spPr>
        <a:xfrm>
          <a:off x="1976926" y="2162834"/>
          <a:ext cx="1302845" cy="781707"/>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3841" tIns="67012" rIns="63841" bIns="67012" numCol="1" spcCol="1270" anchor="ctr" anchorCtr="0">
          <a:noAutofit/>
        </a:bodyPr>
        <a:lstStyle/>
        <a:p>
          <a:pPr marL="0" lvl="0" indent="0" algn="ctr" defTabSz="844550" rtl="0">
            <a:lnSpc>
              <a:spcPct val="90000"/>
            </a:lnSpc>
            <a:spcBef>
              <a:spcPct val="0"/>
            </a:spcBef>
            <a:spcAft>
              <a:spcPct val="35000"/>
            </a:spcAft>
            <a:buNone/>
          </a:pPr>
          <a:r>
            <a:rPr lang="en-US" sz="1900" b="1" kern="1200"/>
            <a:t>Generation</a:t>
          </a:r>
        </a:p>
      </dsp:txBody>
      <dsp:txXfrm>
        <a:off x="1976926" y="2162834"/>
        <a:ext cx="1302845" cy="781707"/>
      </dsp:txXfrm>
    </dsp:sp>
    <dsp:sp modelId="{B5D2367D-A852-45C5-A294-CBBF8D962877}">
      <dsp:nvSpPr>
        <dsp:cNvPr id="0" name=""/>
        <dsp:cNvSpPr/>
      </dsp:nvSpPr>
      <dsp:spPr>
        <a:xfrm>
          <a:off x="3579426" y="2162834"/>
          <a:ext cx="1302845" cy="781707"/>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3841" tIns="67012" rIns="63841" bIns="67012" numCol="1" spcCol="1270" anchor="ctr" anchorCtr="0">
          <a:noAutofit/>
        </a:bodyPr>
        <a:lstStyle/>
        <a:p>
          <a:pPr marL="0" lvl="0" indent="0" algn="ctr" defTabSz="844550" rtl="0">
            <a:lnSpc>
              <a:spcPct val="90000"/>
            </a:lnSpc>
            <a:spcBef>
              <a:spcPct val="0"/>
            </a:spcBef>
            <a:spcAft>
              <a:spcPct val="35000"/>
            </a:spcAft>
            <a:buNone/>
          </a:pPr>
          <a:r>
            <a:rPr lang="en-US" sz="1900" b="1" kern="1200"/>
            <a:t>Nationality</a:t>
          </a:r>
        </a:p>
      </dsp:txBody>
      <dsp:txXfrm>
        <a:off x="3579426" y="2162834"/>
        <a:ext cx="1302845" cy="781707"/>
      </dsp:txXfrm>
    </dsp:sp>
  </dsp:spTree>
</dsp:drawing>
</file>

<file path=ppt/diagrams/layout1.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2.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Brickwork-HD-R1a.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2" name="Freeform 11"/>
          <p:cNvSpPr/>
          <p:nvPr/>
        </p:nvSpPr>
        <p:spPr>
          <a:xfrm>
            <a:off x="-15875" y="0"/>
            <a:ext cx="11683810" cy="6588125"/>
          </a:xfrm>
          <a:custGeom>
            <a:avLst/>
            <a:gdLst/>
            <a:ahLst/>
            <a:cxnLst/>
            <a:rect l="l" t="t" r="r" b="b"/>
            <a:pathLst>
              <a:path w="11683810" h="6588125">
                <a:moveTo>
                  <a:pt x="0" y="0"/>
                </a:moveTo>
                <a:lnTo>
                  <a:pt x="11318691" y="0"/>
                </a:lnTo>
                <a:lnTo>
                  <a:pt x="11683810" y="5976938"/>
                </a:lnTo>
                <a:lnTo>
                  <a:pt x="15875" y="6588125"/>
                </a:lnTo>
                <a:cubicBezTo>
                  <a:pt x="10583" y="4386792"/>
                  <a:pt x="5292" y="2185458"/>
                  <a:pt x="0" y="0"/>
                </a:cubicBezTo>
                <a:close/>
              </a:path>
            </a:pathLst>
          </a:custGeom>
          <a:ln>
            <a:noFill/>
          </a:ln>
          <a:effectLst>
            <a:outerShdw blurRad="101600" dist="152400" dir="4380000" algn="tl" rotWithShape="0">
              <a:srgbClr val="000000">
                <a:alpha val="43000"/>
              </a:srgbClr>
            </a:outerShdw>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0" y="4282257"/>
            <a:ext cx="11329257" cy="2028845"/>
          </a:xfrm>
          <a:custGeom>
            <a:avLst/>
            <a:gdLst/>
            <a:ahLst/>
            <a:cxnLst/>
            <a:rect l="l" t="t" r="r" b="b"/>
            <a:pathLst>
              <a:path w="11329257" h="2028845">
                <a:moveTo>
                  <a:pt x="0" y="588520"/>
                </a:moveTo>
                <a:lnTo>
                  <a:pt x="11244075" y="0"/>
                </a:lnTo>
                <a:lnTo>
                  <a:pt x="11329257" y="1424838"/>
                </a:lnTo>
                <a:lnTo>
                  <a:pt x="0" y="2028845"/>
                </a:lnTo>
                <a:lnTo>
                  <a:pt x="0" y="58852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26" name="Freeform 25"/>
          <p:cNvSpPr/>
          <p:nvPr/>
        </p:nvSpPr>
        <p:spPr>
          <a:xfrm>
            <a:off x="0" y="0"/>
            <a:ext cx="8719579" cy="456877"/>
          </a:xfrm>
          <a:custGeom>
            <a:avLst/>
            <a:gdLst/>
            <a:ahLst/>
            <a:cxnLst/>
            <a:rect l="l" t="t" r="r" b="b"/>
            <a:pathLst>
              <a:path w="8719579" h="456877">
                <a:moveTo>
                  <a:pt x="0" y="0"/>
                </a:moveTo>
                <a:lnTo>
                  <a:pt x="8719579" y="0"/>
                </a:lnTo>
                <a:lnTo>
                  <a:pt x="0" y="456877"/>
                </a:lnTo>
                <a:lnTo>
                  <a:pt x="0" y="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rot="21420000">
            <a:off x="-161800" y="293317"/>
            <a:ext cx="11367116" cy="5751804"/>
          </a:xfrm>
          <a:custGeom>
            <a:avLst/>
            <a:gdLst/>
            <a:ahLst/>
            <a:cxnLst/>
            <a:rect l="l" t="t" r="r" b="b"/>
            <a:pathLst>
              <a:path w="11367116" h="5751804">
                <a:moveTo>
                  <a:pt x="11346705" y="0"/>
                </a:moveTo>
                <a:cubicBezTo>
                  <a:pt x="11353509" y="1915114"/>
                  <a:pt x="11360312" y="3830229"/>
                  <a:pt x="11367116" y="5745343"/>
                </a:cubicBezTo>
                <a:lnTo>
                  <a:pt x="0" y="5751804"/>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2" name="Title 1"/>
          <p:cNvSpPr>
            <a:spLocks noGrp="1"/>
          </p:cNvSpPr>
          <p:nvPr>
            <p:ph type="ctrTitle"/>
          </p:nvPr>
        </p:nvSpPr>
        <p:spPr>
          <a:xfrm rot="21420000">
            <a:off x="891201" y="662656"/>
            <a:ext cx="9755187" cy="2766528"/>
          </a:xfrm>
        </p:spPr>
        <p:txBody>
          <a:bodyPr anchor="b">
            <a:normAutofit/>
          </a:bodyPr>
          <a:lstStyle>
            <a:lvl1pPr algn="r">
              <a:defRPr sz="8000"/>
            </a:lvl1pPr>
          </a:lstStyle>
          <a:p>
            <a:r>
              <a:rPr lang="en-US"/>
              <a:t>Click to edit Master title style</a:t>
            </a:r>
            <a:endParaRPr lang="en-US" dirty="0"/>
          </a:p>
        </p:txBody>
      </p:sp>
      <p:sp>
        <p:nvSpPr>
          <p:cNvPr id="3" name="Subtitle 2"/>
          <p:cNvSpPr>
            <a:spLocks noGrp="1"/>
          </p:cNvSpPr>
          <p:nvPr>
            <p:ph type="subTitle" idx="1"/>
          </p:nvPr>
        </p:nvSpPr>
        <p:spPr>
          <a:xfrm rot="21420000">
            <a:off x="983062" y="3505209"/>
            <a:ext cx="9755187" cy="550333"/>
          </a:xfrm>
        </p:spPr>
        <p:txBody>
          <a:bodyPr anchor="t">
            <a:noAutofit/>
          </a:bodyPr>
          <a:lstStyle>
            <a:lvl1pPr marL="0" indent="0" algn="r">
              <a:buNone/>
              <a:defRPr sz="28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rot="21420000">
            <a:off x="4948541" y="4578463"/>
            <a:ext cx="6143653" cy="1163112"/>
          </a:xfrm>
        </p:spPr>
        <p:txBody>
          <a:bodyPr/>
          <a:lstStyle>
            <a:lvl1pPr algn="ctr">
              <a:defRPr sz="5400">
                <a:solidFill>
                  <a:schemeClr val="accent1">
                    <a:lumMod val="50000"/>
                  </a:schemeClr>
                </a:solidFill>
              </a:defRPr>
            </a:lvl1pPr>
          </a:lstStyle>
          <a:p>
            <a:fld id="{F7AFFB9B-9FB8-469E-96F9-4D32314110B6}" type="datetimeFigureOut">
              <a:rPr lang="en-US" dirty="0"/>
              <a:t>2/19/2020</a:t>
            </a:fld>
            <a:endParaRPr lang="en-US" dirty="0"/>
          </a:p>
        </p:txBody>
      </p:sp>
      <p:sp>
        <p:nvSpPr>
          <p:cNvPr id="5" name="Footer Placeholder 4"/>
          <p:cNvSpPr>
            <a:spLocks noGrp="1"/>
          </p:cNvSpPr>
          <p:nvPr>
            <p:ph type="ftr" sz="quarter" idx="11"/>
          </p:nvPr>
        </p:nvSpPr>
        <p:spPr>
          <a:xfrm rot="21420000">
            <a:off x="-5560" y="4883024"/>
            <a:ext cx="4047239" cy="1195538"/>
          </a:xfrm>
        </p:spPr>
        <p:txBody>
          <a:bodyPr vert="horz" lIns="91440" tIns="45720" rIns="91440" bIns="45720" rtlCol="0" anchor="ctr"/>
          <a:lstStyle>
            <a:lvl1pPr algn="r">
              <a:defRPr lang="en-US" sz="5400" dirty="0"/>
            </a:lvl1pPr>
          </a:lstStyle>
          <a:p>
            <a:endParaRPr lang="en-US" dirty="0"/>
          </a:p>
        </p:txBody>
      </p:sp>
      <p:sp>
        <p:nvSpPr>
          <p:cNvPr id="6" name="Slide Number Placeholder 5"/>
          <p:cNvSpPr>
            <a:spLocks noGrp="1"/>
          </p:cNvSpPr>
          <p:nvPr>
            <p:ph type="sldNum" sz="quarter" idx="12"/>
          </p:nvPr>
        </p:nvSpPr>
        <p:spPr>
          <a:xfrm rot="21420000">
            <a:off x="9851758" y="3832648"/>
            <a:ext cx="907186" cy="498470"/>
          </a:xfrm>
        </p:spPr>
        <p:txBody>
          <a:bodyPr/>
          <a:lstStyle>
            <a:lvl1pPr>
              <a:defRPr sz="2400">
                <a:solidFill>
                  <a:schemeClr val="tx1">
                    <a:lumMod val="75000"/>
                    <a:lumOff val="25000"/>
                  </a:schemeClr>
                </a:solidFill>
              </a:defRPr>
            </a:lvl1pPr>
          </a:lstStyle>
          <a:p>
            <a:fld id="{6D22F896-40B5-4ADD-8801-0D06FADFA095}" type="slidenum">
              <a:rPr lang="en-US" dirty="0"/>
              <a:pPr/>
              <a:t>‹#›</a:t>
            </a:fld>
            <a:endParaRPr lang="en-US" dirty="0"/>
          </a:p>
        </p:txBody>
      </p:sp>
      <p:sp>
        <p:nvSpPr>
          <p:cNvPr id="25" name="5-Point Star 24"/>
          <p:cNvSpPr/>
          <p:nvPr/>
        </p:nvSpPr>
        <p:spPr>
          <a:xfrm rot="21420000">
            <a:off x="4221385" y="5111356"/>
            <a:ext cx="515386" cy="515386"/>
          </a:xfrm>
          <a:prstGeom prst="star5">
            <a:avLst>
              <a:gd name="adj" fmla="val 26693"/>
              <a:gd name="hf" fmla="val 105146"/>
              <a:gd name="vf" fmla="val 110557"/>
            </a:avLst>
          </a:prstGeom>
          <a:solidFill>
            <a:schemeClr val="tx1">
              <a:alpha val="40000"/>
            </a:schemeClr>
          </a:solidFill>
          <a:ln>
            <a:noFill/>
          </a:ln>
        </p:spPr>
        <p:style>
          <a:lnRef idx="1">
            <a:schemeClr val="accent1"/>
          </a:lnRef>
          <a:fillRef idx="3">
            <a:schemeClr val="accent1"/>
          </a:fillRef>
          <a:effectRef idx="2">
            <a:schemeClr val="accent1"/>
          </a:effectRef>
          <a:fontRef idx="minor">
            <a:schemeClr val="lt1"/>
          </a:fontRef>
        </p:style>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685800" y="2063396"/>
            <a:ext cx="10394707" cy="33111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EFBDC27-E420-4878-9EE6-7B9656D6442A}" type="datetimeFigureOut">
              <a:rPr lang="en-US" dirty="0"/>
              <a:t>2/19/2020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5801" y="685800"/>
            <a:ext cx="10394707" cy="3193487"/>
          </a:xfrm>
        </p:spPr>
        <p:txBody>
          <a:bodyPr anchor="b">
            <a:normAutofit/>
          </a:bodyPr>
          <a:lstStyle>
            <a:lvl1pPr algn="l">
              <a:defRPr sz="5400"/>
            </a:lvl1pPr>
          </a:lstStyle>
          <a:p>
            <a:r>
              <a:rPr lang="en-US"/>
              <a:t>Click to edit Master title style</a:t>
            </a:r>
            <a:endParaRPr lang="en-US" dirty="0"/>
          </a:p>
        </p:txBody>
      </p:sp>
      <p:sp>
        <p:nvSpPr>
          <p:cNvPr id="3" name="Text Placeholder 2"/>
          <p:cNvSpPr>
            <a:spLocks noGrp="1"/>
          </p:cNvSpPr>
          <p:nvPr>
            <p:ph type="body" idx="1"/>
          </p:nvPr>
        </p:nvSpPr>
        <p:spPr>
          <a:xfrm>
            <a:off x="685801" y="3742267"/>
            <a:ext cx="10394707" cy="1639614"/>
          </a:xfrm>
        </p:spPr>
        <p:txBody>
          <a:bodyPr anchor="t">
            <a:normAutofit/>
          </a:bodyPr>
          <a:lstStyle>
            <a:lvl1pPr marL="0" indent="0" algn="l">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F7F47CF-67C9-420C-80A5-E2069FF0C2DF}" type="datetimeFigureOut">
              <a:rPr lang="en-US" dirty="0"/>
              <a:t>2/19/2020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14" name="Title 1"/>
          <p:cNvSpPr>
            <a:spLocks noGrp="1"/>
          </p:cNvSpPr>
          <p:nvPr>
            <p:ph type="title"/>
          </p:nvPr>
        </p:nvSpPr>
        <p:spPr>
          <a:xfrm>
            <a:off x="685801" y="685800"/>
            <a:ext cx="10396882" cy="1158140"/>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685800" y="2063396"/>
            <a:ext cx="5088714" cy="3311189"/>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5993971" y="2063396"/>
            <a:ext cx="5086538" cy="3311189"/>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E22DC73-F065-42F5-A9F2-D90B2E42A0B3}" type="datetimeFigureOut">
              <a:rPr lang="en-US" dirty="0"/>
              <a:t>2/19/2020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4" name="Title 1"/>
          <p:cNvSpPr>
            <a:spLocks noGrp="1"/>
          </p:cNvSpPr>
          <p:nvPr>
            <p:ph type="title"/>
          </p:nvPr>
        </p:nvSpPr>
        <p:spPr>
          <a:xfrm>
            <a:off x="685801" y="685800"/>
            <a:ext cx="10394707" cy="115814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8356" y="2063396"/>
            <a:ext cx="4856158" cy="679994"/>
          </a:xfrm>
        </p:spPr>
        <p:txBody>
          <a:bodyPr anchor="b">
            <a:noAutofit/>
          </a:bodyPr>
          <a:lstStyle>
            <a:lvl1pPr marL="0" indent="0">
              <a:lnSpc>
                <a:spcPct val="90000"/>
              </a:lnSpc>
              <a:buNone/>
              <a:defRPr sz="26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685802" y="2861733"/>
            <a:ext cx="5088712" cy="2512852"/>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8191" y="2063396"/>
            <a:ext cx="4864491" cy="679994"/>
          </a:xfrm>
        </p:spPr>
        <p:txBody>
          <a:bodyPr anchor="b">
            <a:noAutofit/>
          </a:bodyPr>
          <a:lstStyle>
            <a:lvl1pPr marL="0" indent="0">
              <a:lnSpc>
                <a:spcPct val="90000"/>
              </a:lnSpc>
              <a:buNone/>
              <a:defRPr sz="26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5993969" y="2861733"/>
            <a:ext cx="5088713" cy="2512852"/>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6BEA702-9B29-41CC-9BCC-3DF8A0D379FE}" type="datetimeFigureOut">
              <a:rPr lang="en-US" dirty="0"/>
              <a:t>2/19/2020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97649AC-CB8F-4FF1-9A34-5861C74DD0A7}" type="datetimeFigureOut">
              <a:rPr lang="en-US" dirty="0"/>
              <a:t>2/19/2020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EC5CECA-2D3A-4680-9B49-752200DE467C}" type="datetimeFigureOut">
              <a:rPr lang="en-US" dirty="0"/>
              <a:t>2/19/2020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93643" y="685800"/>
            <a:ext cx="4126860" cy="2023252"/>
          </a:xfrm>
        </p:spPr>
        <p:txBody>
          <a:bodyPr anchor="b">
            <a:normAutofit/>
          </a:bodyPr>
          <a:lstStyle>
            <a:lvl1pPr algn="ctr">
              <a:defRPr sz="3600"/>
            </a:lvl1pPr>
          </a:lstStyle>
          <a:p>
            <a:r>
              <a:rPr lang="en-US"/>
              <a:t>Click to edit Master title style</a:t>
            </a:r>
            <a:endParaRPr lang="en-US" dirty="0"/>
          </a:p>
        </p:txBody>
      </p:sp>
      <p:sp>
        <p:nvSpPr>
          <p:cNvPr id="10" name="Content Placeholder 2"/>
          <p:cNvSpPr>
            <a:spLocks noGrp="1"/>
          </p:cNvSpPr>
          <p:nvPr>
            <p:ph sz="quarter" idx="13"/>
          </p:nvPr>
        </p:nvSpPr>
        <p:spPr>
          <a:xfrm>
            <a:off x="5046132" y="685800"/>
            <a:ext cx="6034375" cy="46887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93642" y="2709052"/>
            <a:ext cx="4126861" cy="2665533"/>
          </a:xfrm>
        </p:spPr>
        <p:txBody>
          <a:bodyPr anchor="t">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0C3BFE2-83B7-4B0A-B9D3-AB28331082B3}" type="datetimeFigureOut">
              <a:rPr lang="en-US" dirty="0"/>
              <a:t>2/19/2020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685800"/>
            <a:ext cx="6345302" cy="2023252"/>
          </a:xfrm>
        </p:spPr>
        <p:txBody>
          <a:bodyPr anchor="b">
            <a:normAutofit/>
          </a:bodyPr>
          <a:lstStyle>
            <a:lvl1pPr algn="ct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82362" y="0"/>
            <a:ext cx="3598146" cy="5071533"/>
          </a:xfrm>
          <a:ln w="57150" cmpd="thinThick">
            <a:solidFill>
              <a:schemeClr val="bg1">
                <a:lumMod val="50000"/>
              </a:schemeClr>
            </a:solidFill>
            <a:miter lim="800000"/>
          </a:ln>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1" y="2709052"/>
            <a:ext cx="6345301" cy="2362481"/>
          </a:xfrm>
        </p:spPr>
        <p:txBody>
          <a:bodyPr anchor="t">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2EF78E3-FDA3-4D28-AAA2-0B81F349A39D}" type="datetimeFigureOut">
              <a:rPr lang="en-US" dirty="0"/>
              <a:t>2/19/2020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4106333"/>
            <a:ext cx="10394708" cy="58884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5801" y="685799"/>
            <a:ext cx="10392513" cy="3194903"/>
          </a:xfrm>
          <a:ln w="57150" cmpd="thinThick">
            <a:solidFill>
              <a:schemeClr val="bg1">
                <a:lumMod val="50000"/>
              </a:schemeClr>
            </a:solidFill>
            <a:miter lim="800000"/>
          </a:ln>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780" y="4702923"/>
            <a:ext cx="10394728" cy="682472"/>
          </a:xfrm>
        </p:spPr>
        <p:txBody>
          <a:bodyPr anchor="t"/>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41D2AC3-6A0B-4169-B1EA-E3AE8B351BDD}" type="datetimeFigureOut">
              <a:rPr lang="en-US" dirty="0"/>
              <a:t>2/19/2020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1" y="685800"/>
            <a:ext cx="10396902" cy="3194903"/>
          </a:xfrm>
        </p:spPr>
        <p:txBody>
          <a:bodyPr anchor="ctr">
            <a:normAutofit/>
          </a:bodyPr>
          <a:lstStyle>
            <a:lvl1pPr algn="ctr">
              <a:defRPr sz="4800"/>
            </a:lvl1pPr>
          </a:lstStyle>
          <a:p>
            <a:r>
              <a:rPr lang="en-US"/>
              <a:t>Click to edit Master title style</a:t>
            </a:r>
            <a:endParaRPr lang="en-US" dirty="0"/>
          </a:p>
        </p:txBody>
      </p:sp>
      <p:sp>
        <p:nvSpPr>
          <p:cNvPr id="4" name="Text Placeholder 3"/>
          <p:cNvSpPr>
            <a:spLocks noGrp="1"/>
          </p:cNvSpPr>
          <p:nvPr>
            <p:ph type="body" sz="half" idx="2"/>
          </p:nvPr>
        </p:nvSpPr>
        <p:spPr>
          <a:xfrm>
            <a:off x="685779" y="4106333"/>
            <a:ext cx="10394729" cy="1273606"/>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D4B9363-8B87-41B7-9F8E-64519CBB8F34}" type="datetimeFigureOut">
              <a:rPr lang="en-US" dirty="0"/>
              <a:t>2/19/2020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21732" y="685800"/>
            <a:ext cx="9525020" cy="2916704"/>
          </a:xfrm>
        </p:spPr>
        <p:txBody>
          <a:bodyPr anchor="ctr">
            <a:normAutofit/>
          </a:bodyPr>
          <a:lstStyle>
            <a:lvl1pPr algn="ctr">
              <a:defRPr sz="4800"/>
            </a:lvl1pPr>
          </a:lstStyle>
          <a:p>
            <a:r>
              <a:rPr lang="en-US"/>
              <a:t>Click to edit Master title style</a:t>
            </a:r>
            <a:endParaRPr lang="en-US" dirty="0"/>
          </a:p>
        </p:txBody>
      </p:sp>
      <p:sp>
        <p:nvSpPr>
          <p:cNvPr id="12" name="Text Placeholder 3"/>
          <p:cNvSpPr>
            <a:spLocks noGrp="1"/>
          </p:cNvSpPr>
          <p:nvPr>
            <p:ph type="body" sz="half" idx="13"/>
          </p:nvPr>
        </p:nvSpPr>
        <p:spPr>
          <a:xfrm>
            <a:off x="1550264" y="3610032"/>
            <a:ext cx="8667956" cy="377768"/>
          </a:xfrm>
        </p:spPr>
        <p:txBody>
          <a:bodyPr anchor="t">
            <a:normAutofit/>
          </a:bodyPr>
          <a:lstStyle>
            <a:lvl1pPr marL="0" indent="0" algn="r">
              <a:buNone/>
              <a:defRPr sz="1400">
                <a:solidFill>
                  <a:schemeClr val="tx1">
                    <a:lumMod val="50000"/>
                    <a:lumOff val="50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685801" y="4106334"/>
            <a:ext cx="10396882" cy="1268252"/>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AEF5746-5284-4951-9F37-7AE924EDBCB7}" type="datetimeFigureOut">
              <a:rPr lang="en-US" dirty="0"/>
              <a:t>2/19/2020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13" name="TextBox 12"/>
          <p:cNvSpPr txBox="1"/>
          <p:nvPr/>
        </p:nvSpPr>
        <p:spPr>
          <a:xfrm>
            <a:off x="685801" y="89262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473083" y="292282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5800" y="1723854"/>
            <a:ext cx="10394707" cy="2511835"/>
          </a:xfrm>
        </p:spPr>
        <p:txBody>
          <a:bodyPr anchor="b">
            <a:normAutofit/>
          </a:bodyPr>
          <a:lstStyle>
            <a:lvl1pPr algn="l">
              <a:defRPr sz="4800"/>
            </a:lvl1pPr>
          </a:lstStyle>
          <a:p>
            <a:r>
              <a:rPr lang="en-US"/>
              <a:t>Click to edit Master title style</a:t>
            </a:r>
            <a:endParaRPr lang="en-US" dirty="0"/>
          </a:p>
        </p:txBody>
      </p:sp>
      <p:sp>
        <p:nvSpPr>
          <p:cNvPr id="4" name="Text Placeholder 3"/>
          <p:cNvSpPr>
            <a:spLocks noGrp="1"/>
          </p:cNvSpPr>
          <p:nvPr>
            <p:ph type="body" sz="half" idx="2"/>
          </p:nvPr>
        </p:nvSpPr>
        <p:spPr>
          <a:xfrm>
            <a:off x="685800" y="4247468"/>
            <a:ext cx="10394707" cy="1140644"/>
          </a:xfrm>
        </p:spPr>
        <p:txBody>
          <a:bodyPr anchor="t">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2398B29-7265-4A65-A2A4-6703C057B7C1}" type="datetimeFigureOut">
              <a:rPr lang="en-US" dirty="0"/>
              <a:t>2/19/2020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685802" y="685800"/>
            <a:ext cx="10394706" cy="1151965"/>
          </a:xfrm>
        </p:spPr>
        <p:txBody>
          <a:bodyPr/>
          <a:lstStyle>
            <a:lvl1pPr algn="ctr">
              <a:defRPr/>
            </a:lvl1pPr>
          </a:lstStyle>
          <a:p>
            <a:r>
              <a:rPr lang="en-US"/>
              <a:t>Click to edit Master title style</a:t>
            </a:r>
            <a:endParaRPr lang="en-US" dirty="0"/>
          </a:p>
        </p:txBody>
      </p:sp>
      <p:sp>
        <p:nvSpPr>
          <p:cNvPr id="7" name="Text Placeholder 2"/>
          <p:cNvSpPr>
            <a:spLocks noGrp="1"/>
          </p:cNvSpPr>
          <p:nvPr>
            <p:ph type="body" idx="1"/>
          </p:nvPr>
        </p:nvSpPr>
        <p:spPr>
          <a:xfrm>
            <a:off x="685802"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802"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234622"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234621"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770380"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770380"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28FBA082-94DF-4C4B-A041-6624924AB0A8}" type="datetimeFigureOut">
              <a:rPr lang="en-US" dirty="0"/>
              <a:t>2/19/2020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685801" y="685800"/>
            <a:ext cx="10396882" cy="1151965"/>
          </a:xfrm>
        </p:spPr>
        <p:txBody>
          <a:bodyPr/>
          <a:lstStyle>
            <a:lvl1pPr algn="ctr">
              <a:defRPr/>
            </a:lvl1pPr>
          </a:lstStyle>
          <a:p>
            <a:r>
              <a:rPr lang="en-US"/>
              <a:t>Click to edit Master title style</a:t>
            </a:r>
            <a:endParaRPr lang="en-US" dirty="0"/>
          </a:p>
        </p:txBody>
      </p:sp>
      <p:sp>
        <p:nvSpPr>
          <p:cNvPr id="19" name="Text Placeholder 2"/>
          <p:cNvSpPr>
            <a:spLocks noGrp="1"/>
          </p:cNvSpPr>
          <p:nvPr>
            <p:ph type="body" idx="1"/>
          </p:nvPr>
        </p:nvSpPr>
        <p:spPr>
          <a:xfrm>
            <a:off x="691840"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5780" y="2063395"/>
            <a:ext cx="3310128" cy="1536725"/>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91840" y="4389287"/>
            <a:ext cx="3310128" cy="98529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237410"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235999" y="2063395"/>
            <a:ext cx="3310128" cy="1535237"/>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235999" y="4389286"/>
            <a:ext cx="3310128" cy="98530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768944"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768819" y="2063394"/>
            <a:ext cx="3310128" cy="1537196"/>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768819" y="4389284"/>
            <a:ext cx="3310128" cy="985302"/>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B27686C4-3AB5-4E0C-86CA-FB108C350AA9}" type="datetimeFigureOut">
              <a:rPr lang="en-US" dirty="0"/>
              <a:t>2/19/2020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r">
              <a:defRPr/>
            </a:lvl1p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685800" y="2063396"/>
            <a:ext cx="10394707" cy="331119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9FF1211-4E0C-4AB3-B04F-585959BDAFE8}" type="datetimeFigureOut">
              <a:rPr lang="en-US" dirty="0"/>
              <a:t>2/19/2020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15862" y="685800"/>
            <a:ext cx="2264646" cy="4688785"/>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685800" y="685800"/>
            <a:ext cx="7904431" cy="4688785"/>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BDECAF-D3BE-4069-9C78-642ECCD01477}" type="datetimeFigureOut">
              <a:rPr lang="en-US" dirty="0"/>
              <a:t>2/19/2020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jp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Brickwork-HD-R1a.jp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grpSp>
        <p:nvGrpSpPr>
          <p:cNvPr id="10" name="Group 9"/>
          <p:cNvGrpSpPr/>
          <p:nvPr/>
        </p:nvGrpSpPr>
        <p:grpSpPr>
          <a:xfrm>
            <a:off x="-25397" y="0"/>
            <a:ext cx="12005350" cy="6644081"/>
            <a:chOff x="-25397" y="0"/>
            <a:chExt cx="12005350" cy="6644081"/>
          </a:xfrm>
        </p:grpSpPr>
        <p:sp useBgFill="1">
          <p:nvSpPr>
            <p:cNvPr id="11" name="Rectangle 10"/>
            <p:cNvSpPr/>
            <p:nvPr/>
          </p:nvSpPr>
          <p:spPr>
            <a:xfrm>
              <a:off x="1" y="0"/>
              <a:ext cx="11979952"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25397" y="0"/>
              <a:ext cx="11773291"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13" name="Rectangle 12"/>
            <p:cNvSpPr/>
            <p:nvPr/>
          </p:nvSpPr>
          <p:spPr>
            <a:xfrm>
              <a:off x="1" y="5600215"/>
              <a:ext cx="11706512" cy="780581"/>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85801" y="685800"/>
            <a:ext cx="10396882" cy="1151965"/>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063396"/>
            <a:ext cx="10396883" cy="3311189"/>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98083" y="5757334"/>
            <a:ext cx="3784600" cy="498470"/>
          </a:xfrm>
          <a:prstGeom prst="rect">
            <a:avLst/>
          </a:prstGeom>
        </p:spPr>
        <p:txBody>
          <a:bodyPr vert="horz" lIns="91440" tIns="45720" rIns="91440" bIns="45720" rtlCol="0" anchor="ctr"/>
          <a:lstStyle>
            <a:lvl1pPr algn="r">
              <a:defRPr sz="3200" cap="all" baseline="0">
                <a:solidFill>
                  <a:schemeClr val="accent1">
                    <a:lumMod val="50000"/>
                  </a:schemeClr>
                </a:solidFill>
              </a:defRPr>
            </a:lvl1pPr>
          </a:lstStyle>
          <a:p>
            <a:fld id="{C35BB1C6-BF8F-4481-8AB2-603A1C8A906A}" type="datetimeFigureOut">
              <a:rPr lang="en-US" dirty="0"/>
              <a:t>2/19/2020</a:t>
            </a:fld>
            <a:endParaRPr lang="en-US" dirty="0"/>
          </a:p>
        </p:txBody>
      </p:sp>
      <p:sp>
        <p:nvSpPr>
          <p:cNvPr id="5" name="Footer Placeholder 4"/>
          <p:cNvSpPr>
            <a:spLocks noGrp="1"/>
          </p:cNvSpPr>
          <p:nvPr>
            <p:ph type="ftr" sz="quarter" idx="3"/>
          </p:nvPr>
        </p:nvSpPr>
        <p:spPr>
          <a:xfrm>
            <a:off x="685801" y="5757334"/>
            <a:ext cx="5499719" cy="498470"/>
          </a:xfrm>
          <a:prstGeom prst="rect">
            <a:avLst/>
          </a:prstGeom>
        </p:spPr>
        <p:txBody>
          <a:bodyPr vert="horz" lIns="91440" tIns="45720" rIns="91440" bIns="45720" rtlCol="0" anchor="ctr"/>
          <a:lstStyle>
            <a:lvl1pPr algn="l">
              <a:defRPr sz="3200" cap="all" baseline="0">
                <a:solidFill>
                  <a:schemeClr val="accent1">
                    <a:lumMod val="50000"/>
                  </a:schemeClr>
                </a:solidFill>
              </a:defRPr>
            </a:lvl1pPr>
          </a:lstStyle>
          <a:p>
            <a:endParaRPr lang="en-US" dirty="0"/>
          </a:p>
        </p:txBody>
      </p:sp>
      <p:sp>
        <p:nvSpPr>
          <p:cNvPr id="6" name="Slide Number Placeholder 5"/>
          <p:cNvSpPr>
            <a:spLocks noGrp="1"/>
          </p:cNvSpPr>
          <p:nvPr>
            <p:ph type="sldNum" sz="quarter" idx="4"/>
          </p:nvPr>
        </p:nvSpPr>
        <p:spPr>
          <a:xfrm>
            <a:off x="6287121" y="5757334"/>
            <a:ext cx="907186" cy="498470"/>
          </a:xfrm>
          <a:prstGeom prst="rect">
            <a:avLst/>
          </a:prstGeom>
        </p:spPr>
        <p:txBody>
          <a:bodyPr vert="horz" lIns="91440" tIns="45720" rIns="91440" bIns="45720" rtlCol="0" anchor="ctr"/>
          <a:lstStyle>
            <a:lvl1pPr algn="ctr">
              <a:defRPr sz="3200" cap="all" baseline="0">
                <a:solidFill>
                  <a:schemeClr val="accent1">
                    <a:lumMod val="50000"/>
                  </a:schemeClr>
                </a:solidFill>
              </a:defRPr>
            </a:lvl1pPr>
          </a:lstStyle>
          <a:p>
            <a:fld id="{6D22F896-40B5-4ADD-8801-0D06FADFA09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hf sldNum="0" hdr="0" ftr="0" dt="0"/>
  <p:txStyles>
    <p:titleStyle>
      <a:lvl1pPr algn="l" defTabSz="914400" rtl="0" eaLnBrk="1" latinLnBrk="0" hangingPunct="1">
        <a:lnSpc>
          <a:spcPct val="90000"/>
        </a:lnSpc>
        <a:spcBef>
          <a:spcPct val="0"/>
        </a:spcBef>
        <a:buNone/>
        <a:defRPr sz="5400" kern="1200" cap="all" baseline="0">
          <a:solidFill>
            <a:schemeClr val="accent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60000"/>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4.jpg"/></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6.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eg"/><Relationship Id="rId1" Type="http://schemas.openxmlformats.org/officeDocument/2006/relationships/slideLayout" Target="../slideLayouts/slideLayout6.xml"/><Relationship Id="rId4" Type="http://schemas.openxmlformats.org/officeDocument/2006/relationships/image" Target="../media/image7.jpeg"/></Relationships>
</file>

<file path=ppt/slides/_rels/slide7.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3.jpg"/><Relationship Id="rId7" Type="http://schemas.openxmlformats.org/officeDocument/2006/relationships/diagramQuickStyle" Target="../diagrams/quickStyle2.xml"/><Relationship Id="rId2" Type="http://schemas.openxmlformats.org/officeDocument/2006/relationships/image" Target="../media/image2.jpeg"/><Relationship Id="rId1" Type="http://schemas.openxmlformats.org/officeDocument/2006/relationships/slideLayout" Target="../slideLayouts/slideLayout6.xml"/><Relationship Id="rId6" Type="http://schemas.openxmlformats.org/officeDocument/2006/relationships/diagramLayout" Target="../diagrams/layout2.xml"/><Relationship Id="rId5" Type="http://schemas.openxmlformats.org/officeDocument/2006/relationships/diagramData" Target="../diagrams/data2.xml"/><Relationship Id="rId4" Type="http://schemas.openxmlformats.org/officeDocument/2006/relationships/image" Target="../media/image8.jpeg"/><Relationship Id="rId9" Type="http://schemas.microsoft.com/office/2007/relationships/diagramDrawing" Target="../diagrams/drawing2.xml"/></Relationships>
</file>

<file path=ppt/slides/_rels/slide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eg"/><Relationship Id="rId1" Type="http://schemas.openxmlformats.org/officeDocument/2006/relationships/slideLayout" Target="../slideLayouts/slideLayout6.xml"/><Relationship Id="rId6" Type="http://schemas.openxmlformats.org/officeDocument/2006/relationships/image" Target="../media/image11.png"/><Relationship Id="rId5" Type="http://schemas.openxmlformats.org/officeDocument/2006/relationships/image" Target="../media/image10.jpg"/><Relationship Id="rId4" Type="http://schemas.openxmlformats.org/officeDocument/2006/relationships/image" Target="../media/image9.png"/></Relationships>
</file>

<file path=ppt/slides/_rels/slide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eg"/><Relationship Id="rId1" Type="http://schemas.openxmlformats.org/officeDocument/2006/relationships/slideLayout" Target="../slideLayouts/slideLayout6.xml"/><Relationship Id="rId4" Type="http://schemas.openxmlformats.org/officeDocument/2006/relationships/image" Target="../media/image12.png"/></Relationships>
</file>

<file path=ppt/slides/_rels/slide10.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image" Target="../media/image3.jp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3.jpg"/><Relationship Id="rId7" Type="http://schemas.openxmlformats.org/officeDocument/2006/relationships/image" Target="../media/image17.png"/><Relationship Id="rId2" Type="http://schemas.openxmlformats.org/officeDocument/2006/relationships/image" Target="../media/image2.jpeg"/><Relationship Id="rId1" Type="http://schemas.openxmlformats.org/officeDocument/2006/relationships/slideLayout" Target="../slideLayouts/slideLayout6.xml"/><Relationship Id="rId6" Type="http://schemas.openxmlformats.org/officeDocument/2006/relationships/image" Target="../media/image16.png"/><Relationship Id="rId5" Type="http://schemas.openxmlformats.org/officeDocument/2006/relationships/image" Target="../media/image15.jpg"/><Relationship Id="rId4" Type="http://schemas.openxmlformats.org/officeDocument/2006/relationships/image" Target="../media/image14.jpg"/></Relationships>
</file>

<file path=ppt/slides/_rels/slide1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e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eg"/><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e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eg"/><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eg"/><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eg"/><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eg"/><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e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3A3877-B9FA-4924-A3E9-4E4B72981DC1}"/>
              </a:ext>
            </a:extLst>
          </p:cNvPr>
          <p:cNvSpPr>
            <a:spLocks noGrp="1"/>
          </p:cNvSpPr>
          <p:nvPr>
            <p:ph type="ctrTitle"/>
          </p:nvPr>
        </p:nvSpPr>
        <p:spPr/>
        <p:txBody>
          <a:bodyPr>
            <a:normAutofit fontScale="90000"/>
          </a:bodyPr>
          <a:lstStyle/>
          <a:p>
            <a:r>
              <a:rPr lang="en-GB" dirty="0"/>
              <a:t>Marketing Fundamentals – Week 4	</a:t>
            </a:r>
          </a:p>
        </p:txBody>
      </p:sp>
      <p:sp>
        <p:nvSpPr>
          <p:cNvPr id="3" name="Subtitle 2">
            <a:extLst>
              <a:ext uri="{FF2B5EF4-FFF2-40B4-BE49-F238E27FC236}">
                <a16:creationId xmlns:a16="http://schemas.microsoft.com/office/drawing/2014/main" id="{63CC2239-29EF-4502-89C1-189CCA634873}"/>
              </a:ext>
            </a:extLst>
          </p:cNvPr>
          <p:cNvSpPr>
            <a:spLocks noGrp="1"/>
          </p:cNvSpPr>
          <p:nvPr>
            <p:ph type="subTitle" idx="1"/>
          </p:nvPr>
        </p:nvSpPr>
        <p:spPr/>
        <p:txBody>
          <a:bodyPr/>
          <a:lstStyle/>
          <a:p>
            <a:r>
              <a:rPr lang="en-GB" dirty="0"/>
              <a:t>Dr Gareth Hughes</a:t>
            </a:r>
          </a:p>
        </p:txBody>
      </p:sp>
    </p:spTree>
    <p:extLst>
      <p:ext uri="{BB962C8B-B14F-4D97-AF65-F5344CB8AC3E}">
        <p14:creationId xmlns:p14="http://schemas.microsoft.com/office/powerpoint/2010/main" val="946577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blip>
          <a:stretch/>
        </a:blip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1D7BE49D-A34B-4F25-BC8C-CE9E2B37FAA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2" name="Rectangle 11">
            <a:extLst>
              <a:ext uri="{FF2B5EF4-FFF2-40B4-BE49-F238E27FC236}">
                <a16:creationId xmlns:a16="http://schemas.microsoft.com/office/drawing/2014/main" id="{66DFDEE3-F2F4-48C9-8222-CA273412CD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1979952"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sp>
      <p:pic>
        <p:nvPicPr>
          <p:cNvPr id="5" name="Picture 4" descr="A drawing of a face&#10;&#10;Description automatically generated">
            <a:extLst>
              <a:ext uri="{FF2B5EF4-FFF2-40B4-BE49-F238E27FC236}">
                <a16:creationId xmlns:a16="http://schemas.microsoft.com/office/drawing/2014/main" id="{5AF8A64E-89F5-41FB-BC3E-772B6338DA63}"/>
              </a:ext>
            </a:extLst>
          </p:cNvPr>
          <p:cNvPicPr>
            <a:picLocks noChangeAspect="1"/>
          </p:cNvPicPr>
          <p:nvPr/>
        </p:nvPicPr>
        <p:blipFill rotWithShape="1">
          <a:blip r:embed="rId4"/>
          <a:srcRect l="10580" r="2244" b="-1"/>
          <a:stretch/>
        </p:blipFill>
        <p:spPr>
          <a:xfrm>
            <a:off x="6327849" y="234347"/>
            <a:ext cx="5146360" cy="5903415"/>
          </a:xfrm>
          <a:prstGeom prst="rect">
            <a:avLst/>
          </a:prstGeom>
          <a:ln>
            <a:noFill/>
          </a:ln>
        </p:spPr>
      </p:pic>
      <p:sp>
        <p:nvSpPr>
          <p:cNvPr id="14" name="Freeform 9">
            <a:extLst>
              <a:ext uri="{FF2B5EF4-FFF2-40B4-BE49-F238E27FC236}">
                <a16:creationId xmlns:a16="http://schemas.microsoft.com/office/drawing/2014/main" id="{95A09B00-70D2-4998-8FA5-3A8ED576D9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397" y="0"/>
            <a:ext cx="11773291"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16" name="Rectangle 15">
            <a:extLst>
              <a:ext uri="{FF2B5EF4-FFF2-40B4-BE49-F238E27FC236}">
                <a16:creationId xmlns:a16="http://schemas.microsoft.com/office/drawing/2014/main" id="{4B5FB9F9-CCF5-4072-83C3-3B45E1409F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6094412" cy="6380796"/>
          </a:xfrm>
          <a:prstGeom prst="rect">
            <a:avLst/>
          </a:prstGeom>
          <a:gradFill flip="none" rotWithShape="1">
            <a:gsLst>
              <a:gs pos="34000">
                <a:schemeClr val="accent1"/>
              </a:gs>
              <a:gs pos="100000">
                <a:schemeClr val="accent1">
                  <a:lumMod val="60000"/>
                </a:schemeClr>
              </a:gs>
            </a:gsLst>
            <a:lin ang="8100000" scaled="1"/>
            <a:tileRect/>
          </a:gra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BFEB0537-EF5F-4ADD-A6FD-C38696A70633}"/>
              </a:ext>
            </a:extLst>
          </p:cNvPr>
          <p:cNvSpPr>
            <a:spLocks noGrp="1"/>
          </p:cNvSpPr>
          <p:nvPr>
            <p:ph type="title"/>
          </p:nvPr>
        </p:nvSpPr>
        <p:spPr>
          <a:xfrm>
            <a:off x="685799" y="690479"/>
            <a:ext cx="4957275" cy="1146825"/>
          </a:xfrm>
        </p:spPr>
        <p:txBody>
          <a:bodyPr>
            <a:normAutofit/>
          </a:bodyPr>
          <a:lstStyle/>
          <a:p>
            <a:r>
              <a:rPr lang="en-GB">
                <a:solidFill>
                  <a:schemeClr val="bg1"/>
                </a:solidFill>
              </a:rPr>
              <a:t>Today’s Session</a:t>
            </a:r>
          </a:p>
        </p:txBody>
      </p:sp>
      <p:sp>
        <p:nvSpPr>
          <p:cNvPr id="3" name="Content Placeholder 2">
            <a:extLst>
              <a:ext uri="{FF2B5EF4-FFF2-40B4-BE49-F238E27FC236}">
                <a16:creationId xmlns:a16="http://schemas.microsoft.com/office/drawing/2014/main" id="{F74F28B3-7A16-4537-8314-F7015CF6C671}"/>
              </a:ext>
            </a:extLst>
          </p:cNvPr>
          <p:cNvSpPr>
            <a:spLocks noGrp="1"/>
          </p:cNvSpPr>
          <p:nvPr>
            <p:ph sz="quarter" idx="13"/>
          </p:nvPr>
        </p:nvSpPr>
        <p:spPr>
          <a:xfrm>
            <a:off x="685800" y="2063395"/>
            <a:ext cx="4957273" cy="3446103"/>
          </a:xfrm>
        </p:spPr>
        <p:txBody>
          <a:bodyPr>
            <a:normAutofit/>
          </a:bodyPr>
          <a:lstStyle/>
          <a:p>
            <a:r>
              <a:rPr lang="en-GB" sz="3600" dirty="0">
                <a:solidFill>
                  <a:schemeClr val="bg1"/>
                </a:solidFill>
              </a:rPr>
              <a:t>Market Segmentation</a:t>
            </a:r>
          </a:p>
          <a:p>
            <a:r>
              <a:rPr lang="en-GB" sz="3600" dirty="0">
                <a:solidFill>
                  <a:schemeClr val="bg1"/>
                </a:solidFill>
              </a:rPr>
              <a:t>Assignment Overviews</a:t>
            </a:r>
          </a:p>
        </p:txBody>
      </p:sp>
    </p:spTree>
    <p:extLst>
      <p:ext uri="{BB962C8B-B14F-4D97-AF65-F5344CB8AC3E}">
        <p14:creationId xmlns:p14="http://schemas.microsoft.com/office/powerpoint/2010/main" val="31921944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blip>
          <a:stretch/>
        </a:blipFill>
        <a:effectLst/>
      </p:bgPr>
    </p:bg>
    <p:spTree>
      <p:nvGrpSpPr>
        <p:cNvPr id="1" name=""/>
        <p:cNvGrpSpPr/>
        <p:nvPr/>
      </p:nvGrpSpPr>
      <p:grpSpPr>
        <a:xfrm>
          <a:off x="0" y="0"/>
          <a:ext cx="0" cy="0"/>
          <a:chOff x="0" y="0"/>
          <a:chExt cx="0" cy="0"/>
        </a:xfrm>
      </p:grpSpPr>
      <p:pic>
        <p:nvPicPr>
          <p:cNvPr id="17" name="Picture 8">
            <a:extLst>
              <a:ext uri="{FF2B5EF4-FFF2-40B4-BE49-F238E27FC236}">
                <a16:creationId xmlns:a16="http://schemas.microsoft.com/office/drawing/2014/main" id="{1D7BE49D-A34B-4F25-BC8C-CE9E2B37FAA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8" name="Rectangle 10">
            <a:extLst>
              <a:ext uri="{FF2B5EF4-FFF2-40B4-BE49-F238E27FC236}">
                <a16:creationId xmlns:a16="http://schemas.microsoft.com/office/drawing/2014/main" id="{66DFDEE3-F2F4-48C9-8222-CA273412CD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1979952"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sp>
      <p:pic>
        <p:nvPicPr>
          <p:cNvPr id="4" name="Picture 6" descr="A slice of orange&#10;&#10;Description automatically generated">
            <a:extLst>
              <a:ext uri="{FF2B5EF4-FFF2-40B4-BE49-F238E27FC236}">
                <a16:creationId xmlns:a16="http://schemas.microsoft.com/office/drawing/2014/main" id="{1D8B43B5-E827-4ED7-BD01-07BE79BA8517}"/>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6271" r="11979"/>
          <a:stretch/>
        </p:blipFill>
        <p:spPr bwMode="auto">
          <a:xfrm>
            <a:off x="6327849" y="234347"/>
            <a:ext cx="5146360" cy="59034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9" name="Freeform 9">
            <a:extLst>
              <a:ext uri="{FF2B5EF4-FFF2-40B4-BE49-F238E27FC236}">
                <a16:creationId xmlns:a16="http://schemas.microsoft.com/office/drawing/2014/main" id="{95A09B00-70D2-4998-8FA5-3A8ED576D9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397" y="0"/>
            <a:ext cx="11773291"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20" name="Rectangle 14">
            <a:extLst>
              <a:ext uri="{FF2B5EF4-FFF2-40B4-BE49-F238E27FC236}">
                <a16:creationId xmlns:a16="http://schemas.microsoft.com/office/drawing/2014/main" id="{4B5FB9F9-CCF5-4072-83C3-3B45E1409F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6094412" cy="6380796"/>
          </a:xfrm>
          <a:prstGeom prst="rect">
            <a:avLst/>
          </a:prstGeom>
          <a:gradFill flip="none" rotWithShape="1">
            <a:gsLst>
              <a:gs pos="34000">
                <a:schemeClr val="accent1"/>
              </a:gs>
              <a:gs pos="100000">
                <a:schemeClr val="accent1">
                  <a:lumMod val="60000"/>
                </a:schemeClr>
              </a:gs>
            </a:gsLst>
            <a:lin ang="8100000" scaled="1"/>
            <a:tileRect/>
          </a:gra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3F28DA0B-C92F-459A-A5EE-B0A1F869375F}"/>
              </a:ext>
            </a:extLst>
          </p:cNvPr>
          <p:cNvSpPr>
            <a:spLocks noGrp="1"/>
          </p:cNvSpPr>
          <p:nvPr>
            <p:ph type="title"/>
          </p:nvPr>
        </p:nvSpPr>
        <p:spPr>
          <a:xfrm>
            <a:off x="111368" y="45272"/>
            <a:ext cx="4957275" cy="1146825"/>
          </a:xfrm>
        </p:spPr>
        <p:txBody>
          <a:bodyPr>
            <a:normAutofit/>
          </a:bodyPr>
          <a:lstStyle/>
          <a:p>
            <a:r>
              <a:rPr lang="en-GB" sz="3800" dirty="0">
                <a:solidFill>
                  <a:schemeClr val="bg1"/>
                </a:solidFill>
              </a:rPr>
              <a:t>Market Segmentation</a:t>
            </a:r>
          </a:p>
        </p:txBody>
      </p:sp>
      <p:sp>
        <p:nvSpPr>
          <p:cNvPr id="3" name="Content Placeholder 2">
            <a:extLst>
              <a:ext uri="{FF2B5EF4-FFF2-40B4-BE49-F238E27FC236}">
                <a16:creationId xmlns:a16="http://schemas.microsoft.com/office/drawing/2014/main" id="{825BB453-79B0-4EEC-A403-6068578115C0}"/>
              </a:ext>
            </a:extLst>
          </p:cNvPr>
          <p:cNvSpPr>
            <a:spLocks noGrp="1"/>
          </p:cNvSpPr>
          <p:nvPr>
            <p:ph sz="quarter" idx="13"/>
          </p:nvPr>
        </p:nvSpPr>
        <p:spPr>
          <a:xfrm>
            <a:off x="111368" y="1598988"/>
            <a:ext cx="5761894" cy="3899135"/>
          </a:xfrm>
        </p:spPr>
        <p:txBody>
          <a:bodyPr>
            <a:noAutofit/>
          </a:bodyPr>
          <a:lstStyle/>
          <a:p>
            <a:pPr algn="just"/>
            <a:r>
              <a:rPr lang="en-GB" sz="2800" dirty="0">
                <a:solidFill>
                  <a:schemeClr val="bg1"/>
                </a:solidFill>
              </a:rPr>
              <a:t>Market Segmentation involves dividing a market into small segments of buyers with distinct needs, characteristics, or  behaviours that might require separate marketing strategies or mixes</a:t>
            </a:r>
          </a:p>
        </p:txBody>
      </p:sp>
    </p:spTree>
    <p:extLst>
      <p:ext uri="{BB962C8B-B14F-4D97-AF65-F5344CB8AC3E}">
        <p14:creationId xmlns:p14="http://schemas.microsoft.com/office/powerpoint/2010/main" val="30845154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C7827FB-B370-4007-83D5-E83AD3D2C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roup of people around each other&#10;&#10;Description automatically generated">
            <a:extLst>
              <a:ext uri="{FF2B5EF4-FFF2-40B4-BE49-F238E27FC236}">
                <a16:creationId xmlns:a16="http://schemas.microsoft.com/office/drawing/2014/main" id="{32D4EAB2-F674-4064-8D0F-85AB1852FE41}"/>
              </a:ext>
            </a:extLst>
          </p:cNvPr>
          <p:cNvPicPr>
            <a:picLocks noChangeAspect="1"/>
          </p:cNvPicPr>
          <p:nvPr/>
        </p:nvPicPr>
        <p:blipFill rotWithShape="1">
          <a:blip r:embed="rId2">
            <a:duotone>
              <a:schemeClr val="bg2">
                <a:shade val="45000"/>
                <a:satMod val="135000"/>
              </a:schemeClr>
              <a:prstClr val="white"/>
            </a:duotone>
            <a:alphaModFix amt="40000"/>
          </a:blip>
          <a:srcRect t="3627" b="11786"/>
          <a:stretch/>
        </p:blipFill>
        <p:spPr>
          <a:xfrm>
            <a:off x="20" y="10"/>
            <a:ext cx="12191980" cy="6857990"/>
          </a:xfrm>
          <a:prstGeom prst="rect">
            <a:avLst/>
          </a:prstGeom>
        </p:spPr>
      </p:pic>
      <p:sp>
        <p:nvSpPr>
          <p:cNvPr id="2" name="Title 1">
            <a:extLst>
              <a:ext uri="{FF2B5EF4-FFF2-40B4-BE49-F238E27FC236}">
                <a16:creationId xmlns:a16="http://schemas.microsoft.com/office/drawing/2014/main" id="{AEF0B2CC-39B0-43E4-8BF4-27CAA6F653DF}"/>
              </a:ext>
            </a:extLst>
          </p:cNvPr>
          <p:cNvSpPr>
            <a:spLocks noGrp="1"/>
          </p:cNvSpPr>
          <p:nvPr>
            <p:ph type="title"/>
          </p:nvPr>
        </p:nvSpPr>
        <p:spPr>
          <a:xfrm>
            <a:off x="99647" y="119828"/>
            <a:ext cx="9913212" cy="1151965"/>
          </a:xfrm>
        </p:spPr>
        <p:txBody>
          <a:bodyPr>
            <a:normAutofit/>
          </a:bodyPr>
          <a:lstStyle/>
          <a:p>
            <a:r>
              <a:rPr lang="en-GB" dirty="0">
                <a:solidFill>
                  <a:schemeClr val="tx1"/>
                </a:solidFill>
              </a:rPr>
              <a:t>Market Segmentation</a:t>
            </a:r>
          </a:p>
        </p:txBody>
      </p:sp>
      <p:sp>
        <p:nvSpPr>
          <p:cNvPr id="12" name="5-Point Star 12">
            <a:extLst>
              <a:ext uri="{FF2B5EF4-FFF2-40B4-BE49-F238E27FC236}">
                <a16:creationId xmlns:a16="http://schemas.microsoft.com/office/drawing/2014/main" id="{51E038FF-4E72-4714-B9E9-B0AC148C72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42476" y="261324"/>
            <a:ext cx="937731" cy="868975"/>
          </a:xfrm>
          <a:prstGeom prst="star5">
            <a:avLst>
              <a:gd name="adj" fmla="val 25889"/>
              <a:gd name="hf" fmla="val 105146"/>
              <a:gd name="vf" fmla="val 110557"/>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B4065D68-3723-4864-8350-0907BCCF155B}"/>
              </a:ext>
            </a:extLst>
          </p:cNvPr>
          <p:cNvSpPr>
            <a:spLocks noGrp="1"/>
          </p:cNvSpPr>
          <p:nvPr>
            <p:ph sz="quarter" idx="13"/>
          </p:nvPr>
        </p:nvSpPr>
        <p:spPr>
          <a:xfrm>
            <a:off x="99647" y="1910996"/>
            <a:ext cx="10394707" cy="3311189"/>
          </a:xfrm>
        </p:spPr>
        <p:txBody>
          <a:bodyPr>
            <a:noAutofit/>
          </a:bodyPr>
          <a:lstStyle/>
          <a:p>
            <a:r>
              <a:rPr lang="en-GB" altLang="en-US" sz="2800" dirty="0"/>
              <a:t>Involves the division of a diverse market into a number of smaller submarkets that have common features. </a:t>
            </a:r>
          </a:p>
          <a:p>
            <a:r>
              <a:rPr lang="en-GB" altLang="en-US" sz="2800" dirty="0"/>
              <a:t>The objective is to identify groups of potential customers with similar requirements.</a:t>
            </a:r>
          </a:p>
          <a:p>
            <a:r>
              <a:rPr lang="en-GB" altLang="en-US" sz="2800" dirty="0"/>
              <a:t>Market segmentation provides a commercially viable method of serving customer needs. </a:t>
            </a:r>
          </a:p>
          <a:p>
            <a:r>
              <a:rPr lang="en-GB" altLang="en-US" sz="2800" dirty="0"/>
              <a:t>Segmentation is at the heart of strategic marketing</a:t>
            </a:r>
            <a:endParaRPr lang="en-GB" sz="2800" dirty="0"/>
          </a:p>
        </p:txBody>
      </p:sp>
    </p:spTree>
    <p:extLst>
      <p:ext uri="{BB962C8B-B14F-4D97-AF65-F5344CB8AC3E}">
        <p14:creationId xmlns:p14="http://schemas.microsoft.com/office/powerpoint/2010/main" val="534512333"/>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46FF38-4A01-4CE2-AA73-0D3500B43957}"/>
              </a:ext>
            </a:extLst>
          </p:cNvPr>
          <p:cNvSpPr>
            <a:spLocks noGrp="1"/>
          </p:cNvSpPr>
          <p:nvPr>
            <p:ph type="title"/>
          </p:nvPr>
        </p:nvSpPr>
        <p:spPr>
          <a:xfrm>
            <a:off x="181709" y="252046"/>
            <a:ext cx="10396882" cy="1151965"/>
          </a:xfrm>
        </p:spPr>
        <p:txBody>
          <a:bodyPr/>
          <a:lstStyle/>
          <a:p>
            <a:r>
              <a:rPr lang="en-GB" dirty="0"/>
              <a:t>Major Segmentation Variables</a:t>
            </a:r>
          </a:p>
        </p:txBody>
      </p:sp>
      <p:graphicFrame>
        <p:nvGraphicFramePr>
          <p:cNvPr id="3" name="Content Placeholder 3">
            <a:extLst>
              <a:ext uri="{FF2B5EF4-FFF2-40B4-BE49-F238E27FC236}">
                <a16:creationId xmlns:a16="http://schemas.microsoft.com/office/drawing/2014/main" id="{E22845AB-52FF-487B-950E-B0E0508CDEB5}"/>
              </a:ext>
            </a:extLst>
          </p:cNvPr>
          <p:cNvGraphicFramePr>
            <a:graphicFrameLocks/>
          </p:cNvGraphicFramePr>
          <p:nvPr>
            <p:extLst>
              <p:ext uri="{D42A27DB-BD31-4B8C-83A1-F6EECF244321}">
                <p14:modId xmlns:p14="http://schemas.microsoft.com/office/powerpoint/2010/main" val="342578083"/>
              </p:ext>
            </p:extLst>
          </p:nvPr>
        </p:nvGraphicFramePr>
        <p:xfrm>
          <a:off x="1179610" y="1404011"/>
          <a:ext cx="8401080" cy="469742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478749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blip>
          <a:stretch/>
        </a:blipFill>
        <a:effectLst/>
      </p:bgPr>
    </p:bg>
    <p:spTree>
      <p:nvGrpSpPr>
        <p:cNvPr id="1" name=""/>
        <p:cNvGrpSpPr/>
        <p:nvPr/>
      </p:nvGrpSpPr>
      <p:grpSpPr>
        <a:xfrm>
          <a:off x="0" y="0"/>
          <a:ext cx="0" cy="0"/>
          <a:chOff x="0" y="0"/>
          <a:chExt cx="0" cy="0"/>
        </a:xfrm>
      </p:grpSpPr>
      <p:pic>
        <p:nvPicPr>
          <p:cNvPr id="22" name="Picture 9">
            <a:extLst>
              <a:ext uri="{FF2B5EF4-FFF2-40B4-BE49-F238E27FC236}">
                <a16:creationId xmlns:a16="http://schemas.microsoft.com/office/drawing/2014/main" id="{53CD781F-F935-4310-9C70-32C9B03A15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grpSp>
        <p:nvGrpSpPr>
          <p:cNvPr id="24" name="Group 11">
            <a:extLst>
              <a:ext uri="{FF2B5EF4-FFF2-40B4-BE49-F238E27FC236}">
                <a16:creationId xmlns:a16="http://schemas.microsoft.com/office/drawing/2014/main" id="{E389415A-F11F-49E4-B0C5-CF7FF9CE8E0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5397" y="0"/>
            <a:ext cx="12005350" cy="6644081"/>
            <a:chOff x="-25397" y="0"/>
            <a:chExt cx="12005350" cy="6644081"/>
          </a:xfrm>
        </p:grpSpPr>
        <p:sp useBgFill="1">
          <p:nvSpPr>
            <p:cNvPr id="13" name="Rectangle 12">
              <a:extLst>
                <a:ext uri="{FF2B5EF4-FFF2-40B4-BE49-F238E27FC236}">
                  <a16:creationId xmlns:a16="http://schemas.microsoft.com/office/drawing/2014/main" id="{91A09D7C-72C0-44A7-95A9-038C62939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0"/>
              <a:ext cx="11979952"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sp>
        <p:sp>
          <p:nvSpPr>
            <p:cNvPr id="14" name="Freeform 11">
              <a:extLst>
                <a:ext uri="{FF2B5EF4-FFF2-40B4-BE49-F238E27FC236}">
                  <a16:creationId xmlns:a16="http://schemas.microsoft.com/office/drawing/2014/main" id="{9B1A95B7-C468-4483-B6EA-858374AB57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397" y="0"/>
              <a:ext cx="11773291"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15" name="Rectangle 14">
              <a:extLst>
                <a:ext uri="{FF2B5EF4-FFF2-40B4-BE49-F238E27FC236}">
                  <a16:creationId xmlns:a16="http://schemas.microsoft.com/office/drawing/2014/main" id="{2D68F968-C120-4C1E-B281-A62213BD21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5600215"/>
              <a:ext cx="11706512" cy="780581"/>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grpSp>
      <p:pic>
        <p:nvPicPr>
          <p:cNvPr id="25" name="Picture 16">
            <a:extLst>
              <a:ext uri="{FF2B5EF4-FFF2-40B4-BE49-F238E27FC236}">
                <a16:creationId xmlns:a16="http://schemas.microsoft.com/office/drawing/2014/main" id="{1BCAD38B-5F61-4FEB-A1D1-5FC0D666D27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26" name="Rectangle 18">
            <a:extLst>
              <a:ext uri="{FF2B5EF4-FFF2-40B4-BE49-F238E27FC236}">
                <a16:creationId xmlns:a16="http://schemas.microsoft.com/office/drawing/2014/main" id="{C04E869F-EBC2-416E-8FB7-4F6A45F66D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1979952"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sp>
      <p:pic>
        <p:nvPicPr>
          <p:cNvPr id="5" name="Picture 4" descr="A picture containing food, rug&#10;&#10;Description automatically generated">
            <a:extLst>
              <a:ext uri="{FF2B5EF4-FFF2-40B4-BE49-F238E27FC236}">
                <a16:creationId xmlns:a16="http://schemas.microsoft.com/office/drawing/2014/main" id="{6BF3616B-D86C-4151-88BA-999A3A38BCAF}"/>
              </a:ext>
            </a:extLst>
          </p:cNvPr>
          <p:cNvPicPr>
            <a:picLocks noChangeAspect="1"/>
          </p:cNvPicPr>
          <p:nvPr/>
        </p:nvPicPr>
        <p:blipFill rotWithShape="1">
          <a:blip r:embed="rId4">
            <a:alphaModFix amt="43000"/>
          </a:blip>
          <a:srcRect t="1922" b="5120"/>
          <a:stretch/>
        </p:blipFill>
        <p:spPr>
          <a:xfrm>
            <a:off x="20" y="10"/>
            <a:ext cx="11734780" cy="6408728"/>
          </a:xfrm>
          <a:prstGeom prst="rect">
            <a:avLst/>
          </a:prstGeom>
          <a:ln>
            <a:noFill/>
          </a:ln>
        </p:spPr>
      </p:pic>
      <p:sp>
        <p:nvSpPr>
          <p:cNvPr id="21" name="Freeform 9">
            <a:extLst>
              <a:ext uri="{FF2B5EF4-FFF2-40B4-BE49-F238E27FC236}">
                <a16:creationId xmlns:a16="http://schemas.microsoft.com/office/drawing/2014/main" id="{7D1C9B27-27B9-4E9E-82C8-6F9B7D12B8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25" y="0"/>
            <a:ext cx="11763766"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2" name="Title 1">
            <a:extLst>
              <a:ext uri="{FF2B5EF4-FFF2-40B4-BE49-F238E27FC236}">
                <a16:creationId xmlns:a16="http://schemas.microsoft.com/office/drawing/2014/main" id="{A48DF1F5-DF39-4283-99F6-7100B586AB63}"/>
              </a:ext>
            </a:extLst>
          </p:cNvPr>
          <p:cNvSpPr>
            <a:spLocks noGrp="1"/>
          </p:cNvSpPr>
          <p:nvPr>
            <p:ph type="title"/>
          </p:nvPr>
        </p:nvSpPr>
        <p:spPr>
          <a:xfrm>
            <a:off x="685801" y="685800"/>
            <a:ext cx="10396882" cy="1151965"/>
          </a:xfrm>
        </p:spPr>
        <p:txBody>
          <a:bodyPr vert="horz" lIns="91440" tIns="45720" rIns="91440" bIns="45720" rtlCol="0" anchor="ctr">
            <a:normAutofit/>
          </a:bodyPr>
          <a:lstStyle/>
          <a:p>
            <a:r>
              <a:rPr lang="en-US"/>
              <a:t>Geographic Segmentation</a:t>
            </a:r>
          </a:p>
        </p:txBody>
      </p:sp>
      <p:sp>
        <p:nvSpPr>
          <p:cNvPr id="3" name="Rectangle 2">
            <a:extLst>
              <a:ext uri="{FF2B5EF4-FFF2-40B4-BE49-F238E27FC236}">
                <a16:creationId xmlns:a16="http://schemas.microsoft.com/office/drawing/2014/main" id="{F5B419C5-80CA-4FD5-850F-3197D1AB5779}"/>
              </a:ext>
            </a:extLst>
          </p:cNvPr>
          <p:cNvSpPr/>
          <p:nvPr/>
        </p:nvSpPr>
        <p:spPr>
          <a:xfrm>
            <a:off x="685800" y="2063396"/>
            <a:ext cx="10394707" cy="3311189"/>
          </a:xfrm>
          <a:prstGeom prst="rect">
            <a:avLst/>
          </a:prstGeom>
        </p:spPr>
        <p:txBody>
          <a:bodyPr vert="horz" lIns="91440" tIns="45720" rIns="91440" bIns="45720" rtlCol="0" anchor="ctr">
            <a:normAutofit/>
          </a:bodyPr>
          <a:lstStyle/>
          <a:p>
            <a:pPr indent="-228600" defTabSz="914400">
              <a:lnSpc>
                <a:spcPct val="120000"/>
              </a:lnSpc>
              <a:spcBef>
                <a:spcPct val="0"/>
              </a:spcBef>
              <a:spcAft>
                <a:spcPts val="600"/>
              </a:spcAft>
              <a:buClr>
                <a:schemeClr val="accent1"/>
              </a:buClr>
              <a:buSzPct val="160000"/>
              <a:buFont typeface="Arial" panose="020B0604020202020204" pitchFamily="34" charset="0"/>
              <a:buChar char="•"/>
            </a:pPr>
            <a:r>
              <a:rPr lang="en-US" altLang="en-US" sz="3600" b="1" cap="all" dirty="0"/>
              <a:t>Geographic segmentation </a:t>
            </a:r>
            <a:r>
              <a:rPr lang="en-US" altLang="en-US" sz="3600" cap="all" dirty="0"/>
              <a:t>calls for dividing the market into different  geographical units  such as nations, regions, states,  counties, cities, or  even </a:t>
            </a:r>
            <a:r>
              <a:rPr lang="en-US" altLang="en-US" sz="3600" cap="all" dirty="0" err="1"/>
              <a:t>neighbourhoods</a:t>
            </a:r>
            <a:endParaRPr lang="en-US" sz="3600" cap="all" dirty="0"/>
          </a:p>
        </p:txBody>
      </p:sp>
      <p:sp>
        <p:nvSpPr>
          <p:cNvPr id="23" name="Rectangle 22">
            <a:extLst>
              <a:ext uri="{FF2B5EF4-FFF2-40B4-BE49-F238E27FC236}">
                <a16:creationId xmlns:a16="http://schemas.microsoft.com/office/drawing/2014/main" id="{7E9AE32D-417D-4951-BD6D-383A7A5E60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5600215"/>
            <a:ext cx="11731752" cy="780581"/>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6722193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blip>
          <a:stretch/>
        </a:blip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53CD781F-F935-4310-9C70-32C9B03A15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grpSp>
        <p:nvGrpSpPr>
          <p:cNvPr id="12" name="Group 11">
            <a:extLst>
              <a:ext uri="{FF2B5EF4-FFF2-40B4-BE49-F238E27FC236}">
                <a16:creationId xmlns:a16="http://schemas.microsoft.com/office/drawing/2014/main" id="{E389415A-F11F-49E4-B0C5-CF7FF9CE8E0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5397" y="0"/>
            <a:ext cx="12005350" cy="6644081"/>
            <a:chOff x="-25397" y="0"/>
            <a:chExt cx="12005350" cy="6644081"/>
          </a:xfrm>
        </p:grpSpPr>
        <p:sp useBgFill="1">
          <p:nvSpPr>
            <p:cNvPr id="13" name="Rectangle 12">
              <a:extLst>
                <a:ext uri="{FF2B5EF4-FFF2-40B4-BE49-F238E27FC236}">
                  <a16:creationId xmlns:a16="http://schemas.microsoft.com/office/drawing/2014/main" id="{91A09D7C-72C0-44A7-95A9-038C62939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0"/>
              <a:ext cx="11979952"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sp>
        <p:sp>
          <p:nvSpPr>
            <p:cNvPr id="14" name="Freeform 11">
              <a:extLst>
                <a:ext uri="{FF2B5EF4-FFF2-40B4-BE49-F238E27FC236}">
                  <a16:creationId xmlns:a16="http://schemas.microsoft.com/office/drawing/2014/main" id="{9B1A95B7-C468-4483-B6EA-858374AB57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397" y="0"/>
              <a:ext cx="11773291"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15" name="Rectangle 14">
              <a:extLst>
                <a:ext uri="{FF2B5EF4-FFF2-40B4-BE49-F238E27FC236}">
                  <a16:creationId xmlns:a16="http://schemas.microsoft.com/office/drawing/2014/main" id="{2D68F968-C120-4C1E-B281-A62213BD21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5600215"/>
              <a:ext cx="11706512" cy="780581"/>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grpSp>
      <p:pic>
        <p:nvPicPr>
          <p:cNvPr id="5" name="Picture 4" descr="A picture containing colorful, table&#10;&#10;Description automatically generated">
            <a:extLst>
              <a:ext uri="{FF2B5EF4-FFF2-40B4-BE49-F238E27FC236}">
                <a16:creationId xmlns:a16="http://schemas.microsoft.com/office/drawing/2014/main" id="{C89B4E28-470F-470A-9BB7-AA49E875D2BF}"/>
              </a:ext>
            </a:extLst>
          </p:cNvPr>
          <p:cNvPicPr>
            <a:picLocks noChangeAspect="1"/>
          </p:cNvPicPr>
          <p:nvPr/>
        </p:nvPicPr>
        <p:blipFill rotWithShape="1">
          <a:blip r:embed="rId4">
            <a:duotone>
              <a:prstClr val="black"/>
              <a:prstClr val="white"/>
            </a:duotone>
          </a:blip>
          <a:srcRect t="3312" r="9091" b="13200"/>
          <a:stretch/>
        </p:blipFill>
        <p:spPr>
          <a:xfrm>
            <a:off x="20" y="10"/>
            <a:ext cx="12191980" cy="6857990"/>
          </a:xfrm>
          <a:prstGeom prst="rect">
            <a:avLst/>
          </a:prstGeom>
        </p:spPr>
      </p:pic>
      <p:sp>
        <p:nvSpPr>
          <p:cNvPr id="17" name="Rectangle 10">
            <a:extLst>
              <a:ext uri="{FF2B5EF4-FFF2-40B4-BE49-F238E27FC236}">
                <a16:creationId xmlns:a16="http://schemas.microsoft.com/office/drawing/2014/main" id="{CC146B38-3E4E-4A67-91CF-55DBCC51B4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rot="21420000">
            <a:off x="-153067" y="613608"/>
            <a:ext cx="8044107" cy="5638800"/>
          </a:xfrm>
          <a:custGeom>
            <a:avLst/>
            <a:gdLst/>
            <a:ahLst/>
            <a:cxnLst/>
            <a:rect l="l" t="t" r="r" b="b"/>
            <a:pathLst>
              <a:path w="8044107" h="5638800">
                <a:moveTo>
                  <a:pt x="8044107" y="0"/>
                </a:moveTo>
                <a:lnTo>
                  <a:pt x="8044107" y="5638800"/>
                </a:lnTo>
                <a:lnTo>
                  <a:pt x="0" y="5638800"/>
                </a:lnTo>
                <a:lnTo>
                  <a:pt x="295517" y="0"/>
                </a:lnTo>
                <a:close/>
              </a:path>
            </a:pathLst>
          </a:custGeom>
          <a:solidFill>
            <a:schemeClr val="accent1">
              <a:alpha val="84000"/>
            </a:schemeClr>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D8E3C8FF-EACE-4CA7-AA51-8DF6FDFED9CF}"/>
              </a:ext>
            </a:extLst>
          </p:cNvPr>
          <p:cNvSpPr>
            <a:spLocks noGrp="1"/>
          </p:cNvSpPr>
          <p:nvPr>
            <p:ph type="title"/>
          </p:nvPr>
        </p:nvSpPr>
        <p:spPr>
          <a:xfrm rot="21420000">
            <a:off x="486113" y="1220999"/>
            <a:ext cx="6851188" cy="1151965"/>
          </a:xfrm>
        </p:spPr>
        <p:txBody>
          <a:bodyPr vert="horz" lIns="91440" tIns="45720" rIns="91440" bIns="45720" rtlCol="0" anchor="ctr">
            <a:normAutofit/>
          </a:bodyPr>
          <a:lstStyle/>
          <a:p>
            <a:r>
              <a:rPr lang="en-US" sz="4200">
                <a:solidFill>
                  <a:srgbClr val="FFFFFF"/>
                </a:solidFill>
              </a:rPr>
              <a:t>Demographic Segmentation</a:t>
            </a:r>
          </a:p>
        </p:txBody>
      </p:sp>
      <p:graphicFrame>
        <p:nvGraphicFramePr>
          <p:cNvPr id="3" name="Content Placeholder 3">
            <a:extLst>
              <a:ext uri="{FF2B5EF4-FFF2-40B4-BE49-F238E27FC236}">
                <a16:creationId xmlns:a16="http://schemas.microsoft.com/office/drawing/2014/main" id="{B15A22E7-3267-405F-935E-AE8FD8E65BC6}"/>
              </a:ext>
            </a:extLst>
          </p:cNvPr>
          <p:cNvGraphicFramePr>
            <a:graphicFrameLocks/>
          </p:cNvGraphicFramePr>
          <p:nvPr>
            <p:extLst>
              <p:ext uri="{D42A27DB-BD31-4B8C-83A1-F6EECF244321}">
                <p14:modId xmlns:p14="http://schemas.microsoft.com/office/powerpoint/2010/main" val="2770777458"/>
              </p:ext>
            </p:extLst>
          </p:nvPr>
        </p:nvGraphicFramePr>
        <p:xfrm rot="21420000">
          <a:off x="587206" y="2448453"/>
          <a:ext cx="6859199" cy="294465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2737509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blip>
          <a:stretch/>
        </a:blipFill>
        <a:effectLst/>
      </p:bgPr>
    </p:bg>
    <p:spTree>
      <p:nvGrpSpPr>
        <p:cNvPr id="1" name=""/>
        <p:cNvGrpSpPr/>
        <p:nvPr/>
      </p:nvGrpSpPr>
      <p:grpSpPr>
        <a:xfrm>
          <a:off x="0" y="0"/>
          <a:ext cx="0" cy="0"/>
          <a:chOff x="0" y="0"/>
          <a:chExt cx="0" cy="0"/>
        </a:xfrm>
      </p:grpSpPr>
      <p:pic>
        <p:nvPicPr>
          <p:cNvPr id="38" name="Picture 15">
            <a:extLst>
              <a:ext uri="{FF2B5EF4-FFF2-40B4-BE49-F238E27FC236}">
                <a16:creationId xmlns:a16="http://schemas.microsoft.com/office/drawing/2014/main" id="{0BE67D62-3E62-470C-98D6-3BA21088C43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39" name="Freeform 11">
            <a:extLst>
              <a:ext uri="{FF2B5EF4-FFF2-40B4-BE49-F238E27FC236}">
                <a16:creationId xmlns:a16="http://schemas.microsoft.com/office/drawing/2014/main" id="{9060346B-3FED-4DD4-B8C1-DC55FABE76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875" y="0"/>
            <a:ext cx="11683810" cy="6588125"/>
          </a:xfrm>
          <a:custGeom>
            <a:avLst/>
            <a:gdLst/>
            <a:ahLst/>
            <a:cxnLst/>
            <a:rect l="l" t="t" r="r" b="b"/>
            <a:pathLst>
              <a:path w="11683810" h="6588125">
                <a:moveTo>
                  <a:pt x="0" y="0"/>
                </a:moveTo>
                <a:lnTo>
                  <a:pt x="11318691" y="0"/>
                </a:lnTo>
                <a:lnTo>
                  <a:pt x="11683810" y="5976938"/>
                </a:lnTo>
                <a:lnTo>
                  <a:pt x="15875" y="6588125"/>
                </a:lnTo>
                <a:cubicBezTo>
                  <a:pt x="10583" y="4386792"/>
                  <a:pt x="5292" y="2185458"/>
                  <a:pt x="0" y="0"/>
                </a:cubicBezTo>
                <a:close/>
              </a:path>
            </a:pathLst>
          </a:custGeom>
          <a:ln>
            <a:noFill/>
          </a:ln>
          <a:effectLst>
            <a:outerShdw blurRad="101600" dist="152400" dir="4380000" algn="tl" rotWithShape="0">
              <a:srgbClr val="000000">
                <a:alpha val="43000"/>
              </a:srgbClr>
            </a:outerShdw>
          </a:effectLst>
        </p:spPr>
        <p:style>
          <a:lnRef idx="1">
            <a:schemeClr val="accent1"/>
          </a:lnRef>
          <a:fillRef idx="3">
            <a:schemeClr val="accent1"/>
          </a:fillRef>
          <a:effectRef idx="2">
            <a:schemeClr val="accent1"/>
          </a:effectRef>
          <a:fontRef idx="minor">
            <a:schemeClr val="lt1"/>
          </a:fontRef>
        </p:style>
      </p:sp>
      <p:sp>
        <p:nvSpPr>
          <p:cNvPr id="40" name="Freeform 13">
            <a:extLst>
              <a:ext uri="{FF2B5EF4-FFF2-40B4-BE49-F238E27FC236}">
                <a16:creationId xmlns:a16="http://schemas.microsoft.com/office/drawing/2014/main" id="{B553EB7A-0120-4C88-A02C-26C1D1F4C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82257"/>
            <a:ext cx="11329257" cy="2028845"/>
          </a:xfrm>
          <a:custGeom>
            <a:avLst/>
            <a:gdLst/>
            <a:ahLst/>
            <a:cxnLst/>
            <a:rect l="l" t="t" r="r" b="b"/>
            <a:pathLst>
              <a:path w="11329257" h="2028845">
                <a:moveTo>
                  <a:pt x="0" y="588520"/>
                </a:moveTo>
                <a:lnTo>
                  <a:pt x="11244075" y="0"/>
                </a:lnTo>
                <a:lnTo>
                  <a:pt x="11329257" y="1424838"/>
                </a:lnTo>
                <a:lnTo>
                  <a:pt x="0" y="2028845"/>
                </a:lnTo>
                <a:lnTo>
                  <a:pt x="0" y="58852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41" name="Freeform 25">
            <a:extLst>
              <a:ext uri="{FF2B5EF4-FFF2-40B4-BE49-F238E27FC236}">
                <a16:creationId xmlns:a16="http://schemas.microsoft.com/office/drawing/2014/main" id="{D4327787-BC11-4A2F-BB05-F74869A7FE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719579" cy="456877"/>
          </a:xfrm>
          <a:custGeom>
            <a:avLst/>
            <a:gdLst/>
            <a:ahLst/>
            <a:cxnLst/>
            <a:rect l="l" t="t" r="r" b="b"/>
            <a:pathLst>
              <a:path w="8719579" h="456877">
                <a:moveTo>
                  <a:pt x="0" y="0"/>
                </a:moveTo>
                <a:lnTo>
                  <a:pt x="8719579" y="0"/>
                </a:lnTo>
                <a:lnTo>
                  <a:pt x="0" y="456877"/>
                </a:lnTo>
                <a:lnTo>
                  <a:pt x="0" y="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42" name="Freeform 14">
            <a:extLst>
              <a:ext uri="{FF2B5EF4-FFF2-40B4-BE49-F238E27FC236}">
                <a16:creationId xmlns:a16="http://schemas.microsoft.com/office/drawing/2014/main" id="{7C3D022D-958E-4B8D-B601-804671385E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20000">
            <a:off x="-161800" y="293317"/>
            <a:ext cx="11367116" cy="5751804"/>
          </a:xfrm>
          <a:custGeom>
            <a:avLst/>
            <a:gdLst/>
            <a:ahLst/>
            <a:cxnLst/>
            <a:rect l="l" t="t" r="r" b="b"/>
            <a:pathLst>
              <a:path w="11367116" h="5751804">
                <a:moveTo>
                  <a:pt x="11346705" y="0"/>
                </a:moveTo>
                <a:cubicBezTo>
                  <a:pt x="11353509" y="1915114"/>
                  <a:pt x="11360312" y="3830229"/>
                  <a:pt x="11367116" y="5745343"/>
                </a:cubicBezTo>
                <a:lnTo>
                  <a:pt x="0" y="5751804"/>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43" name="5-Point Star 24">
            <a:extLst>
              <a:ext uri="{FF2B5EF4-FFF2-40B4-BE49-F238E27FC236}">
                <a16:creationId xmlns:a16="http://schemas.microsoft.com/office/drawing/2014/main" id="{0BF0E6E8-886A-4302-8457-1BF7C47C4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20000">
            <a:off x="4221385" y="5111356"/>
            <a:ext cx="515386" cy="515386"/>
          </a:xfrm>
          <a:prstGeom prst="star5">
            <a:avLst>
              <a:gd name="adj" fmla="val 26693"/>
              <a:gd name="hf" fmla="val 105146"/>
              <a:gd name="vf" fmla="val 110557"/>
            </a:avLst>
          </a:prstGeom>
          <a:solidFill>
            <a:schemeClr val="tx1">
              <a:alpha val="40000"/>
            </a:schemeClr>
          </a:solidFill>
          <a:ln>
            <a:noFill/>
          </a:ln>
        </p:spPr>
        <p:style>
          <a:lnRef idx="1">
            <a:schemeClr val="accent1"/>
          </a:lnRef>
          <a:fillRef idx="3">
            <a:schemeClr val="accent1"/>
          </a:fillRef>
          <a:effectRef idx="2">
            <a:schemeClr val="accent1"/>
          </a:effectRef>
          <a:fontRef idx="minor">
            <a:schemeClr val="lt1"/>
          </a:fontRef>
        </p:style>
      </p:sp>
      <p:pic>
        <p:nvPicPr>
          <p:cNvPr id="8" name="Picture 7">
            <a:extLst>
              <a:ext uri="{FF2B5EF4-FFF2-40B4-BE49-F238E27FC236}">
                <a16:creationId xmlns:a16="http://schemas.microsoft.com/office/drawing/2014/main" id="{C93E9E83-F952-42B3-B91E-CCFA621FB49E}"/>
              </a:ext>
            </a:extLst>
          </p:cNvPr>
          <p:cNvPicPr>
            <a:picLocks noChangeAspect="1"/>
          </p:cNvPicPr>
          <p:nvPr/>
        </p:nvPicPr>
        <p:blipFill rotWithShape="1">
          <a:blip r:embed="rId4"/>
          <a:srcRect r="1266" b="2"/>
          <a:stretch/>
        </p:blipFill>
        <p:spPr>
          <a:xfrm rot="21420000">
            <a:off x="7760134" y="3358910"/>
            <a:ext cx="4529506" cy="3612678"/>
          </a:xfrm>
          <a:custGeom>
            <a:avLst/>
            <a:gdLst/>
            <a:ahLst/>
            <a:cxnLst/>
            <a:rect l="l" t="t" r="r" b="b"/>
            <a:pathLst>
              <a:path w="4529506" h="3612678">
                <a:moveTo>
                  <a:pt x="4529506" y="0"/>
                </a:moveTo>
                <a:lnTo>
                  <a:pt x="4340173" y="3612678"/>
                </a:lnTo>
                <a:lnTo>
                  <a:pt x="0" y="3385219"/>
                </a:lnTo>
                <a:lnTo>
                  <a:pt x="0" y="0"/>
                </a:lnTo>
                <a:close/>
              </a:path>
            </a:pathLst>
          </a:custGeom>
        </p:spPr>
      </p:pic>
      <p:pic>
        <p:nvPicPr>
          <p:cNvPr id="11" name="Picture 10" descr="A picture containing food&#10;&#10;Description automatically generated">
            <a:extLst>
              <a:ext uri="{FF2B5EF4-FFF2-40B4-BE49-F238E27FC236}">
                <a16:creationId xmlns:a16="http://schemas.microsoft.com/office/drawing/2014/main" id="{DBDFD52C-C627-4DFE-958D-B5D5CD56134A}"/>
              </a:ext>
            </a:extLst>
          </p:cNvPr>
          <p:cNvPicPr>
            <a:picLocks noChangeAspect="1"/>
          </p:cNvPicPr>
          <p:nvPr/>
        </p:nvPicPr>
        <p:blipFill rotWithShape="1">
          <a:blip r:embed="rId5"/>
          <a:srcRect l="10364" r="11769" b="2"/>
          <a:stretch/>
        </p:blipFill>
        <p:spPr>
          <a:xfrm rot="21420000">
            <a:off x="7579695" y="-125084"/>
            <a:ext cx="4691332" cy="3388899"/>
          </a:xfrm>
          <a:custGeom>
            <a:avLst/>
            <a:gdLst/>
            <a:ahLst/>
            <a:cxnLst/>
            <a:rect l="l" t="t" r="r" b="b"/>
            <a:pathLst>
              <a:path w="4691332" h="3388899">
                <a:moveTo>
                  <a:pt x="0" y="0"/>
                </a:moveTo>
                <a:lnTo>
                  <a:pt x="4691332" y="245862"/>
                </a:lnTo>
                <a:lnTo>
                  <a:pt x="4526612" y="3388899"/>
                </a:lnTo>
                <a:lnTo>
                  <a:pt x="0" y="3388899"/>
                </a:lnTo>
                <a:close/>
              </a:path>
            </a:pathLst>
          </a:custGeom>
        </p:spPr>
      </p:pic>
      <p:pic>
        <p:nvPicPr>
          <p:cNvPr id="9" name="Picture 8">
            <a:extLst>
              <a:ext uri="{FF2B5EF4-FFF2-40B4-BE49-F238E27FC236}">
                <a16:creationId xmlns:a16="http://schemas.microsoft.com/office/drawing/2014/main" id="{80ED7395-C55A-4050-B159-F27A3E7DBB1C}"/>
              </a:ext>
            </a:extLst>
          </p:cNvPr>
          <p:cNvPicPr>
            <a:picLocks noChangeAspect="1"/>
          </p:cNvPicPr>
          <p:nvPr/>
        </p:nvPicPr>
        <p:blipFill rotWithShape="1">
          <a:blip r:embed="rId6"/>
          <a:srcRect t="14973" r="1" b="6582"/>
          <a:stretch/>
        </p:blipFill>
        <p:spPr>
          <a:xfrm rot="21420000">
            <a:off x="-173980" y="-188282"/>
            <a:ext cx="7723316" cy="7255853"/>
          </a:xfrm>
          <a:custGeom>
            <a:avLst/>
            <a:gdLst/>
            <a:ahLst/>
            <a:cxnLst/>
            <a:rect l="l" t="t" r="r" b="b"/>
            <a:pathLst>
              <a:path w="7723316" h="7255853">
                <a:moveTo>
                  <a:pt x="359050" y="0"/>
                </a:moveTo>
                <a:lnTo>
                  <a:pt x="7723316" y="385944"/>
                </a:lnTo>
                <a:lnTo>
                  <a:pt x="7723316" y="7255853"/>
                </a:lnTo>
                <a:lnTo>
                  <a:pt x="0" y="6851091"/>
                </a:lnTo>
                <a:close/>
              </a:path>
            </a:pathLst>
          </a:custGeom>
        </p:spPr>
      </p:pic>
      <p:sp>
        <p:nvSpPr>
          <p:cNvPr id="44" name="Freeform 28">
            <a:extLst>
              <a:ext uri="{FF2B5EF4-FFF2-40B4-BE49-F238E27FC236}">
                <a16:creationId xmlns:a16="http://schemas.microsoft.com/office/drawing/2014/main" id="{2C1F5C5F-D321-4FED-989E-3F59CD7C66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20000">
            <a:off x="7549124" y="-8034"/>
            <a:ext cx="126924" cy="6876560"/>
          </a:xfrm>
          <a:custGeom>
            <a:avLst/>
            <a:gdLst>
              <a:gd name="connsiteX0" fmla="*/ 0 w 126924"/>
              <a:gd name="connsiteY0" fmla="*/ 0 h 6876560"/>
              <a:gd name="connsiteX1" fmla="*/ 126924 w 126924"/>
              <a:gd name="connsiteY1" fmla="*/ 6652 h 6876560"/>
              <a:gd name="connsiteX2" fmla="*/ 126924 w 126924"/>
              <a:gd name="connsiteY2" fmla="*/ 6876560 h 6876560"/>
              <a:gd name="connsiteX3" fmla="*/ 0 w 126924"/>
              <a:gd name="connsiteY3" fmla="*/ 6869908 h 6876560"/>
            </a:gdLst>
            <a:ahLst/>
            <a:cxnLst>
              <a:cxn ang="0">
                <a:pos x="connsiteX0" y="connsiteY0"/>
              </a:cxn>
              <a:cxn ang="0">
                <a:pos x="connsiteX1" y="connsiteY1"/>
              </a:cxn>
              <a:cxn ang="0">
                <a:pos x="connsiteX2" y="connsiteY2"/>
              </a:cxn>
              <a:cxn ang="0">
                <a:pos x="connsiteX3" y="connsiteY3"/>
              </a:cxn>
            </a:cxnLst>
            <a:rect l="l" t="t" r="r" b="b"/>
            <a:pathLst>
              <a:path w="126924" h="6876560">
                <a:moveTo>
                  <a:pt x="0" y="0"/>
                </a:moveTo>
                <a:lnTo>
                  <a:pt x="126924" y="6652"/>
                </a:lnTo>
                <a:lnTo>
                  <a:pt x="126924" y="6876560"/>
                </a:lnTo>
                <a:lnTo>
                  <a:pt x="0" y="6869908"/>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5" name="Freeform 17">
            <a:extLst>
              <a:ext uri="{FF2B5EF4-FFF2-40B4-BE49-F238E27FC236}">
                <a16:creationId xmlns:a16="http://schemas.microsoft.com/office/drawing/2014/main" id="{E49F6E67-DA33-4FB8-8E61-389C3522EC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1746873"/>
            <a:ext cx="7671328" cy="4558839"/>
          </a:xfrm>
          <a:custGeom>
            <a:avLst/>
            <a:gdLst>
              <a:gd name="connsiteX0" fmla="*/ 7448691 w 7671328"/>
              <a:gd name="connsiteY0" fmla="*/ 0 h 4558839"/>
              <a:gd name="connsiteX1" fmla="*/ 7671328 w 7671328"/>
              <a:gd name="connsiteY1" fmla="*/ 4149850 h 4558839"/>
              <a:gd name="connsiteX2" fmla="*/ 0 w 7671328"/>
              <a:gd name="connsiteY2" fmla="*/ 4558839 h 4558839"/>
              <a:gd name="connsiteX3" fmla="*/ 0 w 7671328"/>
              <a:gd name="connsiteY3" fmla="*/ 380946 h 4558839"/>
            </a:gdLst>
            <a:ahLst/>
            <a:cxnLst>
              <a:cxn ang="0">
                <a:pos x="connsiteX0" y="connsiteY0"/>
              </a:cxn>
              <a:cxn ang="0">
                <a:pos x="connsiteX1" y="connsiteY1"/>
              </a:cxn>
              <a:cxn ang="0">
                <a:pos x="connsiteX2" y="connsiteY2"/>
              </a:cxn>
              <a:cxn ang="0">
                <a:pos x="connsiteX3" y="connsiteY3"/>
              </a:cxn>
            </a:cxnLst>
            <a:rect l="l" t="t" r="r" b="b"/>
            <a:pathLst>
              <a:path w="7671328" h="4558839">
                <a:moveTo>
                  <a:pt x="7448691" y="0"/>
                </a:moveTo>
                <a:lnTo>
                  <a:pt x="7671328" y="4149850"/>
                </a:lnTo>
                <a:lnTo>
                  <a:pt x="0" y="4558839"/>
                </a:lnTo>
                <a:lnTo>
                  <a:pt x="0" y="380946"/>
                </a:lnTo>
                <a:close/>
              </a:path>
            </a:pathLst>
          </a:custGeom>
          <a:solidFill>
            <a:schemeClr val="accent1">
              <a:alpha val="82000"/>
            </a:schemeClr>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FFF76F0F-AE36-47A0-8793-679443C19207}"/>
              </a:ext>
            </a:extLst>
          </p:cNvPr>
          <p:cNvSpPr>
            <a:spLocks noGrp="1"/>
          </p:cNvSpPr>
          <p:nvPr>
            <p:ph type="title"/>
          </p:nvPr>
        </p:nvSpPr>
        <p:spPr>
          <a:xfrm rot="21420000">
            <a:off x="484054" y="2220383"/>
            <a:ext cx="6596826" cy="2454300"/>
          </a:xfrm>
        </p:spPr>
        <p:txBody>
          <a:bodyPr vert="horz" lIns="91440" tIns="45720" rIns="91440" bIns="45720" rtlCol="0" anchor="b">
            <a:normAutofit/>
          </a:bodyPr>
          <a:lstStyle/>
          <a:p>
            <a:pPr algn="r"/>
            <a:r>
              <a:rPr lang="en-US" sz="7400">
                <a:solidFill>
                  <a:schemeClr val="bg1"/>
                </a:solidFill>
              </a:rPr>
              <a:t>Psychographic Segmentation</a:t>
            </a:r>
          </a:p>
        </p:txBody>
      </p:sp>
      <p:sp>
        <p:nvSpPr>
          <p:cNvPr id="46" name="Freeform 27">
            <a:extLst>
              <a:ext uri="{FF2B5EF4-FFF2-40B4-BE49-F238E27FC236}">
                <a16:creationId xmlns:a16="http://schemas.microsoft.com/office/drawing/2014/main" id="{5D22305B-E535-4249-B69A-C16FF7D66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220000">
            <a:off x="9851467" y="1027647"/>
            <a:ext cx="128016" cy="4566004"/>
          </a:xfrm>
          <a:custGeom>
            <a:avLst/>
            <a:gdLst>
              <a:gd name="connsiteX0" fmla="*/ 0 w 128016"/>
              <a:gd name="connsiteY0" fmla="*/ 0 h 4566004"/>
              <a:gd name="connsiteX1" fmla="*/ 128016 w 128016"/>
              <a:gd name="connsiteY1" fmla="*/ 6710 h 4566004"/>
              <a:gd name="connsiteX2" fmla="*/ 128016 w 128016"/>
              <a:gd name="connsiteY2" fmla="*/ 4566004 h 4566004"/>
              <a:gd name="connsiteX3" fmla="*/ 0 w 128016"/>
              <a:gd name="connsiteY3" fmla="*/ 4561387 h 4566004"/>
            </a:gdLst>
            <a:ahLst/>
            <a:cxnLst>
              <a:cxn ang="0">
                <a:pos x="connsiteX0" y="connsiteY0"/>
              </a:cxn>
              <a:cxn ang="0">
                <a:pos x="connsiteX1" y="connsiteY1"/>
              </a:cxn>
              <a:cxn ang="0">
                <a:pos x="connsiteX2" y="connsiteY2"/>
              </a:cxn>
              <a:cxn ang="0">
                <a:pos x="connsiteX3" y="connsiteY3"/>
              </a:cxn>
            </a:cxnLst>
            <a:rect l="l" t="t" r="r" b="b"/>
            <a:pathLst>
              <a:path w="128016" h="4566004">
                <a:moveTo>
                  <a:pt x="0" y="0"/>
                </a:moveTo>
                <a:lnTo>
                  <a:pt x="128016" y="6710"/>
                </a:lnTo>
                <a:lnTo>
                  <a:pt x="128016" y="4566004"/>
                </a:lnTo>
                <a:lnTo>
                  <a:pt x="0" y="4561387"/>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7" name="5-Point Star 30">
            <a:extLst>
              <a:ext uri="{FF2B5EF4-FFF2-40B4-BE49-F238E27FC236}">
                <a16:creationId xmlns:a16="http://schemas.microsoft.com/office/drawing/2014/main" id="{CD73AD0E-F7CB-4661-A96B-B4774E0A65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20000">
            <a:off x="3301499" y="5221202"/>
            <a:ext cx="515386" cy="515386"/>
          </a:xfrm>
          <a:prstGeom prst="star5">
            <a:avLst>
              <a:gd name="adj" fmla="val 26693"/>
              <a:gd name="hf" fmla="val 105146"/>
              <a:gd name="vf" fmla="val 110557"/>
            </a:avLst>
          </a:prstGeom>
          <a:solidFill>
            <a:schemeClr val="tx1">
              <a:alpha val="40000"/>
            </a:schemeClr>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0839387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blip>
          <a:stretch/>
        </a:blipFill>
        <a:effectLst/>
      </p:bgPr>
    </p:bg>
    <p:spTree>
      <p:nvGrpSpPr>
        <p:cNvPr id="1" name=""/>
        <p:cNvGrpSpPr/>
        <p:nvPr/>
      </p:nvGrpSpPr>
      <p:grpSpPr>
        <a:xfrm>
          <a:off x="0" y="0"/>
          <a:ext cx="0" cy="0"/>
          <a:chOff x="0" y="0"/>
          <a:chExt cx="0" cy="0"/>
        </a:xfrm>
      </p:grpSpPr>
      <p:pic>
        <p:nvPicPr>
          <p:cNvPr id="25" name="Picture 24">
            <a:extLst>
              <a:ext uri="{FF2B5EF4-FFF2-40B4-BE49-F238E27FC236}">
                <a16:creationId xmlns:a16="http://schemas.microsoft.com/office/drawing/2014/main" id="{53CD781F-F935-4310-9C70-32C9B03A15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grpSp>
        <p:nvGrpSpPr>
          <p:cNvPr id="27" name="Group 26">
            <a:extLst>
              <a:ext uri="{FF2B5EF4-FFF2-40B4-BE49-F238E27FC236}">
                <a16:creationId xmlns:a16="http://schemas.microsoft.com/office/drawing/2014/main" id="{E389415A-F11F-49E4-B0C5-CF7FF9CE8E0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5397" y="0"/>
            <a:ext cx="12005350" cy="6644081"/>
            <a:chOff x="-25397" y="0"/>
            <a:chExt cx="12005350" cy="6644081"/>
          </a:xfrm>
        </p:grpSpPr>
        <p:sp useBgFill="1">
          <p:nvSpPr>
            <p:cNvPr id="28" name="Rectangle 27">
              <a:extLst>
                <a:ext uri="{FF2B5EF4-FFF2-40B4-BE49-F238E27FC236}">
                  <a16:creationId xmlns:a16="http://schemas.microsoft.com/office/drawing/2014/main" id="{91A09D7C-72C0-44A7-95A9-038C62939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0"/>
              <a:ext cx="11979952"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sp>
        <p:sp>
          <p:nvSpPr>
            <p:cNvPr id="29" name="Freeform 11">
              <a:extLst>
                <a:ext uri="{FF2B5EF4-FFF2-40B4-BE49-F238E27FC236}">
                  <a16:creationId xmlns:a16="http://schemas.microsoft.com/office/drawing/2014/main" id="{9B1A95B7-C468-4483-B6EA-858374AB57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397" y="0"/>
              <a:ext cx="11773291"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30" name="Rectangle 29">
              <a:extLst>
                <a:ext uri="{FF2B5EF4-FFF2-40B4-BE49-F238E27FC236}">
                  <a16:creationId xmlns:a16="http://schemas.microsoft.com/office/drawing/2014/main" id="{2D68F968-C120-4C1E-B281-A62213BD21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5600215"/>
              <a:ext cx="11706512" cy="780581"/>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grpSp>
      <p:pic>
        <p:nvPicPr>
          <p:cNvPr id="32" name="Picture 31">
            <a:extLst>
              <a:ext uri="{FF2B5EF4-FFF2-40B4-BE49-F238E27FC236}">
                <a16:creationId xmlns:a16="http://schemas.microsoft.com/office/drawing/2014/main" id="{1D7BE49D-A34B-4F25-BC8C-CE9E2B37FAA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34" name="Rectangle 33">
            <a:extLst>
              <a:ext uri="{FF2B5EF4-FFF2-40B4-BE49-F238E27FC236}">
                <a16:creationId xmlns:a16="http://schemas.microsoft.com/office/drawing/2014/main" id="{66DFDEE3-F2F4-48C9-8222-CA273412CD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1979952"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sp>
      <p:pic>
        <p:nvPicPr>
          <p:cNvPr id="20" name="Picture 19">
            <a:extLst>
              <a:ext uri="{FF2B5EF4-FFF2-40B4-BE49-F238E27FC236}">
                <a16:creationId xmlns:a16="http://schemas.microsoft.com/office/drawing/2014/main" id="{5E33F39F-63FC-4F1E-9CE4-02687D47AA3B}"/>
              </a:ext>
            </a:extLst>
          </p:cNvPr>
          <p:cNvPicPr>
            <a:picLocks noChangeAspect="1"/>
          </p:cNvPicPr>
          <p:nvPr/>
        </p:nvPicPr>
        <p:blipFill rotWithShape="1">
          <a:blip r:embed="rId4"/>
          <a:srcRect t="2832" r="-2" b="1096"/>
          <a:stretch/>
        </p:blipFill>
        <p:spPr>
          <a:xfrm>
            <a:off x="6327849" y="234347"/>
            <a:ext cx="5146360" cy="5903415"/>
          </a:xfrm>
          <a:prstGeom prst="rect">
            <a:avLst/>
          </a:prstGeom>
          <a:ln>
            <a:noFill/>
          </a:ln>
        </p:spPr>
      </p:pic>
      <p:sp>
        <p:nvSpPr>
          <p:cNvPr id="36" name="Freeform 9">
            <a:extLst>
              <a:ext uri="{FF2B5EF4-FFF2-40B4-BE49-F238E27FC236}">
                <a16:creationId xmlns:a16="http://schemas.microsoft.com/office/drawing/2014/main" id="{95A09B00-70D2-4998-8FA5-3A8ED576D9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397" y="0"/>
            <a:ext cx="11773291"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38" name="Rectangle 37">
            <a:extLst>
              <a:ext uri="{FF2B5EF4-FFF2-40B4-BE49-F238E27FC236}">
                <a16:creationId xmlns:a16="http://schemas.microsoft.com/office/drawing/2014/main" id="{4B5FB9F9-CCF5-4072-83C3-3B45E1409F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6094412" cy="6380796"/>
          </a:xfrm>
          <a:prstGeom prst="rect">
            <a:avLst/>
          </a:prstGeom>
          <a:gradFill flip="none" rotWithShape="1">
            <a:gsLst>
              <a:gs pos="34000">
                <a:schemeClr val="accent1"/>
              </a:gs>
              <a:gs pos="100000">
                <a:schemeClr val="accent1">
                  <a:lumMod val="60000"/>
                </a:schemeClr>
              </a:gs>
            </a:gsLst>
            <a:lin ang="8100000" scaled="1"/>
            <a:tileRect/>
          </a:gra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E8B723DE-B99F-4894-B713-99EA0150C62E}"/>
              </a:ext>
            </a:extLst>
          </p:cNvPr>
          <p:cNvSpPr>
            <a:spLocks noGrp="1"/>
          </p:cNvSpPr>
          <p:nvPr>
            <p:ph type="title"/>
          </p:nvPr>
        </p:nvSpPr>
        <p:spPr>
          <a:xfrm>
            <a:off x="212047" y="197417"/>
            <a:ext cx="4957275" cy="1146825"/>
          </a:xfrm>
        </p:spPr>
        <p:txBody>
          <a:bodyPr vert="horz" lIns="91440" tIns="45720" rIns="91440" bIns="45720" rtlCol="0" anchor="ctr">
            <a:normAutofit/>
          </a:bodyPr>
          <a:lstStyle/>
          <a:p>
            <a:r>
              <a:rPr lang="en-US" sz="3800" dirty="0">
                <a:solidFill>
                  <a:schemeClr val="bg1"/>
                </a:solidFill>
              </a:rPr>
              <a:t>Behavioral Segmentation</a:t>
            </a:r>
          </a:p>
        </p:txBody>
      </p:sp>
      <p:sp>
        <p:nvSpPr>
          <p:cNvPr id="3" name="Rectangle 2">
            <a:extLst>
              <a:ext uri="{FF2B5EF4-FFF2-40B4-BE49-F238E27FC236}">
                <a16:creationId xmlns:a16="http://schemas.microsoft.com/office/drawing/2014/main" id="{CEF5ABA0-36DB-4829-8A08-0FB8D52A05AF}"/>
              </a:ext>
            </a:extLst>
          </p:cNvPr>
          <p:cNvSpPr/>
          <p:nvPr/>
        </p:nvSpPr>
        <p:spPr>
          <a:xfrm>
            <a:off x="212047" y="1908089"/>
            <a:ext cx="4957273" cy="3446103"/>
          </a:xfrm>
          <a:prstGeom prst="rect">
            <a:avLst/>
          </a:prstGeom>
        </p:spPr>
        <p:txBody>
          <a:bodyPr vert="horz" lIns="91440" tIns="45720" rIns="91440" bIns="45720" rtlCol="0" anchor="ctr">
            <a:normAutofit lnSpcReduction="10000"/>
          </a:bodyPr>
          <a:lstStyle/>
          <a:p>
            <a:pPr indent="-228600" defTabSz="914400">
              <a:lnSpc>
                <a:spcPct val="120000"/>
              </a:lnSpc>
              <a:spcBef>
                <a:spcPct val="0"/>
              </a:spcBef>
              <a:spcAft>
                <a:spcPts val="600"/>
              </a:spcAft>
              <a:buClr>
                <a:schemeClr val="accent1"/>
              </a:buClr>
              <a:buSzPct val="160000"/>
              <a:buFont typeface="Arial" panose="020B0604020202020204" pitchFamily="34" charset="0"/>
              <a:buChar char="•"/>
            </a:pPr>
            <a:r>
              <a:rPr lang="en-US" altLang="en-US" sz="3200" b="1" cap="all" dirty="0">
                <a:solidFill>
                  <a:schemeClr val="bg1"/>
                </a:solidFill>
              </a:rPr>
              <a:t>Behavioral segmentation </a:t>
            </a:r>
            <a:r>
              <a:rPr lang="en-US" altLang="en-US" sz="3200" cap="all" dirty="0">
                <a:solidFill>
                  <a:schemeClr val="bg1"/>
                </a:solidFill>
              </a:rPr>
              <a:t>divides a market into segments based on consumer knowledge, attitudes, uses, or responses to a product.</a:t>
            </a:r>
          </a:p>
        </p:txBody>
      </p:sp>
    </p:spTree>
    <p:extLst>
      <p:ext uri="{BB962C8B-B14F-4D97-AF65-F5344CB8AC3E}">
        <p14:creationId xmlns:p14="http://schemas.microsoft.com/office/powerpoint/2010/main" val="124149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4C886762-16F0-4868-B83A-26174621418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1" name="Freeform 11">
            <a:extLst>
              <a:ext uri="{FF2B5EF4-FFF2-40B4-BE49-F238E27FC236}">
                <a16:creationId xmlns:a16="http://schemas.microsoft.com/office/drawing/2014/main" id="{D2B54B4E-3454-4B76-B85A-8512B77298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875" y="0"/>
            <a:ext cx="11683810" cy="6588125"/>
          </a:xfrm>
          <a:custGeom>
            <a:avLst/>
            <a:gdLst/>
            <a:ahLst/>
            <a:cxnLst/>
            <a:rect l="l" t="t" r="r" b="b"/>
            <a:pathLst>
              <a:path w="11683810" h="6588125">
                <a:moveTo>
                  <a:pt x="0" y="0"/>
                </a:moveTo>
                <a:lnTo>
                  <a:pt x="11318691" y="0"/>
                </a:lnTo>
                <a:lnTo>
                  <a:pt x="11683810" y="5976938"/>
                </a:lnTo>
                <a:lnTo>
                  <a:pt x="15875" y="6588125"/>
                </a:lnTo>
                <a:cubicBezTo>
                  <a:pt x="10583" y="4386792"/>
                  <a:pt x="5292" y="2185458"/>
                  <a:pt x="0" y="0"/>
                </a:cubicBezTo>
                <a:close/>
              </a:path>
            </a:pathLst>
          </a:custGeom>
          <a:ln>
            <a:noFill/>
          </a:ln>
          <a:effectLst>
            <a:outerShdw blurRad="101600" dist="152400" dir="4380000" algn="tl" rotWithShape="0">
              <a:srgbClr val="000000">
                <a:alpha val="43000"/>
              </a:srgbClr>
            </a:outerShdw>
          </a:effectLst>
        </p:spPr>
        <p:style>
          <a:lnRef idx="1">
            <a:schemeClr val="accent1"/>
          </a:lnRef>
          <a:fillRef idx="3">
            <a:schemeClr val="accent1"/>
          </a:fillRef>
          <a:effectRef idx="2">
            <a:schemeClr val="accent1"/>
          </a:effectRef>
          <a:fontRef idx="minor">
            <a:schemeClr val="lt1"/>
          </a:fontRef>
        </p:style>
      </p:sp>
      <p:sp>
        <p:nvSpPr>
          <p:cNvPr id="13" name="Freeform 13">
            <a:extLst>
              <a:ext uri="{FF2B5EF4-FFF2-40B4-BE49-F238E27FC236}">
                <a16:creationId xmlns:a16="http://schemas.microsoft.com/office/drawing/2014/main" id="{7EFFE965-5586-4889-A74D-3A6080D04B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82257"/>
            <a:ext cx="11329257" cy="2028845"/>
          </a:xfrm>
          <a:custGeom>
            <a:avLst/>
            <a:gdLst/>
            <a:ahLst/>
            <a:cxnLst/>
            <a:rect l="l" t="t" r="r" b="b"/>
            <a:pathLst>
              <a:path w="11329257" h="2028845">
                <a:moveTo>
                  <a:pt x="0" y="588520"/>
                </a:moveTo>
                <a:lnTo>
                  <a:pt x="11244075" y="0"/>
                </a:lnTo>
                <a:lnTo>
                  <a:pt x="11329257" y="1424838"/>
                </a:lnTo>
                <a:lnTo>
                  <a:pt x="0" y="2028845"/>
                </a:lnTo>
                <a:lnTo>
                  <a:pt x="0" y="58852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15" name="Freeform 25">
            <a:extLst>
              <a:ext uri="{FF2B5EF4-FFF2-40B4-BE49-F238E27FC236}">
                <a16:creationId xmlns:a16="http://schemas.microsoft.com/office/drawing/2014/main" id="{5BC4125D-18D9-4A65-82B6-C24FE9434F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719579" cy="456877"/>
          </a:xfrm>
          <a:custGeom>
            <a:avLst/>
            <a:gdLst/>
            <a:ahLst/>
            <a:cxnLst/>
            <a:rect l="l" t="t" r="r" b="b"/>
            <a:pathLst>
              <a:path w="8719579" h="456877">
                <a:moveTo>
                  <a:pt x="0" y="0"/>
                </a:moveTo>
                <a:lnTo>
                  <a:pt x="8719579" y="0"/>
                </a:lnTo>
                <a:lnTo>
                  <a:pt x="0" y="456877"/>
                </a:lnTo>
                <a:lnTo>
                  <a:pt x="0" y="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17" name="Freeform 14">
            <a:extLst>
              <a:ext uri="{FF2B5EF4-FFF2-40B4-BE49-F238E27FC236}">
                <a16:creationId xmlns:a16="http://schemas.microsoft.com/office/drawing/2014/main" id="{A86DE327-0F45-4F54-BB6C-68A093CE55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20000">
            <a:off x="-161800" y="293317"/>
            <a:ext cx="11367116" cy="5751804"/>
          </a:xfrm>
          <a:custGeom>
            <a:avLst/>
            <a:gdLst/>
            <a:ahLst/>
            <a:cxnLst/>
            <a:rect l="l" t="t" r="r" b="b"/>
            <a:pathLst>
              <a:path w="11367116" h="5751804">
                <a:moveTo>
                  <a:pt x="11346705" y="0"/>
                </a:moveTo>
                <a:cubicBezTo>
                  <a:pt x="11353509" y="1915114"/>
                  <a:pt x="11360312" y="3830229"/>
                  <a:pt x="11367116" y="5745343"/>
                </a:cubicBezTo>
                <a:lnTo>
                  <a:pt x="0" y="5751804"/>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19" name="5-Point Star 24">
            <a:extLst>
              <a:ext uri="{FF2B5EF4-FFF2-40B4-BE49-F238E27FC236}">
                <a16:creationId xmlns:a16="http://schemas.microsoft.com/office/drawing/2014/main" id="{795857C2-E6E7-405A-B5A3-4DE3B50A7B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20000">
            <a:off x="4221385" y="5111356"/>
            <a:ext cx="515386" cy="515386"/>
          </a:xfrm>
          <a:prstGeom prst="star5">
            <a:avLst>
              <a:gd name="adj" fmla="val 26693"/>
              <a:gd name="hf" fmla="val 105146"/>
              <a:gd name="vf" fmla="val 110557"/>
            </a:avLst>
          </a:prstGeom>
          <a:solidFill>
            <a:schemeClr val="tx1">
              <a:alpha val="40000"/>
            </a:schemeClr>
          </a:solidFill>
          <a:ln>
            <a:noFill/>
          </a:ln>
        </p:spPr>
        <p:style>
          <a:lnRef idx="1">
            <a:schemeClr val="accent1"/>
          </a:lnRef>
          <a:fillRef idx="3">
            <a:schemeClr val="accent1"/>
          </a:fillRef>
          <a:effectRef idx="2">
            <a:schemeClr val="accent1"/>
          </a:effectRef>
          <a:fontRef idx="minor">
            <a:schemeClr val="lt1"/>
          </a:fontRef>
        </p:style>
      </p:sp>
      <p:pic>
        <p:nvPicPr>
          <p:cNvPr id="4" name="Picture 3" descr="A cup of coffee on a table&#10;&#10;Description automatically generated">
            <a:extLst>
              <a:ext uri="{FF2B5EF4-FFF2-40B4-BE49-F238E27FC236}">
                <a16:creationId xmlns:a16="http://schemas.microsoft.com/office/drawing/2014/main" id="{4DA4A52E-A8A7-4166-8756-9DF8572C6941}"/>
              </a:ext>
            </a:extLst>
          </p:cNvPr>
          <p:cNvPicPr>
            <a:picLocks noChangeAspect="1"/>
          </p:cNvPicPr>
          <p:nvPr/>
        </p:nvPicPr>
        <p:blipFill rotWithShape="1">
          <a:blip r:embed="rId3"/>
          <a:srcRect t="10000"/>
          <a:stretch/>
        </p:blipFill>
        <p:spPr>
          <a:xfrm>
            <a:off x="20" y="10"/>
            <a:ext cx="12191980" cy="6857990"/>
          </a:xfrm>
          <a:prstGeom prst="rect">
            <a:avLst/>
          </a:prstGeom>
        </p:spPr>
      </p:pic>
      <p:sp>
        <p:nvSpPr>
          <p:cNvPr id="21" name="Rectangle 20">
            <a:extLst>
              <a:ext uri="{FF2B5EF4-FFF2-40B4-BE49-F238E27FC236}">
                <a16:creationId xmlns:a16="http://schemas.microsoft.com/office/drawing/2014/main" id="{CBF37E64-678E-4AAC-82EB-281D0E37B3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240505"/>
            <a:ext cx="9232232" cy="2416682"/>
          </a:xfrm>
          <a:prstGeom prst="rect">
            <a:avLst/>
          </a:prstGeom>
          <a:solidFill>
            <a:schemeClr val="bg1">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AF9F8C-0DC6-446F-930F-2CF66B7E1427}"/>
              </a:ext>
            </a:extLst>
          </p:cNvPr>
          <p:cNvSpPr>
            <a:spLocks noGrp="1"/>
          </p:cNvSpPr>
          <p:nvPr>
            <p:ph type="title"/>
          </p:nvPr>
        </p:nvSpPr>
        <p:spPr>
          <a:xfrm>
            <a:off x="1303737" y="3593432"/>
            <a:ext cx="7768073" cy="1195136"/>
          </a:xfrm>
        </p:spPr>
        <p:txBody>
          <a:bodyPr vert="horz" lIns="91440" tIns="45720" rIns="91440" bIns="45720" rtlCol="0" anchor="b">
            <a:normAutofit/>
          </a:bodyPr>
          <a:lstStyle/>
          <a:p>
            <a:pPr algn="r"/>
            <a:r>
              <a:rPr lang="en-US" sz="5100">
                <a:solidFill>
                  <a:schemeClr val="tx1"/>
                </a:solidFill>
              </a:rPr>
              <a:t>Coffee Break – 10 minutes</a:t>
            </a:r>
          </a:p>
        </p:txBody>
      </p:sp>
      <p:sp>
        <p:nvSpPr>
          <p:cNvPr id="23" name="5-Point Star 12">
            <a:extLst>
              <a:ext uri="{FF2B5EF4-FFF2-40B4-BE49-F238E27FC236}">
                <a16:creationId xmlns:a16="http://schemas.microsoft.com/office/drawing/2014/main" id="{3F315017-1C57-42D9-9FFB-A9CFD97F95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63590" y="3874678"/>
            <a:ext cx="788274" cy="730476"/>
          </a:xfrm>
          <a:prstGeom prst="star5">
            <a:avLst>
              <a:gd name="adj" fmla="val 25889"/>
              <a:gd name="hf" fmla="val 105146"/>
              <a:gd name="vf" fmla="val 110557"/>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dirty="0"/>
          </a:p>
        </p:txBody>
      </p:sp>
    </p:spTree>
    <p:extLst>
      <p:ext uri="{BB962C8B-B14F-4D97-AF65-F5344CB8AC3E}">
        <p14:creationId xmlns:p14="http://schemas.microsoft.com/office/powerpoint/2010/main" val="3886902887"/>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blip>
          <a:stretch/>
        </a:blipFill>
        <a:effectLst/>
      </p:bgPr>
    </p:bg>
    <p:spTree>
      <p:nvGrpSpPr>
        <p:cNvPr id="1" name=""/>
        <p:cNvGrpSpPr/>
        <p:nvPr/>
      </p:nvGrpSpPr>
      <p:grpSpPr>
        <a:xfrm>
          <a:off x="0" y="0"/>
          <a:ext cx="0" cy="0"/>
          <a:chOff x="0" y="0"/>
          <a:chExt cx="0" cy="0"/>
        </a:xfrm>
      </p:grpSpPr>
      <p:pic>
        <p:nvPicPr>
          <p:cNvPr id="39" name="Picture 14">
            <a:extLst>
              <a:ext uri="{FF2B5EF4-FFF2-40B4-BE49-F238E27FC236}">
                <a16:creationId xmlns:a16="http://schemas.microsoft.com/office/drawing/2014/main" id="{D5C39319-2A36-4900-A282-93130628220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40" name="Freeform 11">
            <a:extLst>
              <a:ext uri="{FF2B5EF4-FFF2-40B4-BE49-F238E27FC236}">
                <a16:creationId xmlns:a16="http://schemas.microsoft.com/office/drawing/2014/main" id="{4922C3E2-6B80-43FA-A1B3-72C74209D8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875" y="0"/>
            <a:ext cx="11683810" cy="6588125"/>
          </a:xfrm>
          <a:custGeom>
            <a:avLst/>
            <a:gdLst/>
            <a:ahLst/>
            <a:cxnLst/>
            <a:rect l="l" t="t" r="r" b="b"/>
            <a:pathLst>
              <a:path w="11683810" h="6588125">
                <a:moveTo>
                  <a:pt x="0" y="0"/>
                </a:moveTo>
                <a:lnTo>
                  <a:pt x="11318691" y="0"/>
                </a:lnTo>
                <a:lnTo>
                  <a:pt x="11683810" y="5976938"/>
                </a:lnTo>
                <a:lnTo>
                  <a:pt x="15875" y="6588125"/>
                </a:lnTo>
                <a:cubicBezTo>
                  <a:pt x="10583" y="4386792"/>
                  <a:pt x="5292" y="2185458"/>
                  <a:pt x="0" y="0"/>
                </a:cubicBezTo>
                <a:close/>
              </a:path>
            </a:pathLst>
          </a:custGeom>
          <a:ln>
            <a:noFill/>
          </a:ln>
          <a:effectLst>
            <a:outerShdw blurRad="101600" dist="152400" dir="4380000" algn="tl" rotWithShape="0">
              <a:srgbClr val="000000">
                <a:alpha val="43000"/>
              </a:srgbClr>
            </a:outerShdw>
          </a:effectLst>
        </p:spPr>
        <p:style>
          <a:lnRef idx="1">
            <a:schemeClr val="accent1"/>
          </a:lnRef>
          <a:fillRef idx="3">
            <a:schemeClr val="accent1"/>
          </a:fillRef>
          <a:effectRef idx="2">
            <a:schemeClr val="accent1"/>
          </a:effectRef>
          <a:fontRef idx="minor">
            <a:schemeClr val="lt1"/>
          </a:fontRef>
        </p:style>
      </p:sp>
      <p:sp>
        <p:nvSpPr>
          <p:cNvPr id="41" name="Freeform 13">
            <a:extLst>
              <a:ext uri="{FF2B5EF4-FFF2-40B4-BE49-F238E27FC236}">
                <a16:creationId xmlns:a16="http://schemas.microsoft.com/office/drawing/2014/main" id="{7F9CA34F-473C-460F-8CD5-65EDDB055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82257"/>
            <a:ext cx="11329257" cy="2028845"/>
          </a:xfrm>
          <a:custGeom>
            <a:avLst/>
            <a:gdLst/>
            <a:ahLst/>
            <a:cxnLst/>
            <a:rect l="l" t="t" r="r" b="b"/>
            <a:pathLst>
              <a:path w="11329257" h="2028845">
                <a:moveTo>
                  <a:pt x="0" y="588520"/>
                </a:moveTo>
                <a:lnTo>
                  <a:pt x="11244075" y="0"/>
                </a:lnTo>
                <a:lnTo>
                  <a:pt x="11329257" y="1424838"/>
                </a:lnTo>
                <a:lnTo>
                  <a:pt x="0" y="2028845"/>
                </a:lnTo>
                <a:lnTo>
                  <a:pt x="0" y="58852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42" name="Freeform 25">
            <a:extLst>
              <a:ext uri="{FF2B5EF4-FFF2-40B4-BE49-F238E27FC236}">
                <a16:creationId xmlns:a16="http://schemas.microsoft.com/office/drawing/2014/main" id="{B96B78F4-324C-4D12-827F-AD3D637862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719579" cy="456877"/>
          </a:xfrm>
          <a:custGeom>
            <a:avLst/>
            <a:gdLst/>
            <a:ahLst/>
            <a:cxnLst/>
            <a:rect l="l" t="t" r="r" b="b"/>
            <a:pathLst>
              <a:path w="8719579" h="456877">
                <a:moveTo>
                  <a:pt x="0" y="0"/>
                </a:moveTo>
                <a:lnTo>
                  <a:pt x="8719579" y="0"/>
                </a:lnTo>
                <a:lnTo>
                  <a:pt x="0" y="456877"/>
                </a:lnTo>
                <a:lnTo>
                  <a:pt x="0" y="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43" name="Freeform 14">
            <a:extLst>
              <a:ext uri="{FF2B5EF4-FFF2-40B4-BE49-F238E27FC236}">
                <a16:creationId xmlns:a16="http://schemas.microsoft.com/office/drawing/2014/main" id="{3ADAE0E3-E595-4EA7-9E10-27915A5DD2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20000">
            <a:off x="-161800" y="293317"/>
            <a:ext cx="11367116" cy="5751804"/>
          </a:xfrm>
          <a:custGeom>
            <a:avLst/>
            <a:gdLst/>
            <a:ahLst/>
            <a:cxnLst/>
            <a:rect l="l" t="t" r="r" b="b"/>
            <a:pathLst>
              <a:path w="11367116" h="5751804">
                <a:moveTo>
                  <a:pt x="11346705" y="0"/>
                </a:moveTo>
                <a:cubicBezTo>
                  <a:pt x="11353509" y="1915114"/>
                  <a:pt x="11360312" y="3830229"/>
                  <a:pt x="11367116" y="5745343"/>
                </a:cubicBezTo>
                <a:lnTo>
                  <a:pt x="0" y="5751804"/>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44" name="5-Point Star 24">
            <a:extLst>
              <a:ext uri="{FF2B5EF4-FFF2-40B4-BE49-F238E27FC236}">
                <a16:creationId xmlns:a16="http://schemas.microsoft.com/office/drawing/2014/main" id="{513E71BC-07F8-408E-B2D1-53D239C9DB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20000">
            <a:off x="4221385" y="5111356"/>
            <a:ext cx="515386" cy="515386"/>
          </a:xfrm>
          <a:prstGeom prst="star5">
            <a:avLst>
              <a:gd name="adj" fmla="val 26693"/>
              <a:gd name="hf" fmla="val 105146"/>
              <a:gd name="vf" fmla="val 110557"/>
            </a:avLst>
          </a:prstGeom>
          <a:solidFill>
            <a:schemeClr val="tx1">
              <a:alpha val="40000"/>
            </a:schemeClr>
          </a:solidFill>
          <a:ln>
            <a:noFill/>
          </a:ln>
        </p:spPr>
        <p:style>
          <a:lnRef idx="1">
            <a:schemeClr val="accent1"/>
          </a:lnRef>
          <a:fillRef idx="3">
            <a:schemeClr val="accent1"/>
          </a:fillRef>
          <a:effectRef idx="2">
            <a:schemeClr val="accent1"/>
          </a:effectRef>
          <a:fontRef idx="minor">
            <a:schemeClr val="lt1"/>
          </a:fontRef>
        </p:style>
      </p:sp>
      <p:sp>
        <p:nvSpPr>
          <p:cNvPr id="45" name="Rectangle 26">
            <a:extLst>
              <a:ext uri="{FF2B5EF4-FFF2-40B4-BE49-F238E27FC236}">
                <a16:creationId xmlns:a16="http://schemas.microsoft.com/office/drawing/2014/main" id="{E9C6E193-5674-4A37-96E9-80A922038C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20000">
            <a:off x="316292" y="334573"/>
            <a:ext cx="10393145" cy="2520901"/>
          </a:xfrm>
          <a:prstGeom prst="rect">
            <a:avLst/>
          </a:prstGeom>
          <a:solidFill>
            <a:schemeClr val="bg1"/>
          </a:solidFill>
          <a:ln w="9525">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Freeform 6">
            <a:extLst>
              <a:ext uri="{FF2B5EF4-FFF2-40B4-BE49-F238E27FC236}">
                <a16:creationId xmlns:a16="http://schemas.microsoft.com/office/drawing/2014/main" id="{52C47221-CB28-40DC-82FD-1E25D9430B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8841" y="2698990"/>
            <a:ext cx="11338098" cy="3612111"/>
          </a:xfrm>
          <a:custGeom>
            <a:avLst/>
            <a:gdLst>
              <a:gd name="connsiteX0" fmla="*/ 0 w 11329257"/>
              <a:gd name="connsiteY0" fmla="*/ 1672253 h 3112578"/>
              <a:gd name="connsiteX1" fmla="*/ 11201741 w 11329257"/>
              <a:gd name="connsiteY1" fmla="*/ 0 h 3112578"/>
              <a:gd name="connsiteX2" fmla="*/ 11329257 w 11329257"/>
              <a:gd name="connsiteY2" fmla="*/ 2508571 h 3112578"/>
              <a:gd name="connsiteX3" fmla="*/ 0 w 11329257"/>
              <a:gd name="connsiteY3" fmla="*/ 3112578 h 3112578"/>
              <a:gd name="connsiteX4" fmla="*/ 0 w 11329257"/>
              <a:gd name="connsiteY4" fmla="*/ 1672253 h 3112578"/>
              <a:gd name="connsiteX0" fmla="*/ 8467 w 11329257"/>
              <a:gd name="connsiteY0" fmla="*/ 994919 h 3112578"/>
              <a:gd name="connsiteX1" fmla="*/ 11201741 w 11329257"/>
              <a:gd name="connsiteY1" fmla="*/ 0 h 3112578"/>
              <a:gd name="connsiteX2" fmla="*/ 11329257 w 11329257"/>
              <a:gd name="connsiteY2" fmla="*/ 2508571 h 3112578"/>
              <a:gd name="connsiteX3" fmla="*/ 0 w 11329257"/>
              <a:gd name="connsiteY3" fmla="*/ 3112578 h 3112578"/>
              <a:gd name="connsiteX4" fmla="*/ 8467 w 11329257"/>
              <a:gd name="connsiteY4" fmla="*/ 994919 h 3112578"/>
              <a:gd name="connsiteX0" fmla="*/ 814 w 11330070"/>
              <a:gd name="connsiteY0" fmla="*/ 732453 h 3112578"/>
              <a:gd name="connsiteX1" fmla="*/ 11202554 w 11330070"/>
              <a:gd name="connsiteY1" fmla="*/ 0 h 3112578"/>
              <a:gd name="connsiteX2" fmla="*/ 11330070 w 11330070"/>
              <a:gd name="connsiteY2" fmla="*/ 2508571 h 3112578"/>
              <a:gd name="connsiteX3" fmla="*/ 813 w 11330070"/>
              <a:gd name="connsiteY3" fmla="*/ 3112578 h 3112578"/>
              <a:gd name="connsiteX4" fmla="*/ 814 w 11330070"/>
              <a:gd name="connsiteY4" fmla="*/ 732453 h 3112578"/>
              <a:gd name="connsiteX0" fmla="*/ 375 w 11338098"/>
              <a:gd name="connsiteY0" fmla="*/ 622387 h 3112578"/>
              <a:gd name="connsiteX1" fmla="*/ 11210582 w 11338098"/>
              <a:gd name="connsiteY1" fmla="*/ 0 h 3112578"/>
              <a:gd name="connsiteX2" fmla="*/ 11338098 w 11338098"/>
              <a:gd name="connsiteY2" fmla="*/ 2508571 h 3112578"/>
              <a:gd name="connsiteX3" fmla="*/ 8841 w 11338098"/>
              <a:gd name="connsiteY3" fmla="*/ 3112578 h 3112578"/>
              <a:gd name="connsiteX4" fmla="*/ 375 w 11338098"/>
              <a:gd name="connsiteY4" fmla="*/ 622387 h 3112578"/>
              <a:gd name="connsiteX0" fmla="*/ 375 w 11338098"/>
              <a:gd name="connsiteY0" fmla="*/ 1020320 h 3510511"/>
              <a:gd name="connsiteX1" fmla="*/ 11176715 w 11338098"/>
              <a:gd name="connsiteY1" fmla="*/ 0 h 3510511"/>
              <a:gd name="connsiteX2" fmla="*/ 11338098 w 11338098"/>
              <a:gd name="connsiteY2" fmla="*/ 2906504 h 3510511"/>
              <a:gd name="connsiteX3" fmla="*/ 8841 w 11338098"/>
              <a:gd name="connsiteY3" fmla="*/ 3510511 h 3510511"/>
              <a:gd name="connsiteX4" fmla="*/ 375 w 11338098"/>
              <a:gd name="connsiteY4" fmla="*/ 1020320 h 3510511"/>
              <a:gd name="connsiteX0" fmla="*/ 375 w 11338098"/>
              <a:gd name="connsiteY0" fmla="*/ 664720 h 3510511"/>
              <a:gd name="connsiteX1" fmla="*/ 11176715 w 11338098"/>
              <a:gd name="connsiteY1" fmla="*/ 0 h 3510511"/>
              <a:gd name="connsiteX2" fmla="*/ 11338098 w 11338098"/>
              <a:gd name="connsiteY2" fmla="*/ 2906504 h 3510511"/>
              <a:gd name="connsiteX3" fmla="*/ 8841 w 11338098"/>
              <a:gd name="connsiteY3" fmla="*/ 3510511 h 3510511"/>
              <a:gd name="connsiteX4" fmla="*/ 375 w 11338098"/>
              <a:gd name="connsiteY4" fmla="*/ 664720 h 3510511"/>
              <a:gd name="connsiteX0" fmla="*/ 375 w 11338098"/>
              <a:gd name="connsiteY0" fmla="*/ 605454 h 3510511"/>
              <a:gd name="connsiteX1" fmla="*/ 11176715 w 11338098"/>
              <a:gd name="connsiteY1" fmla="*/ 0 h 3510511"/>
              <a:gd name="connsiteX2" fmla="*/ 11338098 w 11338098"/>
              <a:gd name="connsiteY2" fmla="*/ 2906504 h 3510511"/>
              <a:gd name="connsiteX3" fmla="*/ 8841 w 11338098"/>
              <a:gd name="connsiteY3" fmla="*/ 3510511 h 3510511"/>
              <a:gd name="connsiteX4" fmla="*/ 375 w 11338098"/>
              <a:gd name="connsiteY4" fmla="*/ 605454 h 3510511"/>
              <a:gd name="connsiteX0" fmla="*/ 375 w 11338098"/>
              <a:gd name="connsiteY0" fmla="*/ 707054 h 3612111"/>
              <a:gd name="connsiteX1" fmla="*/ 11176715 w 11338098"/>
              <a:gd name="connsiteY1" fmla="*/ 0 h 3612111"/>
              <a:gd name="connsiteX2" fmla="*/ 11338098 w 11338098"/>
              <a:gd name="connsiteY2" fmla="*/ 3008104 h 3612111"/>
              <a:gd name="connsiteX3" fmla="*/ 8841 w 11338098"/>
              <a:gd name="connsiteY3" fmla="*/ 3612111 h 3612111"/>
              <a:gd name="connsiteX4" fmla="*/ 375 w 11338098"/>
              <a:gd name="connsiteY4" fmla="*/ 707054 h 3612111"/>
              <a:gd name="connsiteX0" fmla="*/ 375 w 11338098"/>
              <a:gd name="connsiteY0" fmla="*/ 571588 h 3612111"/>
              <a:gd name="connsiteX1" fmla="*/ 11176715 w 11338098"/>
              <a:gd name="connsiteY1" fmla="*/ 0 h 3612111"/>
              <a:gd name="connsiteX2" fmla="*/ 11338098 w 11338098"/>
              <a:gd name="connsiteY2" fmla="*/ 3008104 h 3612111"/>
              <a:gd name="connsiteX3" fmla="*/ 8841 w 11338098"/>
              <a:gd name="connsiteY3" fmla="*/ 3612111 h 3612111"/>
              <a:gd name="connsiteX4" fmla="*/ 375 w 11338098"/>
              <a:gd name="connsiteY4" fmla="*/ 571588 h 36121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38098" h="3612111">
                <a:moveTo>
                  <a:pt x="375" y="571588"/>
                </a:moveTo>
                <a:lnTo>
                  <a:pt x="11176715" y="0"/>
                </a:lnTo>
                <a:lnTo>
                  <a:pt x="11338098" y="3008104"/>
                </a:lnTo>
                <a:lnTo>
                  <a:pt x="8841" y="3612111"/>
                </a:lnTo>
                <a:cubicBezTo>
                  <a:pt x="11663" y="2906225"/>
                  <a:pt x="-2447" y="1277474"/>
                  <a:pt x="375" y="571588"/>
                </a:cubicBez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6BF85E83-9806-4B4D-8B73-2797382550B8}"/>
              </a:ext>
            </a:extLst>
          </p:cNvPr>
          <p:cNvSpPr>
            <a:spLocks noGrp="1"/>
          </p:cNvSpPr>
          <p:nvPr>
            <p:ph type="title"/>
          </p:nvPr>
        </p:nvSpPr>
        <p:spPr>
          <a:xfrm rot="21420000">
            <a:off x="510575" y="3233195"/>
            <a:ext cx="10178799" cy="1346996"/>
          </a:xfrm>
        </p:spPr>
        <p:txBody>
          <a:bodyPr vert="horz" lIns="91440" tIns="45720" rIns="91440" bIns="45720" rtlCol="0" anchor="b">
            <a:normAutofit/>
          </a:bodyPr>
          <a:lstStyle/>
          <a:p>
            <a:pPr algn="r"/>
            <a:r>
              <a:rPr lang="en-US" sz="6200">
                <a:solidFill>
                  <a:schemeClr val="bg1"/>
                </a:solidFill>
              </a:rPr>
              <a:t>Student Activity – 15 minutes</a:t>
            </a:r>
          </a:p>
        </p:txBody>
      </p:sp>
      <p:pic>
        <p:nvPicPr>
          <p:cNvPr id="9" name="Picture 8" descr="A close up of a sign&#10;&#10;Description automatically generated">
            <a:extLst>
              <a:ext uri="{FF2B5EF4-FFF2-40B4-BE49-F238E27FC236}">
                <a16:creationId xmlns:a16="http://schemas.microsoft.com/office/drawing/2014/main" id="{333127F4-0089-4F4E-BEF5-1385C6E7D9BC}"/>
              </a:ext>
            </a:extLst>
          </p:cNvPr>
          <p:cNvPicPr>
            <a:picLocks noChangeAspect="1"/>
          </p:cNvPicPr>
          <p:nvPr/>
        </p:nvPicPr>
        <p:blipFill>
          <a:blip r:embed="rId4"/>
          <a:stretch>
            <a:fillRect/>
          </a:stretch>
        </p:blipFill>
        <p:spPr>
          <a:xfrm rot="21420000">
            <a:off x="614522" y="592453"/>
            <a:ext cx="2009676" cy="2406798"/>
          </a:xfrm>
          <a:prstGeom prst="rect">
            <a:avLst/>
          </a:prstGeom>
        </p:spPr>
      </p:pic>
      <p:pic>
        <p:nvPicPr>
          <p:cNvPr id="7" name="Picture 6" descr="A picture containing drawing, food, light&#10;&#10;Description automatically generated">
            <a:extLst>
              <a:ext uri="{FF2B5EF4-FFF2-40B4-BE49-F238E27FC236}">
                <a16:creationId xmlns:a16="http://schemas.microsoft.com/office/drawing/2014/main" id="{BAECE813-B933-4BBE-949A-626E49A38933}"/>
              </a:ext>
            </a:extLst>
          </p:cNvPr>
          <p:cNvPicPr>
            <a:picLocks noChangeAspect="1"/>
          </p:cNvPicPr>
          <p:nvPr/>
        </p:nvPicPr>
        <p:blipFill>
          <a:blip r:embed="rId5"/>
          <a:stretch>
            <a:fillRect/>
          </a:stretch>
        </p:blipFill>
        <p:spPr>
          <a:xfrm rot="21420000">
            <a:off x="3005389" y="461399"/>
            <a:ext cx="2424985" cy="2406798"/>
          </a:xfrm>
          <a:prstGeom prst="rect">
            <a:avLst/>
          </a:prstGeom>
        </p:spPr>
      </p:pic>
      <p:pic>
        <p:nvPicPr>
          <p:cNvPr id="10" name="Picture 9">
            <a:extLst>
              <a:ext uri="{FF2B5EF4-FFF2-40B4-BE49-F238E27FC236}">
                <a16:creationId xmlns:a16="http://schemas.microsoft.com/office/drawing/2014/main" id="{0F5D1E88-B0E6-4299-8A8F-41986B7059FD}"/>
              </a:ext>
            </a:extLst>
          </p:cNvPr>
          <p:cNvPicPr>
            <a:picLocks noChangeAspect="1"/>
          </p:cNvPicPr>
          <p:nvPr/>
        </p:nvPicPr>
        <p:blipFill>
          <a:blip r:embed="rId6"/>
          <a:stretch>
            <a:fillRect/>
          </a:stretch>
        </p:blipFill>
        <p:spPr>
          <a:xfrm rot="21420000">
            <a:off x="5583767" y="406295"/>
            <a:ext cx="2468880" cy="2246680"/>
          </a:xfrm>
          <a:prstGeom prst="rect">
            <a:avLst/>
          </a:prstGeom>
        </p:spPr>
      </p:pic>
      <p:pic>
        <p:nvPicPr>
          <p:cNvPr id="5" name="Picture 4">
            <a:extLst>
              <a:ext uri="{FF2B5EF4-FFF2-40B4-BE49-F238E27FC236}">
                <a16:creationId xmlns:a16="http://schemas.microsoft.com/office/drawing/2014/main" id="{A6DF02B0-ABF5-41C3-9029-D2E650B6CD66}"/>
              </a:ext>
            </a:extLst>
          </p:cNvPr>
          <p:cNvPicPr>
            <a:picLocks noChangeAspect="1"/>
          </p:cNvPicPr>
          <p:nvPr/>
        </p:nvPicPr>
        <p:blipFill>
          <a:blip r:embed="rId7"/>
          <a:stretch>
            <a:fillRect/>
          </a:stretch>
        </p:blipFill>
        <p:spPr>
          <a:xfrm rot="21420000">
            <a:off x="8174043" y="577694"/>
            <a:ext cx="2468880" cy="1629460"/>
          </a:xfrm>
          <a:prstGeom prst="rect">
            <a:avLst/>
          </a:prstGeom>
        </p:spPr>
      </p:pic>
      <p:sp>
        <p:nvSpPr>
          <p:cNvPr id="47" name="5-Point Star 18">
            <a:extLst>
              <a:ext uri="{FF2B5EF4-FFF2-40B4-BE49-F238E27FC236}">
                <a16:creationId xmlns:a16="http://schemas.microsoft.com/office/drawing/2014/main" id="{633E64AF-F150-4EAE-9D23-27FB4712D3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20000">
            <a:off x="4221385" y="5111356"/>
            <a:ext cx="515386" cy="515386"/>
          </a:xfrm>
          <a:prstGeom prst="star5">
            <a:avLst>
              <a:gd name="adj" fmla="val 26693"/>
              <a:gd name="hf" fmla="val 105146"/>
              <a:gd name="vf" fmla="val 110557"/>
            </a:avLst>
          </a:prstGeom>
          <a:solidFill>
            <a:schemeClr val="tx1">
              <a:alpha val="40000"/>
            </a:schemeClr>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4382722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blip>
          <a:stretch/>
        </a:blip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E6D57E0B-41E7-4862-852B-4C24E7B4784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grpSp>
        <p:nvGrpSpPr>
          <p:cNvPr id="10" name="Group 9">
            <a:extLst>
              <a:ext uri="{FF2B5EF4-FFF2-40B4-BE49-F238E27FC236}">
                <a16:creationId xmlns:a16="http://schemas.microsoft.com/office/drawing/2014/main" id="{14684A4D-3AB3-4D14-8F74-E9E22EFC922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5397" y="0"/>
            <a:ext cx="12005350" cy="6644081"/>
            <a:chOff x="-25397" y="0"/>
            <a:chExt cx="12005350" cy="6644081"/>
          </a:xfrm>
        </p:grpSpPr>
        <p:sp useBgFill="1">
          <p:nvSpPr>
            <p:cNvPr id="11" name="Rectangle 10">
              <a:extLst>
                <a:ext uri="{FF2B5EF4-FFF2-40B4-BE49-F238E27FC236}">
                  <a16:creationId xmlns:a16="http://schemas.microsoft.com/office/drawing/2014/main" id="{62AAD8D6-E6DC-4196-8B6E-99E7C90270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0"/>
              <a:ext cx="11979952"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sp>
        <p:sp>
          <p:nvSpPr>
            <p:cNvPr id="12" name="Freeform 11">
              <a:extLst>
                <a:ext uri="{FF2B5EF4-FFF2-40B4-BE49-F238E27FC236}">
                  <a16:creationId xmlns:a16="http://schemas.microsoft.com/office/drawing/2014/main" id="{EF22364E-4978-4D02-9F7E-4608CE9F4B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397" y="0"/>
              <a:ext cx="11773291"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13" name="Rectangle 12">
              <a:extLst>
                <a:ext uri="{FF2B5EF4-FFF2-40B4-BE49-F238E27FC236}">
                  <a16:creationId xmlns:a16="http://schemas.microsoft.com/office/drawing/2014/main" id="{D203295E-B861-404F-966C-8EDD882877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5600215"/>
              <a:ext cx="11706512" cy="780581"/>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grpSp>
      <p:pic>
        <p:nvPicPr>
          <p:cNvPr id="15" name="Picture 14">
            <a:extLst>
              <a:ext uri="{FF2B5EF4-FFF2-40B4-BE49-F238E27FC236}">
                <a16:creationId xmlns:a16="http://schemas.microsoft.com/office/drawing/2014/main" id="{BB28D430-56EA-45B9-8632-927BEBF029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7" name="Freeform: Shape 16">
            <a:extLst>
              <a:ext uri="{FF2B5EF4-FFF2-40B4-BE49-F238E27FC236}">
                <a16:creationId xmlns:a16="http://schemas.microsoft.com/office/drawing/2014/main" id="{A601F395-3079-4179-84BA-6654D9F825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643467"/>
            <a:ext cx="10905067" cy="5571066"/>
          </a:xfrm>
          <a:custGeom>
            <a:avLst/>
            <a:gdLst>
              <a:gd name="connsiteX0" fmla="*/ 0 w 8130198"/>
              <a:gd name="connsiteY0" fmla="*/ 0 h 6857999"/>
              <a:gd name="connsiteX1" fmla="*/ 7241014 w 8130198"/>
              <a:gd name="connsiteY1" fmla="*/ 0 h 6857999"/>
              <a:gd name="connsiteX2" fmla="*/ 8130198 w 8130198"/>
              <a:gd name="connsiteY2" fmla="*/ 0 h 6857999"/>
              <a:gd name="connsiteX3" fmla="*/ 8130198 w 8130198"/>
              <a:gd name="connsiteY3" fmla="*/ 6857999 h 6857999"/>
              <a:gd name="connsiteX4" fmla="*/ 0 w 8130198"/>
              <a:gd name="connsiteY4" fmla="*/ 6857999 h 6857999"/>
              <a:gd name="connsiteX5" fmla="*/ 0 w 8130198"/>
              <a:gd name="connsiteY5" fmla="*/ 6375361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130198" h="6857999">
                <a:moveTo>
                  <a:pt x="0" y="0"/>
                </a:moveTo>
                <a:lnTo>
                  <a:pt x="7241014" y="0"/>
                </a:lnTo>
                <a:lnTo>
                  <a:pt x="8130198" y="0"/>
                </a:lnTo>
                <a:lnTo>
                  <a:pt x="8130198" y="6857999"/>
                </a:lnTo>
                <a:lnTo>
                  <a:pt x="0" y="6857999"/>
                </a:lnTo>
                <a:lnTo>
                  <a:pt x="0" y="6375361"/>
                </a:lnTo>
                <a:close/>
              </a:path>
            </a:pathLst>
          </a:custGeom>
          <a:ln w="50800" cap="sq">
            <a:noFill/>
            <a:miter lim="800000"/>
          </a:ln>
          <a:effectLst>
            <a:outerShdw blurRad="101600" dist="152400" dir="4380000" algn="t" rotWithShape="0">
              <a:prstClr val="black">
                <a:alpha val="43000"/>
              </a:prstClr>
            </a:outerShdw>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4D79A80B-223E-41C8-8AEA-4FE8F68B91E6}"/>
              </a:ext>
            </a:extLst>
          </p:cNvPr>
          <p:cNvSpPr>
            <a:spLocks noGrp="1"/>
          </p:cNvSpPr>
          <p:nvPr>
            <p:ph type="title"/>
          </p:nvPr>
        </p:nvSpPr>
        <p:spPr>
          <a:xfrm>
            <a:off x="1286932" y="685802"/>
            <a:ext cx="9618133" cy="1043108"/>
          </a:xfrm>
        </p:spPr>
        <p:txBody>
          <a:bodyPr vert="horz" lIns="91440" tIns="45720" rIns="91440" bIns="45720" rtlCol="0" anchor="ctr">
            <a:normAutofit/>
          </a:bodyPr>
          <a:lstStyle/>
          <a:p>
            <a:pPr algn="ctr"/>
            <a:r>
              <a:rPr lang="en-US" sz="4800" dirty="0"/>
              <a:t>Assignment Overview - Sport</a:t>
            </a:r>
          </a:p>
        </p:txBody>
      </p:sp>
      <p:sp>
        <p:nvSpPr>
          <p:cNvPr id="3" name="Rectangle 2">
            <a:extLst>
              <a:ext uri="{FF2B5EF4-FFF2-40B4-BE49-F238E27FC236}">
                <a16:creationId xmlns:a16="http://schemas.microsoft.com/office/drawing/2014/main" id="{8612A915-9A4E-45F4-BC57-B0DDA0FE11D6}"/>
              </a:ext>
            </a:extLst>
          </p:cNvPr>
          <p:cNvSpPr/>
          <p:nvPr/>
        </p:nvSpPr>
        <p:spPr>
          <a:xfrm>
            <a:off x="1286932" y="1871417"/>
            <a:ext cx="9618133" cy="3586290"/>
          </a:xfrm>
          <a:prstGeom prst="rect">
            <a:avLst/>
          </a:prstGeom>
        </p:spPr>
        <p:txBody>
          <a:bodyPr vert="horz" lIns="91440" tIns="45720" rIns="91440" bIns="45720" rtlCol="0" anchor="ctr">
            <a:normAutofit/>
          </a:bodyPr>
          <a:lstStyle/>
          <a:p>
            <a:pPr indent="-228600" defTabSz="914400">
              <a:lnSpc>
                <a:spcPct val="110000"/>
              </a:lnSpc>
              <a:spcAft>
                <a:spcPts val="600"/>
              </a:spcAft>
              <a:buClr>
                <a:schemeClr val="accent1"/>
              </a:buClr>
              <a:buSzPct val="160000"/>
              <a:buFont typeface="Arial" panose="020B0604020202020204" pitchFamily="34" charset="0"/>
              <a:buChar char="•"/>
            </a:pPr>
            <a:r>
              <a:rPr lang="en-US" sz="2400" u="sng" cap="all" dirty="0">
                <a:solidFill>
                  <a:schemeClr val="tx1">
                    <a:lumMod val="85000"/>
                    <a:lumOff val="15000"/>
                  </a:schemeClr>
                </a:solidFill>
              </a:rPr>
              <a:t>Assessment 1 (2000 words Due 13th March)</a:t>
            </a:r>
            <a:endParaRPr lang="en-US" sz="2400" cap="all" dirty="0">
              <a:solidFill>
                <a:schemeClr val="tx1">
                  <a:lumMod val="85000"/>
                  <a:lumOff val="15000"/>
                </a:schemeClr>
              </a:solidFill>
            </a:endParaRPr>
          </a:p>
          <a:p>
            <a:pPr marL="342900" lvl="0" indent="-228600" defTabSz="914400">
              <a:lnSpc>
                <a:spcPct val="110000"/>
              </a:lnSpc>
              <a:spcAft>
                <a:spcPts val="600"/>
              </a:spcAft>
              <a:buClr>
                <a:schemeClr val="accent1"/>
              </a:buClr>
              <a:buSzPct val="160000"/>
              <a:buFont typeface="Arial" panose="020B0604020202020204" pitchFamily="34" charset="0"/>
              <a:buChar char="•"/>
            </a:pPr>
            <a:r>
              <a:rPr lang="en-US" sz="2400" cap="all" dirty="0">
                <a:solidFill>
                  <a:schemeClr val="tx1">
                    <a:lumMod val="85000"/>
                    <a:lumOff val="15000"/>
                  </a:schemeClr>
                </a:solidFill>
              </a:rPr>
              <a:t>Definition and discussion of the marketing concept within the Sports Industry</a:t>
            </a:r>
          </a:p>
          <a:p>
            <a:pPr marL="342900" lvl="0" indent="-228600" defTabSz="914400">
              <a:lnSpc>
                <a:spcPct val="110000"/>
              </a:lnSpc>
              <a:spcAft>
                <a:spcPts val="600"/>
              </a:spcAft>
              <a:buClr>
                <a:schemeClr val="accent1"/>
              </a:buClr>
              <a:buSzPct val="160000"/>
              <a:buFont typeface="Arial" panose="020B0604020202020204" pitchFamily="34" charset="0"/>
              <a:buChar char="•"/>
            </a:pPr>
            <a:r>
              <a:rPr lang="en-US" sz="2400" cap="all" dirty="0">
                <a:solidFill>
                  <a:schemeClr val="tx1">
                    <a:lumMod val="85000"/>
                    <a:lumOff val="15000"/>
                  </a:schemeClr>
                </a:solidFill>
              </a:rPr>
              <a:t>An explanation of the value of marketing for Sports organizations and events in the public, private and not-for-profit sectors.</a:t>
            </a:r>
          </a:p>
          <a:p>
            <a:pPr marL="342900" lvl="0" indent="-228600" defTabSz="914400">
              <a:lnSpc>
                <a:spcPct val="110000"/>
              </a:lnSpc>
              <a:spcAft>
                <a:spcPts val="600"/>
              </a:spcAft>
              <a:buClr>
                <a:schemeClr val="accent1"/>
              </a:buClr>
              <a:buSzPct val="160000"/>
              <a:buFont typeface="Arial" panose="020B0604020202020204" pitchFamily="34" charset="0"/>
              <a:buChar char="•"/>
            </a:pPr>
            <a:r>
              <a:rPr lang="en-US" sz="2400" cap="all" dirty="0">
                <a:solidFill>
                  <a:schemeClr val="tx1">
                    <a:lumMod val="85000"/>
                    <a:lumOff val="15000"/>
                  </a:schemeClr>
                </a:solidFill>
              </a:rPr>
              <a:t>Consideration of how sports marketing can help organizations grow and develop.</a:t>
            </a:r>
          </a:p>
        </p:txBody>
      </p:sp>
    </p:spTree>
    <p:extLst>
      <p:ext uri="{BB962C8B-B14F-4D97-AF65-F5344CB8AC3E}">
        <p14:creationId xmlns:p14="http://schemas.microsoft.com/office/powerpoint/2010/main" val="9404633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blip>
          <a:stretch/>
        </a:blip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E6D57E0B-41E7-4862-852B-4C24E7B4784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grpSp>
        <p:nvGrpSpPr>
          <p:cNvPr id="10" name="Group 9">
            <a:extLst>
              <a:ext uri="{FF2B5EF4-FFF2-40B4-BE49-F238E27FC236}">
                <a16:creationId xmlns:a16="http://schemas.microsoft.com/office/drawing/2014/main" id="{14684A4D-3AB3-4D14-8F74-E9E22EFC922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5397" y="0"/>
            <a:ext cx="12005350" cy="6644081"/>
            <a:chOff x="-25397" y="0"/>
            <a:chExt cx="12005350" cy="6644081"/>
          </a:xfrm>
        </p:grpSpPr>
        <p:sp useBgFill="1">
          <p:nvSpPr>
            <p:cNvPr id="11" name="Rectangle 10">
              <a:extLst>
                <a:ext uri="{FF2B5EF4-FFF2-40B4-BE49-F238E27FC236}">
                  <a16:creationId xmlns:a16="http://schemas.microsoft.com/office/drawing/2014/main" id="{62AAD8D6-E6DC-4196-8B6E-99E7C90270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0"/>
              <a:ext cx="11979952"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sp>
        <p:sp>
          <p:nvSpPr>
            <p:cNvPr id="12" name="Freeform 11">
              <a:extLst>
                <a:ext uri="{FF2B5EF4-FFF2-40B4-BE49-F238E27FC236}">
                  <a16:creationId xmlns:a16="http://schemas.microsoft.com/office/drawing/2014/main" id="{EF22364E-4978-4D02-9F7E-4608CE9F4B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397" y="0"/>
              <a:ext cx="11773291"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13" name="Rectangle 12">
              <a:extLst>
                <a:ext uri="{FF2B5EF4-FFF2-40B4-BE49-F238E27FC236}">
                  <a16:creationId xmlns:a16="http://schemas.microsoft.com/office/drawing/2014/main" id="{D203295E-B861-404F-966C-8EDD882877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5600215"/>
              <a:ext cx="11706512" cy="780581"/>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grpSp>
      <p:pic>
        <p:nvPicPr>
          <p:cNvPr id="15" name="Picture 14">
            <a:extLst>
              <a:ext uri="{FF2B5EF4-FFF2-40B4-BE49-F238E27FC236}">
                <a16:creationId xmlns:a16="http://schemas.microsoft.com/office/drawing/2014/main" id="{BB28D430-56EA-45B9-8632-927BEBF029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7" name="Freeform: Shape 16">
            <a:extLst>
              <a:ext uri="{FF2B5EF4-FFF2-40B4-BE49-F238E27FC236}">
                <a16:creationId xmlns:a16="http://schemas.microsoft.com/office/drawing/2014/main" id="{A601F395-3079-4179-84BA-6654D9F825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643467"/>
            <a:ext cx="10905067" cy="5571066"/>
          </a:xfrm>
          <a:custGeom>
            <a:avLst/>
            <a:gdLst>
              <a:gd name="connsiteX0" fmla="*/ 0 w 8130198"/>
              <a:gd name="connsiteY0" fmla="*/ 0 h 6857999"/>
              <a:gd name="connsiteX1" fmla="*/ 7241014 w 8130198"/>
              <a:gd name="connsiteY1" fmla="*/ 0 h 6857999"/>
              <a:gd name="connsiteX2" fmla="*/ 8130198 w 8130198"/>
              <a:gd name="connsiteY2" fmla="*/ 0 h 6857999"/>
              <a:gd name="connsiteX3" fmla="*/ 8130198 w 8130198"/>
              <a:gd name="connsiteY3" fmla="*/ 6857999 h 6857999"/>
              <a:gd name="connsiteX4" fmla="*/ 0 w 8130198"/>
              <a:gd name="connsiteY4" fmla="*/ 6857999 h 6857999"/>
              <a:gd name="connsiteX5" fmla="*/ 0 w 8130198"/>
              <a:gd name="connsiteY5" fmla="*/ 6375361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130198" h="6857999">
                <a:moveTo>
                  <a:pt x="0" y="0"/>
                </a:moveTo>
                <a:lnTo>
                  <a:pt x="7241014" y="0"/>
                </a:lnTo>
                <a:lnTo>
                  <a:pt x="8130198" y="0"/>
                </a:lnTo>
                <a:lnTo>
                  <a:pt x="8130198" y="6857999"/>
                </a:lnTo>
                <a:lnTo>
                  <a:pt x="0" y="6857999"/>
                </a:lnTo>
                <a:lnTo>
                  <a:pt x="0" y="6375361"/>
                </a:lnTo>
                <a:close/>
              </a:path>
            </a:pathLst>
          </a:custGeom>
          <a:ln w="50800" cap="sq">
            <a:noFill/>
            <a:miter lim="800000"/>
          </a:ln>
          <a:effectLst>
            <a:outerShdw blurRad="101600" dist="152400" dir="4380000" algn="t" rotWithShape="0">
              <a:prstClr val="black">
                <a:alpha val="43000"/>
              </a:prstClr>
            </a:outerShdw>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4D79A80B-223E-41C8-8AEA-4FE8F68B91E6}"/>
              </a:ext>
            </a:extLst>
          </p:cNvPr>
          <p:cNvSpPr>
            <a:spLocks noGrp="1"/>
          </p:cNvSpPr>
          <p:nvPr>
            <p:ph type="title"/>
          </p:nvPr>
        </p:nvSpPr>
        <p:spPr>
          <a:xfrm>
            <a:off x="1286932" y="685802"/>
            <a:ext cx="9618133" cy="1043108"/>
          </a:xfrm>
        </p:spPr>
        <p:txBody>
          <a:bodyPr vert="horz" lIns="91440" tIns="45720" rIns="91440" bIns="45720" rtlCol="0" anchor="ctr">
            <a:normAutofit/>
          </a:bodyPr>
          <a:lstStyle/>
          <a:p>
            <a:pPr algn="ctr"/>
            <a:r>
              <a:rPr lang="en-US" sz="4800" dirty="0"/>
              <a:t>Assignment Overview - Sport</a:t>
            </a:r>
          </a:p>
        </p:txBody>
      </p:sp>
      <p:sp>
        <p:nvSpPr>
          <p:cNvPr id="3" name="Rectangle 2">
            <a:extLst>
              <a:ext uri="{FF2B5EF4-FFF2-40B4-BE49-F238E27FC236}">
                <a16:creationId xmlns:a16="http://schemas.microsoft.com/office/drawing/2014/main" id="{8612A915-9A4E-45F4-BC57-B0DDA0FE11D6}"/>
              </a:ext>
            </a:extLst>
          </p:cNvPr>
          <p:cNvSpPr/>
          <p:nvPr/>
        </p:nvSpPr>
        <p:spPr>
          <a:xfrm>
            <a:off x="1286932" y="1871417"/>
            <a:ext cx="9618133" cy="3586290"/>
          </a:xfrm>
          <a:prstGeom prst="rect">
            <a:avLst/>
          </a:prstGeom>
        </p:spPr>
        <p:txBody>
          <a:bodyPr vert="horz" lIns="91440" tIns="45720" rIns="91440" bIns="45720" rtlCol="0" anchor="ctr">
            <a:normAutofit fontScale="85000" lnSpcReduction="20000"/>
          </a:bodyPr>
          <a:lstStyle/>
          <a:p>
            <a:pPr indent="-228600" defTabSz="914400">
              <a:lnSpc>
                <a:spcPct val="110000"/>
              </a:lnSpc>
              <a:spcAft>
                <a:spcPts val="600"/>
              </a:spcAft>
              <a:buClr>
                <a:schemeClr val="accent1"/>
              </a:buClr>
              <a:buSzPct val="160000"/>
              <a:buFont typeface="Arial" panose="020B0604020202020204" pitchFamily="34" charset="0"/>
              <a:buChar char="•"/>
            </a:pPr>
            <a:r>
              <a:rPr lang="en-US" sz="2400" u="sng" cap="all" dirty="0">
                <a:solidFill>
                  <a:schemeClr val="tx1">
                    <a:lumMod val="85000"/>
                    <a:lumOff val="15000"/>
                  </a:schemeClr>
                </a:solidFill>
              </a:rPr>
              <a:t>Assessment 2 (Presentation Due 8th and 15th May)</a:t>
            </a:r>
            <a:endParaRPr lang="en-US" sz="2400" cap="all" dirty="0">
              <a:solidFill>
                <a:schemeClr val="tx1">
                  <a:lumMod val="85000"/>
                  <a:lumOff val="15000"/>
                </a:schemeClr>
              </a:solidFill>
            </a:endParaRPr>
          </a:p>
          <a:p>
            <a:pPr indent="-228600" defTabSz="914400">
              <a:lnSpc>
                <a:spcPct val="110000"/>
              </a:lnSpc>
              <a:spcAft>
                <a:spcPts val="600"/>
              </a:spcAft>
              <a:buClr>
                <a:schemeClr val="accent1"/>
              </a:buClr>
              <a:buSzPct val="160000"/>
              <a:buFont typeface="Arial" panose="020B0604020202020204" pitchFamily="34" charset="0"/>
              <a:buChar char="•"/>
            </a:pPr>
            <a:r>
              <a:rPr lang="en-US" sz="2400" cap="all" dirty="0">
                <a:solidFill>
                  <a:schemeClr val="tx1">
                    <a:lumMod val="85000"/>
                    <a:lumOff val="15000"/>
                  </a:schemeClr>
                </a:solidFill>
              </a:rPr>
              <a:t>The marketing plan (team, club or other not-for-profit sports </a:t>
            </a:r>
            <a:r>
              <a:rPr lang="en-US" sz="2400" cap="all" dirty="0" err="1">
                <a:solidFill>
                  <a:schemeClr val="tx1">
                    <a:lumMod val="85000"/>
                    <a:lumOff val="15000"/>
                  </a:schemeClr>
                </a:solidFill>
              </a:rPr>
              <a:t>organisation</a:t>
            </a:r>
            <a:r>
              <a:rPr lang="en-US" sz="2400" cap="all" dirty="0">
                <a:solidFill>
                  <a:schemeClr val="tx1">
                    <a:lumMod val="85000"/>
                    <a:lumOff val="15000"/>
                  </a:schemeClr>
                </a:solidFill>
              </a:rPr>
              <a:t> of your choice) should be delivered as a presentation in groups of no more than 4 students and should contain but not be limited to the following sections:</a:t>
            </a:r>
          </a:p>
          <a:p>
            <a:pPr marL="342900" indent="-228600" defTabSz="914400">
              <a:lnSpc>
                <a:spcPct val="110000"/>
              </a:lnSpc>
              <a:spcAft>
                <a:spcPts val="600"/>
              </a:spcAft>
              <a:buClr>
                <a:schemeClr val="accent1"/>
              </a:buClr>
              <a:buSzPct val="160000"/>
              <a:buFont typeface="Arial" panose="020B0604020202020204" pitchFamily="34" charset="0"/>
              <a:buChar char="•"/>
            </a:pPr>
            <a:r>
              <a:rPr lang="en-US" sz="2400" cap="all" dirty="0">
                <a:solidFill>
                  <a:schemeClr val="tx1">
                    <a:lumMod val="85000"/>
                    <a:lumOff val="15000"/>
                  </a:schemeClr>
                </a:solidFill>
              </a:rPr>
              <a:t>A brief overview of the club/organization</a:t>
            </a:r>
          </a:p>
          <a:p>
            <a:pPr marL="342900" indent="-228600" defTabSz="914400">
              <a:lnSpc>
                <a:spcPct val="110000"/>
              </a:lnSpc>
              <a:spcAft>
                <a:spcPts val="600"/>
              </a:spcAft>
              <a:buClr>
                <a:schemeClr val="accent1"/>
              </a:buClr>
              <a:buSzPct val="160000"/>
              <a:buFont typeface="Arial" panose="020B0604020202020204" pitchFamily="34" charset="0"/>
              <a:buChar char="•"/>
            </a:pPr>
            <a:r>
              <a:rPr lang="en-US" sz="2400" cap="all" dirty="0">
                <a:solidFill>
                  <a:schemeClr val="tx1">
                    <a:lumMod val="85000"/>
                    <a:lumOff val="15000"/>
                  </a:schemeClr>
                </a:solidFill>
              </a:rPr>
              <a:t>Aim and objectives of the plan</a:t>
            </a:r>
          </a:p>
          <a:p>
            <a:pPr marL="342900" indent="-228600" defTabSz="914400">
              <a:lnSpc>
                <a:spcPct val="110000"/>
              </a:lnSpc>
              <a:spcAft>
                <a:spcPts val="600"/>
              </a:spcAft>
              <a:buClr>
                <a:schemeClr val="accent1"/>
              </a:buClr>
              <a:buSzPct val="160000"/>
              <a:buFont typeface="Arial" panose="020B0604020202020204" pitchFamily="34" charset="0"/>
              <a:buChar char="•"/>
            </a:pPr>
            <a:r>
              <a:rPr lang="en-US" sz="2400" cap="all" dirty="0">
                <a:solidFill>
                  <a:schemeClr val="tx1">
                    <a:lumMod val="85000"/>
                    <a:lumOff val="15000"/>
                  </a:schemeClr>
                </a:solidFill>
              </a:rPr>
              <a:t>Situation analysis – external and internal</a:t>
            </a:r>
          </a:p>
          <a:p>
            <a:pPr marL="342900" indent="-228600" defTabSz="914400">
              <a:lnSpc>
                <a:spcPct val="110000"/>
              </a:lnSpc>
              <a:spcAft>
                <a:spcPts val="600"/>
              </a:spcAft>
              <a:buClr>
                <a:schemeClr val="accent1"/>
              </a:buClr>
              <a:buSzPct val="160000"/>
              <a:buFont typeface="Arial" panose="020B0604020202020204" pitchFamily="34" charset="0"/>
              <a:buChar char="•"/>
            </a:pPr>
            <a:r>
              <a:rPr lang="en-US" sz="2400" cap="all" dirty="0">
                <a:solidFill>
                  <a:schemeClr val="tx1">
                    <a:lumMod val="85000"/>
                    <a:lumOff val="15000"/>
                  </a:schemeClr>
                </a:solidFill>
              </a:rPr>
              <a:t>Analysis of market segment/s</a:t>
            </a:r>
          </a:p>
          <a:p>
            <a:pPr marL="342900" indent="-228600" defTabSz="914400">
              <a:lnSpc>
                <a:spcPct val="110000"/>
              </a:lnSpc>
              <a:spcAft>
                <a:spcPts val="600"/>
              </a:spcAft>
              <a:buClr>
                <a:schemeClr val="accent1"/>
              </a:buClr>
              <a:buSzPct val="160000"/>
              <a:buFont typeface="Arial" panose="020B0604020202020204" pitchFamily="34" charset="0"/>
              <a:buChar char="•"/>
            </a:pPr>
            <a:r>
              <a:rPr lang="en-US" sz="2400" cap="all" dirty="0">
                <a:solidFill>
                  <a:schemeClr val="tx1">
                    <a:lumMod val="85000"/>
                    <a:lumOff val="15000"/>
                  </a:schemeClr>
                </a:solidFill>
              </a:rPr>
              <a:t>Marketing mix – 4/7ps</a:t>
            </a:r>
          </a:p>
          <a:p>
            <a:pPr marL="342900" indent="-228600" defTabSz="914400">
              <a:lnSpc>
                <a:spcPct val="110000"/>
              </a:lnSpc>
              <a:spcAft>
                <a:spcPts val="600"/>
              </a:spcAft>
              <a:buClr>
                <a:schemeClr val="accent1"/>
              </a:buClr>
              <a:buSzPct val="160000"/>
              <a:buFont typeface="Arial" panose="020B0604020202020204" pitchFamily="34" charset="0"/>
              <a:buChar char="•"/>
            </a:pPr>
            <a:r>
              <a:rPr lang="en-US" sz="2400" cap="all" dirty="0">
                <a:solidFill>
                  <a:schemeClr val="tx1">
                    <a:lumMod val="85000"/>
                    <a:lumOff val="15000"/>
                  </a:schemeClr>
                </a:solidFill>
              </a:rPr>
              <a:t>Summary (What does this mean for the sports organization)</a:t>
            </a:r>
          </a:p>
        </p:txBody>
      </p:sp>
    </p:spTree>
    <p:extLst>
      <p:ext uri="{BB962C8B-B14F-4D97-AF65-F5344CB8AC3E}">
        <p14:creationId xmlns:p14="http://schemas.microsoft.com/office/powerpoint/2010/main" val="208351453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blip>
          <a:stretch/>
        </a:blip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E6D57E0B-41E7-4862-852B-4C24E7B4784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grpSp>
        <p:nvGrpSpPr>
          <p:cNvPr id="10" name="Group 9">
            <a:extLst>
              <a:ext uri="{FF2B5EF4-FFF2-40B4-BE49-F238E27FC236}">
                <a16:creationId xmlns:a16="http://schemas.microsoft.com/office/drawing/2014/main" id="{14684A4D-3AB3-4D14-8F74-E9E22EFC922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5397" y="0"/>
            <a:ext cx="12005350" cy="6644081"/>
            <a:chOff x="-25397" y="0"/>
            <a:chExt cx="12005350" cy="6644081"/>
          </a:xfrm>
        </p:grpSpPr>
        <p:sp useBgFill="1">
          <p:nvSpPr>
            <p:cNvPr id="11" name="Rectangle 10">
              <a:extLst>
                <a:ext uri="{FF2B5EF4-FFF2-40B4-BE49-F238E27FC236}">
                  <a16:creationId xmlns:a16="http://schemas.microsoft.com/office/drawing/2014/main" id="{62AAD8D6-E6DC-4196-8B6E-99E7C90270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0"/>
              <a:ext cx="11979952"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sp>
        <p:sp>
          <p:nvSpPr>
            <p:cNvPr id="12" name="Freeform 11">
              <a:extLst>
                <a:ext uri="{FF2B5EF4-FFF2-40B4-BE49-F238E27FC236}">
                  <a16:creationId xmlns:a16="http://schemas.microsoft.com/office/drawing/2014/main" id="{EF22364E-4978-4D02-9F7E-4608CE9F4B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397" y="0"/>
              <a:ext cx="11773291"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13" name="Rectangle 12">
              <a:extLst>
                <a:ext uri="{FF2B5EF4-FFF2-40B4-BE49-F238E27FC236}">
                  <a16:creationId xmlns:a16="http://schemas.microsoft.com/office/drawing/2014/main" id="{D203295E-B861-404F-966C-8EDD882877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5600215"/>
              <a:ext cx="11706512" cy="780581"/>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grpSp>
      <p:pic>
        <p:nvPicPr>
          <p:cNvPr id="15" name="Picture 14">
            <a:extLst>
              <a:ext uri="{FF2B5EF4-FFF2-40B4-BE49-F238E27FC236}">
                <a16:creationId xmlns:a16="http://schemas.microsoft.com/office/drawing/2014/main" id="{BB28D430-56EA-45B9-8632-927BEBF029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7" name="Freeform: Shape 16">
            <a:extLst>
              <a:ext uri="{FF2B5EF4-FFF2-40B4-BE49-F238E27FC236}">
                <a16:creationId xmlns:a16="http://schemas.microsoft.com/office/drawing/2014/main" id="{A601F395-3079-4179-84BA-6654D9F825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643467"/>
            <a:ext cx="10905067" cy="5571066"/>
          </a:xfrm>
          <a:custGeom>
            <a:avLst/>
            <a:gdLst>
              <a:gd name="connsiteX0" fmla="*/ 0 w 8130198"/>
              <a:gd name="connsiteY0" fmla="*/ 0 h 6857999"/>
              <a:gd name="connsiteX1" fmla="*/ 7241014 w 8130198"/>
              <a:gd name="connsiteY1" fmla="*/ 0 h 6857999"/>
              <a:gd name="connsiteX2" fmla="*/ 8130198 w 8130198"/>
              <a:gd name="connsiteY2" fmla="*/ 0 h 6857999"/>
              <a:gd name="connsiteX3" fmla="*/ 8130198 w 8130198"/>
              <a:gd name="connsiteY3" fmla="*/ 6857999 h 6857999"/>
              <a:gd name="connsiteX4" fmla="*/ 0 w 8130198"/>
              <a:gd name="connsiteY4" fmla="*/ 6857999 h 6857999"/>
              <a:gd name="connsiteX5" fmla="*/ 0 w 8130198"/>
              <a:gd name="connsiteY5" fmla="*/ 6375361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130198" h="6857999">
                <a:moveTo>
                  <a:pt x="0" y="0"/>
                </a:moveTo>
                <a:lnTo>
                  <a:pt x="7241014" y="0"/>
                </a:lnTo>
                <a:lnTo>
                  <a:pt x="8130198" y="0"/>
                </a:lnTo>
                <a:lnTo>
                  <a:pt x="8130198" y="6857999"/>
                </a:lnTo>
                <a:lnTo>
                  <a:pt x="0" y="6857999"/>
                </a:lnTo>
                <a:lnTo>
                  <a:pt x="0" y="6375361"/>
                </a:lnTo>
                <a:close/>
              </a:path>
            </a:pathLst>
          </a:custGeom>
          <a:ln w="50800" cap="sq">
            <a:noFill/>
            <a:miter lim="800000"/>
          </a:ln>
          <a:effectLst>
            <a:outerShdw blurRad="101600" dist="152400" dir="4380000" algn="t" rotWithShape="0">
              <a:prstClr val="black">
                <a:alpha val="43000"/>
              </a:prstClr>
            </a:outerShdw>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4D79A80B-223E-41C8-8AEA-4FE8F68B91E6}"/>
              </a:ext>
            </a:extLst>
          </p:cNvPr>
          <p:cNvSpPr>
            <a:spLocks noGrp="1"/>
          </p:cNvSpPr>
          <p:nvPr>
            <p:ph type="title"/>
          </p:nvPr>
        </p:nvSpPr>
        <p:spPr>
          <a:xfrm>
            <a:off x="1286932" y="685802"/>
            <a:ext cx="9618133" cy="1043108"/>
          </a:xfrm>
        </p:spPr>
        <p:txBody>
          <a:bodyPr vert="horz" lIns="91440" tIns="45720" rIns="91440" bIns="45720" rtlCol="0" anchor="ctr">
            <a:normAutofit/>
          </a:bodyPr>
          <a:lstStyle/>
          <a:p>
            <a:pPr algn="ctr"/>
            <a:r>
              <a:rPr lang="en-US" sz="4800" dirty="0"/>
              <a:t>Assignment Overview - Tourism</a:t>
            </a:r>
          </a:p>
        </p:txBody>
      </p:sp>
      <p:sp>
        <p:nvSpPr>
          <p:cNvPr id="3" name="Rectangle 2">
            <a:extLst>
              <a:ext uri="{FF2B5EF4-FFF2-40B4-BE49-F238E27FC236}">
                <a16:creationId xmlns:a16="http://schemas.microsoft.com/office/drawing/2014/main" id="{8612A915-9A4E-45F4-BC57-B0DDA0FE11D6}"/>
              </a:ext>
            </a:extLst>
          </p:cNvPr>
          <p:cNvSpPr/>
          <p:nvPr/>
        </p:nvSpPr>
        <p:spPr>
          <a:xfrm>
            <a:off x="1286932" y="1871417"/>
            <a:ext cx="9618133" cy="3586290"/>
          </a:xfrm>
          <a:prstGeom prst="rect">
            <a:avLst/>
          </a:prstGeom>
        </p:spPr>
        <p:txBody>
          <a:bodyPr vert="horz" lIns="91440" tIns="45720" rIns="91440" bIns="45720" rtlCol="0" anchor="ctr">
            <a:normAutofit/>
          </a:bodyPr>
          <a:lstStyle/>
          <a:p>
            <a:pPr algn="just"/>
            <a:r>
              <a:rPr lang="de-DE" b="1" dirty="0"/>
              <a:t>Task</a:t>
            </a:r>
            <a:endParaRPr lang="en-GB" dirty="0"/>
          </a:p>
          <a:p>
            <a:pPr algn="just"/>
            <a:r>
              <a:rPr lang="en-US" dirty="0"/>
              <a:t>As an industry marketing consultant you are required to </a:t>
            </a:r>
            <a:r>
              <a:rPr lang="en-GB" dirty="0"/>
              <a:t>produce a</a:t>
            </a:r>
            <a:r>
              <a:rPr lang="en-US" dirty="0"/>
              <a:t>n advisory report which independently evaluates the current marketing plan of</a:t>
            </a:r>
            <a:r>
              <a:rPr lang="en-GB" dirty="0"/>
              <a:t> a</a:t>
            </a:r>
            <a:r>
              <a:rPr lang="en-US" dirty="0"/>
              <a:t>n International Travel or Tourism product of your choice. </a:t>
            </a:r>
            <a:endParaRPr lang="en-GB" dirty="0"/>
          </a:p>
          <a:p>
            <a:pPr algn="just"/>
            <a:r>
              <a:rPr lang="en-US" dirty="0"/>
              <a:t>This will demonstrate your understanding of marketing theory and a real life case study in terms of the product, market place, target market and the strategies currently being used to attract a defined market segment to the chosen destination, attraction, airline, hotel, attraction or event</a:t>
            </a:r>
            <a:r>
              <a:rPr lang="en-GB" dirty="0"/>
              <a:t>.</a:t>
            </a:r>
            <a:r>
              <a:rPr lang="en-US" dirty="0"/>
              <a:t>  </a:t>
            </a:r>
            <a:endParaRPr lang="en-GB" dirty="0"/>
          </a:p>
          <a:p>
            <a:pPr algn="just"/>
            <a:r>
              <a:rPr lang="en-US" dirty="0"/>
              <a:t>As a result of your findings you should reach key conclusions regarding the effectiveness of the current marketing plan and offer recommendations for future strategic improvements to improve sales and marketing which relate to yield management and are realistic and financially viable.  </a:t>
            </a:r>
            <a:endParaRPr lang="en-GB" dirty="0"/>
          </a:p>
          <a:p>
            <a:pPr algn="just"/>
            <a:r>
              <a:rPr lang="en-US" dirty="0"/>
              <a:t>The report should include underpinning theories and practical applications relating to the principles of marketing, market segmentation and strategic target marketing. </a:t>
            </a:r>
            <a:endParaRPr lang="en-GB" dirty="0"/>
          </a:p>
        </p:txBody>
      </p:sp>
    </p:spTree>
    <p:extLst>
      <p:ext uri="{BB962C8B-B14F-4D97-AF65-F5344CB8AC3E}">
        <p14:creationId xmlns:p14="http://schemas.microsoft.com/office/powerpoint/2010/main" val="259395972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blip>
          <a:stretch/>
        </a:blip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E6D57E0B-41E7-4862-852B-4C24E7B4784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grpSp>
        <p:nvGrpSpPr>
          <p:cNvPr id="10" name="Group 9">
            <a:extLst>
              <a:ext uri="{FF2B5EF4-FFF2-40B4-BE49-F238E27FC236}">
                <a16:creationId xmlns:a16="http://schemas.microsoft.com/office/drawing/2014/main" id="{14684A4D-3AB3-4D14-8F74-E9E22EFC922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5397" y="0"/>
            <a:ext cx="12005350" cy="6644081"/>
            <a:chOff x="-25397" y="0"/>
            <a:chExt cx="12005350" cy="6644081"/>
          </a:xfrm>
        </p:grpSpPr>
        <p:sp useBgFill="1">
          <p:nvSpPr>
            <p:cNvPr id="11" name="Rectangle 10">
              <a:extLst>
                <a:ext uri="{FF2B5EF4-FFF2-40B4-BE49-F238E27FC236}">
                  <a16:creationId xmlns:a16="http://schemas.microsoft.com/office/drawing/2014/main" id="{62AAD8D6-E6DC-4196-8B6E-99E7C90270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0"/>
              <a:ext cx="11979952"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sp>
        <p:sp>
          <p:nvSpPr>
            <p:cNvPr id="12" name="Freeform 11">
              <a:extLst>
                <a:ext uri="{FF2B5EF4-FFF2-40B4-BE49-F238E27FC236}">
                  <a16:creationId xmlns:a16="http://schemas.microsoft.com/office/drawing/2014/main" id="{EF22364E-4978-4D02-9F7E-4608CE9F4B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397" y="0"/>
              <a:ext cx="11773291"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13" name="Rectangle 12">
              <a:extLst>
                <a:ext uri="{FF2B5EF4-FFF2-40B4-BE49-F238E27FC236}">
                  <a16:creationId xmlns:a16="http://schemas.microsoft.com/office/drawing/2014/main" id="{D203295E-B861-404F-966C-8EDD882877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5600215"/>
              <a:ext cx="11706512" cy="780581"/>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grpSp>
      <p:pic>
        <p:nvPicPr>
          <p:cNvPr id="15" name="Picture 14">
            <a:extLst>
              <a:ext uri="{FF2B5EF4-FFF2-40B4-BE49-F238E27FC236}">
                <a16:creationId xmlns:a16="http://schemas.microsoft.com/office/drawing/2014/main" id="{BB28D430-56EA-45B9-8632-927BEBF029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7" name="Freeform: Shape 16">
            <a:extLst>
              <a:ext uri="{FF2B5EF4-FFF2-40B4-BE49-F238E27FC236}">
                <a16:creationId xmlns:a16="http://schemas.microsoft.com/office/drawing/2014/main" id="{A601F395-3079-4179-84BA-6654D9F825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643467"/>
            <a:ext cx="10905067" cy="5571066"/>
          </a:xfrm>
          <a:custGeom>
            <a:avLst/>
            <a:gdLst>
              <a:gd name="connsiteX0" fmla="*/ 0 w 8130198"/>
              <a:gd name="connsiteY0" fmla="*/ 0 h 6857999"/>
              <a:gd name="connsiteX1" fmla="*/ 7241014 w 8130198"/>
              <a:gd name="connsiteY1" fmla="*/ 0 h 6857999"/>
              <a:gd name="connsiteX2" fmla="*/ 8130198 w 8130198"/>
              <a:gd name="connsiteY2" fmla="*/ 0 h 6857999"/>
              <a:gd name="connsiteX3" fmla="*/ 8130198 w 8130198"/>
              <a:gd name="connsiteY3" fmla="*/ 6857999 h 6857999"/>
              <a:gd name="connsiteX4" fmla="*/ 0 w 8130198"/>
              <a:gd name="connsiteY4" fmla="*/ 6857999 h 6857999"/>
              <a:gd name="connsiteX5" fmla="*/ 0 w 8130198"/>
              <a:gd name="connsiteY5" fmla="*/ 6375361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130198" h="6857999">
                <a:moveTo>
                  <a:pt x="0" y="0"/>
                </a:moveTo>
                <a:lnTo>
                  <a:pt x="7241014" y="0"/>
                </a:lnTo>
                <a:lnTo>
                  <a:pt x="8130198" y="0"/>
                </a:lnTo>
                <a:lnTo>
                  <a:pt x="8130198" y="6857999"/>
                </a:lnTo>
                <a:lnTo>
                  <a:pt x="0" y="6857999"/>
                </a:lnTo>
                <a:lnTo>
                  <a:pt x="0" y="6375361"/>
                </a:lnTo>
                <a:close/>
              </a:path>
            </a:pathLst>
          </a:custGeom>
          <a:ln w="50800" cap="sq">
            <a:noFill/>
            <a:miter lim="800000"/>
          </a:ln>
          <a:effectLst>
            <a:outerShdw blurRad="101600" dist="152400" dir="4380000" algn="t" rotWithShape="0">
              <a:prstClr val="black">
                <a:alpha val="43000"/>
              </a:prstClr>
            </a:outerShdw>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4D79A80B-223E-41C8-8AEA-4FE8F68B91E6}"/>
              </a:ext>
            </a:extLst>
          </p:cNvPr>
          <p:cNvSpPr>
            <a:spLocks noGrp="1"/>
          </p:cNvSpPr>
          <p:nvPr>
            <p:ph type="title"/>
          </p:nvPr>
        </p:nvSpPr>
        <p:spPr>
          <a:xfrm>
            <a:off x="1286932" y="685802"/>
            <a:ext cx="9618133" cy="1043108"/>
          </a:xfrm>
        </p:spPr>
        <p:txBody>
          <a:bodyPr vert="horz" lIns="91440" tIns="45720" rIns="91440" bIns="45720" rtlCol="0" anchor="ctr">
            <a:normAutofit/>
          </a:bodyPr>
          <a:lstStyle/>
          <a:p>
            <a:pPr algn="ctr"/>
            <a:r>
              <a:rPr lang="en-US" sz="4800" dirty="0"/>
              <a:t>Assignment Overview - Tourism</a:t>
            </a:r>
          </a:p>
        </p:txBody>
      </p:sp>
      <p:sp>
        <p:nvSpPr>
          <p:cNvPr id="3" name="Rectangle 2">
            <a:extLst>
              <a:ext uri="{FF2B5EF4-FFF2-40B4-BE49-F238E27FC236}">
                <a16:creationId xmlns:a16="http://schemas.microsoft.com/office/drawing/2014/main" id="{8612A915-9A4E-45F4-BC57-B0DDA0FE11D6}"/>
              </a:ext>
            </a:extLst>
          </p:cNvPr>
          <p:cNvSpPr/>
          <p:nvPr/>
        </p:nvSpPr>
        <p:spPr>
          <a:xfrm>
            <a:off x="1286932" y="1871417"/>
            <a:ext cx="9618133" cy="3586290"/>
          </a:xfrm>
          <a:prstGeom prst="rect">
            <a:avLst/>
          </a:prstGeom>
        </p:spPr>
        <p:txBody>
          <a:bodyPr vert="horz" lIns="91440" tIns="45720" rIns="91440" bIns="45720" rtlCol="0" anchor="ctr">
            <a:normAutofit/>
          </a:bodyPr>
          <a:lstStyle/>
          <a:p>
            <a:pPr algn="just"/>
            <a:r>
              <a:rPr lang="de-DE" b="1" dirty="0"/>
              <a:t>Task</a:t>
            </a:r>
            <a:endParaRPr lang="en-GB" dirty="0"/>
          </a:p>
          <a:p>
            <a:pPr algn="just"/>
            <a:r>
              <a:rPr lang="en-US" dirty="0"/>
              <a:t>As an industry marketing consultant you are required to </a:t>
            </a:r>
            <a:r>
              <a:rPr lang="en-GB" dirty="0"/>
              <a:t>produce a</a:t>
            </a:r>
            <a:r>
              <a:rPr lang="en-US" dirty="0"/>
              <a:t>n advisory report which independently evaluates the current marketing plan of</a:t>
            </a:r>
            <a:r>
              <a:rPr lang="en-GB" dirty="0"/>
              <a:t> a</a:t>
            </a:r>
            <a:r>
              <a:rPr lang="en-US" dirty="0"/>
              <a:t>n International Travel or Tourism product of your choice. </a:t>
            </a:r>
            <a:endParaRPr lang="en-GB" dirty="0"/>
          </a:p>
          <a:p>
            <a:pPr algn="just"/>
            <a:r>
              <a:rPr lang="en-US" dirty="0"/>
              <a:t>This will demonstrate your understanding of marketing theory and a real life case study in terms of the product, market place, target market and the strategies currently being used to attract a defined market segment to the chosen destination, attraction, airline, hotel, attraction or event</a:t>
            </a:r>
            <a:r>
              <a:rPr lang="en-GB" dirty="0"/>
              <a:t>.</a:t>
            </a:r>
            <a:r>
              <a:rPr lang="en-US" dirty="0"/>
              <a:t>  </a:t>
            </a:r>
            <a:endParaRPr lang="en-GB" dirty="0"/>
          </a:p>
          <a:p>
            <a:pPr algn="just"/>
            <a:r>
              <a:rPr lang="en-US" dirty="0"/>
              <a:t>As a result of your findings you should reach key conclusions regarding the effectiveness of the current marketing plan and offer recommendations for future strategic improvements to improve sales and marketing which relate to yield management and are realistic and financially viable.  </a:t>
            </a:r>
            <a:endParaRPr lang="en-GB" dirty="0"/>
          </a:p>
          <a:p>
            <a:pPr algn="just"/>
            <a:r>
              <a:rPr lang="en-US" dirty="0"/>
              <a:t>The report should include underpinning theories and practical applications relating to the principles of marketing, market segmentation and strategic target marketing. </a:t>
            </a:r>
            <a:endParaRPr lang="en-GB" dirty="0"/>
          </a:p>
        </p:txBody>
      </p:sp>
    </p:spTree>
    <p:extLst>
      <p:ext uri="{BB962C8B-B14F-4D97-AF65-F5344CB8AC3E}">
        <p14:creationId xmlns:p14="http://schemas.microsoft.com/office/powerpoint/2010/main" val="195521140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blip>
          <a:stretch/>
        </a:blip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E6D57E0B-41E7-4862-852B-4C24E7B4784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grpSp>
        <p:nvGrpSpPr>
          <p:cNvPr id="10" name="Group 9">
            <a:extLst>
              <a:ext uri="{FF2B5EF4-FFF2-40B4-BE49-F238E27FC236}">
                <a16:creationId xmlns:a16="http://schemas.microsoft.com/office/drawing/2014/main" id="{14684A4D-3AB3-4D14-8F74-E9E22EFC922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5397" y="0"/>
            <a:ext cx="12005350" cy="6644081"/>
            <a:chOff x="-25397" y="0"/>
            <a:chExt cx="12005350" cy="6644081"/>
          </a:xfrm>
        </p:grpSpPr>
        <p:sp useBgFill="1">
          <p:nvSpPr>
            <p:cNvPr id="11" name="Rectangle 10">
              <a:extLst>
                <a:ext uri="{FF2B5EF4-FFF2-40B4-BE49-F238E27FC236}">
                  <a16:creationId xmlns:a16="http://schemas.microsoft.com/office/drawing/2014/main" id="{62AAD8D6-E6DC-4196-8B6E-99E7C90270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0"/>
              <a:ext cx="11979952"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sp>
        <p:sp>
          <p:nvSpPr>
            <p:cNvPr id="12" name="Freeform 11">
              <a:extLst>
                <a:ext uri="{FF2B5EF4-FFF2-40B4-BE49-F238E27FC236}">
                  <a16:creationId xmlns:a16="http://schemas.microsoft.com/office/drawing/2014/main" id="{EF22364E-4978-4D02-9F7E-4608CE9F4B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397" y="0"/>
              <a:ext cx="11773291"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13" name="Rectangle 12">
              <a:extLst>
                <a:ext uri="{FF2B5EF4-FFF2-40B4-BE49-F238E27FC236}">
                  <a16:creationId xmlns:a16="http://schemas.microsoft.com/office/drawing/2014/main" id="{D203295E-B861-404F-966C-8EDD882877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5600215"/>
              <a:ext cx="11706512" cy="780581"/>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grpSp>
      <p:pic>
        <p:nvPicPr>
          <p:cNvPr id="15" name="Picture 14">
            <a:extLst>
              <a:ext uri="{FF2B5EF4-FFF2-40B4-BE49-F238E27FC236}">
                <a16:creationId xmlns:a16="http://schemas.microsoft.com/office/drawing/2014/main" id="{BB28D430-56EA-45B9-8632-927BEBF029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7" name="Freeform: Shape 16">
            <a:extLst>
              <a:ext uri="{FF2B5EF4-FFF2-40B4-BE49-F238E27FC236}">
                <a16:creationId xmlns:a16="http://schemas.microsoft.com/office/drawing/2014/main" id="{A601F395-3079-4179-84BA-6654D9F825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643467"/>
            <a:ext cx="10905067" cy="5571066"/>
          </a:xfrm>
          <a:custGeom>
            <a:avLst/>
            <a:gdLst>
              <a:gd name="connsiteX0" fmla="*/ 0 w 8130198"/>
              <a:gd name="connsiteY0" fmla="*/ 0 h 6857999"/>
              <a:gd name="connsiteX1" fmla="*/ 7241014 w 8130198"/>
              <a:gd name="connsiteY1" fmla="*/ 0 h 6857999"/>
              <a:gd name="connsiteX2" fmla="*/ 8130198 w 8130198"/>
              <a:gd name="connsiteY2" fmla="*/ 0 h 6857999"/>
              <a:gd name="connsiteX3" fmla="*/ 8130198 w 8130198"/>
              <a:gd name="connsiteY3" fmla="*/ 6857999 h 6857999"/>
              <a:gd name="connsiteX4" fmla="*/ 0 w 8130198"/>
              <a:gd name="connsiteY4" fmla="*/ 6857999 h 6857999"/>
              <a:gd name="connsiteX5" fmla="*/ 0 w 8130198"/>
              <a:gd name="connsiteY5" fmla="*/ 6375361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130198" h="6857999">
                <a:moveTo>
                  <a:pt x="0" y="0"/>
                </a:moveTo>
                <a:lnTo>
                  <a:pt x="7241014" y="0"/>
                </a:lnTo>
                <a:lnTo>
                  <a:pt x="8130198" y="0"/>
                </a:lnTo>
                <a:lnTo>
                  <a:pt x="8130198" y="6857999"/>
                </a:lnTo>
                <a:lnTo>
                  <a:pt x="0" y="6857999"/>
                </a:lnTo>
                <a:lnTo>
                  <a:pt x="0" y="6375361"/>
                </a:lnTo>
                <a:close/>
              </a:path>
            </a:pathLst>
          </a:custGeom>
          <a:ln w="50800" cap="sq">
            <a:noFill/>
            <a:miter lim="800000"/>
          </a:ln>
          <a:effectLst>
            <a:outerShdw blurRad="101600" dist="152400" dir="4380000" algn="t" rotWithShape="0">
              <a:prstClr val="black">
                <a:alpha val="43000"/>
              </a:prstClr>
            </a:outerShdw>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4D79A80B-223E-41C8-8AEA-4FE8F68B91E6}"/>
              </a:ext>
            </a:extLst>
          </p:cNvPr>
          <p:cNvSpPr>
            <a:spLocks noGrp="1"/>
          </p:cNvSpPr>
          <p:nvPr>
            <p:ph type="title"/>
          </p:nvPr>
        </p:nvSpPr>
        <p:spPr>
          <a:xfrm>
            <a:off x="1286932" y="685802"/>
            <a:ext cx="9618133" cy="1043108"/>
          </a:xfrm>
        </p:spPr>
        <p:txBody>
          <a:bodyPr vert="horz" lIns="91440" tIns="45720" rIns="91440" bIns="45720" rtlCol="0" anchor="ctr">
            <a:normAutofit/>
          </a:bodyPr>
          <a:lstStyle/>
          <a:p>
            <a:pPr algn="ctr"/>
            <a:r>
              <a:rPr lang="en-US" sz="4800" dirty="0"/>
              <a:t>Assignment Overview - Tourism</a:t>
            </a:r>
          </a:p>
        </p:txBody>
      </p:sp>
      <p:sp>
        <p:nvSpPr>
          <p:cNvPr id="3" name="Rectangle 2">
            <a:extLst>
              <a:ext uri="{FF2B5EF4-FFF2-40B4-BE49-F238E27FC236}">
                <a16:creationId xmlns:a16="http://schemas.microsoft.com/office/drawing/2014/main" id="{8612A915-9A4E-45F4-BC57-B0DDA0FE11D6}"/>
              </a:ext>
            </a:extLst>
          </p:cNvPr>
          <p:cNvSpPr/>
          <p:nvPr/>
        </p:nvSpPr>
        <p:spPr>
          <a:xfrm>
            <a:off x="1286932" y="1871417"/>
            <a:ext cx="9618133" cy="3586290"/>
          </a:xfrm>
          <a:prstGeom prst="rect">
            <a:avLst/>
          </a:prstGeom>
        </p:spPr>
        <p:txBody>
          <a:bodyPr vert="horz" lIns="91440" tIns="45720" rIns="91440" bIns="45720" rtlCol="0" anchor="ctr">
            <a:normAutofit/>
          </a:bodyPr>
          <a:lstStyle/>
          <a:p>
            <a:r>
              <a:rPr lang="en-US" sz="2000" b="1" dirty="0"/>
              <a:t>The report  should evaluate the following key points in the organisation’s current marketing plan</a:t>
            </a:r>
            <a:r>
              <a:rPr lang="en-GB" sz="2000" b="1" dirty="0"/>
              <a:t>:</a:t>
            </a:r>
            <a:endParaRPr lang="en-GB" sz="2000" dirty="0"/>
          </a:p>
          <a:p>
            <a:r>
              <a:rPr lang="en-US" sz="2000" dirty="0"/>
              <a:t>Mission Statement</a:t>
            </a:r>
            <a:endParaRPr lang="en-GB" sz="2000" dirty="0"/>
          </a:p>
          <a:p>
            <a:r>
              <a:rPr lang="en-US" sz="2000" dirty="0"/>
              <a:t>Situational analysis - The Product, Performance, Competitors and Marketplace </a:t>
            </a:r>
            <a:endParaRPr lang="en-GB" sz="2000" dirty="0"/>
          </a:p>
          <a:p>
            <a:r>
              <a:rPr lang="en-US" sz="2000" dirty="0"/>
              <a:t>Target Market</a:t>
            </a:r>
            <a:endParaRPr lang="en-GB" sz="2000" dirty="0"/>
          </a:p>
          <a:p>
            <a:r>
              <a:rPr lang="en-US" sz="2000" dirty="0"/>
              <a:t>Marketing objectives - Yield Management, Principles of Marketing &amp; the Marketing Mix</a:t>
            </a:r>
            <a:endParaRPr lang="en-GB" sz="2000" dirty="0"/>
          </a:p>
          <a:p>
            <a:r>
              <a:rPr lang="en-US" sz="2000" dirty="0"/>
              <a:t>As a result of the findings you should reach a key conclusions regarding the effectiveness of current marketing and offer a series of recommendations for which are actionable and financially viable. The answer should be laid out in report format but does not require an executive summary.</a:t>
            </a:r>
            <a:endParaRPr lang="en-GB" sz="2000" dirty="0"/>
          </a:p>
        </p:txBody>
      </p:sp>
    </p:spTree>
    <p:extLst>
      <p:ext uri="{BB962C8B-B14F-4D97-AF65-F5344CB8AC3E}">
        <p14:creationId xmlns:p14="http://schemas.microsoft.com/office/powerpoint/2010/main" val="277295707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blip>
          <a:stretch/>
        </a:blip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E6D57E0B-41E7-4862-852B-4C24E7B4784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grpSp>
        <p:nvGrpSpPr>
          <p:cNvPr id="10" name="Group 9">
            <a:extLst>
              <a:ext uri="{FF2B5EF4-FFF2-40B4-BE49-F238E27FC236}">
                <a16:creationId xmlns:a16="http://schemas.microsoft.com/office/drawing/2014/main" id="{14684A4D-3AB3-4D14-8F74-E9E22EFC922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5397" y="0"/>
            <a:ext cx="12005350" cy="6644081"/>
            <a:chOff x="-25397" y="0"/>
            <a:chExt cx="12005350" cy="6644081"/>
          </a:xfrm>
        </p:grpSpPr>
        <p:sp useBgFill="1">
          <p:nvSpPr>
            <p:cNvPr id="11" name="Rectangle 10">
              <a:extLst>
                <a:ext uri="{FF2B5EF4-FFF2-40B4-BE49-F238E27FC236}">
                  <a16:creationId xmlns:a16="http://schemas.microsoft.com/office/drawing/2014/main" id="{62AAD8D6-E6DC-4196-8B6E-99E7C90270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0"/>
              <a:ext cx="11979952"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sp>
        <p:sp>
          <p:nvSpPr>
            <p:cNvPr id="12" name="Freeform 11">
              <a:extLst>
                <a:ext uri="{FF2B5EF4-FFF2-40B4-BE49-F238E27FC236}">
                  <a16:creationId xmlns:a16="http://schemas.microsoft.com/office/drawing/2014/main" id="{EF22364E-4978-4D02-9F7E-4608CE9F4B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397" y="0"/>
              <a:ext cx="11773291"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13" name="Rectangle 12">
              <a:extLst>
                <a:ext uri="{FF2B5EF4-FFF2-40B4-BE49-F238E27FC236}">
                  <a16:creationId xmlns:a16="http://schemas.microsoft.com/office/drawing/2014/main" id="{D203295E-B861-404F-966C-8EDD882877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5600215"/>
              <a:ext cx="11706512" cy="780581"/>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grpSp>
      <p:pic>
        <p:nvPicPr>
          <p:cNvPr id="15" name="Picture 14">
            <a:extLst>
              <a:ext uri="{FF2B5EF4-FFF2-40B4-BE49-F238E27FC236}">
                <a16:creationId xmlns:a16="http://schemas.microsoft.com/office/drawing/2014/main" id="{BB28D430-56EA-45B9-8632-927BEBF029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7" name="Freeform: Shape 16">
            <a:extLst>
              <a:ext uri="{FF2B5EF4-FFF2-40B4-BE49-F238E27FC236}">
                <a16:creationId xmlns:a16="http://schemas.microsoft.com/office/drawing/2014/main" id="{A601F395-3079-4179-84BA-6654D9F825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643467"/>
            <a:ext cx="10905067" cy="5571066"/>
          </a:xfrm>
          <a:custGeom>
            <a:avLst/>
            <a:gdLst>
              <a:gd name="connsiteX0" fmla="*/ 0 w 8130198"/>
              <a:gd name="connsiteY0" fmla="*/ 0 h 6857999"/>
              <a:gd name="connsiteX1" fmla="*/ 7241014 w 8130198"/>
              <a:gd name="connsiteY1" fmla="*/ 0 h 6857999"/>
              <a:gd name="connsiteX2" fmla="*/ 8130198 w 8130198"/>
              <a:gd name="connsiteY2" fmla="*/ 0 h 6857999"/>
              <a:gd name="connsiteX3" fmla="*/ 8130198 w 8130198"/>
              <a:gd name="connsiteY3" fmla="*/ 6857999 h 6857999"/>
              <a:gd name="connsiteX4" fmla="*/ 0 w 8130198"/>
              <a:gd name="connsiteY4" fmla="*/ 6857999 h 6857999"/>
              <a:gd name="connsiteX5" fmla="*/ 0 w 8130198"/>
              <a:gd name="connsiteY5" fmla="*/ 6375361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130198" h="6857999">
                <a:moveTo>
                  <a:pt x="0" y="0"/>
                </a:moveTo>
                <a:lnTo>
                  <a:pt x="7241014" y="0"/>
                </a:lnTo>
                <a:lnTo>
                  <a:pt x="8130198" y="0"/>
                </a:lnTo>
                <a:lnTo>
                  <a:pt x="8130198" y="6857999"/>
                </a:lnTo>
                <a:lnTo>
                  <a:pt x="0" y="6857999"/>
                </a:lnTo>
                <a:lnTo>
                  <a:pt x="0" y="6375361"/>
                </a:lnTo>
                <a:close/>
              </a:path>
            </a:pathLst>
          </a:custGeom>
          <a:ln w="50800" cap="sq">
            <a:noFill/>
            <a:miter lim="800000"/>
          </a:ln>
          <a:effectLst>
            <a:outerShdw blurRad="101600" dist="152400" dir="4380000" algn="t" rotWithShape="0">
              <a:prstClr val="black">
                <a:alpha val="43000"/>
              </a:prstClr>
            </a:outerShdw>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4D79A80B-223E-41C8-8AEA-4FE8F68B91E6}"/>
              </a:ext>
            </a:extLst>
          </p:cNvPr>
          <p:cNvSpPr>
            <a:spLocks noGrp="1"/>
          </p:cNvSpPr>
          <p:nvPr>
            <p:ph type="title"/>
          </p:nvPr>
        </p:nvSpPr>
        <p:spPr>
          <a:xfrm>
            <a:off x="1286932" y="685802"/>
            <a:ext cx="9618133" cy="1043108"/>
          </a:xfrm>
        </p:spPr>
        <p:txBody>
          <a:bodyPr vert="horz" lIns="91440" tIns="45720" rIns="91440" bIns="45720" rtlCol="0" anchor="ctr">
            <a:normAutofit/>
          </a:bodyPr>
          <a:lstStyle/>
          <a:p>
            <a:pPr algn="ctr"/>
            <a:r>
              <a:rPr lang="en-US" sz="4800" dirty="0"/>
              <a:t>Assignment Overview - </a:t>
            </a:r>
            <a:r>
              <a:rPr lang="en-US" sz="4800" b="1" dirty="0"/>
              <a:t>Business</a:t>
            </a:r>
          </a:p>
        </p:txBody>
      </p:sp>
      <p:sp>
        <p:nvSpPr>
          <p:cNvPr id="3" name="Rectangle 2">
            <a:extLst>
              <a:ext uri="{FF2B5EF4-FFF2-40B4-BE49-F238E27FC236}">
                <a16:creationId xmlns:a16="http://schemas.microsoft.com/office/drawing/2014/main" id="{8612A915-9A4E-45F4-BC57-B0DDA0FE11D6}"/>
              </a:ext>
            </a:extLst>
          </p:cNvPr>
          <p:cNvSpPr/>
          <p:nvPr/>
        </p:nvSpPr>
        <p:spPr>
          <a:xfrm>
            <a:off x="1286932" y="1871417"/>
            <a:ext cx="9618133" cy="3586290"/>
          </a:xfrm>
          <a:prstGeom prst="rect">
            <a:avLst/>
          </a:prstGeom>
        </p:spPr>
        <p:txBody>
          <a:bodyPr vert="horz" lIns="91440" tIns="45720" rIns="91440" bIns="45720" rtlCol="0" anchor="ctr">
            <a:normAutofit fontScale="92500" lnSpcReduction="10000"/>
          </a:bodyPr>
          <a:lstStyle/>
          <a:p>
            <a:pPr algn="just" fontAlgn="base"/>
            <a:r>
              <a:rPr lang="en-GB" sz="2800" b="1" u="sng" dirty="0"/>
              <a:t>Task 1A (50%) </a:t>
            </a:r>
            <a:r>
              <a:rPr lang="en-GB" sz="2800" dirty="0"/>
              <a:t> </a:t>
            </a:r>
          </a:p>
          <a:p>
            <a:pPr algn="just" fontAlgn="base"/>
            <a:r>
              <a:rPr lang="en-GB" sz="2800" dirty="0"/>
              <a:t>Using a design software of your choice, </a:t>
            </a:r>
            <a:r>
              <a:rPr lang="en-GB" sz="2800" b="1" u="sng" dirty="0"/>
              <a:t>INDIVIDUALLY</a:t>
            </a:r>
            <a:r>
              <a:rPr lang="en-GB" sz="2800" dirty="0"/>
              <a:t> create a poster to support the promotion of the aims and objectives of the project. Your poster should convey what you are trying to achieve in your group project, in a clear, concise and engaging manner. Whilst this is an individual piece of work, the project is a group collaboration, so please make sure to consider the posters created by other members of your group to avoid duplication. </a:t>
            </a:r>
          </a:p>
          <a:p>
            <a:pPr algn="just" fontAlgn="base"/>
            <a:r>
              <a:rPr lang="en-GB" sz="2800" dirty="0"/>
              <a:t>Submission Date: </a:t>
            </a:r>
            <a:r>
              <a:rPr lang="en-GB" sz="2800" b="1" u="sng" dirty="0"/>
              <a:t>March 27</a:t>
            </a:r>
            <a:r>
              <a:rPr lang="en-GB" sz="2800" b="1" u="sng" baseline="30000" dirty="0"/>
              <a:t>th</a:t>
            </a:r>
            <a:r>
              <a:rPr lang="en-GB" sz="2800" b="1" u="sng" dirty="0"/>
              <a:t> 2020 </a:t>
            </a:r>
            <a:r>
              <a:rPr lang="en-GB" sz="2800" dirty="0"/>
              <a:t> </a:t>
            </a:r>
          </a:p>
        </p:txBody>
      </p:sp>
    </p:spTree>
    <p:extLst>
      <p:ext uri="{BB962C8B-B14F-4D97-AF65-F5344CB8AC3E}">
        <p14:creationId xmlns:p14="http://schemas.microsoft.com/office/powerpoint/2010/main" val="34105856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blip>
          <a:stretch/>
        </a:blip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E6D57E0B-41E7-4862-852B-4C24E7B4784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grpSp>
        <p:nvGrpSpPr>
          <p:cNvPr id="10" name="Group 9">
            <a:extLst>
              <a:ext uri="{FF2B5EF4-FFF2-40B4-BE49-F238E27FC236}">
                <a16:creationId xmlns:a16="http://schemas.microsoft.com/office/drawing/2014/main" id="{14684A4D-3AB3-4D14-8F74-E9E22EFC922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5397" y="0"/>
            <a:ext cx="12005350" cy="6644081"/>
            <a:chOff x="-25397" y="0"/>
            <a:chExt cx="12005350" cy="6644081"/>
          </a:xfrm>
        </p:grpSpPr>
        <p:sp useBgFill="1">
          <p:nvSpPr>
            <p:cNvPr id="11" name="Rectangle 10">
              <a:extLst>
                <a:ext uri="{FF2B5EF4-FFF2-40B4-BE49-F238E27FC236}">
                  <a16:creationId xmlns:a16="http://schemas.microsoft.com/office/drawing/2014/main" id="{62AAD8D6-E6DC-4196-8B6E-99E7C90270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0"/>
              <a:ext cx="11979952"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sp>
        <p:sp>
          <p:nvSpPr>
            <p:cNvPr id="12" name="Freeform 11">
              <a:extLst>
                <a:ext uri="{FF2B5EF4-FFF2-40B4-BE49-F238E27FC236}">
                  <a16:creationId xmlns:a16="http://schemas.microsoft.com/office/drawing/2014/main" id="{EF22364E-4978-4D02-9F7E-4608CE9F4B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397" y="0"/>
              <a:ext cx="11773291"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13" name="Rectangle 12">
              <a:extLst>
                <a:ext uri="{FF2B5EF4-FFF2-40B4-BE49-F238E27FC236}">
                  <a16:creationId xmlns:a16="http://schemas.microsoft.com/office/drawing/2014/main" id="{D203295E-B861-404F-966C-8EDD882877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5600215"/>
              <a:ext cx="11706512" cy="780581"/>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grpSp>
      <p:pic>
        <p:nvPicPr>
          <p:cNvPr id="15" name="Picture 14">
            <a:extLst>
              <a:ext uri="{FF2B5EF4-FFF2-40B4-BE49-F238E27FC236}">
                <a16:creationId xmlns:a16="http://schemas.microsoft.com/office/drawing/2014/main" id="{BB28D430-56EA-45B9-8632-927BEBF029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7" name="Freeform: Shape 16">
            <a:extLst>
              <a:ext uri="{FF2B5EF4-FFF2-40B4-BE49-F238E27FC236}">
                <a16:creationId xmlns:a16="http://schemas.microsoft.com/office/drawing/2014/main" id="{A601F395-3079-4179-84BA-6654D9F825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643467"/>
            <a:ext cx="10905067" cy="5571066"/>
          </a:xfrm>
          <a:custGeom>
            <a:avLst/>
            <a:gdLst>
              <a:gd name="connsiteX0" fmla="*/ 0 w 8130198"/>
              <a:gd name="connsiteY0" fmla="*/ 0 h 6857999"/>
              <a:gd name="connsiteX1" fmla="*/ 7241014 w 8130198"/>
              <a:gd name="connsiteY1" fmla="*/ 0 h 6857999"/>
              <a:gd name="connsiteX2" fmla="*/ 8130198 w 8130198"/>
              <a:gd name="connsiteY2" fmla="*/ 0 h 6857999"/>
              <a:gd name="connsiteX3" fmla="*/ 8130198 w 8130198"/>
              <a:gd name="connsiteY3" fmla="*/ 6857999 h 6857999"/>
              <a:gd name="connsiteX4" fmla="*/ 0 w 8130198"/>
              <a:gd name="connsiteY4" fmla="*/ 6857999 h 6857999"/>
              <a:gd name="connsiteX5" fmla="*/ 0 w 8130198"/>
              <a:gd name="connsiteY5" fmla="*/ 6375361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130198" h="6857999">
                <a:moveTo>
                  <a:pt x="0" y="0"/>
                </a:moveTo>
                <a:lnTo>
                  <a:pt x="7241014" y="0"/>
                </a:lnTo>
                <a:lnTo>
                  <a:pt x="8130198" y="0"/>
                </a:lnTo>
                <a:lnTo>
                  <a:pt x="8130198" y="6857999"/>
                </a:lnTo>
                <a:lnTo>
                  <a:pt x="0" y="6857999"/>
                </a:lnTo>
                <a:lnTo>
                  <a:pt x="0" y="6375361"/>
                </a:lnTo>
                <a:close/>
              </a:path>
            </a:pathLst>
          </a:custGeom>
          <a:ln w="50800" cap="sq">
            <a:noFill/>
            <a:miter lim="800000"/>
          </a:ln>
          <a:effectLst>
            <a:outerShdw blurRad="101600" dist="152400" dir="4380000" algn="t" rotWithShape="0">
              <a:prstClr val="black">
                <a:alpha val="43000"/>
              </a:prstClr>
            </a:outerShdw>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4D79A80B-223E-41C8-8AEA-4FE8F68B91E6}"/>
              </a:ext>
            </a:extLst>
          </p:cNvPr>
          <p:cNvSpPr>
            <a:spLocks noGrp="1"/>
          </p:cNvSpPr>
          <p:nvPr>
            <p:ph type="title"/>
          </p:nvPr>
        </p:nvSpPr>
        <p:spPr>
          <a:xfrm>
            <a:off x="1286932" y="685802"/>
            <a:ext cx="9618133" cy="1043108"/>
          </a:xfrm>
        </p:spPr>
        <p:txBody>
          <a:bodyPr vert="horz" lIns="91440" tIns="45720" rIns="91440" bIns="45720" rtlCol="0" anchor="ctr">
            <a:normAutofit/>
          </a:bodyPr>
          <a:lstStyle/>
          <a:p>
            <a:pPr algn="ctr"/>
            <a:r>
              <a:rPr lang="en-US" sz="4800" dirty="0"/>
              <a:t>Assignment Overview - </a:t>
            </a:r>
            <a:r>
              <a:rPr lang="en-US" sz="4800" b="1" dirty="0"/>
              <a:t>Business</a:t>
            </a:r>
          </a:p>
        </p:txBody>
      </p:sp>
      <p:sp>
        <p:nvSpPr>
          <p:cNvPr id="3" name="Rectangle 2">
            <a:extLst>
              <a:ext uri="{FF2B5EF4-FFF2-40B4-BE49-F238E27FC236}">
                <a16:creationId xmlns:a16="http://schemas.microsoft.com/office/drawing/2014/main" id="{8612A915-9A4E-45F4-BC57-B0DDA0FE11D6}"/>
              </a:ext>
            </a:extLst>
          </p:cNvPr>
          <p:cNvSpPr/>
          <p:nvPr/>
        </p:nvSpPr>
        <p:spPr>
          <a:xfrm>
            <a:off x="1286932" y="1871417"/>
            <a:ext cx="9618133" cy="3586290"/>
          </a:xfrm>
          <a:prstGeom prst="rect">
            <a:avLst/>
          </a:prstGeom>
        </p:spPr>
        <p:txBody>
          <a:bodyPr vert="horz" lIns="91440" tIns="45720" rIns="91440" bIns="45720" rtlCol="0" anchor="ctr">
            <a:normAutofit fontScale="92500" lnSpcReduction="20000"/>
          </a:bodyPr>
          <a:lstStyle/>
          <a:p>
            <a:pPr algn="just" fontAlgn="base"/>
            <a:r>
              <a:rPr lang="en-GB" sz="3000" b="1" u="sng" dirty="0"/>
              <a:t>Task 1B (50%) </a:t>
            </a:r>
            <a:r>
              <a:rPr lang="en-GB" sz="3000" dirty="0"/>
              <a:t> </a:t>
            </a:r>
          </a:p>
          <a:p>
            <a:pPr algn="just" fontAlgn="base"/>
            <a:r>
              <a:rPr lang="en-GB" sz="3000" dirty="0"/>
              <a:t>As a </a:t>
            </a:r>
            <a:r>
              <a:rPr lang="en-GB" sz="3000" b="1" u="sng" dirty="0"/>
              <a:t>GROUP </a:t>
            </a:r>
            <a:r>
              <a:rPr lang="en-GB" sz="3000" dirty="0"/>
              <a:t>you are required to create a blog (using a platform of your choice) as part of the promotion activities for your chosen project. You will need to publish between 6 and 10 blog posts (which should be approximately 2  3,000 words). These blog posts should convey the aims and objectives of your project, whilst also engaging the target audience (the target audience will depend on your particular project) </a:t>
            </a:r>
          </a:p>
          <a:p>
            <a:pPr fontAlgn="base"/>
            <a:r>
              <a:rPr lang="en-GB" dirty="0"/>
              <a:t> </a:t>
            </a:r>
          </a:p>
          <a:p>
            <a:pPr algn="just" fontAlgn="base"/>
            <a:r>
              <a:rPr lang="en-GB" sz="2800" dirty="0"/>
              <a:t> </a:t>
            </a:r>
          </a:p>
        </p:txBody>
      </p:sp>
    </p:spTree>
    <p:extLst>
      <p:ext uri="{BB962C8B-B14F-4D97-AF65-F5344CB8AC3E}">
        <p14:creationId xmlns:p14="http://schemas.microsoft.com/office/powerpoint/2010/main" val="257492576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blip>
          <a:stretch/>
        </a:blip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E6D57E0B-41E7-4862-852B-4C24E7B4784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grpSp>
        <p:nvGrpSpPr>
          <p:cNvPr id="10" name="Group 9">
            <a:extLst>
              <a:ext uri="{FF2B5EF4-FFF2-40B4-BE49-F238E27FC236}">
                <a16:creationId xmlns:a16="http://schemas.microsoft.com/office/drawing/2014/main" id="{14684A4D-3AB3-4D14-8F74-E9E22EFC922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5397" y="0"/>
            <a:ext cx="12005350" cy="6644081"/>
            <a:chOff x="-25397" y="0"/>
            <a:chExt cx="12005350" cy="6644081"/>
          </a:xfrm>
        </p:grpSpPr>
        <p:sp useBgFill="1">
          <p:nvSpPr>
            <p:cNvPr id="11" name="Rectangle 10">
              <a:extLst>
                <a:ext uri="{FF2B5EF4-FFF2-40B4-BE49-F238E27FC236}">
                  <a16:creationId xmlns:a16="http://schemas.microsoft.com/office/drawing/2014/main" id="{62AAD8D6-E6DC-4196-8B6E-99E7C90270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0"/>
              <a:ext cx="11979952"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sp>
        <p:sp>
          <p:nvSpPr>
            <p:cNvPr id="12" name="Freeform 11">
              <a:extLst>
                <a:ext uri="{FF2B5EF4-FFF2-40B4-BE49-F238E27FC236}">
                  <a16:creationId xmlns:a16="http://schemas.microsoft.com/office/drawing/2014/main" id="{EF22364E-4978-4D02-9F7E-4608CE9F4B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397" y="0"/>
              <a:ext cx="11773291"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13" name="Rectangle 12">
              <a:extLst>
                <a:ext uri="{FF2B5EF4-FFF2-40B4-BE49-F238E27FC236}">
                  <a16:creationId xmlns:a16="http://schemas.microsoft.com/office/drawing/2014/main" id="{D203295E-B861-404F-966C-8EDD882877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5600215"/>
              <a:ext cx="11706512" cy="780581"/>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grpSp>
      <p:pic>
        <p:nvPicPr>
          <p:cNvPr id="15" name="Picture 14">
            <a:extLst>
              <a:ext uri="{FF2B5EF4-FFF2-40B4-BE49-F238E27FC236}">
                <a16:creationId xmlns:a16="http://schemas.microsoft.com/office/drawing/2014/main" id="{BB28D430-56EA-45B9-8632-927BEBF029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7" name="Freeform: Shape 16">
            <a:extLst>
              <a:ext uri="{FF2B5EF4-FFF2-40B4-BE49-F238E27FC236}">
                <a16:creationId xmlns:a16="http://schemas.microsoft.com/office/drawing/2014/main" id="{A601F395-3079-4179-84BA-6654D9F825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643467"/>
            <a:ext cx="10905067" cy="5571066"/>
          </a:xfrm>
          <a:custGeom>
            <a:avLst/>
            <a:gdLst>
              <a:gd name="connsiteX0" fmla="*/ 0 w 8130198"/>
              <a:gd name="connsiteY0" fmla="*/ 0 h 6857999"/>
              <a:gd name="connsiteX1" fmla="*/ 7241014 w 8130198"/>
              <a:gd name="connsiteY1" fmla="*/ 0 h 6857999"/>
              <a:gd name="connsiteX2" fmla="*/ 8130198 w 8130198"/>
              <a:gd name="connsiteY2" fmla="*/ 0 h 6857999"/>
              <a:gd name="connsiteX3" fmla="*/ 8130198 w 8130198"/>
              <a:gd name="connsiteY3" fmla="*/ 6857999 h 6857999"/>
              <a:gd name="connsiteX4" fmla="*/ 0 w 8130198"/>
              <a:gd name="connsiteY4" fmla="*/ 6857999 h 6857999"/>
              <a:gd name="connsiteX5" fmla="*/ 0 w 8130198"/>
              <a:gd name="connsiteY5" fmla="*/ 6375361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130198" h="6857999">
                <a:moveTo>
                  <a:pt x="0" y="0"/>
                </a:moveTo>
                <a:lnTo>
                  <a:pt x="7241014" y="0"/>
                </a:lnTo>
                <a:lnTo>
                  <a:pt x="8130198" y="0"/>
                </a:lnTo>
                <a:lnTo>
                  <a:pt x="8130198" y="6857999"/>
                </a:lnTo>
                <a:lnTo>
                  <a:pt x="0" y="6857999"/>
                </a:lnTo>
                <a:lnTo>
                  <a:pt x="0" y="6375361"/>
                </a:lnTo>
                <a:close/>
              </a:path>
            </a:pathLst>
          </a:custGeom>
          <a:ln w="50800" cap="sq">
            <a:noFill/>
            <a:miter lim="800000"/>
          </a:ln>
          <a:effectLst>
            <a:outerShdw blurRad="101600" dist="152400" dir="4380000" algn="t" rotWithShape="0">
              <a:prstClr val="black">
                <a:alpha val="43000"/>
              </a:prstClr>
            </a:outerShdw>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4D79A80B-223E-41C8-8AEA-4FE8F68B91E6}"/>
              </a:ext>
            </a:extLst>
          </p:cNvPr>
          <p:cNvSpPr>
            <a:spLocks noGrp="1"/>
          </p:cNvSpPr>
          <p:nvPr>
            <p:ph type="title"/>
          </p:nvPr>
        </p:nvSpPr>
        <p:spPr>
          <a:xfrm>
            <a:off x="1286932" y="685802"/>
            <a:ext cx="9618133" cy="1043108"/>
          </a:xfrm>
        </p:spPr>
        <p:txBody>
          <a:bodyPr vert="horz" lIns="91440" tIns="45720" rIns="91440" bIns="45720" rtlCol="0" anchor="ctr">
            <a:normAutofit/>
          </a:bodyPr>
          <a:lstStyle/>
          <a:p>
            <a:pPr algn="ctr"/>
            <a:r>
              <a:rPr lang="en-US" sz="4800" dirty="0"/>
              <a:t>Assignment Overview - </a:t>
            </a:r>
            <a:r>
              <a:rPr lang="en-US" sz="4800" b="1" dirty="0"/>
              <a:t>Business</a:t>
            </a:r>
          </a:p>
        </p:txBody>
      </p:sp>
      <p:sp>
        <p:nvSpPr>
          <p:cNvPr id="3" name="Rectangle 2">
            <a:extLst>
              <a:ext uri="{FF2B5EF4-FFF2-40B4-BE49-F238E27FC236}">
                <a16:creationId xmlns:a16="http://schemas.microsoft.com/office/drawing/2014/main" id="{8612A915-9A4E-45F4-BC57-B0DDA0FE11D6}"/>
              </a:ext>
            </a:extLst>
          </p:cNvPr>
          <p:cNvSpPr/>
          <p:nvPr/>
        </p:nvSpPr>
        <p:spPr>
          <a:xfrm>
            <a:off x="1286932" y="1871417"/>
            <a:ext cx="9915870" cy="3901084"/>
          </a:xfrm>
          <a:prstGeom prst="rect">
            <a:avLst/>
          </a:prstGeom>
        </p:spPr>
        <p:txBody>
          <a:bodyPr vert="horz" lIns="91440" tIns="45720" rIns="91440" bIns="45720" rtlCol="0" anchor="ctr">
            <a:normAutofit fontScale="47500" lnSpcReduction="20000"/>
          </a:bodyPr>
          <a:lstStyle/>
          <a:p>
            <a:pPr algn="just" fontAlgn="base"/>
            <a:r>
              <a:rPr lang="en-GB" sz="5100" dirty="0"/>
              <a:t>The blog posts do not have to be written in a formal academic style, but they do need to include the key elements of marketing theory in relation to planning , development and execution of your communications. Please remember that these blog posts are public, please ensure that all public communications are appropriate and professional. You should also develop mechanisms for developing a dialogue with your audience through encouraging them to ask questions and leave comments.  Each member of your group must submit at least 2 blog posts, you will need to include your name on each of the posts on your final submission. A final copy of all posts will then be required to be uploaded on Turnitin in a word document by the submission deadline.   </a:t>
            </a:r>
          </a:p>
          <a:p>
            <a:pPr fontAlgn="base"/>
            <a:r>
              <a:rPr lang="en-GB" dirty="0"/>
              <a:t> </a:t>
            </a:r>
          </a:p>
          <a:p>
            <a:pPr algn="just" fontAlgn="base"/>
            <a:r>
              <a:rPr lang="en-GB" sz="2800" dirty="0"/>
              <a:t> </a:t>
            </a:r>
          </a:p>
        </p:txBody>
      </p:sp>
    </p:spTree>
    <p:extLst>
      <p:ext uri="{BB962C8B-B14F-4D97-AF65-F5344CB8AC3E}">
        <p14:creationId xmlns:p14="http://schemas.microsoft.com/office/powerpoint/2010/main" val="1738592069"/>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ain Event">
  <a:themeElements>
    <a:clrScheme name="Main Event">
      <a:dk1>
        <a:sysClr val="windowText" lastClr="000000"/>
      </a:dk1>
      <a:lt1>
        <a:sysClr val="window" lastClr="FFFFFF"/>
      </a:lt1>
      <a:dk2>
        <a:srgbClr val="424242"/>
      </a:dk2>
      <a:lt2>
        <a:srgbClr val="C8C8C8"/>
      </a:lt2>
      <a:accent1>
        <a:srgbClr val="B80E0F"/>
      </a:accent1>
      <a:accent2>
        <a:srgbClr val="A6987D"/>
      </a:accent2>
      <a:accent3>
        <a:srgbClr val="7F9A71"/>
      </a:accent3>
      <a:accent4>
        <a:srgbClr val="64969F"/>
      </a:accent4>
      <a:accent5>
        <a:srgbClr val="9B75B2"/>
      </a:accent5>
      <a:accent6>
        <a:srgbClr val="80737A"/>
      </a:accent6>
      <a:hlink>
        <a:srgbClr val="F21213"/>
      </a:hlink>
      <a:folHlink>
        <a:srgbClr val="B6A394"/>
      </a:folHlink>
    </a:clrScheme>
    <a:fontScheme name="Main Event">
      <a:majorFont>
        <a:latin typeface="Impact" panose="020B080603090205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Impact" panose="020B080603090205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in Event">
      <a:fillStyleLst>
        <a:solidFill>
          <a:schemeClr val="phClr"/>
        </a:solidFill>
        <a:solidFill>
          <a:schemeClr val="phClr">
            <a:tint val="69000"/>
            <a:satMod val="105000"/>
            <a:lumMod val="110000"/>
          </a:schemeClr>
        </a:solidFill>
        <a:blipFill>
          <a:blip xmlns:r="http://schemas.openxmlformats.org/officeDocument/2006/relationships" r:embed="rId1">
            <a:duotone>
              <a:schemeClr val="phClr">
                <a:shade val="88000"/>
                <a:lumMod val="88000"/>
              </a:schemeClr>
              <a:schemeClr val="phClr"/>
            </a:duotone>
          </a:blip>
          <a:tile tx="0" ty="0" sx="100000" sy="100000" flip="none" algn="tl"/>
        </a:blipFill>
      </a:fillStyleLst>
      <a:lnStyleLst>
        <a:ln w="9525" cap="flat" cmpd="sng" algn="ctr">
          <a:solidFill>
            <a:schemeClr val="phClr">
              <a:shade val="60000"/>
            </a:scheme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25400" dist="127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88000"/>
              </a:schemeClr>
            </a:gs>
          </a:gsLst>
          <a:lin ang="5400000" scaled="0"/>
        </a:gradFill>
        <a:blipFill>
          <a:blip xmlns:r="http://schemas.openxmlformats.org/officeDocument/2006/relationships" r:embed="rId2">
            <a:duotone>
              <a:schemeClr val="phClr">
                <a:shade val="48000"/>
                <a:satMod val="110000"/>
                <a:lumMod val="40000"/>
              </a:schemeClr>
              <a:schemeClr val="phClr">
                <a:tint val="90000"/>
                <a:lumMod val="106000"/>
              </a:schemeClr>
            </a:duotone>
          </a:blip>
          <a:stretch/>
        </a:blipFill>
      </a:bgFillStyleLst>
    </a:fmtScheme>
  </a:themeElements>
  <a:objectDefaults/>
  <a:extraClrSchemeLst/>
  <a:extLst>
    <a:ext uri="{05A4C25C-085E-4340-85A3-A5531E510DB2}">
      <thm15:themeFamily xmlns:thm15="http://schemas.microsoft.com/office/thememl/2012/main" name="Main Event" id="{AC372BB4-D83D-411E-B849-B641926BA760}" vid="{F1EFBDE3-1A95-4E3D-81AD-1F53D65BEA01}"/>
    </a:ext>
  </a:extLst>
</a:theme>
</file>

<file path=docProps/app.xml><?xml version="1.0" encoding="utf-8"?>
<Properties xmlns="http://schemas.openxmlformats.org/officeDocument/2006/extended-properties" xmlns:vt="http://schemas.openxmlformats.org/officeDocument/2006/docPropsVTypes">
  <TotalTime>0</TotalTime>
  <Words>1076</Words>
  <Application>Microsoft Office PowerPoint</Application>
  <PresentationFormat>Widescreen</PresentationFormat>
  <Paragraphs>82</Paragraphs>
  <Slides>19</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19</vt:i4>
      </vt:variant>
    </vt:vector>
  </HeadingPairs>
  <TitlesOfParts>
    <vt:vector size="22" baseType="lpstr">
      <vt:lpstr>Arial</vt:lpstr>
      <vt:lpstr>Impact</vt:lpstr>
      <vt:lpstr>Main Event</vt:lpstr>
      <vt:lpstr>Marketing Fundamentals – Week 4 </vt:lpstr>
      <vt:lpstr>Today’s Session</vt:lpstr>
      <vt:lpstr>Market Segmentation</vt:lpstr>
      <vt:lpstr>Market Segmentation</vt:lpstr>
      <vt:lpstr>Major Segmentation Variables</vt:lpstr>
      <vt:lpstr>Geographic Segmentation</vt:lpstr>
      <vt:lpstr>Demographic Segmentation</vt:lpstr>
      <vt:lpstr>Psychographic Segmentation</vt:lpstr>
      <vt:lpstr>Behavioral Segmentation</vt:lpstr>
      <vt:lpstr>Coffee Break – 10 minutes</vt:lpstr>
      <vt:lpstr>Student Activity – 15 minutes</vt:lpstr>
      <vt:lpstr>Assignment Overview - Sport</vt:lpstr>
      <vt:lpstr>Assignment Overview - Sport</vt:lpstr>
      <vt:lpstr>Assignment Overview - Tourism</vt:lpstr>
      <vt:lpstr>Assignment Overview - Tourism</vt:lpstr>
      <vt:lpstr>Assignment Overview - Tourism</vt:lpstr>
      <vt:lpstr>Assignment Overview - Business</vt:lpstr>
      <vt:lpstr>Assignment Overview - Business</vt:lpstr>
      <vt:lpstr>Assignment Overview - Business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Marketing Fundamentals – Week 4 </dc:title>
  <dc:creator>gareth hughes</dc:creator>
  <cp:lastModifiedBy>gareth hughes</cp:lastModifiedBy>
  <cp:revision>4</cp:revision>
  <dcterms:created xsi:type="dcterms:W3CDTF">2020-02-19T22:57:30Z</dcterms:created>
  <dcterms:modified xsi:type="dcterms:W3CDTF">2020-02-19T23:22:20Z</dcterms:modified>
</cp:coreProperties>
</file>