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4.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69" r:id="rId3"/>
    <p:sldMasterId id="2147483677" r:id="rId4"/>
    <p:sldMasterId id="2147483680" r:id="rId5"/>
    <p:sldMasterId id="2147483684" r:id="rId6"/>
    <p:sldMasterId id="2147483688" r:id="rId7"/>
  </p:sldMasterIdLst>
  <p:notesMasterIdLst>
    <p:notesMasterId r:id="rId46"/>
  </p:notesMasterIdLst>
  <p:sldIdLst>
    <p:sldId id="257" r:id="rId8"/>
    <p:sldId id="256" r:id="rId9"/>
    <p:sldId id="271" r:id="rId10"/>
    <p:sldId id="272" r:id="rId11"/>
    <p:sldId id="273" r:id="rId12"/>
    <p:sldId id="281" r:id="rId13"/>
    <p:sldId id="282" r:id="rId14"/>
    <p:sldId id="291" r:id="rId15"/>
    <p:sldId id="280" r:id="rId16"/>
    <p:sldId id="279" r:id="rId17"/>
    <p:sldId id="283" r:id="rId18"/>
    <p:sldId id="286" r:id="rId19"/>
    <p:sldId id="287" r:id="rId20"/>
    <p:sldId id="288" r:id="rId21"/>
    <p:sldId id="289" r:id="rId22"/>
    <p:sldId id="292" r:id="rId23"/>
    <p:sldId id="293" r:id="rId24"/>
    <p:sldId id="294" r:id="rId25"/>
    <p:sldId id="295" r:id="rId26"/>
    <p:sldId id="297" r:id="rId27"/>
    <p:sldId id="296" r:id="rId28"/>
    <p:sldId id="301" r:id="rId29"/>
    <p:sldId id="302" r:id="rId30"/>
    <p:sldId id="260" r:id="rId31"/>
    <p:sldId id="261" r:id="rId32"/>
    <p:sldId id="304" r:id="rId33"/>
    <p:sldId id="305" r:id="rId34"/>
    <p:sldId id="306" r:id="rId35"/>
    <p:sldId id="307" r:id="rId36"/>
    <p:sldId id="270" r:id="rId37"/>
    <p:sldId id="308" r:id="rId38"/>
    <p:sldId id="275" r:id="rId39"/>
    <p:sldId id="276" r:id="rId40"/>
    <p:sldId id="311" r:id="rId41"/>
    <p:sldId id="312" r:id="rId42"/>
    <p:sldId id="313" r:id="rId43"/>
    <p:sldId id="314" r:id="rId44"/>
    <p:sldId id="29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1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viewProps" Target="viewProps.xml"/><Relationship Id="rId8" Type="http://schemas.openxmlformats.org/officeDocument/2006/relationships/slide" Target="slides/slid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notesMaster" Target="notesMasters/notesMaster1.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1E89D4-6094-4551-A5B4-D27CE92AEAD8}" type="datetimeFigureOut">
              <a:rPr lang="en-GB" smtClean="0"/>
              <a:t>18/03/2025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2CD4B5-2B5D-47D0-98E9-D3387C93EA43}" type="slidenum">
              <a:rPr lang="en-GB" smtClean="0"/>
              <a:t>‹#›</a:t>
            </a:fld>
            <a:endParaRPr lang="en-GB"/>
          </a:p>
        </p:txBody>
      </p:sp>
    </p:spTree>
    <p:extLst>
      <p:ext uri="{BB962C8B-B14F-4D97-AF65-F5344CB8AC3E}">
        <p14:creationId xmlns:p14="http://schemas.microsoft.com/office/powerpoint/2010/main" val="3382020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91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23FF6-4048-9A7C-6027-893A5EFFA7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404399E-4427-2CA4-441D-FC417620DF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26D69B-285E-48F4-123F-63837F39EAFE}"/>
              </a:ext>
            </a:extLst>
          </p:cNvPr>
          <p:cNvSpPr>
            <a:spLocks noGrp="1"/>
          </p:cNvSpPr>
          <p:nvPr>
            <p:ph type="dt" sz="half" idx="10"/>
          </p:nvPr>
        </p:nvSpPr>
        <p:spPr/>
        <p:txBody>
          <a:bodyPr/>
          <a:lstStyle/>
          <a:p>
            <a:fld id="{99A1C846-AB29-4590-A849-EE7631694EDB}" type="datetimeFigureOut">
              <a:rPr lang="en-GB" smtClean="0"/>
              <a:t>18/03/2025</a:t>
            </a:fld>
            <a:endParaRPr lang="en-GB"/>
          </a:p>
        </p:txBody>
      </p:sp>
      <p:sp>
        <p:nvSpPr>
          <p:cNvPr id="5" name="Footer Placeholder 4">
            <a:extLst>
              <a:ext uri="{FF2B5EF4-FFF2-40B4-BE49-F238E27FC236}">
                <a16:creationId xmlns:a16="http://schemas.microsoft.com/office/drawing/2014/main" id="{4CE285C9-181E-C65C-ED02-DD6E9CDF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5B805-B8B9-44D9-70FF-B64409B8BC25}"/>
              </a:ext>
            </a:extLst>
          </p:cNvPr>
          <p:cNvSpPr>
            <a:spLocks noGrp="1"/>
          </p:cNvSpPr>
          <p:nvPr>
            <p:ph type="sldNum" sz="quarter" idx="12"/>
          </p:nvPr>
        </p:nvSpPr>
        <p:spPr/>
        <p:txBody>
          <a:bodyPr/>
          <a:lstStyle/>
          <a:p>
            <a:fld id="{EAE1DE72-575F-45CB-9CB5-FA4D0F6395D9}" type="slidenum">
              <a:rPr lang="en-GB" smtClean="0"/>
              <a:t>‹#›</a:t>
            </a:fld>
            <a:endParaRPr lang="en-GB"/>
          </a:p>
        </p:txBody>
      </p:sp>
    </p:spTree>
    <p:extLst>
      <p:ext uri="{BB962C8B-B14F-4D97-AF65-F5344CB8AC3E}">
        <p14:creationId xmlns:p14="http://schemas.microsoft.com/office/powerpoint/2010/main" val="4159891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27277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80485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04550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27275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4760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016090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9152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62417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13637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58061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14679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568249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lvl1pPr>
              <a:defRPr sz="20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p:nvPr>
        </p:nvSpPr>
        <p:spPr/>
        <p:txBody>
          <a:bodyPr>
            <a:normAutofit/>
          </a:bodyPr>
          <a:lstStyle>
            <a:lvl1pPr>
              <a:defRPr sz="2800">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4" name="Date Placeholder 3"/>
          <p:cNvSpPr>
            <a:spLocks noGrp="1"/>
          </p:cNvSpPr>
          <p:nvPr>
            <p:ph type="dt" sz="half" idx="10"/>
          </p:nvPr>
        </p:nvSpPr>
        <p:spPr/>
        <p:txBody>
          <a:bodyPr/>
          <a:lstStyle>
            <a:lvl1pPr>
              <a:defRPr/>
            </a:lvl1pPr>
          </a:lstStyle>
          <a:p>
            <a:pPr>
              <a:defRPr/>
            </a:pPr>
            <a:fld id="{47D5429A-C492-4DD8-9FE8-355162630294}" type="datetime1">
              <a:rPr lang="en-US"/>
              <a:pPr>
                <a:defRPr/>
              </a:pPr>
              <a:t>3/18/2025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3661B28-D657-444B-9D1F-53928476C656}" type="slidenum">
              <a:rPr lang="en-US" altLang="en-US"/>
              <a:pPr/>
              <a:t>‹#›</a:t>
            </a:fld>
            <a:endParaRPr lang="en-US" altLang="en-US"/>
          </a:p>
        </p:txBody>
      </p:sp>
    </p:spTree>
    <p:extLst>
      <p:ext uri="{BB962C8B-B14F-4D97-AF65-F5344CB8AC3E}">
        <p14:creationId xmlns:p14="http://schemas.microsoft.com/office/powerpoint/2010/main" val="24272225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53043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36329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7AB3C-0001-A874-04F9-BC51A40661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D4C860D-4EE7-A4B0-8993-417D17D6B7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F16E06-DF08-1606-6FC9-A9C9D6C6CBF2}"/>
              </a:ext>
            </a:extLst>
          </p:cNvPr>
          <p:cNvSpPr>
            <a:spLocks noGrp="1"/>
          </p:cNvSpPr>
          <p:nvPr>
            <p:ph type="dt" sz="half" idx="10"/>
          </p:nvPr>
        </p:nvSpPr>
        <p:spPr/>
        <p:txBody>
          <a:bodyPr/>
          <a:lstStyle/>
          <a:p>
            <a:fld id="{ED84739D-9AAB-4EC9-A3A3-790D1BB61258}" type="datetimeFigureOut">
              <a:rPr lang="en-GB" smtClean="0"/>
              <a:t>18/03/2025</a:t>
            </a:fld>
            <a:endParaRPr lang="en-GB"/>
          </a:p>
        </p:txBody>
      </p:sp>
      <p:sp>
        <p:nvSpPr>
          <p:cNvPr id="5" name="Footer Placeholder 4">
            <a:extLst>
              <a:ext uri="{FF2B5EF4-FFF2-40B4-BE49-F238E27FC236}">
                <a16:creationId xmlns:a16="http://schemas.microsoft.com/office/drawing/2014/main" id="{ED37F101-94B9-6F6D-F934-A6B4C75BB7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3790B1-DC1F-526A-8448-4793C44B4806}"/>
              </a:ext>
            </a:extLst>
          </p:cNvPr>
          <p:cNvSpPr>
            <a:spLocks noGrp="1"/>
          </p:cNvSpPr>
          <p:nvPr>
            <p:ph type="sldNum" sz="quarter" idx="12"/>
          </p:nvPr>
        </p:nvSpPr>
        <p:spPr/>
        <p:txBody>
          <a:bodyPr/>
          <a:lstStyle/>
          <a:p>
            <a:fld id="{8C1BB8E2-4BF9-456D-A101-E9F429AE62FD}" type="slidenum">
              <a:rPr lang="en-GB" smtClean="0"/>
              <a:t>‹#›</a:t>
            </a:fld>
            <a:endParaRPr lang="en-GB"/>
          </a:p>
        </p:txBody>
      </p:sp>
    </p:spTree>
    <p:extLst>
      <p:ext uri="{BB962C8B-B14F-4D97-AF65-F5344CB8AC3E}">
        <p14:creationId xmlns:p14="http://schemas.microsoft.com/office/powerpoint/2010/main" val="23163619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3/18/2025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8196530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511026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8672785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86665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94889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79172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72695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6857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45836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967014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237502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544525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34368832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27459462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467897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23823611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9758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10" Type="http://schemas.openxmlformats.org/officeDocument/2006/relationships/image" Target="../media/image7.png"/><Relationship Id="rId4" Type="http://schemas.openxmlformats.org/officeDocument/2006/relationships/slideLayout" Target="../slideLayouts/slideLayout11.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18.xml"/><Relationship Id="rId7" Type="http://schemas.openxmlformats.org/officeDocument/2006/relationships/theme" Target="../theme/theme4.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image" Target="../media/image20.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5" Type="http://schemas.openxmlformats.org/officeDocument/2006/relationships/slideLayout" Target="../slideLayouts/slideLayout32.xml"/><Relationship Id="rId4" Type="http://schemas.openxmlformats.org/officeDocument/2006/relationships/slideLayout" Target="../slideLayouts/slideLayout31.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A1C846-AB29-4590-A849-EE7631694EDB}" type="datetimeFigureOut">
              <a:rPr lang="en-GB" smtClean="0"/>
              <a:t>18/03/2025</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E1DE72-575F-45CB-9CB5-FA4D0F6395D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093947992"/>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2931287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66577193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700"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17630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701" r:id="rId3"/>
    <p:sldLayoutId id="2147483702" r:id="rId4"/>
    <p:sldLayoutId id="2147483703" r:id="rId5"/>
    <p:sldLayoutId id="214748370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11624223-D0A5-1996-255E-23A2837A1709}"/>
              </a:ext>
            </a:extLst>
          </p:cNvPr>
          <p:cNvSpPr/>
          <p:nvPr/>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31498453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172036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89302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i2.wp.com/listverse.com/wp-content/uploads/2008/09/1283987699-1561fec602.jpg" TargetMode="Externa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3" Type="http://schemas.openxmlformats.org/officeDocument/2006/relationships/hyperlink" Target="https://www.uwtsd.ac.uk/media/uwtsd-website/content-assets/documents/research/REICoP-July-2022.pdf" TargetMode="External"/><Relationship Id="rId2" Type="http://schemas.openxmlformats.org/officeDocument/2006/relationships/hyperlink" Target="http://www.bera.ac.uk/guidelines.htm" TargetMode="External"/><Relationship Id="rId1" Type="http://schemas.openxmlformats.org/officeDocument/2006/relationships/slideLayout" Target="../slideLayouts/slideLayout19.xml"/><Relationship Id="rId4" Type="http://schemas.openxmlformats.org/officeDocument/2006/relationships/hyperlink" Target="http://www.hmso.gov.uk/acts/acts%201998/19980029.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155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0B9C3-BD4F-A3D5-7170-DB45B656CD8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A20F181-DF6F-05B8-90CF-0B57D7875107}"/>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759717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B6C5E-D79E-4BBE-B215-8729C72FA609}"/>
              </a:ext>
            </a:extLst>
          </p:cNvPr>
          <p:cNvSpPr>
            <a:spLocks noGrp="1"/>
          </p:cNvSpPr>
          <p:nvPr>
            <p:ph type="ctrTitle"/>
          </p:nvPr>
        </p:nvSpPr>
        <p:spPr/>
        <p:txBody>
          <a:bodyPr>
            <a:normAutofit fontScale="90000"/>
          </a:bodyPr>
          <a:lstStyle/>
          <a:p>
            <a:r>
              <a:rPr lang="en-GB" sz="6500" dirty="0"/>
              <a:t>Social and Educational Research for Professional Practice</a:t>
            </a:r>
            <a:br>
              <a:rPr lang="en-GB" dirty="0"/>
            </a:br>
            <a:endParaRPr lang="en-GB" dirty="0"/>
          </a:p>
        </p:txBody>
      </p:sp>
      <p:sp>
        <p:nvSpPr>
          <p:cNvPr id="3" name="Subtitle 2">
            <a:extLst>
              <a:ext uri="{FF2B5EF4-FFF2-40B4-BE49-F238E27FC236}">
                <a16:creationId xmlns:a16="http://schemas.microsoft.com/office/drawing/2014/main" id="{D4EA84ED-E8E1-4A97-8DB0-CA2A6166C86B}"/>
              </a:ext>
            </a:extLst>
          </p:cNvPr>
          <p:cNvSpPr>
            <a:spLocks noGrp="1"/>
          </p:cNvSpPr>
          <p:nvPr>
            <p:ph type="subTitle" idx="1"/>
          </p:nvPr>
        </p:nvSpPr>
        <p:spPr/>
        <p:txBody>
          <a:bodyPr>
            <a:normAutofit/>
          </a:bodyPr>
          <a:lstStyle/>
          <a:p>
            <a:r>
              <a:rPr lang="en-GB" dirty="0"/>
              <a:t>ECYW5001</a:t>
            </a:r>
          </a:p>
          <a:p>
            <a:r>
              <a:rPr lang="en-GB" dirty="0"/>
              <a:t>Lecture 3</a:t>
            </a:r>
          </a:p>
          <a:p>
            <a:endParaRPr lang="en-GB" dirty="0"/>
          </a:p>
        </p:txBody>
      </p:sp>
    </p:spTree>
    <p:extLst>
      <p:ext uri="{BB962C8B-B14F-4D97-AF65-F5344CB8AC3E}">
        <p14:creationId xmlns:p14="http://schemas.microsoft.com/office/powerpoint/2010/main" val="1896244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D1098-C4FD-4F42-A769-D3FCDC84EC17}"/>
              </a:ext>
            </a:extLst>
          </p:cNvPr>
          <p:cNvSpPr>
            <a:spLocks noGrp="1"/>
          </p:cNvSpPr>
          <p:nvPr>
            <p:ph type="title"/>
          </p:nvPr>
        </p:nvSpPr>
        <p:spPr/>
        <p:txBody>
          <a:bodyPr/>
          <a:lstStyle/>
          <a:p>
            <a:r>
              <a:rPr lang="en-GB" dirty="0"/>
              <a:t>Todays lecture</a:t>
            </a:r>
          </a:p>
        </p:txBody>
      </p:sp>
      <p:sp>
        <p:nvSpPr>
          <p:cNvPr id="3" name="Content Placeholder 2">
            <a:extLst>
              <a:ext uri="{FF2B5EF4-FFF2-40B4-BE49-F238E27FC236}">
                <a16:creationId xmlns:a16="http://schemas.microsoft.com/office/drawing/2014/main" id="{97735BFF-7AEA-41E8-9565-2631CDAE8BA9}"/>
              </a:ext>
            </a:extLst>
          </p:cNvPr>
          <p:cNvSpPr>
            <a:spLocks noGrp="1"/>
          </p:cNvSpPr>
          <p:nvPr>
            <p:ph idx="1"/>
          </p:nvPr>
        </p:nvSpPr>
        <p:spPr/>
        <p:txBody>
          <a:bodyPr>
            <a:normAutofit fontScale="85000" lnSpcReduction="20000"/>
          </a:bodyPr>
          <a:lstStyle/>
          <a:p>
            <a:r>
              <a:rPr lang="en-GB" dirty="0"/>
              <a:t>Recap last week</a:t>
            </a:r>
          </a:p>
          <a:p>
            <a:endParaRPr lang="en-GB" dirty="0"/>
          </a:p>
          <a:p>
            <a:r>
              <a:rPr lang="en-GB" dirty="0"/>
              <a:t>Ethics in research</a:t>
            </a:r>
          </a:p>
          <a:p>
            <a:endParaRPr lang="en-GB" dirty="0"/>
          </a:p>
          <a:p>
            <a:r>
              <a:rPr lang="en-GB" dirty="0"/>
              <a:t>Assignment question in depth</a:t>
            </a:r>
          </a:p>
          <a:p>
            <a:endParaRPr lang="en-GB" dirty="0"/>
          </a:p>
          <a:p>
            <a:r>
              <a:rPr lang="en-GB" dirty="0"/>
              <a:t>What could your question be</a:t>
            </a:r>
          </a:p>
          <a:p>
            <a:endParaRPr lang="en-GB" dirty="0"/>
          </a:p>
          <a:p>
            <a:r>
              <a:rPr lang="en-GB" dirty="0"/>
              <a:t>Self directed study</a:t>
            </a:r>
          </a:p>
          <a:p>
            <a:endParaRPr lang="en-GB" dirty="0"/>
          </a:p>
        </p:txBody>
      </p:sp>
    </p:spTree>
    <p:extLst>
      <p:ext uri="{BB962C8B-B14F-4D97-AF65-F5344CB8AC3E}">
        <p14:creationId xmlns:p14="http://schemas.microsoft.com/office/powerpoint/2010/main" val="3572871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31702-2612-4D21-9EE5-AFB9F653C819}"/>
              </a:ext>
            </a:extLst>
          </p:cNvPr>
          <p:cNvSpPr>
            <a:spLocks noGrp="1"/>
          </p:cNvSpPr>
          <p:nvPr>
            <p:ph type="title"/>
          </p:nvPr>
        </p:nvSpPr>
        <p:spPr/>
        <p:txBody>
          <a:bodyPr/>
          <a:lstStyle/>
          <a:p>
            <a:r>
              <a:rPr lang="en-GB" dirty="0"/>
              <a:t>Last lecture…	</a:t>
            </a:r>
          </a:p>
        </p:txBody>
      </p:sp>
      <p:sp>
        <p:nvSpPr>
          <p:cNvPr id="3" name="Content Placeholder 2">
            <a:extLst>
              <a:ext uri="{FF2B5EF4-FFF2-40B4-BE49-F238E27FC236}">
                <a16:creationId xmlns:a16="http://schemas.microsoft.com/office/drawing/2014/main" id="{0CE6E090-5DDE-4130-BD6D-3759C9A461CA}"/>
              </a:ext>
            </a:extLst>
          </p:cNvPr>
          <p:cNvSpPr>
            <a:spLocks noGrp="1"/>
          </p:cNvSpPr>
          <p:nvPr>
            <p:ph idx="1"/>
          </p:nvPr>
        </p:nvSpPr>
        <p:spPr/>
        <p:txBody>
          <a:bodyPr>
            <a:normAutofit lnSpcReduction="10000"/>
          </a:bodyPr>
          <a:lstStyle/>
          <a:p>
            <a:r>
              <a:rPr lang="en-GB" dirty="0"/>
              <a:t>Looked at</a:t>
            </a:r>
          </a:p>
          <a:p>
            <a:pPr lvl="1"/>
            <a:endParaRPr lang="en-GB" dirty="0"/>
          </a:p>
          <a:p>
            <a:pPr lvl="1"/>
            <a:r>
              <a:rPr lang="en-GB" dirty="0"/>
              <a:t>Paradigm</a:t>
            </a:r>
          </a:p>
          <a:p>
            <a:pPr lvl="1"/>
            <a:endParaRPr lang="en-GB" dirty="0"/>
          </a:p>
          <a:p>
            <a:pPr lvl="1"/>
            <a:r>
              <a:rPr lang="en-GB" dirty="0"/>
              <a:t>Methodology</a:t>
            </a:r>
          </a:p>
          <a:p>
            <a:pPr lvl="1"/>
            <a:endParaRPr lang="en-GB" dirty="0"/>
          </a:p>
          <a:p>
            <a:pPr lvl="1"/>
            <a:r>
              <a:rPr lang="en-GB" dirty="0"/>
              <a:t>Method</a:t>
            </a:r>
          </a:p>
          <a:p>
            <a:pPr lvl="1"/>
            <a:endParaRPr lang="en-GB" dirty="0"/>
          </a:p>
          <a:p>
            <a:pPr lvl="1"/>
            <a:r>
              <a:rPr lang="en-GB" dirty="0"/>
              <a:t>Qualitative and Quantitative research</a:t>
            </a:r>
          </a:p>
          <a:p>
            <a:pPr lvl="1"/>
            <a:endParaRPr lang="en-GB" dirty="0"/>
          </a:p>
          <a:p>
            <a:pPr marL="274320" lvl="1" indent="0">
              <a:buNone/>
            </a:pPr>
            <a:endParaRPr lang="en-GB" dirty="0"/>
          </a:p>
          <a:p>
            <a:pPr lvl="1"/>
            <a:endParaRPr lang="en-GB" dirty="0"/>
          </a:p>
        </p:txBody>
      </p:sp>
    </p:spTree>
    <p:extLst>
      <p:ext uri="{BB962C8B-B14F-4D97-AF65-F5344CB8AC3E}">
        <p14:creationId xmlns:p14="http://schemas.microsoft.com/office/powerpoint/2010/main" val="2792298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E9CCD-45A3-4136-84CC-C633932B2DB1}"/>
              </a:ext>
            </a:extLst>
          </p:cNvPr>
          <p:cNvSpPr>
            <a:spLocks noGrp="1"/>
          </p:cNvSpPr>
          <p:nvPr>
            <p:ph type="title"/>
          </p:nvPr>
        </p:nvSpPr>
        <p:spPr/>
        <p:txBody>
          <a:bodyPr/>
          <a:lstStyle/>
          <a:p>
            <a:r>
              <a:rPr lang="en-GB" dirty="0"/>
              <a:t>Ethics a definition</a:t>
            </a:r>
          </a:p>
        </p:txBody>
      </p:sp>
      <p:sp>
        <p:nvSpPr>
          <p:cNvPr id="3" name="Content Placeholder 2">
            <a:extLst>
              <a:ext uri="{FF2B5EF4-FFF2-40B4-BE49-F238E27FC236}">
                <a16:creationId xmlns:a16="http://schemas.microsoft.com/office/drawing/2014/main" id="{E3FBDB83-C9A0-46EF-B5BA-5940120EC466}"/>
              </a:ext>
            </a:extLst>
          </p:cNvPr>
          <p:cNvSpPr>
            <a:spLocks noGrp="1"/>
          </p:cNvSpPr>
          <p:nvPr>
            <p:ph idx="1"/>
          </p:nvPr>
        </p:nvSpPr>
        <p:spPr/>
        <p:txBody>
          <a:bodyPr>
            <a:normAutofit fontScale="85000" lnSpcReduction="20000"/>
          </a:bodyPr>
          <a:lstStyle/>
          <a:p>
            <a:r>
              <a:rPr lang="en-GB" altLang="en-US" dirty="0"/>
              <a:t>How would you define the term Ethics?</a:t>
            </a:r>
          </a:p>
          <a:p>
            <a:endParaRPr lang="en-GB" altLang="en-US" dirty="0"/>
          </a:p>
          <a:p>
            <a:pPr eaLnBrk="1" hangingPunct="1"/>
            <a:r>
              <a:rPr lang="en-GB" altLang="en-US" dirty="0"/>
              <a:t>The moral code of a person or society</a:t>
            </a:r>
          </a:p>
          <a:p>
            <a:pPr eaLnBrk="1" hangingPunct="1"/>
            <a:endParaRPr lang="en-GB" altLang="en-US" dirty="0"/>
          </a:p>
          <a:p>
            <a:pPr eaLnBrk="1" hangingPunct="1"/>
            <a:r>
              <a:rPr lang="en-GB" altLang="en-US" dirty="0"/>
              <a:t>The branch of philosophy concerned with how we ought to act in order to be moral</a:t>
            </a:r>
          </a:p>
          <a:p>
            <a:pPr eaLnBrk="1" hangingPunct="1"/>
            <a:endParaRPr lang="en-GB" altLang="en-US" dirty="0"/>
          </a:p>
          <a:p>
            <a:pPr eaLnBrk="1" hangingPunct="1"/>
            <a:r>
              <a:rPr lang="en-GB" altLang="en-US" dirty="0"/>
              <a:t>A moral code which guides the conduct of a professional group</a:t>
            </a:r>
          </a:p>
          <a:p>
            <a:pPr eaLnBrk="1" hangingPunct="1">
              <a:buFontTx/>
              <a:buNone/>
            </a:pPr>
            <a:endParaRPr lang="en-GB" altLang="en-US" dirty="0"/>
          </a:p>
          <a:p>
            <a:pPr algn="r" eaLnBrk="1" hangingPunct="1"/>
            <a:r>
              <a:rPr lang="en-GB" altLang="en-US" dirty="0" err="1"/>
              <a:t>Jary</a:t>
            </a:r>
            <a:r>
              <a:rPr lang="en-GB" altLang="en-US" dirty="0"/>
              <a:t> and </a:t>
            </a:r>
            <a:r>
              <a:rPr lang="en-GB" altLang="en-US" dirty="0" err="1"/>
              <a:t>Jary</a:t>
            </a:r>
            <a:r>
              <a:rPr lang="en-GB" altLang="en-US" dirty="0"/>
              <a:t>, Dictionary of Sociology</a:t>
            </a:r>
          </a:p>
          <a:p>
            <a:endParaRPr lang="en-GB" dirty="0"/>
          </a:p>
        </p:txBody>
      </p:sp>
    </p:spTree>
    <p:extLst>
      <p:ext uri="{BB962C8B-B14F-4D97-AF65-F5344CB8AC3E}">
        <p14:creationId xmlns:p14="http://schemas.microsoft.com/office/powerpoint/2010/main" val="1561099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C96E3-848A-4722-AE48-82372734BB1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1E385C2-7FF1-415B-9F9E-A835CB67F0F7}"/>
              </a:ext>
            </a:extLst>
          </p:cNvPr>
          <p:cNvSpPr>
            <a:spLocks noGrp="1"/>
          </p:cNvSpPr>
          <p:nvPr>
            <p:ph idx="1"/>
          </p:nvPr>
        </p:nvSpPr>
        <p:spPr/>
        <p:txBody>
          <a:bodyPr>
            <a:normAutofit lnSpcReduction="10000"/>
          </a:bodyPr>
          <a:lstStyle/>
          <a:p>
            <a:r>
              <a:rPr lang="en-GB" altLang="en-US" dirty="0"/>
              <a:t>Sarah Banks on ethics</a:t>
            </a:r>
          </a:p>
          <a:p>
            <a:pPr>
              <a:buNone/>
            </a:pPr>
            <a:endParaRPr lang="en-GB" altLang="en-US" dirty="0"/>
          </a:p>
          <a:p>
            <a:pPr lvl="1"/>
            <a:r>
              <a:rPr lang="en-GB" altLang="en-US" dirty="0"/>
              <a:t>Virtue ethics an approach according to which the basic judgements in ethics are judgements about character’ (Statman, 1997: 7, in Banks, 13.)</a:t>
            </a:r>
          </a:p>
          <a:p>
            <a:pPr lvl="1">
              <a:buNone/>
            </a:pPr>
            <a:endParaRPr lang="en-GB" altLang="en-US" dirty="0"/>
          </a:p>
          <a:p>
            <a:pPr lvl="1"/>
            <a:r>
              <a:rPr lang="en-GB" altLang="en-US" dirty="0"/>
              <a:t>Principle ethics an approach based on understanding and implementing a set of core values (Banks, 9)</a:t>
            </a:r>
          </a:p>
          <a:p>
            <a:pPr lvl="1"/>
            <a:endParaRPr lang="en-GB" altLang="en-US" dirty="0"/>
          </a:p>
          <a:p>
            <a:pPr lvl="1"/>
            <a:r>
              <a:rPr lang="en-GB" altLang="en-US" dirty="0"/>
              <a:t> The formal intellectual process of analysing moral situations is called ethics, which examines underlying issues and principles in personal choice.</a:t>
            </a:r>
          </a:p>
          <a:p>
            <a:pPr marL="274320" lvl="1" indent="0">
              <a:buNone/>
            </a:pPr>
            <a:endParaRPr lang="en-GB" altLang="en-US" dirty="0"/>
          </a:p>
          <a:p>
            <a:pPr lvl="1"/>
            <a:endParaRPr lang="en-GB" altLang="en-US" dirty="0"/>
          </a:p>
          <a:p>
            <a:endParaRPr lang="en-GB" dirty="0"/>
          </a:p>
        </p:txBody>
      </p:sp>
    </p:spTree>
    <p:extLst>
      <p:ext uri="{BB962C8B-B14F-4D97-AF65-F5344CB8AC3E}">
        <p14:creationId xmlns:p14="http://schemas.microsoft.com/office/powerpoint/2010/main" val="4239424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922EF-653C-4E5F-A2BA-8BD41D68A5B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4B67534-0AF2-4683-9092-21462B0F5110}"/>
              </a:ext>
            </a:extLst>
          </p:cNvPr>
          <p:cNvSpPr>
            <a:spLocks noGrp="1"/>
          </p:cNvSpPr>
          <p:nvPr>
            <p:ph idx="1"/>
          </p:nvPr>
        </p:nvSpPr>
        <p:spPr/>
        <p:txBody>
          <a:bodyPr>
            <a:normAutofit fontScale="92500" lnSpcReduction="10000"/>
          </a:bodyPr>
          <a:lstStyle/>
          <a:p>
            <a:r>
              <a:rPr lang="en-GB" dirty="0"/>
              <a:t>Are Ethics straight forward and clean cut?</a:t>
            </a:r>
            <a:r>
              <a:rPr lang="en-GB" altLang="en-US" dirty="0"/>
              <a:t> </a:t>
            </a:r>
          </a:p>
          <a:p>
            <a:endParaRPr lang="en-GB" altLang="en-US" dirty="0"/>
          </a:p>
          <a:p>
            <a:r>
              <a:rPr lang="en-GB" altLang="en-US" dirty="0"/>
              <a:t>Making Ethical judgements and judging.</a:t>
            </a:r>
          </a:p>
          <a:p>
            <a:endParaRPr lang="en-GB" altLang="en-US" dirty="0"/>
          </a:p>
          <a:p>
            <a:pPr lvl="1"/>
            <a:r>
              <a:rPr lang="en-GB" altLang="en-US" sz="2000" dirty="0"/>
              <a:t>What now is the basis of ethics?</a:t>
            </a:r>
          </a:p>
          <a:p>
            <a:pPr lvl="1"/>
            <a:r>
              <a:rPr lang="en-GB" altLang="en-US" sz="2000" dirty="0"/>
              <a:t>How do we act ethically? </a:t>
            </a:r>
          </a:p>
          <a:p>
            <a:pPr lvl="1"/>
            <a:r>
              <a:rPr lang="en-GB" altLang="en-US" sz="2000" dirty="0"/>
              <a:t>What is the basis for agreement about what is right and wrong? </a:t>
            </a:r>
          </a:p>
          <a:p>
            <a:endParaRPr lang="en-GB" altLang="en-US" dirty="0"/>
          </a:p>
          <a:p>
            <a:r>
              <a:rPr lang="en-GB" altLang="en-US" dirty="0"/>
              <a:t>Ethics struggles with these as it often is about competing authorities.</a:t>
            </a:r>
          </a:p>
          <a:p>
            <a:endParaRPr lang="en-GB" dirty="0"/>
          </a:p>
        </p:txBody>
      </p:sp>
    </p:spTree>
    <p:extLst>
      <p:ext uri="{BB962C8B-B14F-4D97-AF65-F5344CB8AC3E}">
        <p14:creationId xmlns:p14="http://schemas.microsoft.com/office/powerpoint/2010/main" val="1159238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44AB1-9AF8-413E-A4AF-A2E7194400B9}"/>
              </a:ext>
            </a:extLst>
          </p:cNvPr>
          <p:cNvSpPr>
            <a:spLocks noGrp="1"/>
          </p:cNvSpPr>
          <p:nvPr>
            <p:ph type="title"/>
          </p:nvPr>
        </p:nvSpPr>
        <p:spPr/>
        <p:txBody>
          <a:bodyPr/>
          <a:lstStyle/>
          <a:p>
            <a:r>
              <a:rPr lang="en-GB" dirty="0"/>
              <a:t>Principles of ethics in professional practice</a:t>
            </a:r>
          </a:p>
        </p:txBody>
      </p:sp>
      <p:sp>
        <p:nvSpPr>
          <p:cNvPr id="3" name="Content Placeholder 2">
            <a:extLst>
              <a:ext uri="{FF2B5EF4-FFF2-40B4-BE49-F238E27FC236}">
                <a16:creationId xmlns:a16="http://schemas.microsoft.com/office/drawing/2014/main" id="{5444FEBD-8B9E-4CFC-B070-C6F3D03CCFF0}"/>
              </a:ext>
            </a:extLst>
          </p:cNvPr>
          <p:cNvSpPr>
            <a:spLocks noGrp="1"/>
          </p:cNvSpPr>
          <p:nvPr>
            <p:ph idx="1"/>
          </p:nvPr>
        </p:nvSpPr>
        <p:spPr/>
        <p:txBody>
          <a:bodyPr/>
          <a:lstStyle/>
          <a:p>
            <a:endParaRPr lang="en-GB" altLang="en-US" sz="2400" b="1" dirty="0">
              <a:cs typeface="Arial" panose="020B0604020202020204" pitchFamily="34" charset="0"/>
            </a:endParaRPr>
          </a:p>
          <a:p>
            <a:r>
              <a:rPr lang="en-GB" altLang="en-US" sz="2400" b="1" dirty="0">
                <a:cs typeface="Arial" panose="020B0604020202020204" pitchFamily="34" charset="0"/>
              </a:rPr>
              <a:t>A qualified worker should understand and acknowledge the need to:</a:t>
            </a:r>
          </a:p>
          <a:p>
            <a:pPr>
              <a:buNone/>
            </a:pPr>
            <a:endParaRPr lang="en-GB" altLang="en-US" sz="2400" b="1" dirty="0">
              <a:cs typeface="Times New Roman" panose="02020603050405020304" pitchFamily="18" charset="0"/>
            </a:endParaRPr>
          </a:p>
          <a:p>
            <a:pPr lvl="1"/>
            <a:r>
              <a:rPr lang="en-GB" altLang="en-US" sz="2400" dirty="0">
                <a:cs typeface="Arial" panose="020B0604020202020204" pitchFamily="34" charset="0"/>
              </a:rPr>
              <a:t>respect individuals</a:t>
            </a:r>
          </a:p>
          <a:p>
            <a:pPr lvl="1"/>
            <a:r>
              <a:rPr lang="en-GB" altLang="en-US" sz="2400" dirty="0">
                <a:cs typeface="Arial" panose="020B0604020202020204" pitchFamily="34" charset="0"/>
              </a:rPr>
              <a:t>respect and value the pluralistic culture of society</a:t>
            </a:r>
          </a:p>
          <a:p>
            <a:pPr lvl="1"/>
            <a:r>
              <a:rPr lang="en-GB" altLang="en-US" sz="2400" dirty="0">
                <a:cs typeface="Arial" panose="020B0604020202020204" pitchFamily="34" charset="0"/>
              </a:rPr>
              <a:t>confront inequality and discrimination</a:t>
            </a:r>
          </a:p>
          <a:p>
            <a:pPr lvl="1"/>
            <a:r>
              <a:rPr lang="en-GB" altLang="en-US" sz="2400" dirty="0">
                <a:cs typeface="Arial" panose="020B0604020202020204" pitchFamily="34" charset="0"/>
              </a:rPr>
              <a:t>recognise the influence of the worker and her / his values</a:t>
            </a:r>
          </a:p>
          <a:p>
            <a:pPr lvl="1"/>
            <a:r>
              <a:rPr lang="en-GB" altLang="en-US" sz="2400" dirty="0">
                <a:cs typeface="Arial" panose="020B0604020202020204" pitchFamily="34" charset="0"/>
              </a:rPr>
              <a:t>recognise self and others as changing beings</a:t>
            </a:r>
          </a:p>
          <a:p>
            <a:endParaRPr lang="en-GB" dirty="0"/>
          </a:p>
        </p:txBody>
      </p:sp>
    </p:spTree>
    <p:extLst>
      <p:ext uri="{BB962C8B-B14F-4D97-AF65-F5344CB8AC3E}">
        <p14:creationId xmlns:p14="http://schemas.microsoft.com/office/powerpoint/2010/main" val="3770035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8A65A-C645-49A0-9213-37FEC2B0CBBB}"/>
              </a:ext>
            </a:extLst>
          </p:cNvPr>
          <p:cNvSpPr>
            <a:spLocks noGrp="1"/>
          </p:cNvSpPr>
          <p:nvPr>
            <p:ph type="title"/>
          </p:nvPr>
        </p:nvSpPr>
        <p:spPr/>
        <p:txBody>
          <a:bodyPr/>
          <a:lstStyle/>
          <a:p>
            <a:r>
              <a:rPr lang="en-GB" dirty="0"/>
              <a:t>Ethics</a:t>
            </a:r>
          </a:p>
        </p:txBody>
      </p:sp>
      <p:sp>
        <p:nvSpPr>
          <p:cNvPr id="3" name="Content Placeholder 2">
            <a:extLst>
              <a:ext uri="{FF2B5EF4-FFF2-40B4-BE49-F238E27FC236}">
                <a16:creationId xmlns:a16="http://schemas.microsoft.com/office/drawing/2014/main" id="{62EF1ED7-8ED8-4AAA-90EA-589E03BFAA1F}"/>
              </a:ext>
            </a:extLst>
          </p:cNvPr>
          <p:cNvSpPr>
            <a:spLocks noGrp="1"/>
          </p:cNvSpPr>
          <p:nvPr>
            <p:ph idx="1"/>
          </p:nvPr>
        </p:nvSpPr>
        <p:spPr/>
        <p:txBody>
          <a:bodyPr/>
          <a:lstStyle/>
          <a:p>
            <a:r>
              <a:rPr lang="en-GB" altLang="en-US" dirty="0"/>
              <a:t>As a practitioner can you be pre-prepared for every ethical dilemma that may arise?</a:t>
            </a:r>
          </a:p>
          <a:p>
            <a:pPr>
              <a:buNone/>
            </a:pPr>
            <a:endParaRPr lang="en-GB" altLang="en-US" dirty="0"/>
          </a:p>
          <a:p>
            <a:r>
              <a:rPr lang="en-GB" altLang="en-US" dirty="0"/>
              <a:t>In which areas of our work are we likely to come across ethical dilemmas?</a:t>
            </a:r>
          </a:p>
          <a:p>
            <a:endParaRPr lang="en-GB" altLang="en-US" dirty="0"/>
          </a:p>
          <a:p>
            <a:r>
              <a:rPr lang="en-GB" altLang="en-US" dirty="0"/>
              <a:t>What do we do in our research if something we haven’t considered comes up?</a:t>
            </a:r>
          </a:p>
          <a:p>
            <a:endParaRPr lang="en-GB" dirty="0"/>
          </a:p>
        </p:txBody>
      </p:sp>
    </p:spTree>
    <p:extLst>
      <p:ext uri="{BB962C8B-B14F-4D97-AF65-F5344CB8AC3E}">
        <p14:creationId xmlns:p14="http://schemas.microsoft.com/office/powerpoint/2010/main" val="3608517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6C6FC-78A0-4CC9-BCD3-CBE61102C7BD}"/>
              </a:ext>
            </a:extLst>
          </p:cNvPr>
          <p:cNvSpPr>
            <a:spLocks noGrp="1"/>
          </p:cNvSpPr>
          <p:nvPr>
            <p:ph type="title"/>
          </p:nvPr>
        </p:nvSpPr>
        <p:spPr/>
        <p:txBody>
          <a:bodyPr/>
          <a:lstStyle/>
          <a:p>
            <a:r>
              <a:rPr lang="en-GB" dirty="0"/>
              <a:t>So what are ethics in research?</a:t>
            </a:r>
          </a:p>
        </p:txBody>
      </p:sp>
      <p:sp>
        <p:nvSpPr>
          <p:cNvPr id="3" name="Content Placeholder 2">
            <a:extLst>
              <a:ext uri="{FF2B5EF4-FFF2-40B4-BE49-F238E27FC236}">
                <a16:creationId xmlns:a16="http://schemas.microsoft.com/office/drawing/2014/main" id="{0A913365-8346-4913-8DE8-D15F137E52A5}"/>
              </a:ext>
            </a:extLst>
          </p:cNvPr>
          <p:cNvSpPr>
            <a:spLocks noGrp="1"/>
          </p:cNvSpPr>
          <p:nvPr>
            <p:ph idx="1"/>
          </p:nvPr>
        </p:nvSpPr>
        <p:spPr/>
        <p:txBody>
          <a:bodyPr/>
          <a:lstStyle/>
          <a:p>
            <a:endParaRPr lang="en-GB" altLang="en-US" dirty="0"/>
          </a:p>
          <a:p>
            <a:r>
              <a:rPr lang="en-GB" altLang="en-US" dirty="0"/>
              <a:t>An important subject to explore in Research? </a:t>
            </a:r>
          </a:p>
          <a:p>
            <a:endParaRPr lang="en-GB" altLang="en-US" dirty="0"/>
          </a:p>
          <a:p>
            <a:r>
              <a:rPr lang="en-GB" altLang="en-US" dirty="0"/>
              <a:t>Why? </a:t>
            </a:r>
          </a:p>
          <a:p>
            <a:endParaRPr lang="en-GB" dirty="0"/>
          </a:p>
        </p:txBody>
      </p:sp>
    </p:spTree>
    <p:extLst>
      <p:ext uri="{BB962C8B-B14F-4D97-AF65-F5344CB8AC3E}">
        <p14:creationId xmlns:p14="http://schemas.microsoft.com/office/powerpoint/2010/main" val="1710715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411CB-109E-4512-B16E-2D3E829D211E}"/>
              </a:ext>
            </a:extLst>
          </p:cNvPr>
          <p:cNvSpPr>
            <a:spLocks noGrp="1"/>
          </p:cNvSpPr>
          <p:nvPr>
            <p:ph type="title"/>
          </p:nvPr>
        </p:nvSpPr>
        <p:spPr/>
        <p:txBody>
          <a:bodyPr/>
          <a:lstStyle/>
          <a:p>
            <a:r>
              <a:rPr lang="en-GB" dirty="0"/>
              <a:t>Research ethics are concerned with</a:t>
            </a:r>
          </a:p>
        </p:txBody>
      </p:sp>
      <p:sp>
        <p:nvSpPr>
          <p:cNvPr id="3" name="Content Placeholder 2">
            <a:extLst>
              <a:ext uri="{FF2B5EF4-FFF2-40B4-BE49-F238E27FC236}">
                <a16:creationId xmlns:a16="http://schemas.microsoft.com/office/drawing/2014/main" id="{17935EF0-1A03-4DEE-9D64-DBEB57C5B62C}"/>
              </a:ext>
            </a:extLst>
          </p:cNvPr>
          <p:cNvSpPr>
            <a:spLocks noGrp="1"/>
          </p:cNvSpPr>
          <p:nvPr>
            <p:ph idx="1"/>
          </p:nvPr>
        </p:nvSpPr>
        <p:spPr/>
        <p:txBody>
          <a:bodyPr>
            <a:normAutofit/>
          </a:bodyPr>
          <a:lstStyle/>
          <a:p>
            <a:pPr marL="274320" indent="-274320">
              <a:defRPr/>
            </a:pPr>
            <a:r>
              <a:rPr lang="en-GB" altLang="en-US" sz="2700" dirty="0"/>
              <a:t>Overall </a:t>
            </a:r>
            <a:r>
              <a:rPr lang="en-US" altLang="en-US" sz="2700" dirty="0"/>
              <a:t>harms and benefits of research, </a:t>
            </a:r>
          </a:p>
          <a:p>
            <a:pPr marL="274320" indent="-274320">
              <a:defRPr/>
            </a:pPr>
            <a:r>
              <a:rPr lang="en-US" altLang="en-US" sz="2700" dirty="0"/>
              <a:t>the rights of participants to information, privacy, anonymity, respect</a:t>
            </a:r>
          </a:p>
          <a:p>
            <a:pPr marL="274320" indent="-274320">
              <a:defRPr/>
            </a:pPr>
            <a:r>
              <a:rPr lang="en-US" altLang="en-US" sz="2700" dirty="0"/>
              <a:t>the responsibilities of researchers to act with integrity, </a:t>
            </a:r>
          </a:p>
          <a:p>
            <a:pPr marL="274320" indent="-274320">
              <a:defRPr/>
            </a:pPr>
            <a:r>
              <a:rPr lang="en-GB" altLang="en-US" sz="2700" dirty="0"/>
              <a:t>The positioning of  Children and Young People in the research process “Whose voice” ?</a:t>
            </a:r>
          </a:p>
          <a:p>
            <a:pPr marL="274320" indent="-274320">
              <a:defRPr/>
            </a:pPr>
            <a:r>
              <a:rPr lang="en-GB" altLang="en-US" sz="2700" dirty="0"/>
              <a:t>Research ethics are an integral part of any research project:</a:t>
            </a:r>
          </a:p>
          <a:p>
            <a:pPr marL="822960" lvl="2" indent="-274320">
              <a:defRPr/>
            </a:pPr>
            <a:r>
              <a:rPr lang="en-GB" altLang="en-US" sz="2300" dirty="0"/>
              <a:t>You will  have to be able to argue that you have taken reasonable, best possible measures to conform to high standards of research ethics. </a:t>
            </a:r>
          </a:p>
          <a:p>
            <a:endParaRPr lang="en-GB" dirty="0"/>
          </a:p>
        </p:txBody>
      </p:sp>
    </p:spTree>
    <p:extLst>
      <p:ext uri="{BB962C8B-B14F-4D97-AF65-F5344CB8AC3E}">
        <p14:creationId xmlns:p14="http://schemas.microsoft.com/office/powerpoint/2010/main" val="3863868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23A2E-CD69-4F8F-87D7-23E844641708}"/>
              </a:ext>
            </a:extLst>
          </p:cNvPr>
          <p:cNvSpPr>
            <a:spLocks noGrp="1"/>
          </p:cNvSpPr>
          <p:nvPr>
            <p:ph type="title"/>
          </p:nvPr>
        </p:nvSpPr>
        <p:spPr/>
        <p:txBody>
          <a:bodyPr/>
          <a:lstStyle/>
          <a:p>
            <a:r>
              <a:rPr lang="en-GB" dirty="0"/>
              <a:t>Research Ethics</a:t>
            </a:r>
          </a:p>
        </p:txBody>
      </p:sp>
      <p:sp>
        <p:nvSpPr>
          <p:cNvPr id="3" name="Content Placeholder 2">
            <a:extLst>
              <a:ext uri="{FF2B5EF4-FFF2-40B4-BE49-F238E27FC236}">
                <a16:creationId xmlns:a16="http://schemas.microsoft.com/office/drawing/2014/main" id="{9B8FEE0E-9741-4384-90B5-B38F0EBBD670}"/>
              </a:ext>
            </a:extLst>
          </p:cNvPr>
          <p:cNvSpPr>
            <a:spLocks noGrp="1"/>
          </p:cNvSpPr>
          <p:nvPr>
            <p:ph idx="1"/>
          </p:nvPr>
        </p:nvSpPr>
        <p:spPr/>
        <p:txBody>
          <a:bodyPr>
            <a:normAutofit lnSpcReduction="10000"/>
          </a:bodyPr>
          <a:lstStyle/>
          <a:p>
            <a:r>
              <a:rPr lang="en-GB" altLang="en-US" sz="2800" b="1" dirty="0"/>
              <a:t>Can be viewed in  the following ways: </a:t>
            </a:r>
          </a:p>
          <a:p>
            <a:pPr lvl="1"/>
            <a:r>
              <a:rPr lang="en-GB" altLang="en-US" sz="2800" dirty="0"/>
              <a:t>Research Guidelines </a:t>
            </a:r>
          </a:p>
          <a:p>
            <a:pPr lvl="1"/>
            <a:r>
              <a:rPr lang="en-GB" altLang="en-US" sz="2800" dirty="0"/>
              <a:t>Statutory obligations </a:t>
            </a:r>
          </a:p>
          <a:p>
            <a:pPr lvl="1"/>
            <a:r>
              <a:rPr lang="en-GB" altLang="en-US" sz="2800" dirty="0"/>
              <a:t>Organisational guidelines </a:t>
            </a:r>
          </a:p>
          <a:p>
            <a:pPr lvl="1"/>
            <a:r>
              <a:rPr lang="en-GB" altLang="en-US" sz="2800" dirty="0"/>
              <a:t>Professional : codes of practice </a:t>
            </a:r>
          </a:p>
          <a:p>
            <a:pPr lvl="1"/>
            <a:r>
              <a:rPr lang="en-GB" altLang="en-US" sz="2800" dirty="0"/>
              <a:t>Personal: </a:t>
            </a:r>
          </a:p>
          <a:p>
            <a:pPr lvl="2"/>
            <a:r>
              <a:rPr lang="en-GB" altLang="en-US" sz="2800" dirty="0"/>
              <a:t>Values of honesty frankness and personal integrity</a:t>
            </a:r>
          </a:p>
          <a:p>
            <a:pPr lvl="2"/>
            <a:r>
              <a:rPr lang="en-GB" altLang="en-US" sz="2800" dirty="0"/>
              <a:t>Responsibilities to those you are working alongside </a:t>
            </a:r>
          </a:p>
          <a:p>
            <a:endParaRPr lang="en-GB" dirty="0"/>
          </a:p>
        </p:txBody>
      </p:sp>
    </p:spTree>
    <p:extLst>
      <p:ext uri="{BB962C8B-B14F-4D97-AF65-F5344CB8AC3E}">
        <p14:creationId xmlns:p14="http://schemas.microsoft.com/office/powerpoint/2010/main" val="11645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783E8-D6DC-4A95-81DA-FAB9415A58AD}"/>
              </a:ext>
            </a:extLst>
          </p:cNvPr>
          <p:cNvSpPr>
            <a:spLocks noGrp="1"/>
          </p:cNvSpPr>
          <p:nvPr>
            <p:ph type="title"/>
          </p:nvPr>
        </p:nvSpPr>
        <p:spPr/>
        <p:txBody>
          <a:bodyPr/>
          <a:lstStyle/>
          <a:p>
            <a:r>
              <a:rPr lang="en-GB" dirty="0"/>
              <a:t>Ethical Guidelines in Research</a:t>
            </a:r>
          </a:p>
        </p:txBody>
      </p:sp>
      <p:sp>
        <p:nvSpPr>
          <p:cNvPr id="3" name="Content Placeholder 2">
            <a:extLst>
              <a:ext uri="{FF2B5EF4-FFF2-40B4-BE49-F238E27FC236}">
                <a16:creationId xmlns:a16="http://schemas.microsoft.com/office/drawing/2014/main" id="{1C724EC4-48B0-47F1-B0B7-FFF4AEC47987}"/>
              </a:ext>
            </a:extLst>
          </p:cNvPr>
          <p:cNvSpPr>
            <a:spLocks noGrp="1"/>
          </p:cNvSpPr>
          <p:nvPr>
            <p:ph idx="1"/>
          </p:nvPr>
        </p:nvSpPr>
        <p:spPr/>
        <p:txBody>
          <a:bodyPr/>
          <a:lstStyle/>
          <a:p>
            <a:r>
              <a:rPr lang="en-GB" altLang="en-US" sz="2800" dirty="0"/>
              <a:t>Research Guidelines:</a:t>
            </a:r>
          </a:p>
          <a:p>
            <a:pPr lvl="1"/>
            <a:r>
              <a:rPr lang="en-GB" altLang="en-US" sz="2800" dirty="0"/>
              <a:t>E.g. British Educational Research Association (BERA) guidelines – see Moodle additional resources tab, </a:t>
            </a:r>
          </a:p>
          <a:p>
            <a:pPr lvl="1"/>
            <a:r>
              <a:rPr lang="en-GB" altLang="en-US" sz="2800" dirty="0"/>
              <a:t>British Psychological Society  CBPRE</a:t>
            </a:r>
          </a:p>
          <a:p>
            <a:pPr lvl="1"/>
            <a:r>
              <a:rPr lang="en-GB" altLang="en-US" sz="2800" dirty="0"/>
              <a:t>Community Based Participatory Research : A Guide to Ethical principles and practices: University of Durham</a:t>
            </a:r>
          </a:p>
          <a:p>
            <a:endParaRPr lang="en-GB" dirty="0"/>
          </a:p>
        </p:txBody>
      </p:sp>
    </p:spTree>
    <p:extLst>
      <p:ext uri="{BB962C8B-B14F-4D97-AF65-F5344CB8AC3E}">
        <p14:creationId xmlns:p14="http://schemas.microsoft.com/office/powerpoint/2010/main" val="1445021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44B0A-0801-47C6-B727-CE97B502D5B0}"/>
              </a:ext>
            </a:extLst>
          </p:cNvPr>
          <p:cNvSpPr>
            <a:spLocks noGrp="1"/>
          </p:cNvSpPr>
          <p:nvPr>
            <p:ph type="title"/>
          </p:nvPr>
        </p:nvSpPr>
        <p:spPr/>
        <p:txBody>
          <a:bodyPr/>
          <a:lstStyle/>
          <a:p>
            <a:r>
              <a:rPr lang="en-GB" dirty="0"/>
              <a:t>What </a:t>
            </a:r>
            <a:r>
              <a:rPr lang="en-GB" dirty="0" err="1"/>
              <a:t>Bera</a:t>
            </a:r>
            <a:r>
              <a:rPr lang="en-GB" dirty="0"/>
              <a:t> says…</a:t>
            </a:r>
          </a:p>
        </p:txBody>
      </p:sp>
      <p:sp>
        <p:nvSpPr>
          <p:cNvPr id="3" name="Content Placeholder 2">
            <a:extLst>
              <a:ext uri="{FF2B5EF4-FFF2-40B4-BE49-F238E27FC236}">
                <a16:creationId xmlns:a16="http://schemas.microsoft.com/office/drawing/2014/main" id="{DFD39524-B37A-4312-9A72-ADEDA357D4C5}"/>
              </a:ext>
            </a:extLst>
          </p:cNvPr>
          <p:cNvSpPr>
            <a:spLocks noGrp="1"/>
          </p:cNvSpPr>
          <p:nvPr>
            <p:ph idx="1"/>
          </p:nvPr>
        </p:nvSpPr>
        <p:spPr/>
        <p:txBody>
          <a:bodyPr/>
          <a:lstStyle/>
          <a:p>
            <a:r>
              <a:rPr lang="en-GB" altLang="en-US" dirty="0"/>
              <a:t>BERA Educational Research Guidelines 2011  </a:t>
            </a:r>
            <a:endParaRPr lang="en-US" altLang="en-US" dirty="0"/>
          </a:p>
          <a:p>
            <a:pPr lvl="1"/>
            <a:r>
              <a:rPr lang="en-US" altLang="en-US" sz="2000" dirty="0"/>
              <a:t>Voluntary Informed Consent is central.</a:t>
            </a:r>
          </a:p>
          <a:p>
            <a:pPr lvl="1"/>
            <a:r>
              <a:rPr lang="en-US" altLang="en-US" sz="2000" dirty="0"/>
              <a:t>Openness and Disclosure</a:t>
            </a:r>
          </a:p>
          <a:p>
            <a:pPr lvl="1"/>
            <a:r>
              <a:rPr lang="en-US" altLang="en-US" sz="2000" dirty="0"/>
              <a:t>Right to Withdraw</a:t>
            </a:r>
          </a:p>
          <a:p>
            <a:pPr lvl="1"/>
            <a:r>
              <a:rPr lang="en-US" altLang="en-US" sz="2000" dirty="0"/>
              <a:t>Children, Vulnerable Young People and Vulnerable Adults:</a:t>
            </a:r>
          </a:p>
          <a:p>
            <a:pPr lvl="2"/>
            <a:r>
              <a:rPr lang="en-US" altLang="en-US" sz="2000" b="1" dirty="0"/>
              <a:t>The  Association requires researchers to comply with Articles 3 and 12 of the United Nations Convention on the Rights of the Child. Article 3 requires that in all actions concerning children, the best interests of the child must be the primary consideration. Article 12 requires that children who are capable of forming their own views should be granted the right to express their views freely in all matters affecting them, commensurate with their age and maturity. Children should therefore be facilitated to give fully informed  consent.</a:t>
            </a:r>
          </a:p>
          <a:p>
            <a:endParaRPr lang="en-GB" dirty="0"/>
          </a:p>
        </p:txBody>
      </p:sp>
    </p:spTree>
    <p:extLst>
      <p:ext uri="{BB962C8B-B14F-4D97-AF65-F5344CB8AC3E}">
        <p14:creationId xmlns:p14="http://schemas.microsoft.com/office/powerpoint/2010/main" val="1162587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A8E3B-3C1A-4E47-907F-2E5C101F9016}"/>
              </a:ext>
            </a:extLst>
          </p:cNvPr>
          <p:cNvSpPr>
            <a:spLocks noGrp="1"/>
          </p:cNvSpPr>
          <p:nvPr>
            <p:ph type="title"/>
          </p:nvPr>
        </p:nvSpPr>
        <p:spPr/>
        <p:txBody>
          <a:bodyPr/>
          <a:lstStyle/>
          <a:p>
            <a:r>
              <a:rPr lang="en-GB" dirty="0"/>
              <a:t>Consent</a:t>
            </a:r>
          </a:p>
        </p:txBody>
      </p:sp>
      <p:sp>
        <p:nvSpPr>
          <p:cNvPr id="3" name="Content Placeholder 2">
            <a:extLst>
              <a:ext uri="{FF2B5EF4-FFF2-40B4-BE49-F238E27FC236}">
                <a16:creationId xmlns:a16="http://schemas.microsoft.com/office/drawing/2014/main" id="{B79820F9-9942-4CCD-8936-E384621C5F38}"/>
              </a:ext>
            </a:extLst>
          </p:cNvPr>
          <p:cNvSpPr>
            <a:spLocks noGrp="1"/>
          </p:cNvSpPr>
          <p:nvPr>
            <p:ph idx="1"/>
          </p:nvPr>
        </p:nvSpPr>
        <p:spPr/>
        <p:txBody>
          <a:bodyPr>
            <a:normAutofit fontScale="85000" lnSpcReduction="10000"/>
          </a:bodyPr>
          <a:lstStyle/>
          <a:p>
            <a:r>
              <a:rPr lang="en-US" altLang="en-US" dirty="0"/>
              <a:t>Consent is possibly the largest and most complicated issue for researchers hoping to involve children / Young People in a study.</a:t>
            </a:r>
          </a:p>
          <a:p>
            <a:r>
              <a:rPr lang="en-US" altLang="en-US" dirty="0"/>
              <a:t>It is best practice to ensure that all research participants fully understand the research so that they give their permission to be part of it (this is known as informed consent). </a:t>
            </a:r>
          </a:p>
          <a:p>
            <a:r>
              <a:rPr lang="en-US" altLang="en-US" dirty="0"/>
              <a:t>If a child is under 18 then they cannot legally give consent themselves and a researcher should ask a parent or guardian for consent. </a:t>
            </a:r>
          </a:p>
          <a:p>
            <a:r>
              <a:rPr lang="en-US" altLang="en-US" dirty="0"/>
              <a:t>However your organization as it works with Young People may have asked for a generic consent form to be filled in to cover what you may be doing with them, please check this. </a:t>
            </a:r>
            <a:endParaRPr lang="en-GB" altLang="en-US" dirty="0"/>
          </a:p>
          <a:p>
            <a:pPr marL="274320" indent="-274320">
              <a:defRPr/>
            </a:pPr>
            <a:r>
              <a:rPr lang="en-US" dirty="0"/>
              <a:t>Consent is not a one-off process, but continues for as long as anyone is involved in the research. </a:t>
            </a:r>
          </a:p>
          <a:p>
            <a:endParaRPr lang="en-GB" dirty="0"/>
          </a:p>
        </p:txBody>
      </p:sp>
    </p:spTree>
    <p:extLst>
      <p:ext uri="{BB962C8B-B14F-4D97-AF65-F5344CB8AC3E}">
        <p14:creationId xmlns:p14="http://schemas.microsoft.com/office/powerpoint/2010/main" val="126868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B7145-05A6-43E8-98F0-43916110E347}"/>
              </a:ext>
            </a:extLst>
          </p:cNvPr>
          <p:cNvSpPr>
            <a:spLocks noGrp="1"/>
          </p:cNvSpPr>
          <p:nvPr>
            <p:ph type="title"/>
          </p:nvPr>
        </p:nvSpPr>
        <p:spPr/>
        <p:txBody>
          <a:bodyPr/>
          <a:lstStyle/>
          <a:p>
            <a:r>
              <a:rPr lang="en-GB" dirty="0"/>
              <a:t>Revoking consent</a:t>
            </a:r>
          </a:p>
        </p:txBody>
      </p:sp>
      <p:sp>
        <p:nvSpPr>
          <p:cNvPr id="3" name="Content Placeholder 2">
            <a:extLst>
              <a:ext uri="{FF2B5EF4-FFF2-40B4-BE49-F238E27FC236}">
                <a16:creationId xmlns:a16="http://schemas.microsoft.com/office/drawing/2014/main" id="{06AF188B-1598-4126-B003-4E4503EB69AF}"/>
              </a:ext>
            </a:extLst>
          </p:cNvPr>
          <p:cNvSpPr>
            <a:spLocks noGrp="1"/>
          </p:cNvSpPr>
          <p:nvPr>
            <p:ph idx="1"/>
          </p:nvPr>
        </p:nvSpPr>
        <p:spPr/>
        <p:txBody>
          <a:bodyPr/>
          <a:lstStyle/>
          <a:p>
            <a:endParaRPr lang="en-US" dirty="0"/>
          </a:p>
          <a:p>
            <a:r>
              <a:rPr lang="en-US" dirty="0"/>
              <a:t>Ascent: Right to Withdraw? </a:t>
            </a:r>
            <a:endParaRPr lang="en-US" altLang="en-US" dirty="0"/>
          </a:p>
          <a:p>
            <a:endParaRPr lang="en-US" altLang="en-US" dirty="0"/>
          </a:p>
          <a:p>
            <a:r>
              <a:rPr lang="en-US" altLang="en-US" dirty="0" err="1"/>
              <a:t>Skånfors</a:t>
            </a:r>
            <a:r>
              <a:rPr lang="en-US" altLang="en-US" dirty="0"/>
              <a:t> (2009) shows the variety of ways in which children might withdraw their consent once the research has begun. “Say no", “show no", “non-response", “pulling away" and “ignoring" are ways in which a child has been observed to indicate their unwillingness to participate. </a:t>
            </a:r>
          </a:p>
          <a:p>
            <a:endParaRPr lang="en-GB" dirty="0"/>
          </a:p>
        </p:txBody>
      </p:sp>
    </p:spTree>
    <p:extLst>
      <p:ext uri="{BB962C8B-B14F-4D97-AF65-F5344CB8AC3E}">
        <p14:creationId xmlns:p14="http://schemas.microsoft.com/office/powerpoint/2010/main" val="20776165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78977-0457-44E9-B966-CFDBE35A38EE}"/>
              </a:ext>
            </a:extLst>
          </p:cNvPr>
          <p:cNvSpPr>
            <a:spLocks noGrp="1"/>
          </p:cNvSpPr>
          <p:nvPr>
            <p:ph type="title"/>
          </p:nvPr>
        </p:nvSpPr>
        <p:spPr/>
        <p:txBody>
          <a:bodyPr/>
          <a:lstStyle/>
          <a:p>
            <a:r>
              <a:rPr lang="en-GB" dirty="0"/>
              <a:t>Ethics and confidentiality</a:t>
            </a:r>
          </a:p>
        </p:txBody>
      </p:sp>
      <p:sp>
        <p:nvSpPr>
          <p:cNvPr id="3" name="Content Placeholder 2">
            <a:extLst>
              <a:ext uri="{FF2B5EF4-FFF2-40B4-BE49-F238E27FC236}">
                <a16:creationId xmlns:a16="http://schemas.microsoft.com/office/drawing/2014/main" id="{7F4C7354-3C89-473B-83EB-5D32DDB2B75C}"/>
              </a:ext>
            </a:extLst>
          </p:cNvPr>
          <p:cNvSpPr>
            <a:spLocks noGrp="1"/>
          </p:cNvSpPr>
          <p:nvPr>
            <p:ph idx="1"/>
          </p:nvPr>
        </p:nvSpPr>
        <p:spPr/>
        <p:txBody>
          <a:bodyPr>
            <a:normAutofit fontScale="85000" lnSpcReduction="20000"/>
          </a:bodyPr>
          <a:lstStyle/>
          <a:p>
            <a:r>
              <a:rPr lang="en-GB" altLang="en-US" dirty="0"/>
              <a:t>Can you offer 100% confidentiality?</a:t>
            </a:r>
            <a:endParaRPr lang="en-US" altLang="en-US" dirty="0"/>
          </a:p>
          <a:p>
            <a:r>
              <a:rPr lang="en-US" altLang="en-US" dirty="0"/>
              <a:t>Good Practice: </a:t>
            </a:r>
          </a:p>
          <a:p>
            <a:pPr lvl="1"/>
            <a:r>
              <a:rPr lang="en-US" altLang="en-US" dirty="0"/>
              <a:t>Development of a </a:t>
            </a:r>
            <a:r>
              <a:rPr lang="en-US" altLang="en-US" b="1" dirty="0"/>
              <a:t>confidentiality policy </a:t>
            </a:r>
            <a:r>
              <a:rPr lang="en-US" altLang="en-US" dirty="0"/>
              <a:t>which clearly sets out under what circumstances a researcher may and should break confidentiality. </a:t>
            </a:r>
          </a:p>
          <a:p>
            <a:r>
              <a:rPr lang="en-GB" altLang="en-US" dirty="0"/>
              <a:t>You need to ensure that you consider the organisation you are working for on any research project. </a:t>
            </a:r>
          </a:p>
          <a:p>
            <a:pPr lvl="2"/>
            <a:r>
              <a:rPr lang="en-GB" altLang="en-US" dirty="0"/>
              <a:t>Including the Universities Ethics Approval policy) – see Moodle</a:t>
            </a:r>
          </a:p>
          <a:p>
            <a:r>
              <a:rPr lang="en-GB" altLang="en-US" dirty="0"/>
              <a:t>contract/protocol where carrying out research</a:t>
            </a:r>
          </a:p>
          <a:p>
            <a:r>
              <a:rPr lang="en-GB" altLang="en-US" dirty="0"/>
              <a:t>Code of Conducts within your organisation </a:t>
            </a:r>
          </a:p>
          <a:p>
            <a:r>
              <a:rPr lang="en-GB" altLang="en-US" dirty="0"/>
              <a:t>Avoidance of harm, fully informed consent, and the need for privacy and confidentiality (Punch, 1994: 89)</a:t>
            </a:r>
          </a:p>
          <a:p>
            <a:endParaRPr lang="en-GB" altLang="en-US" dirty="0"/>
          </a:p>
          <a:p>
            <a:endParaRPr lang="en-GB" dirty="0"/>
          </a:p>
        </p:txBody>
      </p:sp>
    </p:spTree>
    <p:extLst>
      <p:ext uri="{BB962C8B-B14F-4D97-AF65-F5344CB8AC3E}">
        <p14:creationId xmlns:p14="http://schemas.microsoft.com/office/powerpoint/2010/main" val="4014986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FE794-2DC0-4717-8E8C-E09B49E01331}"/>
              </a:ext>
            </a:extLst>
          </p:cNvPr>
          <p:cNvSpPr>
            <a:spLocks noGrp="1"/>
          </p:cNvSpPr>
          <p:nvPr>
            <p:ph type="title"/>
          </p:nvPr>
        </p:nvSpPr>
        <p:spPr/>
        <p:txBody>
          <a:bodyPr/>
          <a:lstStyle/>
          <a:p>
            <a:r>
              <a:rPr lang="en-GB" dirty="0"/>
              <a:t>Ethics and personal values</a:t>
            </a:r>
          </a:p>
        </p:txBody>
      </p:sp>
      <p:sp>
        <p:nvSpPr>
          <p:cNvPr id="3" name="Content Placeholder 2">
            <a:extLst>
              <a:ext uri="{FF2B5EF4-FFF2-40B4-BE49-F238E27FC236}">
                <a16:creationId xmlns:a16="http://schemas.microsoft.com/office/drawing/2014/main" id="{6B37FE05-97E0-44D0-A7EE-7E6FCD1AACE2}"/>
              </a:ext>
            </a:extLst>
          </p:cNvPr>
          <p:cNvSpPr>
            <a:spLocks noGrp="1"/>
          </p:cNvSpPr>
          <p:nvPr>
            <p:ph idx="1"/>
          </p:nvPr>
        </p:nvSpPr>
        <p:spPr/>
        <p:txBody>
          <a:bodyPr>
            <a:normAutofit fontScale="85000" lnSpcReduction="20000"/>
          </a:bodyPr>
          <a:lstStyle/>
          <a:p>
            <a:endParaRPr lang="en-GB" altLang="en-US" dirty="0"/>
          </a:p>
          <a:p>
            <a:r>
              <a:rPr lang="en-GB" altLang="en-US" dirty="0"/>
              <a:t>Your own perspective will influence the type of research and research ethics you will adopt</a:t>
            </a:r>
          </a:p>
          <a:p>
            <a:endParaRPr lang="en-GB" altLang="en-US" dirty="0"/>
          </a:p>
          <a:p>
            <a:r>
              <a:rPr lang="en-GB" altLang="en-US" dirty="0"/>
              <a:t>Ask yourself how do I want to be in relation to those I am studying?</a:t>
            </a:r>
          </a:p>
          <a:p>
            <a:endParaRPr lang="en-GB" altLang="en-US" dirty="0"/>
          </a:p>
          <a:p>
            <a:r>
              <a:rPr lang="en-GB" altLang="en-US" dirty="0"/>
              <a:t>Do I want to see them as objects or agents in the research process?</a:t>
            </a:r>
          </a:p>
          <a:p>
            <a:endParaRPr lang="en-GB" altLang="en-US" dirty="0"/>
          </a:p>
          <a:p>
            <a:r>
              <a:rPr lang="en-GB" altLang="en-US" dirty="0"/>
              <a:t>In other words do I want to do research on people or in collaboration with people?</a:t>
            </a:r>
          </a:p>
          <a:p>
            <a:endParaRPr lang="en-GB" dirty="0"/>
          </a:p>
        </p:txBody>
      </p:sp>
    </p:spTree>
    <p:extLst>
      <p:ext uri="{BB962C8B-B14F-4D97-AF65-F5344CB8AC3E}">
        <p14:creationId xmlns:p14="http://schemas.microsoft.com/office/powerpoint/2010/main" val="23636421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82866-5A46-4F47-AA89-ED817129BB64}"/>
              </a:ext>
            </a:extLst>
          </p:cNvPr>
          <p:cNvSpPr>
            <a:spLocks noGrp="1"/>
          </p:cNvSpPr>
          <p:nvPr>
            <p:ph type="title"/>
          </p:nvPr>
        </p:nvSpPr>
        <p:spPr/>
        <p:txBody>
          <a:bodyPr/>
          <a:lstStyle/>
          <a:p>
            <a:r>
              <a:rPr lang="en-GB" dirty="0"/>
              <a:t>Ethics and personal Bias</a:t>
            </a:r>
          </a:p>
        </p:txBody>
      </p:sp>
      <p:sp>
        <p:nvSpPr>
          <p:cNvPr id="3" name="Content Placeholder 2">
            <a:extLst>
              <a:ext uri="{FF2B5EF4-FFF2-40B4-BE49-F238E27FC236}">
                <a16:creationId xmlns:a16="http://schemas.microsoft.com/office/drawing/2014/main" id="{0D7ABBD8-A341-4946-81A1-DD980E421D4D}"/>
              </a:ext>
            </a:extLst>
          </p:cNvPr>
          <p:cNvSpPr>
            <a:spLocks noGrp="1"/>
          </p:cNvSpPr>
          <p:nvPr>
            <p:ph idx="1"/>
          </p:nvPr>
        </p:nvSpPr>
        <p:spPr/>
        <p:txBody>
          <a:bodyPr/>
          <a:lstStyle/>
          <a:p>
            <a:r>
              <a:rPr lang="en-GB" sz="1800" dirty="0">
                <a:effectLst/>
                <a:ea typeface="Times New Roman" panose="02020603050405020304" pitchFamily="18" charset="0"/>
              </a:rPr>
              <a:t>What are personal bias?</a:t>
            </a:r>
          </a:p>
          <a:p>
            <a:endParaRPr lang="en-GB" sz="1800" dirty="0">
              <a:ea typeface="Times New Roman" panose="02020603050405020304" pitchFamily="18" charset="0"/>
            </a:endParaRPr>
          </a:p>
          <a:p>
            <a:r>
              <a:rPr lang="en-GB" sz="1800" dirty="0">
                <a:effectLst/>
                <a:ea typeface="Times New Roman" panose="02020603050405020304" pitchFamily="18" charset="0"/>
              </a:rPr>
              <a:t>Consider wha</a:t>
            </a:r>
            <a:r>
              <a:rPr lang="en-GB" sz="1800" dirty="0">
                <a:ea typeface="Times New Roman" panose="02020603050405020304" pitchFamily="18" charset="0"/>
              </a:rPr>
              <a:t>t you think your personal </a:t>
            </a:r>
            <a:r>
              <a:rPr lang="en-GB" sz="1800" dirty="0" err="1">
                <a:ea typeface="Times New Roman" panose="02020603050405020304" pitchFamily="18" charset="0"/>
              </a:rPr>
              <a:t>bias’</a:t>
            </a:r>
            <a:r>
              <a:rPr lang="en-GB" sz="1800" dirty="0">
                <a:ea typeface="Times New Roman" panose="02020603050405020304" pitchFamily="18" charset="0"/>
              </a:rPr>
              <a:t> could be</a:t>
            </a:r>
            <a:endParaRPr lang="en-GB" sz="1800" dirty="0">
              <a:effectLst/>
              <a:ea typeface="Times New Roman" panose="02020603050405020304" pitchFamily="18" charset="0"/>
            </a:endParaRPr>
          </a:p>
          <a:p>
            <a:endParaRPr lang="en-GB" sz="1800" dirty="0">
              <a:ea typeface="Times New Roman" panose="02020603050405020304" pitchFamily="18" charset="0"/>
            </a:endParaRPr>
          </a:p>
          <a:p>
            <a:r>
              <a:rPr lang="en-GB" sz="1800" dirty="0">
                <a:effectLst/>
                <a:ea typeface="Times New Roman" panose="02020603050405020304" pitchFamily="18" charset="0"/>
              </a:rPr>
              <a:t>Cohen, Manion and Morrison (2011) discuss the implications of bias impacting research and that the researcher needs to be aware of the possibility of unintended bias within their research.</a:t>
            </a:r>
          </a:p>
          <a:p>
            <a:endParaRPr lang="en-GB" sz="1800" dirty="0">
              <a:ea typeface="Times New Roman" panose="02020603050405020304" pitchFamily="18" charset="0"/>
            </a:endParaRPr>
          </a:p>
          <a:p>
            <a:r>
              <a:rPr lang="en-GB" sz="1800" dirty="0">
                <a:effectLst/>
                <a:ea typeface="Times New Roman" panose="02020603050405020304" pitchFamily="18" charset="0"/>
              </a:rPr>
              <a:t>Cohen </a:t>
            </a:r>
            <a:r>
              <a:rPr lang="en-GB" sz="1800" i="1" dirty="0">
                <a:effectLst/>
                <a:ea typeface="Times New Roman" panose="02020603050405020304" pitchFamily="18" charset="0"/>
              </a:rPr>
              <a:t>et al. </a:t>
            </a:r>
            <a:r>
              <a:rPr lang="en-GB" sz="1800" dirty="0">
                <a:effectLst/>
                <a:ea typeface="Times New Roman" panose="02020603050405020304" pitchFamily="18" charset="0"/>
              </a:rPr>
              <a:t>(2011 p.182) explain that there is a need for ‘checking for researcher effects/clarifying researcher bias (how far the personal biases, assumptions or values of the researcher)…affect the research’</a:t>
            </a:r>
            <a:endParaRPr lang="en-GB" dirty="0"/>
          </a:p>
        </p:txBody>
      </p:sp>
    </p:spTree>
    <p:extLst>
      <p:ext uri="{BB962C8B-B14F-4D97-AF65-F5344CB8AC3E}">
        <p14:creationId xmlns:p14="http://schemas.microsoft.com/office/powerpoint/2010/main" val="631374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8C8BA-F768-4CF7-8894-3EC4F1F06B56}"/>
              </a:ext>
            </a:extLst>
          </p:cNvPr>
          <p:cNvSpPr>
            <a:spLocks noGrp="1"/>
          </p:cNvSpPr>
          <p:nvPr>
            <p:ph type="title"/>
          </p:nvPr>
        </p:nvSpPr>
        <p:spPr/>
        <p:txBody>
          <a:bodyPr/>
          <a:lstStyle/>
          <a:p>
            <a:r>
              <a:rPr lang="en-GB" dirty="0"/>
              <a:t>Ethics and our findings</a:t>
            </a:r>
          </a:p>
        </p:txBody>
      </p:sp>
      <p:sp>
        <p:nvSpPr>
          <p:cNvPr id="3" name="Content Placeholder 2">
            <a:extLst>
              <a:ext uri="{FF2B5EF4-FFF2-40B4-BE49-F238E27FC236}">
                <a16:creationId xmlns:a16="http://schemas.microsoft.com/office/drawing/2014/main" id="{4751E749-8F3F-4A6E-A340-F643F2F90AF0}"/>
              </a:ext>
            </a:extLst>
          </p:cNvPr>
          <p:cNvSpPr>
            <a:spLocks noGrp="1"/>
          </p:cNvSpPr>
          <p:nvPr>
            <p:ph idx="1"/>
          </p:nvPr>
        </p:nvSpPr>
        <p:spPr/>
        <p:txBody>
          <a:bodyPr>
            <a:normAutofit/>
          </a:bodyPr>
          <a:lstStyle/>
          <a:p>
            <a:pPr marL="274320" indent="-274320">
              <a:defRPr/>
            </a:pPr>
            <a:r>
              <a:rPr lang="en-GB" altLang="en-US" dirty="0"/>
              <a:t>Honesty – what do you think I mean by this?</a:t>
            </a:r>
          </a:p>
          <a:p>
            <a:pPr marL="640080" lvl="1" indent="-274320">
              <a:spcAft>
                <a:spcPts val="0"/>
              </a:spcAft>
              <a:defRPr/>
            </a:pPr>
            <a:endParaRPr lang="en-GB" altLang="en-US" sz="2000" dirty="0"/>
          </a:p>
          <a:p>
            <a:pPr marL="640080" lvl="1" indent="-274320">
              <a:spcAft>
                <a:spcPts val="0"/>
              </a:spcAft>
              <a:defRPr/>
            </a:pPr>
            <a:r>
              <a:rPr lang="en-GB" altLang="en-US" sz="2000" dirty="0"/>
              <a:t>What you write will be regarded as your own work unless stated otherwise e.g. use of references. </a:t>
            </a:r>
          </a:p>
          <a:p>
            <a:pPr marL="640080" lvl="1" indent="-274320">
              <a:spcAft>
                <a:spcPts val="0"/>
              </a:spcAft>
              <a:defRPr/>
            </a:pPr>
            <a:r>
              <a:rPr lang="en-GB" altLang="en-US" sz="2000" dirty="0"/>
              <a:t>Accurate descriptions of how and what, why you have done things.</a:t>
            </a:r>
          </a:p>
          <a:p>
            <a:pPr marL="640080" lvl="1" indent="-274320">
              <a:spcAft>
                <a:spcPts val="0"/>
              </a:spcAft>
              <a:defRPr/>
            </a:pPr>
            <a:r>
              <a:rPr lang="en-GB" altLang="en-US" sz="2000" dirty="0"/>
              <a:t>Accurate descriptions of information you have obtained, techniques used, analysis carried out, the results </a:t>
            </a:r>
          </a:p>
          <a:p>
            <a:pPr marL="640080" lvl="1" indent="-274320">
              <a:spcAft>
                <a:spcPts val="0"/>
              </a:spcAft>
              <a:defRPr/>
            </a:pPr>
            <a:r>
              <a:rPr lang="en-GB" altLang="en-US" sz="2000" dirty="0"/>
              <a:t>E.g. silently rejecting or ignoring evidence which happens to be contrary to one’s beliefs constitutes a breach of integrity.</a:t>
            </a:r>
          </a:p>
          <a:p>
            <a:endParaRPr lang="en-GB" dirty="0"/>
          </a:p>
        </p:txBody>
      </p:sp>
    </p:spTree>
    <p:extLst>
      <p:ext uri="{BB962C8B-B14F-4D97-AF65-F5344CB8AC3E}">
        <p14:creationId xmlns:p14="http://schemas.microsoft.com/office/powerpoint/2010/main" val="417308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400" dirty="0">
                <a:solidFill>
                  <a:srgbClr val="FFFFFF"/>
                </a:solidFill>
              </a:rPr>
              <a:t>Recap -What are Ethics?</a:t>
            </a:r>
          </a:p>
        </p:txBody>
      </p:sp>
      <p:sp>
        <p:nvSpPr>
          <p:cNvPr id="3" name="Content Placeholder 2"/>
          <p:cNvSpPr>
            <a:spLocks noGrp="1"/>
          </p:cNvSpPr>
          <p:nvPr>
            <p:ph sz="quarter" idx="13"/>
          </p:nvPr>
        </p:nvSpPr>
        <p:spPr>
          <a:xfrm>
            <a:off x="4634794" y="1049695"/>
            <a:ext cx="6642806" cy="4758611"/>
          </a:xfrm>
        </p:spPr>
        <p:txBody>
          <a:bodyPr anchor="ctr">
            <a:normAutofit/>
          </a:bodyPr>
          <a:lstStyle/>
          <a:p>
            <a:pPr marL="0" indent="0">
              <a:buNone/>
            </a:pPr>
            <a:endParaRPr lang="en-GB" dirty="0">
              <a:latin typeface="Arial" pitchFamily="34" charset="0"/>
              <a:cs typeface="Arial" pitchFamily="34" charset="0"/>
            </a:endParaRPr>
          </a:p>
          <a:p>
            <a:pPr marL="0" indent="0">
              <a:buNone/>
            </a:pPr>
            <a:endParaRPr lang="en-GB" dirty="0">
              <a:latin typeface="Arial" pitchFamily="34" charset="0"/>
              <a:cs typeface="Arial" pitchFamily="34" charset="0"/>
            </a:endParaRPr>
          </a:p>
          <a:p>
            <a:pPr marL="0" indent="0">
              <a:buNone/>
            </a:pPr>
            <a:r>
              <a:rPr lang="en-GB" dirty="0">
                <a:latin typeface="Arial" pitchFamily="34" charset="0"/>
                <a:cs typeface="Arial" pitchFamily="34" charset="0"/>
              </a:rPr>
              <a:t>The moral principles by which we conduct ourselves as researchers</a:t>
            </a:r>
            <a:endParaRPr lang="en-US" dirty="0">
              <a:latin typeface="Arial" pitchFamily="34" charset="0"/>
              <a:cs typeface="Arial" pitchFamily="34" charset="0"/>
            </a:endParaRPr>
          </a:p>
          <a:p>
            <a:endParaRPr lang="en-GB" dirty="0"/>
          </a:p>
        </p:txBody>
      </p:sp>
    </p:spTree>
    <p:extLst>
      <p:ext uri="{BB962C8B-B14F-4D97-AF65-F5344CB8AC3E}">
        <p14:creationId xmlns:p14="http://schemas.microsoft.com/office/powerpoint/2010/main" val="24597857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400" dirty="0">
                <a:solidFill>
                  <a:srgbClr val="FFFFFF"/>
                </a:solidFill>
              </a:rPr>
              <a:t>Why do we need ethics?</a:t>
            </a:r>
          </a:p>
        </p:txBody>
      </p:sp>
      <p:sp>
        <p:nvSpPr>
          <p:cNvPr id="3" name="Content Placeholder 2"/>
          <p:cNvSpPr>
            <a:spLocks noGrp="1"/>
          </p:cNvSpPr>
          <p:nvPr>
            <p:ph sz="quarter" idx="13"/>
          </p:nvPr>
        </p:nvSpPr>
        <p:spPr>
          <a:xfrm>
            <a:off x="4634794" y="1049695"/>
            <a:ext cx="6642806" cy="4758611"/>
          </a:xfrm>
        </p:spPr>
        <p:txBody>
          <a:bodyPr anchor="ctr">
            <a:normAutofit fontScale="85000" lnSpcReduction="10000"/>
          </a:bodyPr>
          <a:lstStyle/>
          <a:p>
            <a:pPr>
              <a:lnSpc>
                <a:spcPct val="110000"/>
              </a:lnSpc>
              <a:defRPr/>
            </a:pPr>
            <a:r>
              <a:rPr lang="en-GB" sz="2400" dirty="0">
                <a:latin typeface="Arial" pitchFamily="34" charset="0"/>
                <a:cs typeface="Arial" pitchFamily="34" charset="0"/>
              </a:rPr>
              <a:t>As researchers we have we have a moral obligation</a:t>
            </a:r>
          </a:p>
          <a:p>
            <a:pPr lvl="1">
              <a:lnSpc>
                <a:spcPct val="110000"/>
              </a:lnSpc>
              <a:defRPr/>
            </a:pPr>
            <a:endParaRPr lang="en-GB" dirty="0">
              <a:latin typeface="Arial" pitchFamily="34" charset="0"/>
              <a:cs typeface="Arial" pitchFamily="34" charset="0"/>
            </a:endParaRPr>
          </a:p>
          <a:p>
            <a:pPr lvl="1">
              <a:lnSpc>
                <a:spcPct val="110000"/>
              </a:lnSpc>
              <a:defRPr/>
            </a:pPr>
            <a:r>
              <a:rPr lang="en-GB" dirty="0">
                <a:latin typeface="Arial" pitchFamily="34" charset="0"/>
                <a:cs typeface="Arial" pitchFamily="34" charset="0"/>
              </a:rPr>
              <a:t>To our participants</a:t>
            </a:r>
          </a:p>
          <a:p>
            <a:pPr lvl="1">
              <a:lnSpc>
                <a:spcPct val="110000"/>
              </a:lnSpc>
              <a:defRPr/>
            </a:pPr>
            <a:endParaRPr lang="en-GB" dirty="0">
              <a:latin typeface="Arial" pitchFamily="34" charset="0"/>
              <a:cs typeface="Arial" pitchFamily="34" charset="0"/>
            </a:endParaRPr>
          </a:p>
          <a:p>
            <a:pPr lvl="1">
              <a:lnSpc>
                <a:spcPct val="110000"/>
              </a:lnSpc>
              <a:defRPr/>
            </a:pPr>
            <a:r>
              <a:rPr lang="en-GB" dirty="0">
                <a:latin typeface="Arial" pitchFamily="34" charset="0"/>
                <a:cs typeface="Arial" pitchFamily="34" charset="0"/>
              </a:rPr>
              <a:t>To the academic/professional field</a:t>
            </a:r>
          </a:p>
          <a:p>
            <a:pPr lvl="1">
              <a:lnSpc>
                <a:spcPct val="110000"/>
              </a:lnSpc>
              <a:defRPr/>
            </a:pPr>
            <a:endParaRPr lang="en-GB" dirty="0">
              <a:latin typeface="Arial" pitchFamily="34" charset="0"/>
              <a:cs typeface="Arial" pitchFamily="34" charset="0"/>
            </a:endParaRPr>
          </a:p>
          <a:p>
            <a:pPr lvl="1">
              <a:lnSpc>
                <a:spcPct val="110000"/>
              </a:lnSpc>
              <a:defRPr/>
            </a:pPr>
            <a:r>
              <a:rPr lang="en-GB" dirty="0">
                <a:latin typeface="Arial" pitchFamily="34" charset="0"/>
                <a:cs typeface="Arial" pitchFamily="34" charset="0"/>
              </a:rPr>
              <a:t>To our employers/funding body</a:t>
            </a:r>
          </a:p>
          <a:p>
            <a:pPr lvl="1">
              <a:lnSpc>
                <a:spcPct val="110000"/>
              </a:lnSpc>
              <a:defRPr/>
            </a:pPr>
            <a:endParaRPr lang="en-GB" dirty="0">
              <a:latin typeface="Arial" pitchFamily="34" charset="0"/>
              <a:cs typeface="Arial" pitchFamily="34" charset="0"/>
            </a:endParaRPr>
          </a:p>
          <a:p>
            <a:pPr lvl="1">
              <a:lnSpc>
                <a:spcPct val="110000"/>
              </a:lnSpc>
              <a:defRPr/>
            </a:pPr>
            <a:r>
              <a:rPr lang="en-GB" dirty="0">
                <a:latin typeface="Arial" pitchFamily="34" charset="0"/>
                <a:cs typeface="Arial" pitchFamily="34" charset="0"/>
              </a:rPr>
              <a:t>To ourselves</a:t>
            </a:r>
          </a:p>
          <a:p>
            <a:pPr lvl="1">
              <a:lnSpc>
                <a:spcPct val="110000"/>
              </a:lnSpc>
              <a:defRPr/>
            </a:pPr>
            <a:endParaRPr lang="en-GB" dirty="0">
              <a:latin typeface="Arial" pitchFamily="34" charset="0"/>
              <a:cs typeface="Arial" pitchFamily="34" charset="0"/>
            </a:endParaRPr>
          </a:p>
          <a:p>
            <a:pPr lvl="1">
              <a:lnSpc>
                <a:spcPct val="110000"/>
              </a:lnSpc>
              <a:defRPr/>
            </a:pPr>
            <a:endParaRPr lang="en-GB" dirty="0">
              <a:latin typeface="Arial" pitchFamily="34" charset="0"/>
              <a:cs typeface="Arial" pitchFamily="34" charset="0"/>
            </a:endParaRPr>
          </a:p>
          <a:p>
            <a:pPr>
              <a:lnSpc>
                <a:spcPct val="110000"/>
              </a:lnSpc>
              <a:defRPr/>
            </a:pPr>
            <a:r>
              <a:rPr lang="en-GB" sz="2400" dirty="0">
                <a:latin typeface="Arial" pitchFamily="34" charset="0"/>
                <a:cs typeface="Arial" pitchFamily="34" charset="0"/>
              </a:rPr>
              <a:t>Students and professionals alike have this obligation</a:t>
            </a:r>
          </a:p>
          <a:p>
            <a:pPr>
              <a:lnSpc>
                <a:spcPct val="110000"/>
              </a:lnSpc>
            </a:pPr>
            <a:endParaRPr lang="en-GB" sz="1500" dirty="0"/>
          </a:p>
        </p:txBody>
      </p:sp>
    </p:spTree>
    <p:extLst>
      <p:ext uri="{BB962C8B-B14F-4D97-AF65-F5344CB8AC3E}">
        <p14:creationId xmlns:p14="http://schemas.microsoft.com/office/powerpoint/2010/main" val="11126911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100" dirty="0">
                <a:solidFill>
                  <a:srgbClr val="FFFFFF"/>
                </a:solidFill>
              </a:rPr>
              <a:t>Questions to consider?</a:t>
            </a:r>
          </a:p>
        </p:txBody>
      </p:sp>
      <p:sp>
        <p:nvSpPr>
          <p:cNvPr id="3" name="Content Placeholder 2"/>
          <p:cNvSpPr>
            <a:spLocks noGrp="1"/>
          </p:cNvSpPr>
          <p:nvPr>
            <p:ph sz="quarter" idx="13"/>
          </p:nvPr>
        </p:nvSpPr>
        <p:spPr>
          <a:xfrm>
            <a:off x="4634794" y="1049695"/>
            <a:ext cx="6642806" cy="4758611"/>
          </a:xfrm>
        </p:spPr>
        <p:txBody>
          <a:bodyPr anchor="ctr">
            <a:normAutofit fontScale="92500" lnSpcReduction="10000"/>
          </a:bodyPr>
          <a:lstStyle/>
          <a:p>
            <a:pPr>
              <a:lnSpc>
                <a:spcPct val="110000"/>
              </a:lnSpc>
              <a:defRPr/>
            </a:pPr>
            <a:r>
              <a:rPr lang="en-GB" sz="1800" dirty="0">
                <a:latin typeface="Arial" pitchFamily="34" charset="0"/>
                <a:cs typeface="Arial" pitchFamily="34" charset="0"/>
              </a:rPr>
              <a:t>Do the benefits of research outweigh the harm that can be caused by the research?</a:t>
            </a:r>
          </a:p>
          <a:p>
            <a:pPr>
              <a:lnSpc>
                <a:spcPct val="110000"/>
              </a:lnSpc>
              <a:defRPr/>
            </a:pPr>
            <a:endParaRPr lang="en-GB" sz="1800" dirty="0">
              <a:latin typeface="Arial" pitchFamily="34" charset="0"/>
              <a:cs typeface="Arial" pitchFamily="34" charset="0"/>
            </a:endParaRPr>
          </a:p>
          <a:p>
            <a:pPr>
              <a:lnSpc>
                <a:spcPct val="110000"/>
              </a:lnSpc>
              <a:defRPr/>
            </a:pPr>
            <a:r>
              <a:rPr lang="en-GB" sz="1800" dirty="0">
                <a:latin typeface="Arial" pitchFamily="34" charset="0"/>
                <a:cs typeface="Arial" pitchFamily="34" charset="0"/>
              </a:rPr>
              <a:t>In human testing we aim for no harm… Why?</a:t>
            </a:r>
          </a:p>
          <a:p>
            <a:pPr>
              <a:lnSpc>
                <a:spcPct val="110000"/>
              </a:lnSpc>
              <a:defRPr/>
            </a:pPr>
            <a:endParaRPr lang="en-GB" sz="1800" dirty="0">
              <a:latin typeface="Arial" pitchFamily="34" charset="0"/>
              <a:cs typeface="Arial" pitchFamily="34" charset="0"/>
            </a:endParaRPr>
          </a:p>
          <a:p>
            <a:pPr>
              <a:lnSpc>
                <a:spcPct val="110000"/>
              </a:lnSpc>
              <a:defRPr/>
            </a:pPr>
            <a:r>
              <a:rPr lang="en-GB" sz="1800" dirty="0">
                <a:latin typeface="Arial" pitchFamily="34" charset="0"/>
                <a:cs typeface="Arial" pitchFamily="34" charset="0"/>
              </a:rPr>
              <a:t>Is temporary distress harmful? What if the research is highly significant?</a:t>
            </a:r>
          </a:p>
          <a:p>
            <a:pPr lvl="1">
              <a:lnSpc>
                <a:spcPct val="110000"/>
              </a:lnSpc>
              <a:defRPr/>
            </a:pPr>
            <a:endParaRPr lang="en-GB" sz="1800" dirty="0">
              <a:latin typeface="Arial" pitchFamily="34" charset="0"/>
              <a:cs typeface="Arial" pitchFamily="34" charset="0"/>
            </a:endParaRPr>
          </a:p>
          <a:p>
            <a:pPr>
              <a:lnSpc>
                <a:spcPct val="110000"/>
              </a:lnSpc>
              <a:defRPr/>
            </a:pPr>
            <a:r>
              <a:rPr lang="en-GB" sz="1800" dirty="0">
                <a:latin typeface="Arial" pitchFamily="34" charset="0"/>
                <a:cs typeface="Arial" pitchFamily="34" charset="0"/>
              </a:rPr>
              <a:t>Do researchers have a Responsibility to the participants?</a:t>
            </a:r>
          </a:p>
          <a:p>
            <a:pPr>
              <a:lnSpc>
                <a:spcPct val="110000"/>
              </a:lnSpc>
              <a:defRPr/>
            </a:pPr>
            <a:endParaRPr lang="en-GB" sz="1800" dirty="0">
              <a:latin typeface="Arial" pitchFamily="34" charset="0"/>
              <a:cs typeface="Arial" pitchFamily="34" charset="0"/>
            </a:endParaRPr>
          </a:p>
          <a:p>
            <a:pPr>
              <a:lnSpc>
                <a:spcPct val="110000"/>
              </a:lnSpc>
              <a:defRPr/>
            </a:pPr>
            <a:r>
              <a:rPr lang="en-GB" sz="1800" dirty="0">
                <a:latin typeface="Arial" pitchFamily="34" charset="0"/>
                <a:cs typeface="Arial" pitchFamily="34" charset="0"/>
              </a:rPr>
              <a:t>Are researchers in positions of trust?</a:t>
            </a:r>
          </a:p>
          <a:p>
            <a:pPr>
              <a:lnSpc>
                <a:spcPct val="110000"/>
              </a:lnSpc>
              <a:defRPr/>
            </a:pPr>
            <a:endParaRPr lang="en-GB" sz="1800" dirty="0">
              <a:latin typeface="Arial" pitchFamily="34" charset="0"/>
              <a:cs typeface="Arial" pitchFamily="34" charset="0"/>
            </a:endParaRPr>
          </a:p>
          <a:p>
            <a:pPr>
              <a:lnSpc>
                <a:spcPct val="110000"/>
              </a:lnSpc>
              <a:defRPr/>
            </a:pPr>
            <a:r>
              <a:rPr lang="en-GB" sz="1800" dirty="0">
                <a:latin typeface="Arial" pitchFamily="34" charset="0"/>
                <a:cs typeface="Arial" pitchFamily="34" charset="0"/>
              </a:rPr>
              <a:t>Can researchers unwittingly abuse their position?</a:t>
            </a:r>
          </a:p>
          <a:p>
            <a:pPr>
              <a:lnSpc>
                <a:spcPct val="110000"/>
              </a:lnSpc>
            </a:pPr>
            <a:endParaRPr lang="en-GB" sz="1300" dirty="0"/>
          </a:p>
        </p:txBody>
      </p:sp>
    </p:spTree>
    <p:extLst>
      <p:ext uri="{BB962C8B-B14F-4D97-AF65-F5344CB8AC3E}">
        <p14:creationId xmlns:p14="http://schemas.microsoft.com/office/powerpoint/2010/main" val="218524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400">
                <a:solidFill>
                  <a:srgbClr val="FFFFFF"/>
                </a:solidFill>
              </a:rPr>
              <a:t>Terms</a:t>
            </a:r>
          </a:p>
        </p:txBody>
      </p:sp>
      <p:sp>
        <p:nvSpPr>
          <p:cNvPr id="3" name="Content Placeholder 2"/>
          <p:cNvSpPr>
            <a:spLocks noGrp="1"/>
          </p:cNvSpPr>
          <p:nvPr>
            <p:ph sz="quarter" idx="13"/>
          </p:nvPr>
        </p:nvSpPr>
        <p:spPr>
          <a:xfrm>
            <a:off x="4634794" y="1049695"/>
            <a:ext cx="6642806" cy="4758611"/>
          </a:xfrm>
        </p:spPr>
        <p:txBody>
          <a:bodyPr anchor="ctr">
            <a:normAutofit/>
          </a:bodyPr>
          <a:lstStyle/>
          <a:p>
            <a:r>
              <a:rPr lang="en-GB" dirty="0">
                <a:latin typeface="Arial" panose="020B0604020202020204" pitchFamily="34" charset="0"/>
                <a:cs typeface="Arial" pitchFamily="34" charset="0"/>
              </a:rPr>
              <a:t>Beneficence - </a:t>
            </a:r>
            <a:r>
              <a:rPr lang="en-GB" b="1" dirty="0">
                <a:latin typeface="Arial" panose="020B0604020202020204" pitchFamily="34" charset="0"/>
                <a:cs typeface="Arial" panose="020B0604020202020204" pitchFamily="34" charset="0"/>
              </a:rPr>
              <a:t>researchers</a:t>
            </a:r>
            <a:r>
              <a:rPr lang="en-GB" dirty="0">
                <a:latin typeface="Arial" panose="020B0604020202020204" pitchFamily="34" charset="0"/>
                <a:cs typeface="Arial" panose="020B0604020202020204" pitchFamily="34" charset="0"/>
              </a:rPr>
              <a:t> should have the welfare of the </a:t>
            </a:r>
            <a:r>
              <a:rPr lang="en-GB" b="1" dirty="0">
                <a:latin typeface="Arial" panose="020B0604020202020204" pitchFamily="34" charset="0"/>
                <a:cs typeface="Arial" panose="020B0604020202020204" pitchFamily="34" charset="0"/>
              </a:rPr>
              <a:t>research</a:t>
            </a:r>
            <a:r>
              <a:rPr lang="en-GB" dirty="0">
                <a:latin typeface="Arial" panose="020B0604020202020204" pitchFamily="34" charset="0"/>
                <a:cs typeface="Arial" panose="020B0604020202020204" pitchFamily="34" charset="0"/>
              </a:rPr>
              <a:t> participant as a goal of any clinical trial or other </a:t>
            </a:r>
            <a:r>
              <a:rPr lang="en-GB" b="1" dirty="0">
                <a:latin typeface="Arial" panose="020B0604020202020204" pitchFamily="34" charset="0"/>
                <a:cs typeface="Arial" panose="020B0604020202020204" pitchFamily="34" charset="0"/>
              </a:rPr>
              <a:t>research</a:t>
            </a:r>
            <a:r>
              <a:rPr lang="en-GB" dirty="0">
                <a:latin typeface="Arial" panose="020B0604020202020204" pitchFamily="34" charset="0"/>
                <a:cs typeface="Arial" panose="020B0604020202020204" pitchFamily="34" charset="0"/>
              </a:rPr>
              <a:t> study</a:t>
            </a:r>
          </a:p>
          <a:p>
            <a:endParaRPr lang="en-GB" dirty="0">
              <a:latin typeface="Arial" panose="020B0604020202020204" pitchFamily="34" charset="0"/>
              <a:cs typeface="Arial" panose="020B0604020202020204" pitchFamily="34" charset="0"/>
            </a:endParaRPr>
          </a:p>
          <a:p>
            <a:r>
              <a:rPr lang="en-GB" dirty="0" err="1">
                <a:latin typeface="Arial" pitchFamily="34" charset="0"/>
                <a:cs typeface="Arial" pitchFamily="34" charset="0"/>
              </a:rPr>
              <a:t>Nonmaleficence</a:t>
            </a:r>
            <a:r>
              <a:rPr lang="en-GB" dirty="0">
                <a:latin typeface="Arial" pitchFamily="34" charset="0"/>
                <a:cs typeface="Arial" pitchFamily="34" charset="0"/>
              </a:rPr>
              <a:t> – </a:t>
            </a:r>
            <a:r>
              <a:rPr lang="en-GB" b="1" dirty="0">
                <a:latin typeface="Arial" pitchFamily="34" charset="0"/>
                <a:cs typeface="Arial" pitchFamily="34" charset="0"/>
              </a:rPr>
              <a:t>Researchers</a:t>
            </a:r>
            <a:r>
              <a:rPr lang="en-GB" dirty="0">
                <a:latin typeface="Arial" pitchFamily="34" charset="0"/>
                <a:cs typeface="Arial" pitchFamily="34" charset="0"/>
              </a:rPr>
              <a:t> should design </a:t>
            </a:r>
            <a:r>
              <a:rPr lang="en-GB" b="1" dirty="0">
                <a:latin typeface="Arial" pitchFamily="34" charset="0"/>
                <a:cs typeface="Arial" pitchFamily="34" charset="0"/>
              </a:rPr>
              <a:t>research</a:t>
            </a:r>
            <a:r>
              <a:rPr lang="en-GB" dirty="0">
                <a:latin typeface="Arial" pitchFamily="34" charset="0"/>
                <a:cs typeface="Arial" pitchFamily="34" charset="0"/>
              </a:rPr>
              <a:t> to be non-harming or inflicting the least harm possible to reach a beneficial outcome.</a:t>
            </a:r>
          </a:p>
          <a:p>
            <a:endParaRPr lang="en-GB" dirty="0"/>
          </a:p>
        </p:txBody>
      </p:sp>
    </p:spTree>
    <p:extLst>
      <p:ext uri="{BB962C8B-B14F-4D97-AF65-F5344CB8AC3E}">
        <p14:creationId xmlns:p14="http://schemas.microsoft.com/office/powerpoint/2010/main" val="9262648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400" dirty="0">
                <a:solidFill>
                  <a:srgbClr val="FFFFFF"/>
                </a:solidFill>
              </a:rPr>
              <a:t>What to do</a:t>
            </a:r>
          </a:p>
        </p:txBody>
      </p:sp>
      <p:sp>
        <p:nvSpPr>
          <p:cNvPr id="3" name="Content Placeholder 2"/>
          <p:cNvSpPr>
            <a:spLocks noGrp="1"/>
          </p:cNvSpPr>
          <p:nvPr>
            <p:ph sz="quarter" idx="13"/>
          </p:nvPr>
        </p:nvSpPr>
        <p:spPr>
          <a:xfrm>
            <a:off x="1490749" y="1049695"/>
            <a:ext cx="9786851" cy="4758611"/>
          </a:xfrm>
        </p:spPr>
        <p:txBody>
          <a:bodyPr anchor="ctr">
            <a:normAutofit/>
          </a:bodyPr>
          <a:lstStyle/>
          <a:p>
            <a:pPr>
              <a:lnSpc>
                <a:spcPct val="110000"/>
              </a:lnSpc>
              <a:defRPr/>
            </a:pPr>
            <a:r>
              <a:rPr lang="en-GB" sz="2000" b="1" dirty="0">
                <a:latin typeface="Arial" pitchFamily="34" charset="0"/>
                <a:cs typeface="Arial" pitchFamily="34" charset="0"/>
              </a:rPr>
              <a:t>Act with Integrity</a:t>
            </a:r>
          </a:p>
          <a:p>
            <a:pPr lvl="1">
              <a:lnSpc>
                <a:spcPct val="110000"/>
              </a:lnSpc>
              <a:defRPr/>
            </a:pPr>
            <a:r>
              <a:rPr lang="en-GB" sz="2000" dirty="0">
                <a:latin typeface="Arial" pitchFamily="34" charset="0"/>
                <a:cs typeface="Arial" pitchFamily="34" charset="0"/>
              </a:rPr>
              <a:t>We report our findings truthfully and honestly – even if they aren’t what we wanted to see!</a:t>
            </a:r>
          </a:p>
          <a:p>
            <a:pPr lvl="1">
              <a:lnSpc>
                <a:spcPct val="110000"/>
              </a:lnSpc>
              <a:defRPr/>
            </a:pPr>
            <a:r>
              <a:rPr lang="en-GB" sz="2000" dirty="0">
                <a:latin typeface="Arial" pitchFamily="34" charset="0"/>
                <a:cs typeface="Arial" pitchFamily="34" charset="0"/>
              </a:rPr>
              <a:t>We respect the work of others, even if we disagree with it</a:t>
            </a:r>
          </a:p>
          <a:p>
            <a:pPr lvl="2">
              <a:lnSpc>
                <a:spcPct val="110000"/>
              </a:lnSpc>
              <a:defRPr/>
            </a:pPr>
            <a:r>
              <a:rPr lang="en-GB" dirty="0">
                <a:latin typeface="Arial" pitchFamily="34" charset="0"/>
                <a:cs typeface="Arial" pitchFamily="34" charset="0"/>
              </a:rPr>
              <a:t>Prove it wrong scientifically!</a:t>
            </a:r>
          </a:p>
          <a:p>
            <a:pPr lvl="2">
              <a:lnSpc>
                <a:spcPct val="110000"/>
              </a:lnSpc>
              <a:defRPr/>
            </a:pPr>
            <a:endParaRPr lang="en-GB" dirty="0">
              <a:latin typeface="Arial" pitchFamily="34" charset="0"/>
              <a:cs typeface="Arial" pitchFamily="34" charset="0"/>
            </a:endParaRPr>
          </a:p>
          <a:p>
            <a:pPr lvl="2">
              <a:lnSpc>
                <a:spcPct val="110000"/>
              </a:lnSpc>
              <a:defRPr/>
            </a:pPr>
            <a:endParaRPr lang="en-GB" dirty="0">
              <a:latin typeface="Arial" pitchFamily="34" charset="0"/>
              <a:cs typeface="Arial" pitchFamily="34" charset="0"/>
            </a:endParaRPr>
          </a:p>
          <a:p>
            <a:pPr>
              <a:lnSpc>
                <a:spcPct val="110000"/>
              </a:lnSpc>
              <a:defRPr/>
            </a:pPr>
            <a:r>
              <a:rPr lang="en-GB" sz="2000" b="1" dirty="0">
                <a:latin typeface="Arial" pitchFamily="34" charset="0"/>
                <a:cs typeface="Arial" pitchFamily="34" charset="0"/>
              </a:rPr>
              <a:t>Respect for our clients/participants</a:t>
            </a:r>
          </a:p>
          <a:p>
            <a:pPr lvl="1">
              <a:lnSpc>
                <a:spcPct val="110000"/>
              </a:lnSpc>
              <a:defRPr/>
            </a:pPr>
            <a:r>
              <a:rPr lang="en-GB" sz="2000" dirty="0">
                <a:latin typeface="Arial" pitchFamily="34" charset="0"/>
                <a:cs typeface="Arial" pitchFamily="34" charset="0"/>
              </a:rPr>
              <a:t>The right to informed consent</a:t>
            </a:r>
          </a:p>
          <a:p>
            <a:pPr lvl="1">
              <a:lnSpc>
                <a:spcPct val="110000"/>
              </a:lnSpc>
              <a:defRPr/>
            </a:pPr>
            <a:r>
              <a:rPr lang="en-GB" sz="2000" dirty="0">
                <a:latin typeface="Arial" pitchFamily="34" charset="0"/>
                <a:cs typeface="Arial" pitchFamily="34" charset="0"/>
              </a:rPr>
              <a:t>The right to withdraw from studies/treatment</a:t>
            </a:r>
          </a:p>
          <a:p>
            <a:pPr lvl="1">
              <a:lnSpc>
                <a:spcPct val="110000"/>
              </a:lnSpc>
              <a:defRPr/>
            </a:pPr>
            <a:r>
              <a:rPr lang="en-GB" sz="2000" dirty="0">
                <a:latin typeface="Arial" pitchFamily="34" charset="0"/>
                <a:cs typeface="Arial" pitchFamily="34" charset="0"/>
              </a:rPr>
              <a:t>The right to be fully informed of the study they are taking part in</a:t>
            </a:r>
            <a:endParaRPr lang="en-US" sz="2000" dirty="0">
              <a:latin typeface="Arial" pitchFamily="34" charset="0"/>
              <a:cs typeface="Arial" pitchFamily="34" charset="0"/>
            </a:endParaRPr>
          </a:p>
          <a:p>
            <a:pPr>
              <a:lnSpc>
                <a:spcPct val="110000"/>
              </a:lnSpc>
            </a:pPr>
            <a:endParaRPr lang="en-GB" sz="1500" dirty="0"/>
          </a:p>
        </p:txBody>
      </p:sp>
    </p:spTree>
    <p:extLst>
      <p:ext uri="{BB962C8B-B14F-4D97-AF65-F5344CB8AC3E}">
        <p14:creationId xmlns:p14="http://schemas.microsoft.com/office/powerpoint/2010/main" val="3093949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400">
                <a:solidFill>
                  <a:srgbClr val="FFFFFF"/>
                </a:solidFill>
              </a:rPr>
              <a:t>How do ethics help us?</a:t>
            </a:r>
          </a:p>
        </p:txBody>
      </p:sp>
      <p:sp>
        <p:nvSpPr>
          <p:cNvPr id="3" name="Content Placeholder 2"/>
          <p:cNvSpPr>
            <a:spLocks noGrp="1"/>
          </p:cNvSpPr>
          <p:nvPr>
            <p:ph sz="quarter" idx="13"/>
          </p:nvPr>
        </p:nvSpPr>
        <p:spPr>
          <a:xfrm>
            <a:off x="4634794" y="1049695"/>
            <a:ext cx="6642806" cy="4758611"/>
          </a:xfrm>
        </p:spPr>
        <p:txBody>
          <a:bodyPr anchor="ctr">
            <a:normAutofit/>
          </a:bodyPr>
          <a:lstStyle/>
          <a:p>
            <a:pPr>
              <a:defRPr/>
            </a:pPr>
            <a:r>
              <a:rPr lang="en-GB" dirty="0">
                <a:latin typeface="Arial" pitchFamily="34" charset="0"/>
                <a:cs typeface="Arial" pitchFamily="34" charset="0"/>
              </a:rPr>
              <a:t>Ensure no undue harm is caused to participants</a:t>
            </a:r>
          </a:p>
          <a:p>
            <a:pPr>
              <a:defRPr/>
            </a:pPr>
            <a:endParaRPr lang="en-GB" dirty="0">
              <a:latin typeface="Arial" pitchFamily="34" charset="0"/>
              <a:cs typeface="Arial" pitchFamily="34" charset="0"/>
            </a:endParaRPr>
          </a:p>
          <a:p>
            <a:pPr>
              <a:defRPr/>
            </a:pPr>
            <a:r>
              <a:rPr lang="en-GB" dirty="0">
                <a:latin typeface="Arial" pitchFamily="34" charset="0"/>
                <a:cs typeface="Arial" pitchFamily="34" charset="0"/>
              </a:rPr>
              <a:t>Counteract power issues</a:t>
            </a:r>
          </a:p>
          <a:p>
            <a:pPr lvl="1">
              <a:defRPr/>
            </a:pPr>
            <a:r>
              <a:rPr lang="en-GB" dirty="0">
                <a:latin typeface="Arial" pitchFamily="34" charset="0"/>
                <a:cs typeface="Arial" pitchFamily="34" charset="0"/>
              </a:rPr>
              <a:t>protection against researcher’s evil ideas!</a:t>
            </a:r>
          </a:p>
          <a:p>
            <a:pPr lvl="1">
              <a:defRPr/>
            </a:pPr>
            <a:endParaRPr lang="en-GB" dirty="0">
              <a:latin typeface="Arial" pitchFamily="34" charset="0"/>
              <a:cs typeface="Arial" pitchFamily="34" charset="0"/>
            </a:endParaRPr>
          </a:p>
          <a:p>
            <a:pPr lvl="1">
              <a:defRPr/>
            </a:pPr>
            <a:endParaRPr lang="en-GB" dirty="0">
              <a:latin typeface="Arial" pitchFamily="34" charset="0"/>
              <a:cs typeface="Arial" pitchFamily="34" charset="0"/>
            </a:endParaRPr>
          </a:p>
          <a:p>
            <a:pPr>
              <a:defRPr/>
            </a:pPr>
            <a:r>
              <a:rPr lang="en-GB" dirty="0">
                <a:latin typeface="Arial" pitchFamily="34" charset="0"/>
                <a:cs typeface="Arial" pitchFamily="34" charset="0"/>
              </a:rPr>
              <a:t>Protect ourselves as researchers</a:t>
            </a:r>
          </a:p>
          <a:p>
            <a:endParaRPr lang="en-GB" dirty="0"/>
          </a:p>
        </p:txBody>
      </p:sp>
    </p:spTree>
    <p:extLst>
      <p:ext uri="{BB962C8B-B14F-4D97-AF65-F5344CB8AC3E}">
        <p14:creationId xmlns:p14="http://schemas.microsoft.com/office/powerpoint/2010/main" val="28092545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400">
                <a:solidFill>
                  <a:srgbClr val="FFFFFF"/>
                </a:solidFill>
              </a:rPr>
              <a:t>Things to ensure</a:t>
            </a:r>
          </a:p>
        </p:txBody>
      </p:sp>
      <p:sp>
        <p:nvSpPr>
          <p:cNvPr id="3" name="Content Placeholder 2"/>
          <p:cNvSpPr>
            <a:spLocks noGrp="1"/>
          </p:cNvSpPr>
          <p:nvPr>
            <p:ph sz="quarter" idx="13"/>
          </p:nvPr>
        </p:nvSpPr>
        <p:spPr>
          <a:xfrm>
            <a:off x="4634794" y="1049695"/>
            <a:ext cx="6642806" cy="4758611"/>
          </a:xfrm>
        </p:spPr>
        <p:txBody>
          <a:bodyPr anchor="ctr">
            <a:normAutofit fontScale="85000" lnSpcReduction="20000"/>
          </a:bodyPr>
          <a:lstStyle/>
          <a:p>
            <a:pPr>
              <a:lnSpc>
                <a:spcPct val="110000"/>
              </a:lnSpc>
            </a:pPr>
            <a:r>
              <a:rPr lang="en-GB" dirty="0">
                <a:latin typeface="Arial" pitchFamily="34" charset="0"/>
                <a:cs typeface="Arial" pitchFamily="34" charset="0"/>
              </a:rPr>
              <a:t>You have Written </a:t>
            </a:r>
            <a:r>
              <a:rPr lang="en-GB" b="1" u="sng" dirty="0">
                <a:latin typeface="Arial" pitchFamily="34" charset="0"/>
                <a:cs typeface="Arial" pitchFamily="34" charset="0"/>
              </a:rPr>
              <a:t>informed</a:t>
            </a:r>
            <a:r>
              <a:rPr lang="en-GB" dirty="0">
                <a:latin typeface="Arial" pitchFamily="34" charset="0"/>
                <a:cs typeface="Arial" pitchFamily="34" charset="0"/>
              </a:rPr>
              <a:t> consent from the participants</a:t>
            </a:r>
            <a:endParaRPr lang="en-GB">
              <a:latin typeface="Arial" pitchFamily="34" charset="0"/>
              <a:cs typeface="Arial" pitchFamily="34" charset="0"/>
            </a:endParaRPr>
          </a:p>
          <a:p>
            <a:pPr>
              <a:lnSpc>
                <a:spcPct val="110000"/>
              </a:lnSpc>
            </a:pPr>
            <a:endParaRPr lang="en-GB">
              <a:latin typeface="Arial" pitchFamily="34" charset="0"/>
              <a:cs typeface="Arial" pitchFamily="34" charset="0"/>
            </a:endParaRPr>
          </a:p>
          <a:p>
            <a:pPr>
              <a:lnSpc>
                <a:spcPct val="110000"/>
              </a:lnSpc>
            </a:pPr>
            <a:r>
              <a:rPr lang="en-GB" dirty="0">
                <a:latin typeface="Arial" pitchFamily="34" charset="0"/>
                <a:cs typeface="Arial" pitchFamily="34" charset="0"/>
              </a:rPr>
              <a:t>You have informed participants they have the Right to withdraw</a:t>
            </a:r>
            <a:endParaRPr lang="en-GB">
              <a:latin typeface="Arial" pitchFamily="34" charset="0"/>
              <a:cs typeface="Arial" pitchFamily="34" charset="0"/>
            </a:endParaRPr>
          </a:p>
          <a:p>
            <a:pPr marL="109728" indent="0">
              <a:lnSpc>
                <a:spcPct val="110000"/>
              </a:lnSpc>
              <a:buNone/>
            </a:pPr>
            <a:endParaRPr lang="en-GB">
              <a:latin typeface="Arial" pitchFamily="34" charset="0"/>
              <a:cs typeface="Arial" pitchFamily="34" charset="0"/>
            </a:endParaRPr>
          </a:p>
          <a:p>
            <a:pPr>
              <a:lnSpc>
                <a:spcPct val="110000"/>
              </a:lnSpc>
            </a:pPr>
            <a:r>
              <a:rPr lang="en-GB" dirty="0">
                <a:latin typeface="Arial" pitchFamily="34" charset="0"/>
                <a:cs typeface="Arial" pitchFamily="34" charset="0"/>
              </a:rPr>
              <a:t>You disclose the Potential for harm/discomfort/distress</a:t>
            </a:r>
            <a:endParaRPr lang="en-GB">
              <a:latin typeface="Arial" pitchFamily="34" charset="0"/>
              <a:cs typeface="Arial" pitchFamily="34" charset="0"/>
            </a:endParaRPr>
          </a:p>
          <a:p>
            <a:pPr>
              <a:lnSpc>
                <a:spcPct val="110000"/>
              </a:lnSpc>
            </a:pPr>
            <a:endParaRPr lang="en-GB">
              <a:latin typeface="Arial" pitchFamily="34" charset="0"/>
              <a:cs typeface="Arial" pitchFamily="34" charset="0"/>
            </a:endParaRPr>
          </a:p>
          <a:p>
            <a:pPr>
              <a:lnSpc>
                <a:spcPct val="110000"/>
              </a:lnSpc>
            </a:pPr>
            <a:r>
              <a:rPr lang="en-GB" dirty="0">
                <a:latin typeface="Arial" pitchFamily="34" charset="0"/>
                <a:cs typeface="Arial" pitchFamily="34" charset="0"/>
              </a:rPr>
              <a:t>You take measures to ensure Confidentiality/Data Protection </a:t>
            </a:r>
            <a:endParaRPr lang="en-GB">
              <a:latin typeface="Arial" pitchFamily="34" charset="0"/>
              <a:cs typeface="Arial" pitchFamily="34" charset="0"/>
            </a:endParaRPr>
          </a:p>
          <a:p>
            <a:pPr>
              <a:lnSpc>
                <a:spcPct val="110000"/>
              </a:lnSpc>
            </a:pPr>
            <a:endParaRPr lang="en-GB"/>
          </a:p>
        </p:txBody>
      </p:sp>
    </p:spTree>
    <p:extLst>
      <p:ext uri="{BB962C8B-B14F-4D97-AF65-F5344CB8AC3E}">
        <p14:creationId xmlns:p14="http://schemas.microsoft.com/office/powerpoint/2010/main" val="20402183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400">
                <a:solidFill>
                  <a:srgbClr val="FFFFFF"/>
                </a:solidFill>
              </a:rPr>
              <a:t>So what does that mean?</a:t>
            </a:r>
          </a:p>
        </p:txBody>
      </p:sp>
      <p:sp>
        <p:nvSpPr>
          <p:cNvPr id="3" name="Content Placeholder 2"/>
          <p:cNvSpPr>
            <a:spLocks noGrp="1"/>
          </p:cNvSpPr>
          <p:nvPr>
            <p:ph sz="quarter" idx="13"/>
          </p:nvPr>
        </p:nvSpPr>
        <p:spPr>
          <a:xfrm>
            <a:off x="4634794" y="1049695"/>
            <a:ext cx="6642806" cy="4758611"/>
          </a:xfrm>
        </p:spPr>
        <p:txBody>
          <a:bodyPr anchor="ctr">
            <a:normAutofit fontScale="92500" lnSpcReduction="20000"/>
          </a:bodyPr>
          <a:lstStyle/>
          <a:p>
            <a:r>
              <a:rPr lang="en-GB" b="1" dirty="0"/>
              <a:t>Inform people </a:t>
            </a:r>
            <a:r>
              <a:rPr lang="en-GB" dirty="0"/>
              <a:t>– people have the right to know what you are doing and why you are doing it.</a:t>
            </a:r>
          </a:p>
          <a:p>
            <a:r>
              <a:rPr lang="en-GB" b="1" dirty="0"/>
              <a:t>Ask permission and allow refusal to participate </a:t>
            </a:r>
            <a:r>
              <a:rPr lang="en-GB" dirty="0"/>
              <a:t>– do not assume everyone will be willing to participate. After seeing the information sheet, people have the right to change their minds.</a:t>
            </a:r>
          </a:p>
          <a:p>
            <a:r>
              <a:rPr lang="en-GB" b="1" dirty="0"/>
              <a:t>Get signed consent </a:t>
            </a:r>
            <a:r>
              <a:rPr lang="en-GB" dirty="0"/>
              <a:t>– consent forms attached to the ethics form.</a:t>
            </a:r>
          </a:p>
          <a:p>
            <a:r>
              <a:rPr lang="en-GB" b="1" dirty="0"/>
              <a:t>Respect privacy through anonymity </a:t>
            </a:r>
            <a:r>
              <a:rPr lang="en-GB" dirty="0"/>
              <a:t>– omit names, addresses etc. People are more likely to be honest if they know it will be anonymous.</a:t>
            </a:r>
          </a:p>
          <a:p>
            <a:endParaRPr lang="en-GB" dirty="0"/>
          </a:p>
        </p:txBody>
      </p:sp>
    </p:spTree>
    <p:extLst>
      <p:ext uri="{BB962C8B-B14F-4D97-AF65-F5344CB8AC3E}">
        <p14:creationId xmlns:p14="http://schemas.microsoft.com/office/powerpoint/2010/main" val="33562748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400">
                <a:solidFill>
                  <a:srgbClr val="FFFFFF"/>
                </a:solidFill>
              </a:rPr>
              <a:t>So What does that mean?</a:t>
            </a:r>
          </a:p>
        </p:txBody>
      </p:sp>
      <p:sp>
        <p:nvSpPr>
          <p:cNvPr id="3" name="Content Placeholder 2"/>
          <p:cNvSpPr>
            <a:spLocks noGrp="1"/>
          </p:cNvSpPr>
          <p:nvPr>
            <p:ph sz="quarter" idx="13"/>
          </p:nvPr>
        </p:nvSpPr>
        <p:spPr>
          <a:xfrm>
            <a:off x="4634794" y="1049695"/>
            <a:ext cx="6642806" cy="4758611"/>
          </a:xfrm>
        </p:spPr>
        <p:txBody>
          <a:bodyPr anchor="ctr">
            <a:normAutofit/>
          </a:bodyPr>
          <a:lstStyle/>
          <a:p>
            <a:r>
              <a:rPr lang="en-GB" b="1" dirty="0"/>
              <a:t>Attribution</a:t>
            </a:r>
            <a:r>
              <a:rPr lang="en-GB" dirty="0"/>
              <a:t> – if anonymity is not possible e.g. if you are using information from an influential person who you want to name, permission must be sought to document their views.  </a:t>
            </a:r>
          </a:p>
          <a:p>
            <a:r>
              <a:rPr lang="en-GB" b="1" dirty="0"/>
              <a:t>Fairness</a:t>
            </a:r>
            <a:r>
              <a:rPr lang="en-GB" dirty="0"/>
              <a:t> – in any test you need to consider if they are fair and can be seen to be so</a:t>
            </a:r>
          </a:p>
          <a:p>
            <a:r>
              <a:rPr lang="en-GB" b="1" dirty="0"/>
              <a:t>Give thanks </a:t>
            </a:r>
            <a:r>
              <a:rPr lang="en-GB" dirty="0"/>
              <a:t>– any help should be acknowledged with thanks </a:t>
            </a:r>
            <a:r>
              <a:rPr lang="en-GB" dirty="0" err="1"/>
              <a:t>eg</a:t>
            </a:r>
            <a:r>
              <a:rPr lang="en-GB" dirty="0"/>
              <a:t> paragraph at end of questionnaire, verbally in interview.</a:t>
            </a:r>
          </a:p>
          <a:p>
            <a:endParaRPr lang="en-GB" dirty="0"/>
          </a:p>
        </p:txBody>
      </p:sp>
    </p:spTree>
    <p:extLst>
      <p:ext uri="{BB962C8B-B14F-4D97-AF65-F5344CB8AC3E}">
        <p14:creationId xmlns:p14="http://schemas.microsoft.com/office/powerpoint/2010/main" val="505387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074" y="1588878"/>
            <a:ext cx="2844002" cy="3680244"/>
          </a:xfrm>
        </p:spPr>
        <p:txBody>
          <a:bodyPr>
            <a:normAutofit/>
          </a:bodyPr>
          <a:lstStyle/>
          <a:p>
            <a:pPr algn="l"/>
            <a:r>
              <a:rPr lang="en-GB" sz="4400">
                <a:solidFill>
                  <a:srgbClr val="FFFFFF"/>
                </a:solidFill>
              </a:rPr>
              <a:t>Ethics at UWTSD</a:t>
            </a:r>
          </a:p>
        </p:txBody>
      </p:sp>
      <p:sp>
        <p:nvSpPr>
          <p:cNvPr id="3" name="Content Placeholder 2"/>
          <p:cNvSpPr>
            <a:spLocks noGrp="1"/>
          </p:cNvSpPr>
          <p:nvPr>
            <p:ph sz="quarter" idx="13"/>
          </p:nvPr>
        </p:nvSpPr>
        <p:spPr>
          <a:xfrm>
            <a:off x="4634794" y="1049695"/>
            <a:ext cx="6642806" cy="4758611"/>
          </a:xfrm>
        </p:spPr>
        <p:txBody>
          <a:bodyPr anchor="ctr">
            <a:normAutofit/>
          </a:bodyPr>
          <a:lstStyle/>
          <a:p>
            <a:r>
              <a:rPr lang="en-GB" b="1" dirty="0">
                <a:latin typeface="Arial" pitchFamily="34" charset="0"/>
                <a:cs typeface="Arial" pitchFamily="34" charset="0"/>
              </a:rPr>
              <a:t>University level</a:t>
            </a:r>
          </a:p>
          <a:p>
            <a:pPr marL="0" indent="0">
              <a:buNone/>
            </a:pPr>
            <a:endParaRPr lang="en-GB" b="1" dirty="0">
              <a:latin typeface="Arial" pitchFamily="34" charset="0"/>
              <a:cs typeface="Arial" pitchFamily="34" charset="0"/>
            </a:endParaRPr>
          </a:p>
          <a:p>
            <a:r>
              <a:rPr lang="en-GB" b="1" dirty="0">
                <a:latin typeface="Arial" pitchFamily="34" charset="0"/>
                <a:cs typeface="Arial" pitchFamily="34" charset="0"/>
              </a:rPr>
              <a:t>Faculty level</a:t>
            </a:r>
          </a:p>
          <a:p>
            <a:endParaRPr lang="en-GB" b="1" dirty="0">
              <a:latin typeface="Arial" pitchFamily="34" charset="0"/>
              <a:cs typeface="Arial" pitchFamily="34" charset="0"/>
            </a:endParaRPr>
          </a:p>
          <a:p>
            <a:r>
              <a:rPr lang="en-GB" b="1" dirty="0">
                <a:latin typeface="Arial" pitchFamily="34" charset="0"/>
                <a:cs typeface="Arial" pitchFamily="34" charset="0"/>
              </a:rPr>
              <a:t>School level</a:t>
            </a:r>
          </a:p>
          <a:p>
            <a:endParaRPr lang="en-GB" b="1" dirty="0">
              <a:latin typeface="Arial" pitchFamily="34" charset="0"/>
              <a:cs typeface="Arial" pitchFamily="34" charset="0"/>
            </a:endParaRPr>
          </a:p>
          <a:p>
            <a:r>
              <a:rPr lang="en-GB" b="1" dirty="0">
                <a:latin typeface="Arial" pitchFamily="34" charset="0"/>
                <a:cs typeface="Arial" pitchFamily="34" charset="0"/>
              </a:rPr>
              <a:t>Individual level</a:t>
            </a:r>
          </a:p>
          <a:p>
            <a:endParaRPr lang="en-GB" dirty="0"/>
          </a:p>
        </p:txBody>
      </p:sp>
    </p:spTree>
    <p:extLst>
      <p:ext uri="{BB962C8B-B14F-4D97-AF65-F5344CB8AC3E}">
        <p14:creationId xmlns:p14="http://schemas.microsoft.com/office/powerpoint/2010/main" val="32775792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aternaldeprivation"/>
          <p:cNvPicPr>
            <a:picLocks noGrp="1"/>
          </p:cNvPicPr>
          <p:nvPr>
            <p:ph sz="quarter" idx="13"/>
          </p:nvPr>
        </p:nvPicPr>
        <p:blipFill rotWithShape="1">
          <a:blip r:embed="rId2">
            <a:extLst>
              <a:ext uri="{28A0092B-C50C-407E-A947-70E740481C1C}">
                <a14:useLocalDpi xmlns:a14="http://schemas.microsoft.com/office/drawing/2010/main" val="0"/>
              </a:ext>
            </a:extLst>
          </a:blip>
          <a:srcRect l="28348" r="14229" b="-1"/>
          <a:stretch/>
        </p:blipFill>
        <p:spPr bwMode="auto">
          <a:xfrm>
            <a:off x="7315200" y="10"/>
            <a:ext cx="4876800" cy="6857990"/>
          </a:xfrm>
          <a:prstGeom prst="rect">
            <a:avLst/>
          </a:prstGeom>
          <a:noFill/>
        </p:spPr>
      </p:pic>
      <p:sp>
        <p:nvSpPr>
          <p:cNvPr id="2" name="Title 1"/>
          <p:cNvSpPr>
            <a:spLocks noGrp="1"/>
          </p:cNvSpPr>
          <p:nvPr>
            <p:ph type="title"/>
          </p:nvPr>
        </p:nvSpPr>
        <p:spPr>
          <a:xfrm>
            <a:off x="981075" y="1358901"/>
            <a:ext cx="5280026" cy="2730498"/>
          </a:xfrm>
        </p:spPr>
        <p:txBody>
          <a:bodyPr vert="horz" lIns="91440" tIns="45720" rIns="91440" bIns="45720" rtlCol="0" anchor="b">
            <a:normAutofit/>
          </a:bodyPr>
          <a:lstStyle/>
          <a:p>
            <a:r>
              <a:rPr lang="en-US" sz="4800"/>
              <a:t>Harry Harlow 1960</a:t>
            </a:r>
          </a:p>
        </p:txBody>
      </p:sp>
    </p:spTree>
    <p:extLst>
      <p:ext uri="{BB962C8B-B14F-4D97-AF65-F5344CB8AC3E}">
        <p14:creationId xmlns:p14="http://schemas.microsoft.com/office/powerpoint/2010/main" val="14450652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Milgram"/>
          <p:cNvPicPr>
            <a:picLocks noGrp="1"/>
          </p:cNvPicPr>
          <p:nvPr>
            <p:ph sz="quarter" idx="13"/>
          </p:nvPr>
        </p:nvPicPr>
        <p:blipFill rotWithShape="1">
          <a:blip r:embed="rId2">
            <a:extLst>
              <a:ext uri="{28A0092B-C50C-407E-A947-70E740481C1C}">
                <a14:useLocalDpi xmlns:a14="http://schemas.microsoft.com/office/drawing/2010/main" val="0"/>
              </a:ext>
            </a:extLst>
          </a:blip>
          <a:srcRect l="13565" r="29139"/>
          <a:stretch/>
        </p:blipFill>
        <p:spPr bwMode="auto">
          <a:xfrm>
            <a:off x="7315200" y="10"/>
            <a:ext cx="4876800" cy="6857990"/>
          </a:xfrm>
          <a:prstGeom prst="rect">
            <a:avLst/>
          </a:prstGeom>
          <a:noFill/>
        </p:spPr>
      </p:pic>
      <p:sp>
        <p:nvSpPr>
          <p:cNvPr id="2" name="Title 1"/>
          <p:cNvSpPr>
            <a:spLocks noGrp="1"/>
          </p:cNvSpPr>
          <p:nvPr>
            <p:ph type="title"/>
          </p:nvPr>
        </p:nvSpPr>
        <p:spPr>
          <a:xfrm>
            <a:off x="981075" y="1358901"/>
            <a:ext cx="5280026" cy="2730498"/>
          </a:xfrm>
        </p:spPr>
        <p:txBody>
          <a:bodyPr vert="horz" lIns="91440" tIns="45720" rIns="91440" bIns="45720" rtlCol="0" anchor="b">
            <a:normAutofit/>
          </a:bodyPr>
          <a:lstStyle/>
          <a:p>
            <a:r>
              <a:rPr lang="en-US" sz="4800"/>
              <a:t>Milgram Study 1974</a:t>
            </a:r>
            <a:br>
              <a:rPr lang="en-US" sz="4800"/>
            </a:br>
            <a:endParaRPr lang="en-US" sz="4800"/>
          </a:p>
        </p:txBody>
      </p:sp>
    </p:spTree>
    <p:extLst>
      <p:ext uri="{BB962C8B-B14F-4D97-AF65-F5344CB8AC3E}">
        <p14:creationId xmlns:p14="http://schemas.microsoft.com/office/powerpoint/2010/main" val="6419115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1283987699 1561Fec602">
            <a:hlinkClick r:id="rId2"/>
          </p:cNvPr>
          <p:cNvPicPr>
            <a:picLocks noGrp="1"/>
          </p:cNvPicPr>
          <p:nvPr>
            <p:ph sz="quarter" idx="13"/>
          </p:nvPr>
        </p:nvPicPr>
        <p:blipFill>
          <a:blip r:embed="rId3">
            <a:extLst>
              <a:ext uri="{28A0092B-C50C-407E-A947-70E740481C1C}">
                <a14:useLocalDpi xmlns:a14="http://schemas.microsoft.com/office/drawing/2010/main" val="0"/>
              </a:ext>
            </a:extLst>
          </a:blip>
          <a:stretch>
            <a:fillRect/>
          </a:stretch>
        </p:blipFill>
        <p:spPr bwMode="auto">
          <a:xfrm>
            <a:off x="2112217" y="957486"/>
            <a:ext cx="3698237" cy="4940394"/>
          </a:xfrm>
          <a:prstGeom prst="roundRect">
            <a:avLst>
              <a:gd name="adj" fmla="val 530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sp>
        <p:nvSpPr>
          <p:cNvPr id="2" name="Title 1"/>
          <p:cNvSpPr>
            <a:spLocks noGrp="1"/>
          </p:cNvSpPr>
          <p:nvPr>
            <p:ph type="title"/>
          </p:nvPr>
        </p:nvSpPr>
        <p:spPr>
          <a:xfrm>
            <a:off x="7570382" y="957486"/>
            <a:ext cx="3707844" cy="3131913"/>
          </a:xfrm>
        </p:spPr>
        <p:txBody>
          <a:bodyPr vert="horz" lIns="91440" tIns="45720" rIns="91440" bIns="45720" rtlCol="0" anchor="b">
            <a:normAutofit/>
          </a:bodyPr>
          <a:lstStyle/>
          <a:p>
            <a:r>
              <a:rPr lang="en-US" sz="4400"/>
              <a:t>Learned Helplessness 1965</a:t>
            </a:r>
            <a:br>
              <a:rPr lang="en-US" sz="4400"/>
            </a:br>
            <a:endParaRPr lang="en-US" sz="4400"/>
          </a:p>
        </p:txBody>
      </p:sp>
    </p:spTree>
    <p:extLst>
      <p:ext uri="{BB962C8B-B14F-4D97-AF65-F5344CB8AC3E}">
        <p14:creationId xmlns:p14="http://schemas.microsoft.com/office/powerpoint/2010/main" val="32778774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lbert"/>
          <p:cNvPicPr>
            <a:picLocks/>
          </p:cNvPicPr>
          <p:nvPr/>
        </p:nvPicPr>
        <p:blipFill rotWithShape="1">
          <a:blip r:embed="rId2">
            <a:extLst>
              <a:ext uri="{28A0092B-C50C-407E-A947-70E740481C1C}">
                <a14:useLocalDpi xmlns:a14="http://schemas.microsoft.com/office/drawing/2010/main" val="0"/>
              </a:ext>
            </a:extLst>
          </a:blip>
          <a:srcRect r="6520" b="-4"/>
          <a:stretch/>
        </p:blipFill>
        <p:spPr bwMode="auto">
          <a:xfrm>
            <a:off x="8157374" y="10"/>
            <a:ext cx="4034626" cy="3428989"/>
          </a:xfrm>
          <a:prstGeom prst="rect">
            <a:avLst/>
          </a:prstGeom>
          <a:noFill/>
        </p:spPr>
      </p:pic>
      <p:pic>
        <p:nvPicPr>
          <p:cNvPr id="5" name="Picture 4" descr="http://blog.lib.umn.edu/nich0185/myblog2/url.jpg"/>
          <p:cNvPicPr>
            <a:picLocks noChangeAspect="1" noChangeArrowheads="1"/>
          </p:cNvPicPr>
          <p:nvPr/>
        </p:nvPicPr>
        <p:blipFill rotWithShape="1">
          <a:blip r:embed="rId3"/>
          <a:srcRect t="20062" r="-3" b="17154"/>
          <a:stretch/>
        </p:blipFill>
        <p:spPr bwMode="auto">
          <a:xfrm>
            <a:off x="8157371" y="3429000"/>
            <a:ext cx="4034629" cy="3429000"/>
          </a:xfrm>
          <a:prstGeom prst="rect">
            <a:avLst/>
          </a:prstGeom>
          <a:noFill/>
        </p:spPr>
      </p:pic>
      <p:sp>
        <p:nvSpPr>
          <p:cNvPr id="2" name="Title 1"/>
          <p:cNvSpPr>
            <a:spLocks noGrp="1"/>
          </p:cNvSpPr>
          <p:nvPr>
            <p:ph type="title"/>
          </p:nvPr>
        </p:nvSpPr>
        <p:spPr>
          <a:xfrm>
            <a:off x="913776" y="618517"/>
            <a:ext cx="6672886" cy="1596177"/>
          </a:xfrm>
        </p:spPr>
        <p:txBody>
          <a:bodyPr>
            <a:normAutofit/>
          </a:bodyPr>
          <a:lstStyle/>
          <a:p>
            <a:r>
              <a:rPr lang="en-GB" dirty="0"/>
              <a:t>Little Albert 1920</a:t>
            </a:r>
          </a:p>
        </p:txBody>
      </p:sp>
      <p:sp>
        <p:nvSpPr>
          <p:cNvPr id="3" name="Content Placeholder 2"/>
          <p:cNvSpPr>
            <a:spLocks noGrp="1"/>
          </p:cNvSpPr>
          <p:nvPr>
            <p:ph sz="quarter" idx="13"/>
          </p:nvPr>
        </p:nvSpPr>
        <p:spPr>
          <a:xfrm>
            <a:off x="913774" y="2367092"/>
            <a:ext cx="6672887" cy="3424107"/>
          </a:xfrm>
        </p:spPr>
        <p:txBody>
          <a:bodyPr>
            <a:normAutofit/>
          </a:bodyPr>
          <a:lstStyle/>
          <a:p>
            <a:endParaRPr lang="en-GB"/>
          </a:p>
        </p:txBody>
      </p:sp>
    </p:spTree>
    <p:extLst>
      <p:ext uri="{BB962C8B-B14F-4D97-AF65-F5344CB8AC3E}">
        <p14:creationId xmlns:p14="http://schemas.microsoft.com/office/powerpoint/2010/main" val="31995139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tuttering"/>
          <p:cNvPicPr>
            <a:picLocks noGrp="1"/>
          </p:cNvPicPr>
          <p:nvPr>
            <p:ph sz="quarter" idx="13"/>
          </p:nvPr>
        </p:nvPicPr>
        <p:blipFill>
          <a:blip r:embed="rId2">
            <a:extLst>
              <a:ext uri="{28A0092B-C50C-407E-A947-70E740481C1C}">
                <a14:useLocalDpi xmlns:a14="http://schemas.microsoft.com/office/drawing/2010/main" val="0"/>
              </a:ext>
            </a:extLst>
          </a:blip>
          <a:stretch>
            <a:fillRect/>
          </a:stretch>
        </p:blipFill>
        <p:spPr bwMode="auto">
          <a:xfrm>
            <a:off x="960120" y="2189681"/>
            <a:ext cx="6002432" cy="2476003"/>
          </a:xfrm>
          <a:prstGeom prst="roundRect">
            <a:avLst>
              <a:gd name="adj" fmla="val 530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sp>
        <p:nvSpPr>
          <p:cNvPr id="2" name="Title 1"/>
          <p:cNvSpPr>
            <a:spLocks noGrp="1"/>
          </p:cNvSpPr>
          <p:nvPr>
            <p:ph type="title"/>
          </p:nvPr>
        </p:nvSpPr>
        <p:spPr>
          <a:xfrm>
            <a:off x="7570382" y="957486"/>
            <a:ext cx="3707844" cy="3131913"/>
          </a:xfrm>
        </p:spPr>
        <p:txBody>
          <a:bodyPr vert="horz" lIns="91440" tIns="45720" rIns="91440" bIns="45720" rtlCol="0" anchor="b">
            <a:normAutofit/>
          </a:bodyPr>
          <a:lstStyle/>
          <a:p>
            <a:r>
              <a:rPr lang="en-US" sz="4800"/>
              <a:t>The Monster Study 1939</a:t>
            </a:r>
            <a:br>
              <a:rPr lang="en-US" sz="4800"/>
            </a:br>
            <a:endParaRPr lang="en-US" sz="4800"/>
          </a:p>
        </p:txBody>
      </p:sp>
    </p:spTree>
    <p:extLst>
      <p:ext uri="{BB962C8B-B14F-4D97-AF65-F5344CB8AC3E}">
        <p14:creationId xmlns:p14="http://schemas.microsoft.com/office/powerpoint/2010/main" val="22263272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Questions</a:t>
            </a:r>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14075889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4BC8A-1F71-4521-92FB-E560D58BCEE8}"/>
              </a:ext>
            </a:extLst>
          </p:cNvPr>
          <p:cNvSpPr>
            <a:spLocks noGrp="1"/>
          </p:cNvSpPr>
          <p:nvPr>
            <p:ph type="title"/>
          </p:nvPr>
        </p:nvSpPr>
        <p:spPr/>
        <p:txBody>
          <a:bodyPr/>
          <a:lstStyle/>
          <a:p>
            <a:r>
              <a:rPr lang="en-GB" dirty="0"/>
              <a:t>References: Ethics</a:t>
            </a:r>
          </a:p>
        </p:txBody>
      </p:sp>
      <p:sp>
        <p:nvSpPr>
          <p:cNvPr id="3" name="Content Placeholder 2">
            <a:extLst>
              <a:ext uri="{FF2B5EF4-FFF2-40B4-BE49-F238E27FC236}">
                <a16:creationId xmlns:a16="http://schemas.microsoft.com/office/drawing/2014/main" id="{08527F13-CA4A-43D6-8138-47B1CFDA7F67}"/>
              </a:ext>
            </a:extLst>
          </p:cNvPr>
          <p:cNvSpPr>
            <a:spLocks noGrp="1"/>
          </p:cNvSpPr>
          <p:nvPr>
            <p:ph idx="1"/>
          </p:nvPr>
        </p:nvSpPr>
        <p:spPr/>
        <p:txBody>
          <a:bodyPr>
            <a:normAutofit fontScale="92500" lnSpcReduction="20000"/>
          </a:bodyPr>
          <a:lstStyle/>
          <a:p>
            <a:pPr marL="274320" indent="-274320" eaLnBrk="1" fontAlgn="auto" hangingPunct="1">
              <a:lnSpc>
                <a:spcPct val="80000"/>
              </a:lnSpc>
              <a:spcAft>
                <a:spcPts val="0"/>
              </a:spcAft>
              <a:defRPr/>
            </a:pPr>
            <a:r>
              <a:rPr lang="en-GB" altLang="en-US" sz="2000" dirty="0"/>
              <a:t>BERA, (2011) </a:t>
            </a:r>
            <a:r>
              <a:rPr lang="en-GB" altLang="en-US" sz="2000" i="1" dirty="0"/>
              <a:t>British Educational Research Association Ethical Guidelines </a:t>
            </a:r>
            <a:r>
              <a:rPr lang="en-GB" altLang="en-US" sz="2000" dirty="0"/>
              <a:t>(online) Available from </a:t>
            </a:r>
            <a:r>
              <a:rPr lang="en-GB" altLang="en-US" sz="2000" dirty="0">
                <a:hlinkClick r:id="rId2"/>
              </a:rPr>
              <a:t>www.bera.ac.uk/guidelines.htm</a:t>
            </a:r>
            <a:r>
              <a:rPr lang="en-GB" altLang="en-US" sz="2000" dirty="0"/>
              <a:t>. (accessed October 2011)</a:t>
            </a:r>
          </a:p>
          <a:p>
            <a:pPr marL="274320" indent="-274320" eaLnBrk="1" fontAlgn="auto" hangingPunct="1">
              <a:lnSpc>
                <a:spcPct val="80000"/>
              </a:lnSpc>
              <a:spcAft>
                <a:spcPts val="0"/>
              </a:spcAft>
              <a:defRPr/>
            </a:pPr>
            <a:r>
              <a:rPr lang="en-GB">
                <a:hlinkClick r:id="rId3"/>
              </a:rPr>
              <a:t>REICoP-July-2022.pdf (uwtsd.ac.uk)</a:t>
            </a:r>
            <a:endParaRPr lang="en-GB" altLang="en-US" sz="2000" dirty="0"/>
          </a:p>
          <a:p>
            <a:pPr marL="274320" indent="-274320" eaLnBrk="1" fontAlgn="auto" hangingPunct="1">
              <a:lnSpc>
                <a:spcPct val="80000"/>
              </a:lnSpc>
              <a:spcAft>
                <a:spcPts val="0"/>
              </a:spcAft>
              <a:defRPr/>
            </a:pPr>
            <a:r>
              <a:rPr lang="en-GB" altLang="en-US" sz="2000" dirty="0"/>
              <a:t>HSMO Data Protection Act 1998 Chapter 29. </a:t>
            </a:r>
            <a:r>
              <a:rPr lang="en-GB" altLang="en-US" sz="2000" dirty="0">
                <a:hlinkClick r:id="rId4"/>
              </a:rPr>
              <a:t>http://www.hmso.gov.uk/acts/acts 1998/19980029.htm</a:t>
            </a:r>
            <a:endParaRPr lang="en-GB" altLang="en-US" sz="2000" dirty="0"/>
          </a:p>
          <a:p>
            <a:pPr marL="274320" indent="-274320" eaLnBrk="1" fontAlgn="auto" hangingPunct="1">
              <a:lnSpc>
                <a:spcPct val="80000"/>
              </a:lnSpc>
              <a:spcAft>
                <a:spcPts val="0"/>
              </a:spcAft>
              <a:defRPr/>
            </a:pPr>
            <a:r>
              <a:rPr lang="en-GB" altLang="en-US" sz="2000" dirty="0"/>
              <a:t>Guba E G &amp; Lincoln &amp; S (1989) </a:t>
            </a:r>
            <a:r>
              <a:rPr lang="en-GB" altLang="en-US" sz="2000" i="1" dirty="0"/>
              <a:t>Fourth Generation Evaluation, </a:t>
            </a:r>
            <a:r>
              <a:rPr lang="en-GB" altLang="en-US" sz="2000" dirty="0"/>
              <a:t>London: Sage Publications</a:t>
            </a:r>
          </a:p>
          <a:p>
            <a:pPr marL="274320" indent="-274320" eaLnBrk="1" fontAlgn="auto" hangingPunct="1">
              <a:lnSpc>
                <a:spcPct val="80000"/>
              </a:lnSpc>
              <a:spcAft>
                <a:spcPts val="0"/>
              </a:spcAft>
              <a:defRPr/>
            </a:pPr>
            <a:r>
              <a:rPr lang="en-GB" altLang="en-US" sz="2000" dirty="0" err="1"/>
              <a:t>Maykut</a:t>
            </a:r>
            <a:r>
              <a:rPr lang="en-GB" altLang="en-US" sz="2000" dirty="0"/>
              <a:t> P &amp; </a:t>
            </a:r>
            <a:r>
              <a:rPr lang="en-GB" altLang="en-US" sz="2000" dirty="0" err="1"/>
              <a:t>Morehouse</a:t>
            </a:r>
            <a:r>
              <a:rPr lang="en-GB" altLang="en-US" sz="2000" dirty="0"/>
              <a:t> R (1994) </a:t>
            </a:r>
            <a:r>
              <a:rPr lang="en-GB" altLang="en-US" sz="2000" i="1" dirty="0"/>
              <a:t>Beginning Qualitative Research: A Philosophic and Practical Guide, </a:t>
            </a:r>
            <a:r>
              <a:rPr lang="en-GB" altLang="en-US" sz="2000" dirty="0"/>
              <a:t>London: The Falmer Press</a:t>
            </a:r>
          </a:p>
          <a:p>
            <a:pPr marL="274320" indent="-274320" eaLnBrk="1" fontAlgn="auto" hangingPunct="1">
              <a:lnSpc>
                <a:spcPct val="80000"/>
              </a:lnSpc>
              <a:spcAft>
                <a:spcPts val="0"/>
              </a:spcAft>
              <a:defRPr/>
            </a:pPr>
            <a:r>
              <a:rPr lang="en-GB" altLang="en-US" sz="2000" dirty="0"/>
              <a:t>Punch M (1994) Politics and Ethics in Qualitative Research and in Denzin NK &amp; Lincoln YS (eds) </a:t>
            </a:r>
            <a:r>
              <a:rPr lang="en-GB" altLang="en-US" sz="2000" i="1" dirty="0"/>
              <a:t>Handbook of Qualitative Research </a:t>
            </a:r>
            <a:r>
              <a:rPr lang="en-GB" altLang="en-US" sz="2000" dirty="0"/>
              <a:t>Thousands Oaks: Sage 88-97</a:t>
            </a:r>
          </a:p>
          <a:p>
            <a:pPr marL="274320" indent="-274320" eaLnBrk="1" fontAlgn="auto" hangingPunct="1">
              <a:lnSpc>
                <a:spcPct val="80000"/>
              </a:lnSpc>
              <a:spcAft>
                <a:spcPts val="0"/>
              </a:spcAft>
              <a:defRPr/>
            </a:pPr>
            <a:r>
              <a:rPr lang="en-GB" altLang="en-US" sz="2000" dirty="0"/>
              <a:t>Sercombe H (2010) </a:t>
            </a:r>
            <a:r>
              <a:rPr lang="en-GB" altLang="en-US" sz="2000" i="1" dirty="0"/>
              <a:t>Youth Work Ethics</a:t>
            </a:r>
            <a:r>
              <a:rPr lang="en-GB" altLang="en-US" sz="2000" dirty="0"/>
              <a:t>. London : Sage </a:t>
            </a:r>
          </a:p>
          <a:p>
            <a:pPr marL="274320" indent="-274320" eaLnBrk="1" fontAlgn="auto" hangingPunct="1">
              <a:lnSpc>
                <a:spcPct val="80000"/>
              </a:lnSpc>
              <a:spcAft>
                <a:spcPts val="0"/>
              </a:spcAft>
              <a:defRPr/>
            </a:pPr>
            <a:r>
              <a:rPr lang="en-GB" altLang="en-US" sz="2000" dirty="0"/>
              <a:t>Wolf DL (1996) Situating Feminist Dilemmas in Fieldwork in Wolf DL (ed) </a:t>
            </a:r>
            <a:r>
              <a:rPr lang="en-GB" altLang="en-US" sz="2000" i="1" dirty="0"/>
              <a:t>Feminist Dilemmas in Fieldwork </a:t>
            </a:r>
            <a:r>
              <a:rPr lang="en-GB" altLang="en-US" sz="2000" dirty="0"/>
              <a:t>Oxford: Westview 1-59</a:t>
            </a:r>
          </a:p>
          <a:p>
            <a:pPr marL="274320" indent="-274320">
              <a:lnSpc>
                <a:spcPct val="80000"/>
              </a:lnSpc>
              <a:defRPr/>
            </a:pPr>
            <a:r>
              <a:rPr lang="en-GB" sz="2100" dirty="0">
                <a:effectLst/>
                <a:ea typeface="Calibri" panose="020F0502020204030204" pitchFamily="34" charset="0"/>
                <a:cs typeface="Times New Roman" panose="02020603050405020304" pitchFamily="18" charset="0"/>
              </a:rPr>
              <a:t>Cohen, L. Manion, L. and Morrison, K. (2011) </a:t>
            </a:r>
            <a:r>
              <a:rPr lang="en-GB" sz="2100" i="1" dirty="0">
                <a:effectLst/>
                <a:ea typeface="Calibri" panose="020F0502020204030204" pitchFamily="34" charset="0"/>
                <a:cs typeface="Times New Roman" panose="02020603050405020304" pitchFamily="18" charset="0"/>
              </a:rPr>
              <a:t>Research Methods in Education</a:t>
            </a:r>
            <a:r>
              <a:rPr lang="en-GB" sz="2100" dirty="0">
                <a:effectLst/>
                <a:ea typeface="Calibri" panose="020F0502020204030204" pitchFamily="34" charset="0"/>
                <a:cs typeface="Times New Roman" panose="02020603050405020304" pitchFamily="18" charset="0"/>
              </a:rPr>
              <a:t>. 7</a:t>
            </a:r>
            <a:r>
              <a:rPr lang="en-GB" sz="2100" baseline="30000" dirty="0">
                <a:effectLst/>
                <a:ea typeface="Calibri" panose="020F0502020204030204" pitchFamily="34" charset="0"/>
                <a:cs typeface="Times New Roman" panose="02020603050405020304" pitchFamily="18" charset="0"/>
              </a:rPr>
              <a:t>th</a:t>
            </a:r>
            <a:r>
              <a:rPr lang="en-GB" sz="2100" dirty="0">
                <a:effectLst/>
                <a:ea typeface="Calibri" panose="020F0502020204030204" pitchFamily="34" charset="0"/>
                <a:cs typeface="Times New Roman" panose="02020603050405020304" pitchFamily="18" charset="0"/>
              </a:rPr>
              <a:t> </a:t>
            </a:r>
            <a:r>
              <a:rPr lang="en-GB" sz="2100" dirty="0" err="1">
                <a:effectLst/>
                <a:ea typeface="Calibri" panose="020F0502020204030204" pitchFamily="34" charset="0"/>
                <a:cs typeface="Times New Roman" panose="02020603050405020304" pitchFamily="18" charset="0"/>
              </a:rPr>
              <a:t>edn</a:t>
            </a:r>
            <a:r>
              <a:rPr lang="en-GB" sz="2100" dirty="0">
                <a:effectLst/>
                <a:ea typeface="Calibri" panose="020F0502020204030204" pitchFamily="34" charset="0"/>
                <a:cs typeface="Times New Roman" panose="02020603050405020304" pitchFamily="18" charset="0"/>
              </a:rPr>
              <a:t>. Abingdon: Routledge.</a:t>
            </a:r>
          </a:p>
          <a:p>
            <a:pPr marL="274320" indent="-274320" eaLnBrk="1" fontAlgn="auto" hangingPunct="1">
              <a:lnSpc>
                <a:spcPct val="80000"/>
              </a:lnSpc>
              <a:spcAft>
                <a:spcPts val="0"/>
              </a:spcAft>
              <a:defRPr/>
            </a:pPr>
            <a:endParaRPr lang="en-GB" altLang="en-US" sz="2000" dirty="0"/>
          </a:p>
          <a:p>
            <a:endParaRPr lang="en-GB" dirty="0"/>
          </a:p>
        </p:txBody>
      </p:sp>
    </p:spTree>
    <p:extLst>
      <p:ext uri="{BB962C8B-B14F-4D97-AF65-F5344CB8AC3E}">
        <p14:creationId xmlns:p14="http://schemas.microsoft.com/office/powerpoint/2010/main" val="3548525064"/>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1900</Words>
  <Application>Microsoft Office PowerPoint</Application>
  <PresentationFormat>Widescreen</PresentationFormat>
  <Paragraphs>236</Paragraphs>
  <Slides>38</Slides>
  <Notes>0</Notes>
  <HiddenSlides>0</HiddenSlides>
  <MMClips>0</MMClips>
  <ScaleCrop>false</ScaleCrop>
  <HeadingPairs>
    <vt:vector size="6" baseType="variant">
      <vt:variant>
        <vt:lpstr>Fonts Used</vt:lpstr>
      </vt:variant>
      <vt:variant>
        <vt:i4>5</vt:i4>
      </vt:variant>
      <vt:variant>
        <vt:lpstr>Theme</vt:lpstr>
      </vt:variant>
      <vt:variant>
        <vt:i4>7</vt:i4>
      </vt:variant>
      <vt:variant>
        <vt:lpstr>Slide Titles</vt:lpstr>
      </vt:variant>
      <vt:variant>
        <vt:i4>38</vt:i4>
      </vt:variant>
    </vt:vector>
  </HeadingPairs>
  <TitlesOfParts>
    <vt:vector size="50" baseType="lpstr">
      <vt:lpstr>Aptos</vt:lpstr>
      <vt:lpstr>Arial</vt:lpstr>
      <vt:lpstr>Calibri</vt:lpstr>
      <vt:lpstr>Calibri Light</vt:lpstr>
      <vt:lpstr>Times New Roman</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Social and Educational Research for Professional Practice </vt:lpstr>
      <vt:lpstr>Todays lecture</vt:lpstr>
      <vt:lpstr>Last lecture… </vt:lpstr>
      <vt:lpstr>Ethics a definition</vt:lpstr>
      <vt:lpstr>PowerPoint Presentation</vt:lpstr>
      <vt:lpstr>PowerPoint Presentation</vt:lpstr>
      <vt:lpstr>Principles of ethics in professional practice</vt:lpstr>
      <vt:lpstr>Ethics</vt:lpstr>
      <vt:lpstr>So what are ethics in research?</vt:lpstr>
      <vt:lpstr>Research ethics are concerned with</vt:lpstr>
      <vt:lpstr>Research Ethics</vt:lpstr>
      <vt:lpstr>Ethical Guidelines in Research</vt:lpstr>
      <vt:lpstr>What Bera says…</vt:lpstr>
      <vt:lpstr>Consent</vt:lpstr>
      <vt:lpstr>Revoking consent</vt:lpstr>
      <vt:lpstr>Ethics and confidentiality</vt:lpstr>
      <vt:lpstr>Ethics and personal values</vt:lpstr>
      <vt:lpstr>Ethics and personal Bias</vt:lpstr>
      <vt:lpstr>Ethics and our findings</vt:lpstr>
      <vt:lpstr>Recap -What are Ethics?</vt:lpstr>
      <vt:lpstr>Why do we need ethics?</vt:lpstr>
      <vt:lpstr>Questions to consider?</vt:lpstr>
      <vt:lpstr>Terms</vt:lpstr>
      <vt:lpstr>What to do</vt:lpstr>
      <vt:lpstr>How do ethics help us?</vt:lpstr>
      <vt:lpstr>Things to ensure</vt:lpstr>
      <vt:lpstr>So what does that mean?</vt:lpstr>
      <vt:lpstr>So What does that mean?</vt:lpstr>
      <vt:lpstr>Ethics at UWTSD</vt:lpstr>
      <vt:lpstr>Harry Harlow 1960</vt:lpstr>
      <vt:lpstr>Milgram Study 1974 </vt:lpstr>
      <vt:lpstr>Learned Helplessness 1965 </vt:lpstr>
      <vt:lpstr>Little Albert 1920</vt:lpstr>
      <vt:lpstr>The Monster Study 1939 </vt:lpstr>
      <vt:lpstr>Questions</vt:lpstr>
      <vt:lpstr>References: Ethics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Darren O'Connor</cp:lastModifiedBy>
  <cp:revision>7</cp:revision>
  <dcterms:created xsi:type="dcterms:W3CDTF">2024-09-09T10:46:02Z</dcterms:created>
  <dcterms:modified xsi:type="dcterms:W3CDTF">2025-03-21T12:41:54Z</dcterms:modified>
</cp:coreProperties>
</file>