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40"/>
  </p:notesMasterIdLst>
  <p:handoutMasterIdLst>
    <p:handoutMasterId r:id="rId41"/>
  </p:handoutMasterIdLst>
  <p:sldIdLst>
    <p:sldId id="256" r:id="rId2"/>
    <p:sldId id="257" r:id="rId3"/>
    <p:sldId id="258" r:id="rId4"/>
    <p:sldId id="259" r:id="rId5"/>
    <p:sldId id="298" r:id="rId6"/>
    <p:sldId id="260" r:id="rId7"/>
    <p:sldId id="261" r:id="rId8"/>
    <p:sldId id="262" r:id="rId9"/>
    <p:sldId id="263" r:id="rId10"/>
    <p:sldId id="264" r:id="rId11"/>
    <p:sldId id="267" r:id="rId12"/>
    <p:sldId id="295" r:id="rId13"/>
    <p:sldId id="269" r:id="rId14"/>
    <p:sldId id="268" r:id="rId15"/>
    <p:sldId id="270" r:id="rId16"/>
    <p:sldId id="265" r:id="rId17"/>
    <p:sldId id="271" r:id="rId18"/>
    <p:sldId id="272" r:id="rId19"/>
    <p:sldId id="273" r:id="rId20"/>
    <p:sldId id="274" r:id="rId21"/>
    <p:sldId id="276" r:id="rId22"/>
    <p:sldId id="275" r:id="rId23"/>
    <p:sldId id="281" r:id="rId24"/>
    <p:sldId id="277" r:id="rId25"/>
    <p:sldId id="301" r:id="rId26"/>
    <p:sldId id="299" r:id="rId27"/>
    <p:sldId id="300" r:id="rId28"/>
    <p:sldId id="303" r:id="rId29"/>
    <p:sldId id="283" r:id="rId30"/>
    <p:sldId id="284" r:id="rId31"/>
    <p:sldId id="285" r:id="rId32"/>
    <p:sldId id="289" r:id="rId33"/>
    <p:sldId id="290" r:id="rId34"/>
    <p:sldId id="287" r:id="rId35"/>
    <p:sldId id="279" r:id="rId36"/>
    <p:sldId id="292" r:id="rId37"/>
    <p:sldId id="294" r:id="rId38"/>
    <p:sldId id="302" r:id="rId39"/>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5F8CFAC-8F7B-488E-9289-B442CE855BAD}" type="datetimeFigureOut">
              <a:rPr lang="en-GB" smtClean="0"/>
              <a:t>19/10/2017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0B54B6F-0FC6-4787-B34D-B6DD0FF7C8DF}" type="slidenum">
              <a:rPr lang="en-GB" smtClean="0"/>
              <a:t>‹#›</a:t>
            </a:fld>
            <a:endParaRPr lang="en-GB"/>
          </a:p>
        </p:txBody>
      </p:sp>
    </p:spTree>
    <p:extLst>
      <p:ext uri="{BB962C8B-B14F-4D97-AF65-F5344CB8AC3E}">
        <p14:creationId xmlns:p14="http://schemas.microsoft.com/office/powerpoint/2010/main" val="28298145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4BB5F69A-7F9C-472A-88A6-CB55CDA99B51}" type="datetimeFigureOut">
              <a:rPr lang="en-GB" smtClean="0"/>
              <a:t>19/10/2017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8D8273AC-F810-4F45-9EE0-903CBA1C3D7B}" type="slidenum">
              <a:rPr lang="en-GB" smtClean="0"/>
              <a:t>‹#›</a:t>
            </a:fld>
            <a:endParaRPr lang="en-GB"/>
          </a:p>
        </p:txBody>
      </p:sp>
    </p:spTree>
    <p:extLst>
      <p:ext uri="{BB962C8B-B14F-4D97-AF65-F5344CB8AC3E}">
        <p14:creationId xmlns:p14="http://schemas.microsoft.com/office/powerpoint/2010/main" val="3108341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8273AC-F810-4F45-9EE0-903CBA1C3D7B}" type="slidenum">
              <a:rPr lang="en-GB" smtClean="0"/>
              <a:t>29</a:t>
            </a:fld>
            <a:endParaRPr lang="en-GB"/>
          </a:p>
        </p:txBody>
      </p:sp>
    </p:spTree>
    <p:extLst>
      <p:ext uri="{BB962C8B-B14F-4D97-AF65-F5344CB8AC3E}">
        <p14:creationId xmlns:p14="http://schemas.microsoft.com/office/powerpoint/2010/main" val="3020690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a:p>
        </p:txBody>
      </p:sp>
      <p:sp>
        <p:nvSpPr>
          <p:cNvPr id="9" name="Rectangle 9"/>
          <p:cNvSpPr>
            <a:spLocks noGrp="1" noChangeArrowheads="1"/>
          </p:cNvSpPr>
          <p:nvPr>
            <p:ph type="ftr" sz="quarter" idx="11"/>
          </p:nvPr>
        </p:nvSpPr>
        <p:spPr/>
        <p:txBody>
          <a:bodyPr/>
          <a:lstStyle>
            <a:lvl1pPr>
              <a:defRPr/>
            </a:lvl1pPr>
          </a:lstStyle>
          <a:p>
            <a:pPr>
              <a:defRPr/>
            </a:pPr>
            <a:endParaRPr lang="en-GB"/>
          </a:p>
        </p:txBody>
      </p:sp>
      <p:sp>
        <p:nvSpPr>
          <p:cNvPr id="10" name="Rectangle 10"/>
          <p:cNvSpPr>
            <a:spLocks noGrp="1" noChangeArrowheads="1"/>
          </p:cNvSpPr>
          <p:nvPr>
            <p:ph type="sldNum" sz="quarter" idx="12"/>
          </p:nvPr>
        </p:nvSpPr>
        <p:spPr/>
        <p:txBody>
          <a:bodyPr/>
          <a:lstStyle>
            <a:lvl1pPr>
              <a:defRPr/>
            </a:lvl1pPr>
          </a:lstStyle>
          <a:p>
            <a:pPr>
              <a:defRPr/>
            </a:pPr>
            <a:fld id="{1AC6C56B-A4CA-4576-A028-037F59E8CF28}"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746DFC0-D20E-4E19-BE66-0585F51A4A1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564793F-79B0-447A-8D00-310D958F9FA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A8DFFEF6-6437-4A81-8967-BDDFF71E4AB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B6778E40-1A86-4D2B-BA4F-690FEF1E0BB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3F913D4B-BA80-4513-B1DA-42902D1332D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4A442D2E-2FF1-4EF9-B975-8F15DF91CEF1}"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9480E997-BE01-47D0-98E8-596CCEC713A8}"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B154E3E4-11F2-4DDE-9304-143ED0A5649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46BF8A6B-8D0D-42B7-9C6F-0C42F0E0A1E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0E52B6B0-0632-4E8A-A9CD-A8949FF5B43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539B6DDB-2AF0-4AEE-86A7-E80382D9065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0" r:id="rId2"/>
    <p:sldLayoutId id="2147483659" r:id="rId3"/>
    <p:sldLayoutId id="2147483658" r:id="rId4"/>
    <p:sldLayoutId id="2147483657" r:id="rId5"/>
    <p:sldLayoutId id="2147483656" r:id="rId6"/>
    <p:sldLayoutId id="2147483655" r:id="rId7"/>
    <p:sldLayoutId id="2147483654" r:id="rId8"/>
    <p:sldLayoutId id="2147483653" r:id="rId9"/>
    <p:sldLayoutId id="2147483652" r:id="rId10"/>
    <p:sldLayoutId id="2147483651"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pPr eaLnBrk="1" hangingPunct="1"/>
            <a:r>
              <a:rPr lang="en-GB" b="1" dirty="0" smtClean="0"/>
              <a:t>Plagiarism and Referencing</a:t>
            </a:r>
            <a:endParaRPr lang="cy-GB" b="1" dirty="0" smtClean="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4"/>
          <p:cNvSpPr>
            <a:spLocks noGrp="1" noChangeArrowheads="1"/>
          </p:cNvSpPr>
          <p:nvPr>
            <p:ph type="title"/>
          </p:nvPr>
        </p:nvSpPr>
        <p:spPr/>
        <p:txBody>
          <a:bodyPr/>
          <a:lstStyle/>
          <a:p>
            <a:pPr eaLnBrk="1" hangingPunct="1"/>
            <a:r>
              <a:rPr lang="en-GB" sz="3200" b="1" dirty="0" smtClean="0"/>
              <a:t>Group Activity</a:t>
            </a:r>
          </a:p>
        </p:txBody>
      </p:sp>
      <p:sp>
        <p:nvSpPr>
          <p:cNvPr id="14338" name="Rectangle 5"/>
          <p:cNvSpPr>
            <a:spLocks noGrp="1" noChangeArrowheads="1"/>
          </p:cNvSpPr>
          <p:nvPr>
            <p:ph idx="1"/>
          </p:nvPr>
        </p:nvSpPr>
        <p:spPr/>
        <p:txBody>
          <a:bodyPr/>
          <a:lstStyle/>
          <a:p>
            <a:pPr eaLnBrk="1" hangingPunct="1"/>
            <a:r>
              <a:rPr lang="en-GB" sz="2800" dirty="0" smtClean="0"/>
              <a:t>Definition of plagiarism</a:t>
            </a:r>
            <a:r>
              <a:rPr lang="en-GB" sz="2500" dirty="0" smtClean="0"/>
              <a: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GB" sz="3200" b="1" dirty="0" smtClean="0"/>
              <a:t>What is plagiarism? </a:t>
            </a:r>
            <a:endParaRPr lang="cy-GB" sz="3200" b="1" dirty="0" smtClean="0"/>
          </a:p>
        </p:txBody>
      </p:sp>
      <p:sp>
        <p:nvSpPr>
          <p:cNvPr id="15362" name="Rectangle 4"/>
          <p:cNvSpPr>
            <a:spLocks noGrp="1" noChangeArrowheads="1"/>
          </p:cNvSpPr>
          <p:nvPr>
            <p:ph idx="1"/>
          </p:nvPr>
        </p:nvSpPr>
        <p:spPr/>
        <p:txBody>
          <a:bodyPr/>
          <a:lstStyle/>
          <a:p>
            <a:pPr eaLnBrk="1" hangingPunct="1"/>
            <a:r>
              <a:rPr lang="en-GB" sz="2400" dirty="0" smtClean="0"/>
              <a:t>‘Plagiarism is using the work of others without acknowledging your source of information or inspiration’.</a:t>
            </a:r>
          </a:p>
          <a:p>
            <a:pPr eaLnBrk="1" hangingPunct="1">
              <a:buFont typeface="Wingdings" pitchFamily="2" charset="2"/>
              <a:buNone/>
            </a:pPr>
            <a:endParaRPr lang="en-GB" sz="2400" dirty="0" smtClean="0"/>
          </a:p>
          <a:p>
            <a:pPr eaLnBrk="1" hangingPunct="1">
              <a:buFont typeface="Wingdings" pitchFamily="2" charset="2"/>
              <a:buNone/>
            </a:pPr>
            <a:r>
              <a:rPr lang="en-GB" sz="2400" dirty="0" smtClean="0"/>
              <a:t>(Cottrell, 2008, p. 128)</a:t>
            </a:r>
          </a:p>
          <a:p>
            <a:pPr eaLnBrk="1" hangingPunct="1">
              <a:buFont typeface="Wingdings" pitchFamily="2" charset="2"/>
              <a:buNone/>
            </a:pPr>
            <a:r>
              <a:rPr lang="en-GB" sz="2100" dirty="0" smtClean="0"/>
              <a:t> </a:t>
            </a:r>
          </a:p>
        </p:txBody>
      </p:sp>
      <p:sp>
        <p:nvSpPr>
          <p:cNvPr id="15363" name="Rectangle 5"/>
          <p:cNvSpPr>
            <a:spLocks noGrp="1" noChangeArrowheads="1"/>
          </p:cNvSpPr>
          <p:nvPr>
            <p:ph type="body" sz="half" idx="4294967295"/>
          </p:nvPr>
        </p:nvSpPr>
        <p:spPr>
          <a:xfrm>
            <a:off x="5562600" y="1827213"/>
            <a:ext cx="3581400" cy="4114800"/>
          </a:xfrm>
        </p:spPr>
        <p:txBody>
          <a:bodyPr/>
          <a:lstStyle/>
          <a:p>
            <a:pPr eaLnBrk="1" hangingPunct="1">
              <a:buFont typeface="Wingdings" pitchFamily="2" charset="2"/>
              <a:buNone/>
            </a:pPr>
            <a:r>
              <a:rPr lang="en-GB" sz="2100" dirty="0" smtClean="0"/>
              <a:t>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lstStyle/>
          <a:p>
            <a:pPr eaLnBrk="1" hangingPunct="1"/>
            <a:r>
              <a:rPr lang="en-GB" sz="2400" b="1" dirty="0" smtClean="0"/>
              <a:t>What is plagiarism?  This includes:</a:t>
            </a:r>
          </a:p>
        </p:txBody>
      </p:sp>
      <p:sp>
        <p:nvSpPr>
          <p:cNvPr id="16386" name="Rectangle 5"/>
          <p:cNvSpPr>
            <a:spLocks noGrp="1" noChangeArrowheads="1"/>
          </p:cNvSpPr>
          <p:nvPr>
            <p:ph idx="1"/>
          </p:nvPr>
        </p:nvSpPr>
        <p:spPr/>
        <p:txBody>
          <a:bodyPr/>
          <a:lstStyle/>
          <a:p>
            <a:pPr eaLnBrk="1" hangingPunct="1">
              <a:lnSpc>
                <a:spcPct val="80000"/>
              </a:lnSpc>
            </a:pPr>
            <a:r>
              <a:rPr lang="en-GB" sz="2400" dirty="0" smtClean="0">
                <a:latin typeface="+mj-lt"/>
              </a:rPr>
              <a:t>Using words more or less exactly as they have been used in articles, lectures, television programmes, books or anywhere else</a:t>
            </a:r>
          </a:p>
          <a:p>
            <a:pPr eaLnBrk="1" hangingPunct="1">
              <a:lnSpc>
                <a:spcPct val="80000"/>
              </a:lnSpc>
            </a:pPr>
            <a:r>
              <a:rPr lang="en-GB" sz="2400" dirty="0" smtClean="0">
                <a:latin typeface="+mj-lt"/>
              </a:rPr>
              <a:t>Using other people’s ideas or theories without saying whose ideas they are</a:t>
            </a:r>
          </a:p>
          <a:p>
            <a:pPr eaLnBrk="1" hangingPunct="1">
              <a:lnSpc>
                <a:spcPct val="80000"/>
              </a:lnSpc>
            </a:pPr>
            <a:r>
              <a:rPr lang="en-GB" sz="2400" dirty="0" smtClean="0">
                <a:latin typeface="+mj-lt"/>
              </a:rPr>
              <a:t>Paraphrasing what you read or hear without stating where it comes from </a:t>
            </a:r>
          </a:p>
          <a:p>
            <a:pPr eaLnBrk="1" hangingPunct="1">
              <a:lnSpc>
                <a:spcPct val="80000"/>
              </a:lnSpc>
            </a:pPr>
            <a:r>
              <a:rPr lang="en-GB" sz="2400" dirty="0" smtClean="0">
                <a:latin typeface="+mj-lt"/>
              </a:rPr>
              <a:t>Even if you change words or sentences you have ‘borrowed’ or put in a different order, the result is still plagiarism</a:t>
            </a:r>
          </a:p>
          <a:p>
            <a:pPr eaLnBrk="1" hangingPunct="1">
              <a:lnSpc>
                <a:spcPct val="80000"/>
              </a:lnSpc>
            </a:pPr>
            <a:r>
              <a:rPr lang="en-GB" sz="2400" dirty="0" smtClean="0">
                <a:latin typeface="+mj-lt"/>
              </a:rPr>
              <a:t>Plagiarism is treated very seriously</a:t>
            </a:r>
          </a:p>
          <a:p>
            <a:pPr algn="r" eaLnBrk="1" hangingPunct="1">
              <a:lnSpc>
                <a:spcPct val="80000"/>
              </a:lnSpc>
              <a:buFont typeface="Wingdings" pitchFamily="2" charset="2"/>
              <a:buNone/>
            </a:pPr>
            <a:r>
              <a:rPr lang="en-GB" sz="2400" dirty="0" smtClean="0">
                <a:latin typeface="+mj-lt"/>
              </a:rPr>
              <a:t>		(Cottrell, 2008, p. 128)</a:t>
            </a:r>
          </a:p>
          <a:p>
            <a:pPr eaLnBrk="1" hangingPunct="1">
              <a:lnSpc>
                <a:spcPct val="80000"/>
              </a:lnSpc>
              <a:buFont typeface="Wingdings" pitchFamily="2" charset="2"/>
              <a:buNone/>
            </a:pPr>
            <a:endParaRPr lang="en-GB" sz="1650" dirty="0">
              <a:latin typeface="+mj-lt"/>
            </a:endParaRPr>
          </a:p>
          <a:p>
            <a:pPr eaLnBrk="1" hangingPunct="1">
              <a:lnSpc>
                <a:spcPct val="80000"/>
              </a:lnSpc>
              <a:buFont typeface="Wingdings" pitchFamily="2" charset="2"/>
              <a:buNone/>
            </a:pPr>
            <a:endParaRPr lang="en-GB" sz="9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latin typeface="+mj-lt"/>
              </a:rPr>
              <a:t>The University applies a range of penalties, varying in severity, where unfair practice is confirmed</a:t>
            </a:r>
          </a:p>
          <a:p>
            <a:r>
              <a:rPr lang="en-GB" sz="2800" dirty="0">
                <a:latin typeface="+mj-lt"/>
              </a:rPr>
              <a:t>Please refer to your </a:t>
            </a:r>
            <a:r>
              <a:rPr lang="en-GB" sz="2800" dirty="0" smtClean="0">
                <a:latin typeface="+mj-lt"/>
              </a:rPr>
              <a:t>copy of the “University Regulations: </a:t>
            </a:r>
            <a:r>
              <a:rPr lang="en-GB" sz="2800" dirty="0">
                <a:latin typeface="+mj-lt"/>
              </a:rPr>
              <a:t>Undergraduate Student </a:t>
            </a:r>
            <a:r>
              <a:rPr lang="en-GB" sz="2800" dirty="0" smtClean="0">
                <a:latin typeface="+mj-lt"/>
              </a:rPr>
              <a:t>Guide”</a:t>
            </a:r>
            <a:endParaRPr lang="en-GB" sz="2800" dirty="0">
              <a:latin typeface="+mj-lt"/>
            </a:endParaRPr>
          </a:p>
          <a:p>
            <a:endParaRPr lang="en-GB" dirty="0"/>
          </a:p>
        </p:txBody>
      </p:sp>
    </p:spTree>
    <p:extLst>
      <p:ext uri="{BB962C8B-B14F-4D97-AF65-F5344CB8AC3E}">
        <p14:creationId xmlns:p14="http://schemas.microsoft.com/office/powerpoint/2010/main" val="40602353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7410" name="Picture 4"/>
          <p:cNvPicPr>
            <a:picLocks noGrp="1" noChangeAspect="1" noChangeArrowheads="1"/>
          </p:cNvPicPr>
          <p:nvPr>
            <p:ph idx="1"/>
          </p:nvPr>
        </p:nvPicPr>
        <p:blipFill>
          <a:blip r:embed="rId2" cstate="print"/>
          <a:stretch>
            <a:fillRect/>
          </a:stretch>
        </p:blipFill>
        <p:spPr>
          <a:xfrm>
            <a:off x="1115616" y="951211"/>
            <a:ext cx="7776864" cy="5832648"/>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8434" name="Picture 4"/>
          <p:cNvPicPr>
            <a:picLocks noGrp="1" noChangeAspect="1" noChangeArrowheads="1"/>
          </p:cNvPicPr>
          <p:nvPr>
            <p:ph idx="1"/>
          </p:nvPr>
        </p:nvPicPr>
        <p:blipFill>
          <a:blip r:embed="rId2" cstate="print"/>
          <a:stretch>
            <a:fillRect/>
          </a:stretch>
        </p:blipFill>
        <p:spPr>
          <a:xfrm>
            <a:off x="1259632" y="1565412"/>
            <a:ext cx="7056784" cy="5292588"/>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sz="2800" b="1" dirty="0" smtClean="0"/>
              <a:t>Develop confidence in your own words. </a:t>
            </a:r>
            <a:endParaRPr lang="cy-GB" sz="2800" b="1" dirty="0" smtClean="0"/>
          </a:p>
        </p:txBody>
      </p:sp>
      <p:sp>
        <p:nvSpPr>
          <p:cNvPr id="19458" name="Rectangle 4"/>
          <p:cNvSpPr>
            <a:spLocks noGrp="1" noChangeArrowheads="1"/>
          </p:cNvSpPr>
          <p:nvPr>
            <p:ph idx="1"/>
          </p:nvPr>
        </p:nvSpPr>
        <p:spPr/>
        <p:txBody>
          <a:bodyPr/>
          <a:lstStyle/>
          <a:p>
            <a:pPr eaLnBrk="1" hangingPunct="1"/>
            <a:r>
              <a:rPr lang="en-GB" sz="2400" dirty="0" smtClean="0"/>
              <a:t>Use your own words, even if you don’t think you write well – they count more than copied text.</a:t>
            </a:r>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p:txBody>
      </p:sp>
      <p:sp>
        <p:nvSpPr>
          <p:cNvPr id="19459" name="Rectangle 5"/>
          <p:cNvSpPr>
            <a:spLocks noGrp="1" noChangeArrowheads="1"/>
          </p:cNvSpPr>
          <p:nvPr>
            <p:ph type="body" sz="half" idx="4294967295"/>
          </p:nvPr>
        </p:nvSpPr>
        <p:spPr>
          <a:xfrm>
            <a:off x="4860032" y="1844824"/>
            <a:ext cx="3581400" cy="4114800"/>
          </a:xfrm>
        </p:spPr>
        <p:txBody>
          <a:bodyPr/>
          <a:lstStyle/>
          <a:p>
            <a:pPr marL="0" indent="0" eaLnBrk="1" hangingPunct="1">
              <a:buNone/>
            </a:pPr>
            <a:r>
              <a:rPr lang="en-GB" sz="2100" dirty="0" smtClean="0"/>
              <a:t>			</a:t>
            </a:r>
          </a:p>
          <a:p>
            <a:pPr eaLnBrk="1" hangingPunct="1">
              <a:buFont typeface="Wingdings" pitchFamily="2" charset="2"/>
              <a:buNone/>
            </a:pPr>
            <a:r>
              <a:rPr lang="en-GB" sz="2100" dirty="0" smtClean="0"/>
              <a:t>	</a:t>
            </a:r>
          </a:p>
          <a:p>
            <a:pPr eaLnBrk="1" hangingPunct="1">
              <a:buFont typeface="Wingdings" pitchFamily="2" charset="2"/>
              <a:buNone/>
            </a:pPr>
            <a:endParaRPr lang="en-GB" sz="2100" dirty="0" smtClean="0"/>
          </a:p>
          <a:p>
            <a:pPr eaLnBrk="1" hangingPunct="1">
              <a:buFont typeface="Wingdings" pitchFamily="2" charset="2"/>
              <a:buNone/>
            </a:pPr>
            <a:endParaRPr lang="en-GB" sz="2100" dirty="0" smtClean="0"/>
          </a:p>
          <a:p>
            <a:pPr algn="r" eaLnBrk="1" hangingPunct="1">
              <a:buFont typeface="Wingdings" pitchFamily="2" charset="2"/>
              <a:buNone/>
            </a:pPr>
            <a:r>
              <a:rPr lang="en-GB" sz="2100" dirty="0" smtClean="0"/>
              <a:t>		</a:t>
            </a:r>
            <a:r>
              <a:rPr lang="en-GB" sz="1400" dirty="0" smtClean="0"/>
              <a:t>(Cottrell, 2008, p.128)</a:t>
            </a:r>
            <a:endParaRPr lang="en-GB" sz="24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pPr eaLnBrk="1" hangingPunct="1"/>
            <a:r>
              <a:rPr lang="en-GB" sz="3200" b="1" dirty="0" smtClean="0"/>
              <a:t>How to avoid plagiarism:</a:t>
            </a:r>
            <a:r>
              <a:rPr lang="cy-GB" sz="3200" dirty="0" smtClean="0"/>
              <a:t/>
            </a:r>
            <a:br>
              <a:rPr lang="cy-GB" sz="3200" dirty="0" smtClean="0"/>
            </a:br>
            <a:endParaRPr lang="cy-GB" sz="3200" dirty="0" smtClean="0"/>
          </a:p>
        </p:txBody>
      </p:sp>
      <p:sp>
        <p:nvSpPr>
          <p:cNvPr id="20482" name="Rectangle 4"/>
          <p:cNvSpPr>
            <a:spLocks noGrp="1" noChangeArrowheads="1"/>
          </p:cNvSpPr>
          <p:nvPr>
            <p:ph idx="1"/>
          </p:nvPr>
        </p:nvSpPr>
        <p:spPr/>
        <p:txBody>
          <a:bodyPr/>
          <a:lstStyle/>
          <a:p>
            <a:pPr eaLnBrk="1" hangingPunct="1">
              <a:lnSpc>
                <a:spcPct val="80000"/>
              </a:lnSpc>
            </a:pPr>
            <a:r>
              <a:rPr lang="en-GB" sz="2000" dirty="0" smtClean="0"/>
              <a:t>Write all notes in your own words.</a:t>
            </a:r>
          </a:p>
          <a:p>
            <a:pPr eaLnBrk="1" hangingPunct="1">
              <a:lnSpc>
                <a:spcPct val="80000"/>
              </a:lnSpc>
            </a:pPr>
            <a:r>
              <a:rPr lang="en-GB" sz="2000" dirty="0" smtClean="0"/>
              <a:t>Note down exactly where you read the information you put in your notes.</a:t>
            </a:r>
          </a:p>
          <a:p>
            <a:pPr eaLnBrk="1" hangingPunct="1">
              <a:lnSpc>
                <a:spcPct val="80000"/>
              </a:lnSpc>
            </a:pPr>
            <a:r>
              <a:rPr lang="en-GB" sz="2000" dirty="0" smtClean="0"/>
              <a:t>In your assignment, write out where ideas and information come from:</a:t>
            </a:r>
          </a:p>
          <a:p>
            <a:pPr eaLnBrk="1" hangingPunct="1">
              <a:lnSpc>
                <a:spcPct val="80000"/>
              </a:lnSpc>
            </a:pPr>
            <a:r>
              <a:rPr lang="en-GB" sz="2000" dirty="0" smtClean="0"/>
              <a:t>Reference your work</a:t>
            </a:r>
          </a:p>
          <a:p>
            <a:pPr eaLnBrk="1" hangingPunct="1">
              <a:lnSpc>
                <a:spcPct val="80000"/>
              </a:lnSpc>
            </a:pPr>
            <a:r>
              <a:rPr lang="en-GB" sz="2000" dirty="0" smtClean="0"/>
              <a:t>Make clear when you are using a direct quotation by using quotation marks, and include the source in your list of references (doing none or only one of these is not acceptable)</a:t>
            </a:r>
          </a:p>
          <a:p>
            <a:pPr eaLnBrk="1" hangingPunct="1">
              <a:lnSpc>
                <a:spcPct val="80000"/>
              </a:lnSpc>
            </a:pPr>
            <a:r>
              <a:rPr lang="en-GB" sz="2000" dirty="0" smtClean="0"/>
              <a:t>Write a full reference list (all the books and other material you used).</a:t>
            </a:r>
            <a:r>
              <a:rPr lang="en-GB" sz="1000" dirty="0" smtClean="0"/>
              <a:t>			</a:t>
            </a:r>
          </a:p>
          <a:p>
            <a:pPr eaLnBrk="1" hangingPunct="1">
              <a:lnSpc>
                <a:spcPct val="80000"/>
              </a:lnSpc>
              <a:buFont typeface="Wingdings" pitchFamily="2" charset="2"/>
              <a:buNone/>
            </a:pPr>
            <a:endParaRPr lang="en-GB" sz="1000" dirty="0" smtClean="0"/>
          </a:p>
          <a:p>
            <a:pPr eaLnBrk="1" hangingPunct="1">
              <a:lnSpc>
                <a:spcPct val="80000"/>
              </a:lnSpc>
              <a:buFont typeface="Wingdings" pitchFamily="2" charset="2"/>
              <a:buNone/>
            </a:pPr>
            <a:r>
              <a:rPr lang="en-GB" sz="900" dirty="0" smtClean="0"/>
              <a:t>		</a:t>
            </a:r>
            <a:r>
              <a:rPr lang="en-GB" sz="1800" dirty="0" smtClean="0"/>
              <a:t>(Cottrell, 2008, p.128)</a:t>
            </a:r>
          </a:p>
        </p:txBody>
      </p:sp>
      <p:sp>
        <p:nvSpPr>
          <p:cNvPr id="20483" name="Rectangle 5"/>
          <p:cNvSpPr>
            <a:spLocks noGrp="1" noChangeArrowheads="1"/>
          </p:cNvSpPr>
          <p:nvPr>
            <p:ph type="body" sz="half" idx="4294967295"/>
          </p:nvPr>
        </p:nvSpPr>
        <p:spPr>
          <a:xfrm>
            <a:off x="4643438" y="1628775"/>
            <a:ext cx="4500562" cy="4913313"/>
          </a:xfrm>
        </p:spPr>
        <p:txBody>
          <a:bodyPr/>
          <a:lstStyle/>
          <a:p>
            <a:pPr marL="0" indent="0" eaLnBrk="1" hangingPunct="1">
              <a:lnSpc>
                <a:spcPct val="80000"/>
              </a:lnSpc>
              <a:buNone/>
            </a:pPr>
            <a:r>
              <a:rPr lang="en-GB" sz="800" dirty="0" smtClean="0"/>
              <a:t>	</a:t>
            </a:r>
          </a:p>
          <a:p>
            <a:pPr eaLnBrk="1" hangingPunct="1">
              <a:lnSpc>
                <a:spcPct val="80000"/>
              </a:lnSpc>
              <a:buFont typeface="Wingdings" pitchFamily="2" charset="2"/>
              <a:buNone/>
            </a:pPr>
            <a:r>
              <a:rPr lang="en-GB" sz="800" dirty="0" smtClean="0"/>
              <a:t>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sz="3200" b="1" dirty="0" smtClean="0"/>
              <a:t>How to avoid plagiarism</a:t>
            </a:r>
            <a:endParaRPr lang="cy-GB" sz="3200" dirty="0" smtClean="0"/>
          </a:p>
        </p:txBody>
      </p:sp>
      <p:sp>
        <p:nvSpPr>
          <p:cNvPr id="21506" name="Rectangle 4"/>
          <p:cNvSpPr>
            <a:spLocks noGrp="1" noChangeArrowheads="1"/>
          </p:cNvSpPr>
          <p:nvPr>
            <p:ph idx="1"/>
          </p:nvPr>
        </p:nvSpPr>
        <p:spPr/>
        <p:txBody>
          <a:bodyPr/>
          <a:lstStyle/>
          <a:p>
            <a:pPr eaLnBrk="1" hangingPunct="1">
              <a:lnSpc>
                <a:spcPct val="80000"/>
              </a:lnSpc>
            </a:pPr>
            <a:r>
              <a:rPr lang="en-GB" sz="1900" dirty="0" smtClean="0"/>
              <a:t>When using material on the internet, make a note of the source (author, title, URL and so on) and the date that you accessed the page</a:t>
            </a:r>
          </a:p>
          <a:p>
            <a:pPr eaLnBrk="1" hangingPunct="1">
              <a:lnSpc>
                <a:spcPct val="80000"/>
              </a:lnSpc>
            </a:pPr>
            <a:r>
              <a:rPr lang="en-GB" sz="1900" dirty="0" smtClean="0"/>
              <a:t>Avoid using someone else’s work with only minor cosmetic changes, for example using ‘strong’ for ‘robust’ or changing a sentence around</a:t>
            </a:r>
          </a:p>
          <a:p>
            <a:pPr eaLnBrk="1" hangingPunct="1">
              <a:lnSpc>
                <a:spcPct val="80000"/>
              </a:lnSpc>
            </a:pPr>
            <a:r>
              <a:rPr lang="en-GB" sz="1900" dirty="0" smtClean="0"/>
              <a:t>When paraphrasing, use words or a sentence structure different from the original work and acknowledge the source through in-text citation immediately following the paraphrase.</a:t>
            </a:r>
          </a:p>
          <a:p>
            <a:pPr eaLnBrk="1" hangingPunct="1">
              <a:lnSpc>
                <a:spcPct val="80000"/>
              </a:lnSpc>
            </a:pPr>
            <a:endParaRPr lang="en-GB" sz="1900" dirty="0" smtClean="0"/>
          </a:p>
          <a:p>
            <a:pPr algn="r" eaLnBrk="1" hangingPunct="1">
              <a:lnSpc>
                <a:spcPct val="80000"/>
              </a:lnSpc>
              <a:buFont typeface="Wingdings" pitchFamily="2" charset="2"/>
              <a:buNone/>
            </a:pPr>
            <a:r>
              <a:rPr lang="en-GB" sz="1100" dirty="0" smtClean="0"/>
              <a:t>(Pears &amp; Shields, 2010)</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4"/>
          <p:cNvSpPr>
            <a:spLocks noGrp="1" noChangeArrowheads="1"/>
          </p:cNvSpPr>
          <p:nvPr>
            <p:ph type="title"/>
          </p:nvPr>
        </p:nvSpPr>
        <p:spPr/>
        <p:txBody>
          <a:bodyPr/>
          <a:lstStyle/>
          <a:p>
            <a:pPr eaLnBrk="1" hangingPunct="1"/>
            <a:r>
              <a:rPr lang="en-GB" sz="3200" b="1" dirty="0" smtClean="0"/>
              <a:t>How to avoid Plagiarism</a:t>
            </a:r>
            <a:endParaRPr lang="cy-GB" sz="3200" b="1" dirty="0" smtClean="0"/>
          </a:p>
        </p:txBody>
      </p:sp>
      <p:sp>
        <p:nvSpPr>
          <p:cNvPr id="23554" name="Rectangle 5"/>
          <p:cNvSpPr>
            <a:spLocks noGrp="1" noChangeArrowheads="1"/>
          </p:cNvSpPr>
          <p:nvPr>
            <p:ph idx="1"/>
          </p:nvPr>
        </p:nvSpPr>
        <p:spPr/>
        <p:txBody>
          <a:bodyPr/>
          <a:lstStyle/>
          <a:p>
            <a:pPr eaLnBrk="1" hangingPunct="1">
              <a:lnSpc>
                <a:spcPct val="90000"/>
              </a:lnSpc>
            </a:pPr>
            <a:r>
              <a:rPr lang="en-GB" sz="1900" dirty="0" smtClean="0"/>
              <a:t>As a student you may only have just started to study a particular subject so the material you are reading is new information to you.</a:t>
            </a:r>
          </a:p>
          <a:p>
            <a:pPr eaLnBrk="1" hangingPunct="1">
              <a:lnSpc>
                <a:spcPct val="90000"/>
              </a:lnSpc>
            </a:pPr>
            <a:r>
              <a:rPr lang="en-GB" sz="1900" dirty="0" smtClean="0"/>
              <a:t>Ask yourself the following questions</a:t>
            </a:r>
          </a:p>
          <a:p>
            <a:pPr lvl="1" eaLnBrk="1" hangingPunct="1">
              <a:lnSpc>
                <a:spcPct val="90000"/>
              </a:lnSpc>
            </a:pPr>
            <a:r>
              <a:rPr lang="en-GB" sz="1700" dirty="0" smtClean="0"/>
              <a:t>Did I know this information before I started my course?</a:t>
            </a:r>
          </a:p>
          <a:p>
            <a:pPr lvl="1" eaLnBrk="1" hangingPunct="1">
              <a:lnSpc>
                <a:spcPct val="90000"/>
              </a:lnSpc>
            </a:pPr>
            <a:r>
              <a:rPr lang="en-GB" sz="1700" dirty="0" smtClean="0"/>
              <a:t>Did this information/idea come from my own brain?</a:t>
            </a:r>
          </a:p>
          <a:p>
            <a:pPr lvl="1" eaLnBrk="1" hangingPunct="1">
              <a:lnSpc>
                <a:spcPct val="90000"/>
              </a:lnSpc>
            </a:pPr>
            <a:r>
              <a:rPr lang="en-GB" sz="1700" dirty="0" smtClean="0"/>
              <a:t>If the answer to either or both is ‘no’, then the information is not common knowledge to you and in these cases you need to cite and reference your source(s).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b="1" dirty="0" smtClean="0"/>
              <a:t>Self plagiarism </a:t>
            </a:r>
            <a:r>
              <a:rPr lang="en-GB" sz="2800" dirty="0" smtClean="0"/>
              <a:t/>
            </a:r>
            <a:br>
              <a:rPr lang="en-GB" sz="2800" dirty="0" smtClean="0"/>
            </a:br>
            <a:endParaRPr lang="en-GB" dirty="0" smtClean="0"/>
          </a:p>
        </p:txBody>
      </p:sp>
      <p:sp>
        <p:nvSpPr>
          <p:cNvPr id="24578" name="Content Placeholder 2"/>
          <p:cNvSpPr>
            <a:spLocks noGrp="1"/>
          </p:cNvSpPr>
          <p:nvPr>
            <p:ph idx="1"/>
          </p:nvPr>
        </p:nvSpPr>
        <p:spPr/>
        <p:txBody>
          <a:bodyPr/>
          <a:lstStyle/>
          <a:p>
            <a:pPr eaLnBrk="1" hangingPunct="1">
              <a:spcBef>
                <a:spcPct val="50000"/>
              </a:spcBef>
              <a:buFontTx/>
              <a:buChar char="•"/>
            </a:pPr>
            <a:r>
              <a:rPr lang="en-GB" sz="2400" dirty="0" smtClean="0"/>
              <a:t>Self-plagiarism does exactly what it says on the tin – it means reusing parts of the author’s previous work in other assignments </a:t>
            </a:r>
          </a:p>
          <a:p>
            <a:pPr eaLnBrk="1" hangingPunct="1">
              <a:spcBef>
                <a:spcPct val="50000"/>
              </a:spcBef>
              <a:buFontTx/>
              <a:buChar char="•"/>
            </a:pPr>
            <a:r>
              <a:rPr lang="en-GB" sz="2400" dirty="0" smtClean="0"/>
              <a:t>It is regarded as plagiarism and will be treated as such</a:t>
            </a:r>
          </a:p>
          <a:p>
            <a:pPr eaLnBrk="1" hangingPunct="1">
              <a:spcBef>
                <a:spcPct val="50000"/>
              </a:spcBef>
              <a:buFontTx/>
              <a:buChar char="•"/>
            </a:pPr>
            <a:r>
              <a:rPr lang="en-GB" sz="2400" dirty="0" smtClean="0"/>
              <a:t>Please refer to your copy of the ‘University Regulations Undergraduate Student Guide’</a:t>
            </a:r>
            <a:endParaRPr lang="en-GB" sz="36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pPr eaLnBrk="1" hangingPunct="1"/>
            <a:r>
              <a:rPr lang="en-GB" sz="3600" b="1" dirty="0" smtClean="0"/>
              <a:t>What do we know about youth work?</a:t>
            </a:r>
          </a:p>
        </p:txBody>
      </p:sp>
      <p:sp>
        <p:nvSpPr>
          <p:cNvPr id="25602" name="Rectangle 4"/>
          <p:cNvSpPr>
            <a:spLocks noGrp="1" noChangeArrowheads="1"/>
          </p:cNvSpPr>
          <p:nvPr>
            <p:ph idx="1"/>
          </p:nvPr>
        </p:nvSpPr>
        <p:spPr/>
        <p:txBody>
          <a:bodyPr/>
          <a:lstStyle/>
          <a:p>
            <a:pPr eaLnBrk="1" hangingPunct="1"/>
            <a:r>
              <a:rPr lang="en-GB" smtClean="0"/>
              <a:t>How do we know?</a:t>
            </a:r>
          </a:p>
          <a:p>
            <a:pPr eaLnBrk="1" hangingPunct="1"/>
            <a:r>
              <a:rPr lang="cy-GB" smtClean="0"/>
              <a:t>Sut rydym yn gwybod?</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p:txBody>
          <a:bodyPr/>
          <a:lstStyle/>
          <a:p>
            <a:pPr eaLnBrk="1" hangingPunct="1"/>
            <a:r>
              <a:rPr lang="en-GB" b="1" dirty="0" smtClean="0"/>
              <a:t>Example</a:t>
            </a:r>
            <a:endParaRPr lang="cy-GB" b="1" dirty="0" smtClean="0"/>
          </a:p>
        </p:txBody>
      </p:sp>
      <p:sp>
        <p:nvSpPr>
          <p:cNvPr id="26626" name="Rectangle 4"/>
          <p:cNvSpPr>
            <a:spLocks noGrp="1" noChangeArrowheads="1"/>
          </p:cNvSpPr>
          <p:nvPr>
            <p:ph idx="1"/>
          </p:nvPr>
        </p:nvSpPr>
        <p:spPr/>
        <p:txBody>
          <a:bodyPr/>
          <a:lstStyle/>
          <a:p>
            <a:pPr eaLnBrk="1" hangingPunct="1"/>
            <a:r>
              <a:rPr lang="en-GB" sz="2500" dirty="0" smtClean="0"/>
              <a:t>Youth work</a:t>
            </a:r>
          </a:p>
          <a:p>
            <a:pPr lvl="1" eaLnBrk="1" hangingPunct="1"/>
            <a:r>
              <a:rPr lang="en-GB" sz="2100" dirty="0" smtClean="0"/>
              <a:t>11-25</a:t>
            </a:r>
          </a:p>
          <a:p>
            <a:pPr lvl="1" eaLnBrk="1" hangingPunct="1"/>
            <a:r>
              <a:rPr lang="en-GB" sz="2100" dirty="0" smtClean="0"/>
              <a:t>Non formal/informal</a:t>
            </a:r>
          </a:p>
          <a:p>
            <a:pPr lvl="1" eaLnBrk="1" hangingPunct="1"/>
            <a:r>
              <a:rPr lang="en-GB" sz="2100" dirty="0" smtClean="0"/>
              <a:t>Open to all young people</a:t>
            </a:r>
          </a:p>
          <a:p>
            <a:pPr lvl="1" eaLnBrk="1" hangingPunct="1"/>
            <a:r>
              <a:rPr lang="en-GB" sz="2100" dirty="0" smtClean="0"/>
              <a:t>5 pillars</a:t>
            </a:r>
          </a:p>
          <a:p>
            <a:pPr lvl="2" eaLnBrk="1" hangingPunct="1"/>
            <a:r>
              <a:rPr lang="en-GB" sz="1700" dirty="0" smtClean="0"/>
              <a:t>Educative</a:t>
            </a:r>
          </a:p>
          <a:p>
            <a:pPr lvl="2" eaLnBrk="1" hangingPunct="1"/>
            <a:r>
              <a:rPr lang="en-GB" sz="1700" dirty="0" smtClean="0"/>
              <a:t>Expressive</a:t>
            </a:r>
          </a:p>
          <a:p>
            <a:pPr lvl="2" eaLnBrk="1" hangingPunct="1"/>
            <a:r>
              <a:rPr lang="en-GB" sz="1700" dirty="0" smtClean="0"/>
              <a:t>Empowering </a:t>
            </a:r>
          </a:p>
          <a:p>
            <a:pPr lvl="2" eaLnBrk="1" hangingPunct="1"/>
            <a:r>
              <a:rPr lang="en-GB" sz="1700" dirty="0" smtClean="0"/>
              <a:t>Participative</a:t>
            </a:r>
          </a:p>
          <a:p>
            <a:pPr lvl="2" eaLnBrk="1" hangingPunct="1"/>
            <a:r>
              <a:rPr lang="en-GB" sz="1700" dirty="0" smtClean="0"/>
              <a:t>Inclusive </a:t>
            </a:r>
          </a:p>
          <a:p>
            <a:pPr lvl="1" eaLnBrk="1" hangingPunct="1"/>
            <a:r>
              <a:rPr lang="en-GB" sz="2100" dirty="0" smtClean="0"/>
              <a:t>Range of methods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GB" sz="3200" b="1" dirty="0" smtClean="0"/>
              <a:t>Questions to Consider</a:t>
            </a:r>
            <a:endParaRPr lang="cy-GB" sz="3200" b="1" dirty="0" smtClean="0"/>
          </a:p>
        </p:txBody>
      </p:sp>
      <p:sp>
        <p:nvSpPr>
          <p:cNvPr id="27650" name="Rectangle 4"/>
          <p:cNvSpPr>
            <a:spLocks noGrp="1" noChangeArrowheads="1"/>
          </p:cNvSpPr>
          <p:nvPr>
            <p:ph idx="1"/>
          </p:nvPr>
        </p:nvSpPr>
        <p:spPr/>
        <p:txBody>
          <a:bodyPr/>
          <a:lstStyle/>
          <a:p>
            <a:pPr eaLnBrk="1" hangingPunct="1">
              <a:lnSpc>
                <a:spcPct val="90000"/>
              </a:lnSpc>
            </a:pPr>
            <a:r>
              <a:rPr lang="en-GB" sz="2400" dirty="0" smtClean="0"/>
              <a:t>Did I know this information before I started studying Youth and Community Work?</a:t>
            </a:r>
          </a:p>
          <a:p>
            <a:pPr eaLnBrk="1" hangingPunct="1">
              <a:lnSpc>
                <a:spcPct val="90000"/>
              </a:lnSpc>
            </a:pPr>
            <a:r>
              <a:rPr lang="en-GB" sz="2400" dirty="0" smtClean="0"/>
              <a:t>Did this information/idea come from my own brain.</a:t>
            </a:r>
          </a:p>
          <a:p>
            <a:pPr eaLnBrk="1" hangingPunct="1">
              <a:lnSpc>
                <a:spcPct val="90000"/>
              </a:lnSpc>
            </a:pPr>
            <a:r>
              <a:rPr lang="en-GB" sz="2400" dirty="0" smtClean="0"/>
              <a:t>NO:</a:t>
            </a:r>
          </a:p>
          <a:p>
            <a:pPr lvl="1" eaLnBrk="1" hangingPunct="1">
              <a:lnSpc>
                <a:spcPct val="90000"/>
              </a:lnSpc>
            </a:pPr>
            <a:r>
              <a:rPr lang="en-GB" sz="2000" dirty="0" smtClean="0"/>
              <a:t>Youth Work in Wales: Principles and Purposes</a:t>
            </a:r>
          </a:p>
          <a:p>
            <a:pPr lvl="1" eaLnBrk="1" hangingPunct="1">
              <a:lnSpc>
                <a:spcPct val="90000"/>
              </a:lnSpc>
            </a:pPr>
            <a:r>
              <a:rPr lang="en-GB" sz="2000" dirty="0" smtClean="0"/>
              <a:t>Lectures and conversations</a:t>
            </a:r>
          </a:p>
          <a:p>
            <a:pPr lvl="1" eaLnBrk="1" hangingPunct="1">
              <a:lnSpc>
                <a:spcPct val="90000"/>
              </a:lnSpc>
            </a:pPr>
            <a:r>
              <a:rPr lang="en-GB" sz="2000" dirty="0" smtClean="0"/>
              <a:t>Experiences</a:t>
            </a:r>
          </a:p>
          <a:p>
            <a:pPr lvl="1" eaLnBrk="1" hangingPunct="1">
              <a:lnSpc>
                <a:spcPct val="90000"/>
              </a:lnSpc>
              <a:buFont typeface="Wingdings" pitchFamily="2" charset="2"/>
              <a:buNone/>
            </a:pPr>
            <a:endParaRPr lang="en-GB" sz="19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a:lstStyle/>
          <a:p>
            <a:pPr eaLnBrk="1" hangingPunct="1"/>
            <a:r>
              <a:rPr lang="en-GB" sz="3200" b="1" dirty="0" smtClean="0"/>
              <a:t>How to avoid plagiarism:</a:t>
            </a:r>
            <a:endParaRPr lang="cy-GB" sz="3200" b="1" dirty="0" smtClean="0"/>
          </a:p>
        </p:txBody>
      </p:sp>
      <p:sp>
        <p:nvSpPr>
          <p:cNvPr id="28674" name="Rectangle 4"/>
          <p:cNvSpPr>
            <a:spLocks noGrp="1" noChangeArrowheads="1"/>
          </p:cNvSpPr>
          <p:nvPr>
            <p:ph idx="1"/>
          </p:nvPr>
        </p:nvSpPr>
        <p:spPr/>
        <p:txBody>
          <a:bodyPr/>
          <a:lstStyle/>
          <a:p>
            <a:pPr eaLnBrk="1" hangingPunct="1">
              <a:lnSpc>
                <a:spcPct val="80000"/>
              </a:lnSpc>
            </a:pPr>
            <a:r>
              <a:rPr lang="en-GB" sz="2400" dirty="0" smtClean="0"/>
              <a:t>Remember that your list of references (sources you have cited) at the end of your assignment is not the same as a bibliography, which also includes items (books, articles, web pages and so on that you used for research but did not cite directly</a:t>
            </a:r>
          </a:p>
          <a:p>
            <a:pPr eaLnBrk="1" hangingPunct="1">
              <a:lnSpc>
                <a:spcPct val="80000"/>
              </a:lnSpc>
            </a:pPr>
            <a:r>
              <a:rPr lang="en-GB" sz="2400" dirty="0" smtClean="0"/>
              <a:t>Remember, ultimate responsibility for avoiding plagiarism rests with</a:t>
            </a:r>
            <a:r>
              <a:rPr lang="en-GB" sz="2400" b="1" dirty="0" smtClean="0"/>
              <a:t> </a:t>
            </a:r>
            <a:r>
              <a:rPr lang="en-GB" sz="2400" b="1" u="sng" dirty="0" smtClean="0"/>
              <a:t>you</a:t>
            </a:r>
          </a:p>
          <a:p>
            <a:pPr eaLnBrk="1" hangingPunct="1">
              <a:lnSpc>
                <a:spcPct val="80000"/>
              </a:lnSpc>
              <a:buFont typeface="Wingdings" pitchFamily="2" charset="2"/>
              <a:buNone/>
            </a:pPr>
            <a:endParaRPr lang="en-GB" sz="1700" b="1" u="sng" dirty="0"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GB" b="1" dirty="0" smtClean="0"/>
              <a:t>Referencing 		</a:t>
            </a:r>
            <a:endParaRPr lang="cy-GB" dirty="0" smtClean="0"/>
          </a:p>
        </p:txBody>
      </p:sp>
      <p:sp>
        <p:nvSpPr>
          <p:cNvPr id="29698" name="Rectangle 3"/>
          <p:cNvSpPr>
            <a:spLocks noGrp="1" noChangeArrowheads="1"/>
          </p:cNvSpPr>
          <p:nvPr>
            <p:ph idx="1"/>
          </p:nvPr>
        </p:nvSpPr>
        <p:spPr/>
        <p:txBody>
          <a:bodyPr/>
          <a:lstStyle/>
          <a:p>
            <a:pPr eaLnBrk="1" hangingPunct="1">
              <a:lnSpc>
                <a:spcPct val="90000"/>
              </a:lnSpc>
            </a:pPr>
            <a:r>
              <a:rPr lang="en-GB" sz="3200" dirty="0" smtClean="0"/>
              <a:t>In academic writing, it is essential to state the sources of ideas and information. Such ‘references’ allow readers to refer back to the source for themselves.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ChangeArrowheads="1"/>
          </p:cNvSpPr>
          <p:nvPr>
            <p:ph type="title"/>
          </p:nvPr>
        </p:nvSpPr>
        <p:spPr/>
        <p:txBody>
          <a:bodyPr/>
          <a:lstStyle/>
          <a:p>
            <a:pPr eaLnBrk="1" hangingPunct="1"/>
            <a:r>
              <a:rPr lang="en-GB" sz="3200" b="1" dirty="0" smtClean="0"/>
              <a:t>Referencing</a:t>
            </a:r>
            <a:endParaRPr lang="en-GB" sz="3200" dirty="0" smtClean="0"/>
          </a:p>
        </p:txBody>
      </p:sp>
      <p:sp>
        <p:nvSpPr>
          <p:cNvPr id="30722" name="Rectangle 4"/>
          <p:cNvSpPr>
            <a:spLocks noGrp="1" noChangeArrowheads="1"/>
          </p:cNvSpPr>
          <p:nvPr>
            <p:ph idx="1"/>
          </p:nvPr>
        </p:nvSpPr>
        <p:spPr/>
        <p:txBody>
          <a:bodyPr/>
          <a:lstStyle/>
          <a:p>
            <a:pPr marL="476250" indent="-476250" eaLnBrk="1" hangingPunct="1"/>
            <a:r>
              <a:rPr lang="en-GB" sz="2800" dirty="0" smtClean="0"/>
              <a:t>Main reasons for providing references</a:t>
            </a:r>
          </a:p>
          <a:p>
            <a:pPr marL="857250" lvl="1" indent="-400050" eaLnBrk="1" hangingPunct="1"/>
            <a:r>
              <a:rPr lang="en-GB" sz="2400" dirty="0" smtClean="0"/>
              <a:t>Acknowledgment</a:t>
            </a:r>
          </a:p>
          <a:p>
            <a:pPr marL="857250" lvl="1" indent="-400050" eaLnBrk="1" hangingPunct="1"/>
            <a:r>
              <a:rPr lang="en-GB" sz="2400" dirty="0" smtClean="0"/>
              <a:t>Plagiarism</a:t>
            </a:r>
          </a:p>
          <a:p>
            <a:pPr marL="857250" lvl="1" indent="-400050" eaLnBrk="1" hangingPunct="1"/>
            <a:r>
              <a:rPr lang="en-GB" sz="2400" dirty="0" smtClean="0"/>
              <a:t>Helps your reader</a:t>
            </a:r>
          </a:p>
          <a:p>
            <a:pPr marL="857250" lvl="1" indent="-400050" eaLnBrk="1" hangingPunct="1"/>
            <a:r>
              <a:rPr lang="en-GB" sz="2400" dirty="0" smtClean="0"/>
              <a:t>Helps the writer</a:t>
            </a:r>
          </a:p>
          <a:p>
            <a:pPr marL="857250" lvl="1" indent="-400050" eaLnBrk="1" hangingPunct="1"/>
            <a:r>
              <a:rPr lang="en-GB" sz="2400" dirty="0" smtClean="0"/>
              <a:t>Increase in confidence</a:t>
            </a:r>
          </a:p>
          <a:p>
            <a:pPr marL="857250" lvl="1" indent="-400050" eaLnBrk="1" hangingPunct="1"/>
            <a:r>
              <a:rPr lang="en-GB" sz="2400" dirty="0" smtClean="0"/>
              <a:t>Strengthens your writing and helps you attain better marks or grades</a:t>
            </a:r>
          </a:p>
          <a:p>
            <a:pPr marL="476250" indent="-476250" eaLnBrk="1" hangingPunct="1">
              <a:buFont typeface="Wingdings" pitchFamily="2" charset="2"/>
              <a:buNone/>
            </a:pPr>
            <a:endParaRPr lang="en-GB" sz="21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en-GB" b="1" dirty="0" smtClean="0"/>
              <a:t>Referencing</a:t>
            </a:r>
            <a:endParaRPr lang="cy-GB" b="1" dirty="0" smtClean="0"/>
          </a:p>
        </p:txBody>
      </p:sp>
      <p:sp>
        <p:nvSpPr>
          <p:cNvPr id="31746" name="Rectangle 4"/>
          <p:cNvSpPr>
            <a:spLocks noGrp="1" noChangeArrowheads="1"/>
          </p:cNvSpPr>
          <p:nvPr>
            <p:ph idx="1"/>
          </p:nvPr>
        </p:nvSpPr>
        <p:spPr/>
        <p:txBody>
          <a:bodyPr/>
          <a:lstStyle/>
          <a:p>
            <a:pPr eaLnBrk="1" hangingPunct="1">
              <a:lnSpc>
                <a:spcPct val="80000"/>
              </a:lnSpc>
            </a:pPr>
            <a:r>
              <a:rPr lang="en-GB" sz="2400" dirty="0" smtClean="0"/>
              <a:t>Adds weight to your discussion and arguments</a:t>
            </a:r>
          </a:p>
          <a:p>
            <a:pPr eaLnBrk="1" hangingPunct="1">
              <a:lnSpc>
                <a:spcPct val="80000"/>
              </a:lnSpc>
            </a:pPr>
            <a:r>
              <a:rPr lang="en-GB" sz="2400" dirty="0" smtClean="0"/>
              <a:t>References also show you have read widely on the subject and considered and analysed the writings of others</a:t>
            </a:r>
          </a:p>
          <a:p>
            <a:pPr eaLnBrk="1" hangingPunct="1">
              <a:lnSpc>
                <a:spcPct val="80000"/>
              </a:lnSpc>
            </a:pPr>
            <a:r>
              <a:rPr lang="en-GB" sz="2400" dirty="0" smtClean="0"/>
              <a:t>Shows the tutor/reader what you have read and allows them to appreciate your contribution to the subject</a:t>
            </a:r>
          </a:p>
          <a:p>
            <a:pPr eaLnBrk="1" hangingPunct="1">
              <a:lnSpc>
                <a:spcPct val="80000"/>
              </a:lnSpc>
            </a:pPr>
            <a:r>
              <a:rPr lang="en-GB" sz="2400" dirty="0" smtClean="0"/>
              <a:t>Establish the credibility and authority of your ideas and arguments</a:t>
            </a:r>
          </a:p>
          <a:p>
            <a:pPr eaLnBrk="1" hangingPunct="1">
              <a:lnSpc>
                <a:spcPct val="80000"/>
              </a:lnSpc>
            </a:pPr>
            <a:r>
              <a:rPr lang="en-GB" sz="2400" dirty="0" smtClean="0"/>
              <a:t>Demonstrates that you have spent time in locating, reading and analysing material and formed your own views and opinions.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p:cNvSpPr>
            <a:spLocks noGrp="1" noChangeArrowheads="1"/>
          </p:cNvSpPr>
          <p:nvPr>
            <p:ph type="title"/>
          </p:nvPr>
        </p:nvSpPr>
        <p:spPr/>
        <p:txBody>
          <a:bodyPr/>
          <a:lstStyle/>
          <a:p>
            <a:pPr eaLnBrk="1" hangingPunct="1"/>
            <a:r>
              <a:rPr lang="en-GB" sz="3200" b="1" dirty="0" smtClean="0"/>
              <a:t>Referencing</a:t>
            </a:r>
            <a:endParaRPr lang="cy-GB" sz="3200" b="1" dirty="0" smtClean="0"/>
          </a:p>
        </p:txBody>
      </p:sp>
      <p:sp>
        <p:nvSpPr>
          <p:cNvPr id="32770" name="Rectangle 3"/>
          <p:cNvSpPr>
            <a:spLocks noGrp="1" noChangeArrowheads="1"/>
          </p:cNvSpPr>
          <p:nvPr>
            <p:ph idx="1"/>
          </p:nvPr>
        </p:nvSpPr>
        <p:spPr/>
        <p:txBody>
          <a:bodyPr/>
          <a:lstStyle/>
          <a:p>
            <a:pPr eaLnBrk="1" hangingPunct="1">
              <a:lnSpc>
                <a:spcPct val="80000"/>
              </a:lnSpc>
            </a:pPr>
            <a:endParaRPr lang="en-GB" sz="1900" dirty="0" smtClean="0"/>
          </a:p>
          <a:p>
            <a:pPr eaLnBrk="1" hangingPunct="1">
              <a:lnSpc>
                <a:spcPct val="80000"/>
              </a:lnSpc>
            </a:pPr>
            <a:r>
              <a:rPr lang="en-GB" sz="2800" dirty="0" smtClean="0"/>
              <a:t>When do you provide a reference?</a:t>
            </a:r>
          </a:p>
          <a:p>
            <a:pPr lvl="1" eaLnBrk="1" hangingPunct="1">
              <a:lnSpc>
                <a:spcPct val="80000"/>
              </a:lnSpc>
            </a:pPr>
            <a:r>
              <a:rPr lang="en-GB" sz="2400" dirty="0" smtClean="0"/>
              <a:t>You must give the reference whenever you draw on a source of information </a:t>
            </a:r>
          </a:p>
          <a:p>
            <a:pPr lvl="1" eaLnBrk="1" hangingPunct="1">
              <a:lnSpc>
                <a:spcPct val="80000"/>
              </a:lnSpc>
            </a:pPr>
            <a:r>
              <a:rPr lang="en-GB" sz="2400" dirty="0" smtClean="0"/>
              <a:t>Inspiration</a:t>
            </a:r>
          </a:p>
          <a:p>
            <a:pPr lvl="1" eaLnBrk="1" hangingPunct="1">
              <a:lnSpc>
                <a:spcPct val="80000"/>
              </a:lnSpc>
            </a:pPr>
            <a:r>
              <a:rPr lang="en-GB" sz="2400" dirty="0" smtClean="0"/>
              <a:t>Source of a theory, argument or viewpoint</a:t>
            </a:r>
          </a:p>
          <a:p>
            <a:pPr lvl="1" eaLnBrk="1" hangingPunct="1">
              <a:lnSpc>
                <a:spcPct val="80000"/>
              </a:lnSpc>
            </a:pPr>
            <a:r>
              <a:rPr lang="en-GB" sz="2400" dirty="0" smtClean="0"/>
              <a:t>Specific information</a:t>
            </a:r>
          </a:p>
          <a:p>
            <a:pPr lvl="1" eaLnBrk="1" hangingPunct="1">
              <a:lnSpc>
                <a:spcPct val="80000"/>
              </a:lnSpc>
            </a:pPr>
            <a:r>
              <a:rPr lang="en-GB" sz="2400" dirty="0" smtClean="0"/>
              <a:t>Direct Quotations</a:t>
            </a:r>
          </a:p>
          <a:p>
            <a:pPr lvl="1" eaLnBrk="1" hangingPunct="1">
              <a:lnSpc>
                <a:spcPct val="80000"/>
              </a:lnSpc>
            </a:pPr>
            <a:r>
              <a:rPr lang="en-GB" sz="2400" dirty="0" smtClean="0"/>
              <a:t>Text and electronic information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GB" sz="2800" b="1" dirty="0" smtClean="0"/>
              <a:t>Which referencing style should I use?</a:t>
            </a:r>
          </a:p>
        </p:txBody>
      </p:sp>
      <p:sp>
        <p:nvSpPr>
          <p:cNvPr id="33794" name="Rectangle 4"/>
          <p:cNvSpPr>
            <a:spLocks noGrp="1" noChangeArrowheads="1"/>
          </p:cNvSpPr>
          <p:nvPr>
            <p:ph idx="1"/>
          </p:nvPr>
        </p:nvSpPr>
        <p:spPr/>
        <p:txBody>
          <a:bodyPr/>
          <a:lstStyle/>
          <a:p>
            <a:pPr eaLnBrk="1" hangingPunct="1">
              <a:lnSpc>
                <a:spcPct val="80000"/>
              </a:lnSpc>
            </a:pPr>
            <a:r>
              <a:rPr lang="en-GB" sz="2800" dirty="0" smtClean="0"/>
              <a:t>There are many styles of referencing and this is a cause of understandable confusion for many students.</a:t>
            </a:r>
          </a:p>
          <a:p>
            <a:pPr eaLnBrk="1" hangingPunct="1">
              <a:lnSpc>
                <a:spcPct val="80000"/>
              </a:lnSpc>
            </a:pPr>
            <a:r>
              <a:rPr lang="en-GB" sz="2800" dirty="0" smtClean="0"/>
              <a:t>You will need to use the </a:t>
            </a:r>
            <a:r>
              <a:rPr lang="en-GB" sz="2800" b="1" dirty="0" smtClean="0"/>
              <a:t>Harvard referencing style</a:t>
            </a:r>
            <a:r>
              <a:rPr lang="en-GB" sz="2800" dirty="0" smtClean="0"/>
              <a:t> – which emphasises the name of the author and publication year in the text and full bibliographic details in a reference list.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ChangeArrowheads="1"/>
          </p:cNvSpPr>
          <p:nvPr>
            <p:ph type="title"/>
          </p:nvPr>
        </p:nvSpPr>
        <p:spPr/>
        <p:txBody>
          <a:bodyPr/>
          <a:lstStyle/>
          <a:p>
            <a:pPr eaLnBrk="1" hangingPunct="1"/>
            <a:r>
              <a:rPr lang="en-GB" b="1" dirty="0" smtClean="0"/>
              <a:t>Referencing         </a:t>
            </a:r>
            <a:r>
              <a:rPr lang="en-GB" dirty="0" smtClean="0"/>
              <a:t/>
            </a:r>
            <a:br>
              <a:rPr lang="en-GB" dirty="0" smtClean="0"/>
            </a:br>
            <a:endParaRPr lang="en-GB" dirty="0" smtClean="0"/>
          </a:p>
        </p:txBody>
      </p:sp>
      <p:sp>
        <p:nvSpPr>
          <p:cNvPr id="34818" name="Rectangle 4"/>
          <p:cNvSpPr>
            <a:spLocks noGrp="1" noChangeArrowheads="1"/>
          </p:cNvSpPr>
          <p:nvPr>
            <p:ph idx="1"/>
          </p:nvPr>
        </p:nvSpPr>
        <p:spPr/>
        <p:txBody>
          <a:bodyPr/>
          <a:lstStyle/>
          <a:p>
            <a:pPr eaLnBrk="1" hangingPunct="1"/>
            <a:r>
              <a:rPr lang="en-GB" sz="2400" dirty="0" smtClean="0"/>
              <a:t>What information is included in a reference?</a:t>
            </a:r>
          </a:p>
          <a:p>
            <a:pPr eaLnBrk="1" hangingPunct="1"/>
            <a:r>
              <a:rPr lang="en-GB" sz="2400" dirty="0" smtClean="0"/>
              <a:t>In-text citations give the brief (abbreviated) details of the work that you are quoting from, or to which you are referring in your text.</a:t>
            </a:r>
          </a:p>
          <a:p>
            <a:pPr eaLnBrk="1" hangingPunct="1"/>
            <a:r>
              <a:rPr lang="en-GB" sz="2400" dirty="0" smtClean="0"/>
              <a:t>These citations will then link to the full reference in your reference list and/or bibliography at the end of your work, which is arranged in alphabetical order by author</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pPr eaLnBrk="1" hangingPunct="1"/>
            <a:r>
              <a:rPr lang="en-GB" dirty="0" smtClean="0"/>
              <a:t>Example</a:t>
            </a:r>
            <a:endParaRPr lang="cy-GB" dirty="0" smtClean="0"/>
          </a:p>
        </p:txBody>
      </p:sp>
      <p:sp>
        <p:nvSpPr>
          <p:cNvPr id="35842" name="Content Placeholder 2"/>
          <p:cNvSpPr>
            <a:spLocks noGrp="1"/>
          </p:cNvSpPr>
          <p:nvPr>
            <p:ph idx="1"/>
          </p:nvPr>
        </p:nvSpPr>
        <p:spPr/>
        <p:txBody>
          <a:bodyPr/>
          <a:lstStyle/>
          <a:p>
            <a:pPr eaLnBrk="1" hangingPunct="1">
              <a:lnSpc>
                <a:spcPct val="90000"/>
              </a:lnSpc>
            </a:pPr>
            <a:r>
              <a:rPr lang="en-GB" sz="2400" dirty="0" smtClean="0"/>
              <a:t>Youth work provides opportunities to approach and respond to young people in a distinct way, and of prompting them to reach for more than they might otherwise have considered or even thought possible for themselves (Davies, 2010). It supports young people to believe in themselves and that they can develop and maintain positive relationships with adults. </a:t>
            </a:r>
          </a:p>
          <a:p>
            <a:pPr eaLnBrk="1" hangingPunct="1">
              <a:lnSpc>
                <a:spcPct val="90000"/>
              </a:lnSpc>
            </a:pPr>
            <a:endParaRPr lang="en-GB" sz="2100"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p:txBody>
          <a:bodyPr/>
          <a:lstStyle/>
          <a:p>
            <a:pPr eaLnBrk="1" hangingPunct="1"/>
            <a:r>
              <a:rPr lang="en-GB" b="1" dirty="0" smtClean="0"/>
              <a:t>Referencing</a:t>
            </a:r>
            <a:br>
              <a:rPr lang="en-GB" b="1" dirty="0" smtClean="0"/>
            </a:br>
            <a:endParaRPr lang="en-GB" dirty="0" smtClean="0"/>
          </a:p>
        </p:txBody>
      </p:sp>
      <p:sp>
        <p:nvSpPr>
          <p:cNvPr id="37890" name="Content Placeholder 2"/>
          <p:cNvSpPr>
            <a:spLocks noGrp="1"/>
          </p:cNvSpPr>
          <p:nvPr>
            <p:ph idx="1"/>
          </p:nvPr>
        </p:nvSpPr>
        <p:spPr/>
        <p:txBody>
          <a:bodyPr/>
          <a:lstStyle/>
          <a:p>
            <a:pPr eaLnBrk="1" hangingPunct="1"/>
            <a:r>
              <a:rPr lang="en-GB" sz="3200" dirty="0" smtClean="0"/>
              <a:t>Your citation should follow this format</a:t>
            </a:r>
          </a:p>
          <a:p>
            <a:pPr lvl="1" eaLnBrk="1" hangingPunct="1"/>
            <a:r>
              <a:rPr lang="en-GB" sz="1800" dirty="0" smtClean="0"/>
              <a:t>Author or editor’s surname</a:t>
            </a:r>
          </a:p>
          <a:p>
            <a:pPr lvl="1" eaLnBrk="1" hangingPunct="1"/>
            <a:r>
              <a:rPr lang="en-GB" sz="1800" dirty="0" smtClean="0"/>
              <a:t>Year of publication, followed by a comma</a:t>
            </a:r>
          </a:p>
          <a:p>
            <a:pPr lvl="1" eaLnBrk="1" hangingPunct="1"/>
            <a:r>
              <a:rPr lang="en-GB" sz="1800" dirty="0" smtClean="0"/>
              <a:t>Page number(s) if required</a:t>
            </a:r>
          </a:p>
          <a:p>
            <a:pPr lvl="1" eaLnBrk="1" hangingPunct="1"/>
            <a:r>
              <a:rPr lang="en-GB" sz="1800" dirty="0" smtClean="0"/>
              <a:t>If you are quoting directly or using ideas from a specific page or pages of a work, you must include the page number</a:t>
            </a:r>
            <a:r>
              <a:rPr lang="en-GB" sz="1600" dirty="0" smtClean="0"/>
              <a:t>(S) </a:t>
            </a:r>
            <a:r>
              <a:rPr lang="en-GB" sz="1800" dirty="0" smtClean="0"/>
              <a:t>in your citation</a:t>
            </a:r>
            <a:r>
              <a:rPr lang="en-GB" sz="1600" dirty="0" smtClean="0"/>
              <a:t>.</a:t>
            </a:r>
            <a:endParaRPr lang="en-GB" sz="1400" dirty="0" smtClean="0"/>
          </a:p>
          <a:p>
            <a:pPr lvl="1" eaLnBrk="1" hangingPunct="1"/>
            <a:r>
              <a:rPr lang="en-GB" sz="1800" dirty="0" smtClean="0"/>
              <a:t>Insert the abbreviation p. (or pp.) before the page number(s)</a:t>
            </a:r>
          </a:p>
          <a:p>
            <a:pPr lvl="1" eaLnBrk="1" hangingPunct="1"/>
            <a:r>
              <a:rPr lang="en-GB" sz="1800" dirty="0" smtClean="0"/>
              <a:t>If your citation refers to a complete work or to ideas that run through an entire work, your citation would simply use the author and date details</a:t>
            </a:r>
            <a:endParaRPr lang="en-GB" sz="2000" dirty="0" smtClean="0"/>
          </a:p>
          <a:p>
            <a:pPr lvl="1" eaLnBrk="1" hangingPunct="1"/>
            <a:endParaRPr lang="en-GB" sz="1600" dirty="0"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E.g.</a:t>
            </a:r>
            <a:endParaRPr lang="en-GB" dirty="0"/>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dirty="0" smtClean="0">
                <a:solidFill>
                  <a:prstClr val="black"/>
                </a:solidFill>
                <a:latin typeface="Arial" panose="020B0604020202020204" pitchFamily="34" charset="0"/>
                <a:cs typeface="Arial" panose="020B0604020202020204" pitchFamily="34" charset="0"/>
              </a:rPr>
              <a:t>‘</a:t>
            </a:r>
            <a:r>
              <a:rPr lang="en-US" altLang="en-US" sz="3200" dirty="0" smtClean="0">
                <a:solidFill>
                  <a:prstClr val="black"/>
                </a:solidFill>
                <a:latin typeface="Arial" panose="020B0604020202020204" pitchFamily="34" charset="0"/>
                <a:cs typeface="Arial" panose="020B0604020202020204" pitchFamily="34" charset="0"/>
              </a:rPr>
              <a:t>You </a:t>
            </a:r>
            <a:r>
              <a:rPr lang="en-US" altLang="en-US" sz="3200" dirty="0">
                <a:solidFill>
                  <a:prstClr val="black"/>
                </a:solidFill>
                <a:latin typeface="Arial" panose="020B0604020202020204" pitchFamily="34" charset="0"/>
                <a:cs typeface="Arial" panose="020B0604020202020204" pitchFamily="34" charset="0"/>
              </a:rPr>
              <a:t>will no doubt be aware that plagiarism is a hot topic of discussion in higher </a:t>
            </a:r>
            <a:r>
              <a:rPr lang="en-US" altLang="en-US" sz="3200" dirty="0" smtClean="0">
                <a:solidFill>
                  <a:prstClr val="black"/>
                </a:solidFill>
                <a:latin typeface="Arial" panose="020B0604020202020204" pitchFamily="34" charset="0"/>
                <a:cs typeface="Arial" panose="020B0604020202020204" pitchFamily="34" charset="0"/>
              </a:rPr>
              <a:t>education’ </a:t>
            </a:r>
            <a:r>
              <a:rPr lang="en-US" altLang="en-US" sz="3200" dirty="0">
                <a:solidFill>
                  <a:prstClr val="black"/>
                </a:solidFill>
                <a:latin typeface="Arial" panose="020B0604020202020204" pitchFamily="34" charset="0"/>
                <a:cs typeface="Arial" panose="020B0604020202020204" pitchFamily="34" charset="0"/>
              </a:rPr>
              <a:t>(Neville, 2007, p.27</a:t>
            </a:r>
            <a:r>
              <a:rPr lang="en-US" altLang="en-US" sz="3200" dirty="0" smtClean="0">
                <a:solidFill>
                  <a:prstClr val="black"/>
                </a:solidFill>
                <a:latin typeface="Arial" panose="020B0604020202020204" pitchFamily="34" charset="0"/>
                <a:cs typeface="Arial" panose="020B0604020202020204" pitchFamily="34" charset="0"/>
              </a:rPr>
              <a:t>).</a:t>
            </a:r>
          </a:p>
          <a:p>
            <a:pPr>
              <a:buNone/>
            </a:pPr>
            <a:r>
              <a:rPr lang="en-US" altLang="en-US" sz="3200" dirty="0" smtClean="0">
                <a:latin typeface="Arial" panose="020B0604020202020204" pitchFamily="34" charset="0"/>
                <a:cs typeface="Arial" panose="020B0604020202020204" pitchFamily="34" charset="0"/>
              </a:rPr>
              <a:t>NEU/OR</a:t>
            </a:r>
          </a:p>
          <a:p>
            <a:pPr>
              <a:buNone/>
            </a:pPr>
            <a:r>
              <a:rPr lang="en-US" altLang="en-US" sz="3200" dirty="0" smtClean="0">
                <a:latin typeface="Arial" panose="020B0604020202020204" pitchFamily="34" charset="0"/>
                <a:cs typeface="Arial" panose="020B0604020202020204" pitchFamily="34" charset="0"/>
              </a:rPr>
              <a:t>	</a:t>
            </a:r>
          </a:p>
          <a:p>
            <a:pPr>
              <a:buNone/>
            </a:pPr>
            <a:r>
              <a:rPr lang="en-US" altLang="en-US" dirty="0">
                <a:latin typeface="Arial" panose="020B0604020202020204" pitchFamily="34" charset="0"/>
                <a:cs typeface="Arial" panose="020B0604020202020204" pitchFamily="34" charset="0"/>
              </a:rPr>
              <a:t>	</a:t>
            </a:r>
            <a:r>
              <a:rPr lang="en-US" altLang="en-US" sz="3200" dirty="0" smtClean="0">
                <a:latin typeface="Arial" panose="020B0604020202020204" pitchFamily="34" charset="0"/>
                <a:cs typeface="Arial" panose="020B0604020202020204" pitchFamily="34" charset="0"/>
              </a:rPr>
              <a:t>Neville </a:t>
            </a:r>
            <a:r>
              <a:rPr lang="en-US" altLang="en-US" sz="3200" dirty="0">
                <a:latin typeface="Arial" panose="020B0604020202020204" pitchFamily="34" charset="0"/>
                <a:cs typeface="Arial" panose="020B0604020202020204" pitchFamily="34" charset="0"/>
              </a:rPr>
              <a:t>(2007, p.27) believes that </a:t>
            </a:r>
            <a:r>
              <a:rPr lang="en-US" altLang="en-US" sz="3200" dirty="0" smtClean="0">
                <a:latin typeface="Arial" panose="020B0604020202020204" pitchFamily="34" charset="0"/>
                <a:cs typeface="Arial" panose="020B0604020202020204" pitchFamily="34" charset="0"/>
              </a:rPr>
              <a:t>‘plagiarism is </a:t>
            </a:r>
            <a:r>
              <a:rPr lang="en-US" altLang="en-US" sz="3200" dirty="0">
                <a:latin typeface="Arial" panose="020B0604020202020204" pitchFamily="34" charset="0"/>
                <a:cs typeface="Arial" panose="020B0604020202020204" pitchFamily="34" charset="0"/>
              </a:rPr>
              <a:t>a hot topic of discussion in higher </a:t>
            </a:r>
            <a:r>
              <a:rPr lang="en-US" altLang="en-US" sz="3200" dirty="0" smtClean="0">
                <a:latin typeface="Arial" panose="020B0604020202020204" pitchFamily="34" charset="0"/>
                <a:cs typeface="Arial" panose="020B0604020202020204" pitchFamily="34" charset="0"/>
              </a:rPr>
              <a:t>education’.</a:t>
            </a:r>
            <a:endParaRPr lang="en-US" altLang="en-US" sz="3200" dirty="0">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263025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b="1" dirty="0" smtClean="0">
                <a:latin typeface="Arial" panose="020B0604020202020204" pitchFamily="34" charset="0"/>
                <a:cs typeface="Arial" panose="020B0604020202020204" pitchFamily="34" charset="0"/>
              </a:rPr>
              <a:t>Referring to other authors’ works</a:t>
            </a:r>
            <a:endParaRPr lang="en-GB"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p:txBody>
          <a:bodyPr/>
          <a:lstStyle/>
          <a:p>
            <a:pPr marL="365125" lvl="0" indent="-255588" fontAlgn="base">
              <a:spcBef>
                <a:spcPts val="400"/>
              </a:spcBef>
              <a:spcAft>
                <a:spcPct val="0"/>
              </a:spcAft>
              <a:buClr>
                <a:srgbClr val="2DA2BF"/>
              </a:buClr>
              <a:buSzPct val="68000"/>
              <a:buNone/>
            </a:pPr>
            <a:endParaRPr lang="en-US" altLang="en-US" sz="2700" dirty="0">
              <a:solidFill>
                <a:prstClr val="black"/>
              </a:solidFill>
              <a:latin typeface="Lucida Sans Unicode"/>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Plagiarism in higher education has been debated at length (</a:t>
            </a:r>
            <a:r>
              <a:rPr lang="en-US" altLang="en-US" sz="2800" dirty="0" smtClean="0">
                <a:solidFill>
                  <a:prstClr val="black"/>
                </a:solidFill>
                <a:latin typeface="Arial" panose="020B0604020202020204" pitchFamily="34" charset="0"/>
                <a:cs typeface="Arial" panose="020B0604020202020204" pitchFamily="34" charset="0"/>
              </a:rPr>
              <a:t>Neville, </a:t>
            </a:r>
            <a:r>
              <a:rPr lang="en-US" altLang="en-US" sz="2800" dirty="0">
                <a:solidFill>
                  <a:prstClr val="black"/>
                </a:solidFill>
                <a:latin typeface="Arial" panose="020B0604020202020204" pitchFamily="34" charset="0"/>
                <a:cs typeface="Arial" panose="020B0604020202020204" pitchFamily="34" charset="0"/>
              </a:rPr>
              <a:t>2007).</a:t>
            </a:r>
          </a:p>
          <a:p>
            <a:pPr marL="365125" lvl="0" indent="-255588" fontAlgn="base">
              <a:spcBef>
                <a:spcPts val="400"/>
              </a:spcBef>
              <a:spcAft>
                <a:spcPct val="0"/>
              </a:spcAft>
              <a:buClr>
                <a:srgbClr val="2DA2BF"/>
              </a:buClr>
              <a:buSzPct val="68000"/>
              <a:buNone/>
            </a:pPr>
            <a:r>
              <a:rPr lang="en-US" altLang="en-US" sz="2800" dirty="0" smtClean="0">
                <a:solidFill>
                  <a:prstClr val="black"/>
                </a:solidFill>
                <a:latin typeface="Arial" panose="020B0604020202020204" pitchFamily="34" charset="0"/>
                <a:cs typeface="Arial" panose="020B0604020202020204" pitchFamily="34" charset="0"/>
              </a:rPr>
              <a:t>Or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54207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normAutofit/>
          </a:bodyPr>
          <a:lstStyle/>
          <a:p>
            <a:r>
              <a:rPr lang="en-GB" sz="3200" dirty="0" smtClean="0">
                <a:latin typeface="Arial" panose="020B0604020202020204" pitchFamily="34" charset="0"/>
                <a:cs typeface="Arial" panose="020B0604020202020204" pitchFamily="34" charset="0"/>
              </a:rPr>
              <a:t>You will be referring to other authors’ work much more often than directly quoting their work</a:t>
            </a:r>
          </a:p>
          <a:p>
            <a:r>
              <a:rPr lang="en-GB" sz="3200" dirty="0" smtClean="0">
                <a:latin typeface="Arial" panose="020B0604020202020204" pitchFamily="34" charset="0"/>
                <a:cs typeface="Arial" panose="020B0604020202020204" pitchFamily="34" charset="0"/>
              </a:rPr>
              <a:t>Learn to do this accurately</a:t>
            </a:r>
            <a:endParaRPr lang="cy-GB" sz="3200" dirty="0" smtClean="0">
              <a:latin typeface="Arial" panose="020B0604020202020204" pitchFamily="34" charset="0"/>
              <a:cs typeface="Arial" panose="020B0604020202020204" pitchFamily="34" charset="0"/>
            </a:endParaRPr>
          </a:p>
          <a:p>
            <a:endParaRPr lang="cy-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03722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z="2400" b="1" dirty="0" smtClean="0"/>
              <a:t>Words to introduce the source of information</a:t>
            </a:r>
            <a:endParaRPr lang="cy-GB" sz="2400" b="1" dirty="0" smtClean="0"/>
          </a:p>
        </p:txBody>
      </p:sp>
      <p:sp>
        <p:nvSpPr>
          <p:cNvPr id="14339" name="Rectangle 4"/>
          <p:cNvSpPr>
            <a:spLocks noGrp="1" noChangeArrowheads="1"/>
          </p:cNvSpPr>
          <p:nvPr>
            <p:ph idx="1"/>
          </p:nvPr>
        </p:nvSpPr>
        <p:spPr/>
        <p:txBody>
          <a:bodyPr/>
          <a:lstStyle/>
          <a:p>
            <a:pPr eaLnBrk="1" hangingPunct="1">
              <a:lnSpc>
                <a:spcPct val="90000"/>
              </a:lnSpc>
            </a:pPr>
            <a:r>
              <a:rPr lang="en-GB" sz="2800" dirty="0" smtClean="0"/>
              <a:t>According to…</a:t>
            </a:r>
          </a:p>
          <a:p>
            <a:pPr eaLnBrk="1" hangingPunct="1">
              <a:lnSpc>
                <a:spcPct val="90000"/>
              </a:lnSpc>
            </a:pPr>
            <a:r>
              <a:rPr lang="en-GB" sz="2800" dirty="0" smtClean="0"/>
              <a:t>Enoch and Lewis (2011) suggest…</a:t>
            </a:r>
          </a:p>
          <a:p>
            <a:pPr eaLnBrk="1" hangingPunct="1">
              <a:lnSpc>
                <a:spcPct val="90000"/>
              </a:lnSpc>
            </a:pPr>
            <a:r>
              <a:rPr lang="en-GB" sz="2800" dirty="0" smtClean="0"/>
              <a:t>Williams (2009) argues that…</a:t>
            </a:r>
          </a:p>
          <a:p>
            <a:pPr eaLnBrk="1" hangingPunct="1">
              <a:lnSpc>
                <a:spcPct val="90000"/>
              </a:lnSpc>
            </a:pPr>
            <a:r>
              <a:rPr lang="en-GB" sz="2800" dirty="0" smtClean="0"/>
              <a:t>Rose (2003) believes…</a:t>
            </a:r>
          </a:p>
          <a:p>
            <a:pPr eaLnBrk="1" hangingPunct="1">
              <a:lnSpc>
                <a:spcPct val="90000"/>
              </a:lnSpc>
            </a:pPr>
            <a:r>
              <a:rPr lang="en-GB" sz="2800" dirty="0" smtClean="0"/>
              <a:t>Welton (2000) states that…</a:t>
            </a:r>
          </a:p>
          <a:p>
            <a:pPr eaLnBrk="1" hangingPunct="1">
              <a:lnSpc>
                <a:spcPct val="90000"/>
              </a:lnSpc>
            </a:pPr>
            <a:r>
              <a:rPr lang="en-GB" sz="2800" dirty="0" smtClean="0"/>
              <a:t>Davies (1999) considers…</a:t>
            </a:r>
          </a:p>
          <a:p>
            <a:pPr eaLnBrk="1" hangingPunct="1">
              <a:lnSpc>
                <a:spcPct val="90000"/>
              </a:lnSpc>
            </a:pPr>
            <a:r>
              <a:rPr lang="en-GB" sz="2800" dirty="0" smtClean="0"/>
              <a:t>Jones (2002) implies in his research…</a:t>
            </a:r>
          </a:p>
          <a:p>
            <a:pPr eaLnBrk="1" hangingPunct="1"/>
            <a:endParaRPr lang="en-GB" sz="2500" dirty="0" smtClean="0"/>
          </a:p>
        </p:txBody>
      </p:sp>
    </p:spTree>
    <p:extLst>
      <p:ext uri="{BB962C8B-B14F-4D97-AF65-F5344CB8AC3E}">
        <p14:creationId xmlns:p14="http://schemas.microsoft.com/office/powerpoint/2010/main" val="15838569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p:txBody>
          <a:bodyPr/>
          <a:lstStyle/>
          <a:p>
            <a:pPr eaLnBrk="1" hangingPunct="1"/>
            <a:r>
              <a:rPr lang="en-GB" b="1" dirty="0" smtClean="0"/>
              <a:t>Setting out quotations</a:t>
            </a:r>
            <a:endParaRPr lang="cy-GB" b="1" dirty="0" smtClean="0"/>
          </a:p>
        </p:txBody>
      </p:sp>
      <p:sp>
        <p:nvSpPr>
          <p:cNvPr id="39938" name="Content Placeholder 2"/>
          <p:cNvSpPr>
            <a:spLocks noGrp="1"/>
          </p:cNvSpPr>
          <p:nvPr>
            <p:ph idx="1"/>
          </p:nvPr>
        </p:nvSpPr>
        <p:spPr/>
        <p:txBody>
          <a:bodyPr/>
          <a:lstStyle/>
          <a:p>
            <a:pPr eaLnBrk="1" hangingPunct="1">
              <a:spcBef>
                <a:spcPct val="50000"/>
              </a:spcBef>
              <a:buFontTx/>
              <a:buChar char="•"/>
            </a:pPr>
            <a:r>
              <a:rPr lang="en-GB" sz="1800" dirty="0" smtClean="0"/>
              <a:t>Quotations should be relevant to your argument and used sensibly in your text. </a:t>
            </a:r>
          </a:p>
          <a:p>
            <a:pPr eaLnBrk="1" hangingPunct="1">
              <a:spcBef>
                <a:spcPct val="50000"/>
              </a:spcBef>
              <a:buFontTx/>
              <a:buChar char="•"/>
            </a:pPr>
            <a:r>
              <a:rPr lang="en-GB" sz="1800" dirty="0"/>
              <a:t>U</a:t>
            </a:r>
            <a:r>
              <a:rPr lang="en-GB" sz="1800" dirty="0" smtClean="0"/>
              <a:t>sed sparingly and for emphasis – and only if the words really are worth quoting</a:t>
            </a:r>
          </a:p>
          <a:p>
            <a:pPr eaLnBrk="1" hangingPunct="1">
              <a:spcBef>
                <a:spcPct val="50000"/>
              </a:spcBef>
              <a:buFontTx/>
              <a:buChar char="•"/>
            </a:pPr>
            <a:r>
              <a:rPr lang="en-GB" sz="1800" dirty="0" smtClean="0"/>
              <a:t>An essay which is one long quote after each other is a weak essay, and it does not allow you to demonstrate analysis and evaluation skills.</a:t>
            </a:r>
          </a:p>
          <a:p>
            <a:pPr eaLnBrk="1" hangingPunct="1">
              <a:spcBef>
                <a:spcPct val="50000"/>
              </a:spcBef>
              <a:buFontTx/>
              <a:buChar char="•"/>
            </a:pPr>
            <a:r>
              <a:rPr lang="en-GB" sz="1800" dirty="0" smtClean="0"/>
              <a:t>Excessive use of quotations can disrupt the flow of your writing and prevent the reader from following the logic of your reasoning</a:t>
            </a:r>
          </a:p>
          <a:p>
            <a:pPr eaLnBrk="1" hangingPunct="1">
              <a:spcBef>
                <a:spcPct val="50000"/>
              </a:spcBef>
              <a:buFont typeface="Wingdings" pitchFamily="2" charset="2"/>
              <a:buNone/>
            </a:pPr>
            <a:r>
              <a:rPr lang="en-GB" sz="1600" dirty="0" smtClean="0"/>
              <a:t>				</a:t>
            </a:r>
          </a:p>
          <a:p>
            <a:pPr eaLnBrk="1" hangingPunct="1">
              <a:spcBef>
                <a:spcPct val="50000"/>
              </a:spcBef>
              <a:buFont typeface="Wingdings" pitchFamily="2" charset="2"/>
              <a:buNone/>
            </a:pPr>
            <a:r>
              <a:rPr lang="en-GB" sz="1600" dirty="0" smtClean="0"/>
              <a:t>			</a:t>
            </a:r>
            <a:r>
              <a:rPr lang="en-GB" sz="1400" dirty="0" smtClean="0"/>
              <a:t>(Cottrell, 2008, p. 128)</a:t>
            </a:r>
          </a:p>
          <a:p>
            <a:pPr eaLnBrk="1" hangingPunct="1"/>
            <a:endParaRPr lang="en-GB" dirty="0" smtClean="0"/>
          </a:p>
        </p:txBody>
      </p:sp>
      <p:sp>
        <p:nvSpPr>
          <p:cNvPr id="39939" name="Content Placeholder 3"/>
          <p:cNvSpPr>
            <a:spLocks noGrp="1"/>
          </p:cNvSpPr>
          <p:nvPr>
            <p:ph sz="half" idx="4294967295"/>
          </p:nvPr>
        </p:nvSpPr>
        <p:spPr>
          <a:xfrm>
            <a:off x="5038725" y="1196975"/>
            <a:ext cx="4105275" cy="4732338"/>
          </a:xfrm>
        </p:spPr>
        <p:txBody>
          <a:bodyPr/>
          <a:lstStyle/>
          <a:p>
            <a:pPr eaLnBrk="1" hangingPunct="1">
              <a:spcBef>
                <a:spcPct val="50000"/>
              </a:spcBef>
              <a:buFontTx/>
              <a:buChar char="•"/>
            </a:pPr>
            <a:endParaRPr lang="cy-GB" sz="1600" dirty="0" smtClean="0"/>
          </a:p>
          <a:p>
            <a:pPr eaLnBrk="1" hangingPunct="1"/>
            <a:endParaRPr lang="en-GB" dirty="0"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pPr eaLnBrk="1" hangingPunct="1"/>
            <a:r>
              <a:rPr lang="en-GB" sz="3200" b="1" dirty="0" smtClean="0"/>
              <a:t>In writing a quotation you should:</a:t>
            </a:r>
            <a:endParaRPr lang="en-GB" dirty="0" smtClean="0"/>
          </a:p>
        </p:txBody>
      </p:sp>
      <p:sp>
        <p:nvSpPr>
          <p:cNvPr id="40962" name="Content Placeholder 2"/>
          <p:cNvSpPr>
            <a:spLocks noGrp="1"/>
          </p:cNvSpPr>
          <p:nvPr>
            <p:ph idx="1"/>
          </p:nvPr>
        </p:nvSpPr>
        <p:spPr/>
        <p:txBody>
          <a:bodyPr/>
          <a:lstStyle/>
          <a:p>
            <a:pPr eaLnBrk="1" hangingPunct="1">
              <a:spcBef>
                <a:spcPct val="50000"/>
              </a:spcBef>
            </a:pPr>
            <a:r>
              <a:rPr lang="en-GB" sz="2800" dirty="0" smtClean="0"/>
              <a:t>Copy words and punctuation exactly</a:t>
            </a:r>
          </a:p>
          <a:p>
            <a:pPr lvl="1" eaLnBrk="1" hangingPunct="1">
              <a:spcBef>
                <a:spcPct val="50000"/>
              </a:spcBef>
              <a:buFontTx/>
              <a:buChar char="•"/>
            </a:pPr>
            <a:r>
              <a:rPr lang="en-GB" sz="2000" dirty="0" smtClean="0"/>
              <a:t>use three dots(…) to indicate omitted words</a:t>
            </a:r>
          </a:p>
          <a:p>
            <a:pPr lvl="1" eaLnBrk="1" hangingPunct="1">
              <a:spcBef>
                <a:spcPct val="50000"/>
              </a:spcBef>
              <a:buFontTx/>
              <a:buChar char="•"/>
            </a:pPr>
            <a:r>
              <a:rPr lang="en-GB" sz="2000" dirty="0" smtClean="0"/>
              <a:t>put “quotation marks” around the words you quote</a:t>
            </a:r>
          </a:p>
          <a:p>
            <a:pPr lvl="1" eaLnBrk="1" hangingPunct="1">
              <a:spcBef>
                <a:spcPct val="50000"/>
              </a:spcBef>
              <a:buFontTx/>
              <a:buChar char="•"/>
            </a:pPr>
            <a:r>
              <a:rPr lang="en-GB" sz="2000" dirty="0" smtClean="0"/>
              <a:t>say exactly where the quotation comes from</a:t>
            </a:r>
          </a:p>
          <a:p>
            <a:pPr eaLnBrk="1" hangingPunct="1">
              <a:spcBef>
                <a:spcPct val="50000"/>
              </a:spcBef>
              <a:buFontTx/>
              <a:buChar char="•"/>
            </a:pPr>
            <a:endParaRPr lang="en-GB" sz="2800" dirty="0" smtClean="0"/>
          </a:p>
          <a:p>
            <a:pPr eaLnBrk="1" hangingPunct="1">
              <a:spcBef>
                <a:spcPct val="50000"/>
              </a:spcBef>
              <a:buNone/>
            </a:pPr>
            <a:r>
              <a:rPr lang="en-GB" sz="1600" dirty="0" smtClean="0"/>
              <a:t>		(</a:t>
            </a:r>
            <a:r>
              <a:rPr lang="en-GB" sz="1600" dirty="0"/>
              <a:t>Cottrell, 2008, p. 128)</a:t>
            </a:r>
          </a:p>
          <a:p>
            <a:pPr eaLnBrk="1" hangingPunct="1">
              <a:spcBef>
                <a:spcPct val="50000"/>
              </a:spcBef>
              <a:buFont typeface="Wingdings" pitchFamily="2" charset="2"/>
              <a:buNone/>
            </a:pPr>
            <a:endParaRPr lang="en-GB" sz="1100" dirty="0" smtClean="0"/>
          </a:p>
          <a:p>
            <a:pPr eaLnBrk="1" hangingPunct="1"/>
            <a:endParaRPr lang="en-GB" dirty="0" smtClean="0"/>
          </a:p>
        </p:txBody>
      </p:sp>
      <p:sp>
        <p:nvSpPr>
          <p:cNvPr id="40963" name="Content Placeholder 3"/>
          <p:cNvSpPr>
            <a:spLocks noGrp="1"/>
          </p:cNvSpPr>
          <p:nvPr>
            <p:ph sz="half" idx="4294967295"/>
          </p:nvPr>
        </p:nvSpPr>
        <p:spPr>
          <a:xfrm>
            <a:off x="5562600" y="1928813"/>
            <a:ext cx="3581400" cy="4214812"/>
          </a:xfrm>
        </p:spPr>
        <p:txBody>
          <a:bodyPr/>
          <a:lstStyle/>
          <a:p>
            <a:pPr eaLnBrk="1" hangingPunct="1">
              <a:spcBef>
                <a:spcPct val="50000"/>
              </a:spcBef>
              <a:buFont typeface="Wingdings" pitchFamily="2" charset="2"/>
              <a:buNone/>
            </a:pPr>
            <a:r>
              <a:rPr lang="en-GB" sz="1600" dirty="0" smtClean="0"/>
              <a:t>			</a:t>
            </a:r>
          </a:p>
          <a:p>
            <a:pPr eaLnBrk="1" hangingPunct="1"/>
            <a:endParaRPr lang="en-GB" dirty="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pPr eaLnBrk="1" hangingPunct="1"/>
            <a:r>
              <a:rPr lang="en-GB" sz="2800" b="1" dirty="0" smtClean="0"/>
              <a:t>Different ways of referencing in your work:</a:t>
            </a:r>
            <a:endParaRPr lang="en-GB" dirty="0" smtClean="0"/>
          </a:p>
        </p:txBody>
      </p:sp>
      <p:sp>
        <p:nvSpPr>
          <p:cNvPr id="41986" name="Content Placeholder 2"/>
          <p:cNvSpPr>
            <a:spLocks noGrp="1"/>
          </p:cNvSpPr>
          <p:nvPr>
            <p:ph idx="1"/>
          </p:nvPr>
        </p:nvSpPr>
        <p:spPr/>
        <p:txBody>
          <a:bodyPr/>
          <a:lstStyle/>
          <a:p>
            <a:pPr eaLnBrk="1" hangingPunct="1">
              <a:spcBef>
                <a:spcPct val="50000"/>
              </a:spcBef>
            </a:pPr>
            <a:r>
              <a:rPr lang="en-GB" sz="2400" dirty="0" smtClean="0"/>
              <a:t>Direct quotes:</a:t>
            </a:r>
          </a:p>
          <a:p>
            <a:pPr lvl="1" eaLnBrk="1" hangingPunct="1">
              <a:spcBef>
                <a:spcPct val="50000"/>
              </a:spcBef>
              <a:buFontTx/>
              <a:buChar char="•"/>
            </a:pPr>
            <a:r>
              <a:rPr lang="en-GB" sz="1800" dirty="0" smtClean="0"/>
              <a:t>You may wish to include something you have read word for word in your assignment</a:t>
            </a:r>
          </a:p>
          <a:p>
            <a:pPr lvl="1" eaLnBrk="1" hangingPunct="1">
              <a:spcBef>
                <a:spcPct val="50000"/>
              </a:spcBef>
              <a:buFontTx/>
              <a:buChar char="•"/>
            </a:pPr>
            <a:r>
              <a:rPr lang="en-GB" sz="1800" dirty="0" smtClean="0"/>
              <a:t>This is known as a direct quote, and you must ensure that this is included properly in your work</a:t>
            </a:r>
          </a:p>
          <a:p>
            <a:pPr lvl="1" eaLnBrk="1" hangingPunct="1">
              <a:spcBef>
                <a:spcPct val="50000"/>
              </a:spcBef>
              <a:buFontTx/>
              <a:buChar char="•"/>
            </a:pPr>
            <a:r>
              <a:rPr lang="en-GB" sz="1800" dirty="0" smtClean="0"/>
              <a:t>Use direct quotes to support the arguments and issues you are trying to make in your essay</a:t>
            </a:r>
          </a:p>
          <a:p>
            <a:pPr lvl="1" eaLnBrk="1" hangingPunct="1">
              <a:spcBef>
                <a:spcPct val="50000"/>
              </a:spcBef>
              <a:buFontTx/>
              <a:buChar char="•"/>
            </a:pPr>
            <a:r>
              <a:rPr lang="en-GB" sz="1800" dirty="0" smtClean="0"/>
              <a:t>How you include direct quotes within your work depends upon their length</a:t>
            </a:r>
          </a:p>
          <a:p>
            <a:pPr eaLnBrk="1" hangingPunct="1"/>
            <a:endParaRPr lang="en-GB" dirty="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pPr eaLnBrk="1" hangingPunct="1"/>
            <a:r>
              <a:rPr lang="en-GB" sz="3200" b="1" dirty="0" smtClean="0"/>
              <a:t>Short direct quotations</a:t>
            </a:r>
            <a:br>
              <a:rPr lang="en-GB" sz="3200" b="1" dirty="0" smtClean="0"/>
            </a:br>
            <a:endParaRPr lang="cy-GB" sz="3200" b="1" dirty="0" smtClean="0"/>
          </a:p>
        </p:txBody>
      </p:sp>
      <p:sp>
        <p:nvSpPr>
          <p:cNvPr id="43011" name="Content Placeholder 3"/>
          <p:cNvSpPr>
            <a:spLocks noGrp="1"/>
          </p:cNvSpPr>
          <p:nvPr>
            <p:ph idx="1"/>
          </p:nvPr>
        </p:nvSpPr>
        <p:spPr/>
        <p:txBody>
          <a:bodyPr/>
          <a:lstStyle/>
          <a:p>
            <a:pPr eaLnBrk="1" hangingPunct="1"/>
            <a:r>
              <a:rPr lang="en-GB" dirty="0" smtClean="0"/>
              <a:t>Up to two or three lines in your assignment (approx. 30 words)</a:t>
            </a:r>
          </a:p>
          <a:p>
            <a:pPr eaLnBrk="1" hangingPunct="1"/>
            <a:r>
              <a:rPr lang="en-GB" dirty="0" smtClean="0"/>
              <a:t>Can be set in quotation marks (single or double – be consistent) and included in the body of text.</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GB" b="1" dirty="0" smtClean="0"/>
              <a:t>Longer Quotations   </a:t>
            </a:r>
            <a:endParaRPr lang="cy-GB" b="1" dirty="0" smtClean="0"/>
          </a:p>
        </p:txBody>
      </p:sp>
      <p:sp>
        <p:nvSpPr>
          <p:cNvPr id="44035" name="Content Placeholder 3"/>
          <p:cNvSpPr>
            <a:spLocks noGrp="1"/>
          </p:cNvSpPr>
          <p:nvPr>
            <p:ph idx="1"/>
          </p:nvPr>
        </p:nvSpPr>
        <p:spPr/>
        <p:txBody>
          <a:bodyPr/>
          <a:lstStyle/>
          <a:p>
            <a:pPr eaLnBrk="1" hangingPunct="1"/>
            <a:r>
              <a:rPr lang="en-GB" dirty="0" smtClean="0"/>
              <a:t>Should be entered as a separate paragraph and indented from the main text</a:t>
            </a:r>
          </a:p>
          <a:p>
            <a:pPr eaLnBrk="1" hangingPunct="1"/>
            <a:r>
              <a:rPr lang="en-GB" dirty="0" smtClean="0"/>
              <a:t>1cm each side</a:t>
            </a:r>
          </a:p>
          <a:p>
            <a:pPr eaLnBrk="1" hangingPunct="1"/>
            <a:r>
              <a:rPr lang="en-GB" dirty="0" smtClean="0"/>
              <a:t>Quotation marks are not required</a:t>
            </a:r>
          </a:p>
          <a:p>
            <a:pPr eaLnBrk="1" hangingPunct="1"/>
            <a:r>
              <a:rPr lang="en-GB" dirty="0" smtClean="0"/>
              <a:t>Single line spaced</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pPr eaLnBrk="1" hangingPunct="1"/>
            <a:r>
              <a:rPr lang="en-GB" sz="2800" b="1" dirty="0" smtClean="0"/>
              <a:t>Examples:		</a:t>
            </a:r>
            <a:r>
              <a:rPr lang="cy-GB" sz="2800" b="1" dirty="0" smtClean="0"/>
              <a:t>	</a:t>
            </a:r>
            <a:r>
              <a:rPr lang="en-GB" sz="2800" b="1" dirty="0" smtClean="0"/>
              <a:t/>
            </a:r>
            <a:br>
              <a:rPr lang="en-GB" sz="2800" b="1" dirty="0" smtClean="0"/>
            </a:br>
            <a:r>
              <a:rPr lang="en-GB" sz="2800" b="1" dirty="0" smtClean="0"/>
              <a:t>Short Quotes and Longer Quotations	</a:t>
            </a:r>
            <a:endParaRPr lang="en-GB" sz="2800" dirty="0" smtClean="0"/>
          </a:p>
        </p:txBody>
      </p:sp>
      <p:sp>
        <p:nvSpPr>
          <p:cNvPr id="45058" name="Content Placeholder 2"/>
          <p:cNvSpPr>
            <a:spLocks noGrp="1"/>
          </p:cNvSpPr>
          <p:nvPr>
            <p:ph idx="1"/>
          </p:nvPr>
        </p:nvSpPr>
        <p:spPr/>
        <p:txBody>
          <a:bodyPr/>
          <a:lstStyle/>
          <a:p>
            <a:pPr algn="just" eaLnBrk="1" hangingPunct="1">
              <a:lnSpc>
                <a:spcPct val="200000"/>
              </a:lnSpc>
              <a:buFont typeface="Wingdings" pitchFamily="2" charset="2"/>
              <a:buNone/>
            </a:pPr>
            <a:r>
              <a:rPr lang="en-GB" sz="1800" dirty="0" smtClean="0"/>
              <a:t>	</a:t>
            </a:r>
            <a:r>
              <a:rPr lang="en-GB" sz="1800" dirty="0" smtClean="0">
                <a:latin typeface="+mj-lt"/>
              </a:rPr>
              <a:t>When New Labour came into power in 1997, one of their strategies focused upon investing in and reforming the public sector, to make services “more efficient, effective and accountable” (Davies and Merton 2009, p. 6).  Davies and Merton (2009, p. 6) describe what this meant for youth work.  It </a:t>
            </a:r>
          </a:p>
          <a:p>
            <a:pPr algn="just" eaLnBrk="1" hangingPunct="1">
              <a:buFont typeface="Wingdings" pitchFamily="2" charset="2"/>
              <a:buNone/>
            </a:pPr>
            <a:endParaRPr lang="en-GB" sz="1400" i="1" dirty="0" smtClean="0"/>
          </a:p>
          <a:p>
            <a:pPr algn="just" eaLnBrk="1" hangingPunct="1">
              <a:buFont typeface="Wingdings" pitchFamily="2" charset="2"/>
              <a:buNone/>
            </a:pPr>
            <a:r>
              <a:rPr lang="en-GB" sz="1400" i="1" dirty="0" smtClean="0"/>
              <a:t>   		</a:t>
            </a:r>
            <a:endParaRPr lang="en-GB" sz="1400" dirty="0"/>
          </a:p>
          <a:p>
            <a:pPr algn="just" eaLnBrk="1" hangingPunct="1">
              <a:buFont typeface="Wingdings" pitchFamily="2" charset="2"/>
              <a:buNone/>
            </a:pPr>
            <a:endParaRPr lang="en-GB" sz="1400" dirty="0" smtClean="0"/>
          </a:p>
          <a:p>
            <a:pPr algn="just" eaLnBrk="1" hangingPunct="1">
              <a:buFont typeface="Wingdings" pitchFamily="2" charset="2"/>
              <a:buNone/>
            </a:pPr>
            <a:endParaRPr lang="en-GB" sz="1400" dirty="0" smtClean="0"/>
          </a:p>
          <a:p>
            <a:pPr eaLnBrk="1" hangingPunct="1"/>
            <a:endParaRPr lang="en-GB" sz="1400" dirty="0" smtClean="0"/>
          </a:p>
        </p:txBody>
      </p:sp>
      <p:sp>
        <p:nvSpPr>
          <p:cNvPr id="2" name="TextBox 1"/>
          <p:cNvSpPr txBox="1"/>
          <p:nvPr/>
        </p:nvSpPr>
        <p:spPr>
          <a:xfrm>
            <a:off x="2555776" y="4581128"/>
            <a:ext cx="5400600" cy="2031325"/>
          </a:xfrm>
          <a:prstGeom prst="rect">
            <a:avLst/>
          </a:prstGeom>
          <a:noFill/>
        </p:spPr>
        <p:txBody>
          <a:bodyPr wrap="square" rtlCol="0">
            <a:spAutoFit/>
          </a:bodyPr>
          <a:lstStyle/>
          <a:p>
            <a:pPr algn="just"/>
            <a:r>
              <a:rPr lang="en-GB" dirty="0">
                <a:latin typeface="+mj-lt"/>
              </a:rPr>
              <a:t>…meant demonstrating that young people </a:t>
            </a:r>
            <a:r>
              <a:rPr lang="en-GB" dirty="0" smtClean="0">
                <a:latin typeface="+mj-lt"/>
              </a:rPr>
              <a:t>were achieving </a:t>
            </a:r>
            <a:r>
              <a:rPr lang="en-GB" dirty="0">
                <a:latin typeface="+mj-lt"/>
              </a:rPr>
              <a:t>positive outcomes as defined by higher </a:t>
            </a:r>
            <a:r>
              <a:rPr lang="en-GB" dirty="0" smtClean="0">
                <a:latin typeface="+mj-lt"/>
              </a:rPr>
              <a:t>levels of educational </a:t>
            </a:r>
            <a:r>
              <a:rPr lang="en-GB" dirty="0">
                <a:latin typeface="+mj-lt"/>
              </a:rPr>
              <a:t>achievement, reduced </a:t>
            </a:r>
            <a:r>
              <a:rPr lang="en-GB" dirty="0" smtClean="0">
                <a:latin typeface="+mj-lt"/>
              </a:rPr>
              <a:t>anti-social </a:t>
            </a:r>
            <a:r>
              <a:rPr lang="en-GB" dirty="0">
                <a:latin typeface="+mj-lt"/>
              </a:rPr>
              <a:t>behaviour and teenage pregnancy, and </a:t>
            </a:r>
            <a:r>
              <a:rPr lang="en-GB" dirty="0" smtClean="0">
                <a:latin typeface="+mj-lt"/>
              </a:rPr>
              <a:t>positive </a:t>
            </a:r>
            <a:r>
              <a:rPr lang="en-GB" dirty="0">
                <a:latin typeface="+mj-lt"/>
              </a:rPr>
              <a:t>contributions to their communities.</a:t>
            </a:r>
          </a:p>
          <a:p>
            <a:r>
              <a:rPr lang="en-GB" dirty="0">
                <a:latin typeface="+mj-lt"/>
              </a:rPr>
              <a:t>		</a:t>
            </a:r>
            <a:endParaRPr lang="en-GB" dirty="0" smtClean="0">
              <a:latin typeface="+mj-lt"/>
            </a:endParaRPr>
          </a:p>
          <a:p>
            <a:endParaRPr lang="en-GB" dirty="0">
              <a:latin typeface="+mj-lt"/>
            </a:endParaRPr>
          </a:p>
        </p:txBody>
      </p:sp>
      <p:sp>
        <p:nvSpPr>
          <p:cNvPr id="3" name="Rectangle 2"/>
          <p:cNvSpPr/>
          <p:nvPr/>
        </p:nvSpPr>
        <p:spPr>
          <a:xfrm>
            <a:off x="5364088" y="6296710"/>
            <a:ext cx="3528392" cy="369332"/>
          </a:xfrm>
          <a:prstGeom prst="rect">
            <a:avLst/>
          </a:prstGeom>
        </p:spPr>
        <p:txBody>
          <a:bodyPr wrap="square">
            <a:spAutoFit/>
          </a:bodyPr>
          <a:lstStyle/>
          <a:p>
            <a:pPr algn="r"/>
            <a:r>
              <a:rPr lang="en-GB" dirty="0" smtClean="0">
                <a:solidFill>
                  <a:srgbClr val="000000"/>
                </a:solidFill>
                <a:latin typeface="Arial"/>
              </a:rPr>
              <a:t>(Davies </a:t>
            </a:r>
            <a:r>
              <a:rPr lang="en-GB" dirty="0">
                <a:solidFill>
                  <a:srgbClr val="000000"/>
                </a:solidFill>
                <a:latin typeface="Arial"/>
              </a:rPr>
              <a:t>and Merton, 2009, p. 6) </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pPr eaLnBrk="1" hangingPunct="1"/>
            <a:r>
              <a:rPr lang="en-GB" b="1" dirty="0" smtClean="0"/>
              <a:t>Paraphrasing		</a:t>
            </a:r>
            <a:endParaRPr lang="en-GB" dirty="0" smtClean="0"/>
          </a:p>
        </p:txBody>
      </p:sp>
      <p:sp>
        <p:nvSpPr>
          <p:cNvPr id="46082" name="Content Placeholder 2"/>
          <p:cNvSpPr>
            <a:spLocks noGrp="1"/>
          </p:cNvSpPr>
          <p:nvPr>
            <p:ph idx="1"/>
          </p:nvPr>
        </p:nvSpPr>
        <p:spPr/>
        <p:txBody>
          <a:bodyPr/>
          <a:lstStyle/>
          <a:p>
            <a:pPr eaLnBrk="1" hangingPunct="1"/>
            <a:r>
              <a:rPr lang="en-GB" sz="2800" dirty="0" smtClean="0"/>
              <a:t>When you paraphrase, you express someone else’s writing in your own words, usually to achieve greater clarity.</a:t>
            </a:r>
          </a:p>
          <a:p>
            <a:pPr eaLnBrk="1" hangingPunct="1"/>
            <a:r>
              <a:rPr lang="en-GB" sz="2800" dirty="0" smtClean="0"/>
              <a:t>You must still cite and reference your source of information.</a:t>
            </a:r>
          </a:p>
          <a:p>
            <a:pPr eaLnBrk="1" hangingPunct="1"/>
            <a:endParaRPr lang="en-GB" sz="20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pPr eaLnBrk="1" hangingPunct="1"/>
            <a:r>
              <a:rPr lang="en-GB" sz="3200" b="1" dirty="0" smtClean="0"/>
              <a:t>Reference List and Bibliography</a:t>
            </a:r>
            <a:br>
              <a:rPr lang="en-GB" sz="3200" b="1" dirty="0" smtClean="0"/>
            </a:br>
            <a:endParaRPr lang="cy-GB" sz="3200" b="1" dirty="0" smtClean="0"/>
          </a:p>
        </p:txBody>
      </p:sp>
      <p:sp>
        <p:nvSpPr>
          <p:cNvPr id="48131" name="Content Placeholder 4"/>
          <p:cNvSpPr>
            <a:spLocks noGrp="1"/>
          </p:cNvSpPr>
          <p:nvPr>
            <p:ph idx="1"/>
          </p:nvPr>
        </p:nvSpPr>
        <p:spPr/>
        <p:txBody>
          <a:bodyPr/>
          <a:lstStyle/>
          <a:p>
            <a:pPr eaLnBrk="1" hangingPunct="1"/>
            <a:r>
              <a:rPr lang="en-GB" dirty="0" smtClean="0"/>
              <a:t>In the Harvard (author-date) system, your </a:t>
            </a:r>
            <a:r>
              <a:rPr lang="en-GB" b="1" dirty="0" smtClean="0"/>
              <a:t>references</a:t>
            </a:r>
            <a:r>
              <a:rPr lang="en-GB" dirty="0" smtClean="0"/>
              <a:t> link with your </a:t>
            </a:r>
            <a:r>
              <a:rPr lang="en-GB" b="1" dirty="0" smtClean="0"/>
              <a:t>in-text citations </a:t>
            </a:r>
            <a:r>
              <a:rPr lang="en-GB" dirty="0" smtClean="0"/>
              <a:t>so that the reader can confirm the full publication details of the work cited in your text and to be able to locate it. </a:t>
            </a:r>
            <a:endParaRPr lang="en-GB" b="1" dirty="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pPr eaLnBrk="1" hangingPunct="1"/>
            <a:r>
              <a:rPr lang="en-GB" sz="3200" b="1" dirty="0" smtClean="0"/>
              <a:t>Reference list and Bibliography</a:t>
            </a:r>
            <a:br>
              <a:rPr lang="en-GB" sz="3200" b="1" dirty="0" smtClean="0"/>
            </a:br>
            <a:endParaRPr lang="cy-GB" sz="3200" b="1" dirty="0" smtClean="0"/>
          </a:p>
        </p:txBody>
      </p:sp>
      <p:sp>
        <p:nvSpPr>
          <p:cNvPr id="50179" name="Content Placeholder 3"/>
          <p:cNvSpPr>
            <a:spLocks noGrp="1"/>
          </p:cNvSpPr>
          <p:nvPr>
            <p:ph idx="1"/>
          </p:nvPr>
        </p:nvSpPr>
        <p:spPr/>
        <p:txBody>
          <a:bodyPr/>
          <a:lstStyle/>
          <a:p>
            <a:pPr eaLnBrk="1" hangingPunct="1"/>
            <a:r>
              <a:rPr lang="en-GB" sz="2800" dirty="0" smtClean="0"/>
              <a:t>The reference list only includes sources cited in the text of your assignment as in-text citations.</a:t>
            </a:r>
          </a:p>
          <a:p>
            <a:pPr eaLnBrk="1" hangingPunct="1"/>
            <a:r>
              <a:rPr lang="en-GB" sz="2800" dirty="0" smtClean="0"/>
              <a:t>It is not the same thing as a bibliography, which uses the same format or reference system as a reference list, but also includes all material used in preparation of your work.</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sz="3600" dirty="0" smtClean="0"/>
              <a:t>Referencing Handbook</a:t>
            </a:r>
            <a:endParaRPr lang="en-US" sz="3600" dirty="0"/>
          </a:p>
        </p:txBody>
      </p:sp>
    </p:spTree>
    <p:extLst>
      <p:ext uri="{BB962C8B-B14F-4D97-AF65-F5344CB8AC3E}">
        <p14:creationId xmlns:p14="http://schemas.microsoft.com/office/powerpoint/2010/main" val="563324852"/>
      </p:ext>
    </p:extLst>
  </p:cSld>
  <p:clrMapOvr>
    <a:masterClrMapping/>
  </p:clrMapOvr>
  <p:timing>
    <p:tnLst>
      <p:par>
        <p:cTn id="1" dur="indefinite" restart="never" nodeType="tmRoot"/>
      </p:par>
    </p:tnLst>
  </p:timing>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1161</TotalTime>
  <Words>1687</Words>
  <Application>Microsoft Office PowerPoint</Application>
  <PresentationFormat>On-screen Show (4:3)</PresentationFormat>
  <Paragraphs>188</Paragraphs>
  <Slides>38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Arial</vt:lpstr>
      <vt:lpstr>Calibri</vt:lpstr>
      <vt:lpstr>Lucida Sans Unicode</vt:lpstr>
      <vt:lpstr>Times New Roman</vt:lpstr>
      <vt:lpstr>Verdana</vt:lpstr>
      <vt:lpstr>Wingdings</vt:lpstr>
      <vt:lpstr>Wingdings 3</vt:lpstr>
      <vt:lpstr>Eclipse</vt:lpstr>
      <vt:lpstr>Plagiarism and Referencing</vt:lpstr>
      <vt:lpstr>Group Activity</vt:lpstr>
      <vt:lpstr>What is plagiarism? </vt:lpstr>
      <vt:lpstr>What is plagiarism?  This includes:</vt:lpstr>
      <vt:lpstr>PowerPoint Presentation</vt:lpstr>
      <vt:lpstr>PowerPoint Presentation</vt:lpstr>
      <vt:lpstr>PowerPoint Presentation</vt:lpstr>
      <vt:lpstr>Develop confidence in your own words. </vt:lpstr>
      <vt:lpstr>How to avoid plagiarism: </vt:lpstr>
      <vt:lpstr>How to avoid plagiarism</vt:lpstr>
      <vt:lpstr>How to avoid Plagiarism</vt:lpstr>
      <vt:lpstr>Self plagiarism  </vt:lpstr>
      <vt:lpstr>What do we know about youth work?</vt:lpstr>
      <vt:lpstr>Example</vt:lpstr>
      <vt:lpstr>Questions to Consider</vt:lpstr>
      <vt:lpstr>How to avoid plagiarism:</vt:lpstr>
      <vt:lpstr>Referencing   </vt:lpstr>
      <vt:lpstr>Referencing</vt:lpstr>
      <vt:lpstr>Referencing</vt:lpstr>
      <vt:lpstr>Referencing</vt:lpstr>
      <vt:lpstr>Which referencing style should I use?</vt:lpstr>
      <vt:lpstr>Referencing          </vt:lpstr>
      <vt:lpstr>Example</vt:lpstr>
      <vt:lpstr>Referencing </vt:lpstr>
      <vt:lpstr>E.g.</vt:lpstr>
      <vt:lpstr>Referring to other authors’ works</vt:lpstr>
      <vt:lpstr>PowerPoint Presentation</vt:lpstr>
      <vt:lpstr>Words to introduce the source of information</vt:lpstr>
      <vt:lpstr>Setting out quotations</vt:lpstr>
      <vt:lpstr>In writing a quotation you should:</vt:lpstr>
      <vt:lpstr>Different ways of referencing in your work:</vt:lpstr>
      <vt:lpstr>Short direct quotations </vt:lpstr>
      <vt:lpstr>Longer Quotations   </vt:lpstr>
      <vt:lpstr>Examples:    Short Quotes and Longer Quotations </vt:lpstr>
      <vt:lpstr>Paraphrasing  </vt:lpstr>
      <vt:lpstr>Reference List and Bibliography </vt:lpstr>
      <vt:lpstr>Reference list and Bibliography </vt:lpstr>
      <vt:lpstr>PowerPoint Presentation</vt:lpstr>
    </vt:vector>
  </TitlesOfParts>
  <Company>CYD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Plagiarism and Referencing</dc:title>
  <dc:creator>clientadmin</dc:creator>
  <cp:lastModifiedBy>Angharad Lewis</cp:lastModifiedBy>
  <cp:revision>70</cp:revision>
  <cp:lastPrinted>2017-10-19T13:55:20Z</cp:lastPrinted>
  <dcterms:created xsi:type="dcterms:W3CDTF">2011-09-19T09:50:12Z</dcterms:created>
  <dcterms:modified xsi:type="dcterms:W3CDTF">2017-10-19T13:55:29Z</dcterms:modified>
</cp:coreProperties>
</file>