
<file path=[Content_Types].xml><?xml version="1.0" encoding="utf-8"?>
<Types xmlns="http://schemas.openxmlformats.org/package/2006/content-types">
  <Default Extension="xml" ContentType="application/xml"/>
  <Default Extension="jpg" ContentType="image/jpeg"/>
  <Default Extension="jpeg" ContentType="image/jpeg"/>
  <Default Extension="emf" ContentType="image/x-emf"/>
  <Default Extension="rels" ContentType="application/vnd.openxmlformats-package.relationships+xml"/>
  <Default Extension="gif" ContentType="image/gif"/>
  <Default Extension="wdp" ContentType="image/vnd.ms-photo"/>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14.jpg" ContentType="image/gif"/>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63" r:id="rId3"/>
    <p:sldId id="260" r:id="rId4"/>
    <p:sldId id="257" r:id="rId5"/>
    <p:sldId id="259" r:id="rId6"/>
    <p:sldId id="261" r:id="rId7"/>
    <p:sldId id="262" r:id="rId8"/>
    <p:sldId id="264" r:id="rId9"/>
    <p:sldId id="266" r:id="rId10"/>
    <p:sldId id="269" r:id="rId11"/>
    <p:sldId id="270" r:id="rId12"/>
    <p:sldId id="282" r:id="rId13"/>
    <p:sldId id="286" r:id="rId14"/>
    <p:sldId id="283" r:id="rId15"/>
    <p:sldId id="277" r:id="rId16"/>
    <p:sldId id="278" r:id="rId17"/>
    <p:sldId id="280" r:id="rId18"/>
    <p:sldId id="279" r:id="rId19"/>
    <p:sldId id="288" r:id="rId20"/>
    <p:sldId id="287" r:id="rId21"/>
    <p:sldId id="274" r:id="rId22"/>
    <p:sldId id="284" r:id="rId23"/>
    <p:sldId id="275" r:id="rId24"/>
    <p:sldId id="285" r:id="rId25"/>
    <p:sldId id="258"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5117"/>
    <a:srgbClr val="3F50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03" d="100"/>
          <a:sy n="103" d="100"/>
        </p:scale>
        <p:origin x="-112" y="-8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8981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60142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42969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4877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9264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64294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36926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5436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682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6657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16207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56755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625166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5763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10667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2499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10/01/17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1302119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A5117"/>
        </a:soli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4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10/01/17</a:t>
            </a:fld>
            <a:endParaRPr lang="en-US" dirty="0"/>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95610103"/>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50800" dist="25400" dir="4980000" algn="tl" rotWithShape="0">
              <a:srgbClr val="000000">
                <a:alpha val="36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e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5" Type="http://schemas.openxmlformats.org/officeDocument/2006/relationships/image" Target="../media/image12.jpg"/><Relationship Id="rId6" Type="http://schemas.openxmlformats.org/officeDocument/2006/relationships/image" Target="../media/image13.gif"/><Relationship Id="rId7" Type="http://schemas.openxmlformats.org/officeDocument/2006/relationships/image" Target="../media/image14.jpg"/><Relationship Id="rId8" Type="http://schemas.openxmlformats.org/officeDocument/2006/relationships/image" Target="../media/image15.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 Id="rId3" Type="http://schemas.openxmlformats.org/officeDocument/2006/relationships/image" Target="../media/image1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DAWFepGrC80&amp;ab_channel=TheLadygravedancer"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 Id="rId3"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4" Type="http://schemas.microsoft.com/office/2007/relationships/hdphoto" Target="../media/hdphoto1.wdp"/><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hyperlink" Target="http://www.witchcraftandmagic.uk/html/anti-witchcraft_laws.html" TargetMode="External"/><Relationship Id="rId4" Type="http://schemas.openxmlformats.org/officeDocument/2006/relationships/hyperlink" Target="http://www.paganfed.org/index.php/federation/97-census-2011-pagan-distribution" TargetMode="External"/><Relationship Id="rId5" Type="http://schemas.openxmlformats.org/officeDocument/2006/relationships/hyperlink" Target="https://druidnetwork.org/what-is-druidry/beliefs-and-definitions/faq/word-druid-mean/" TargetMode="External"/><Relationship Id="rId6" Type="http://schemas.openxmlformats.org/officeDocument/2006/relationships/hyperlink" Target="http://www.druidry.org/druid-way/what-druidry/what-druidism/what-druid" TargetMode="External"/><Relationship Id="rId7" Type="http://schemas.openxmlformats.org/officeDocument/2006/relationships/hyperlink" Target="http://www.bbc.co.uk/religion/religions/paganism/subdivisions/heathenry_1.shtml" TargetMode="External"/><Relationship Id="rId8" Type="http://schemas.openxmlformats.org/officeDocument/2006/relationships/hyperlink" Target="https://druidnetwork.org/what-is-druidry/beliefs-and-definitions/faq/druids-polytheistic/" TargetMode="External"/><Relationship Id="rId9" Type="http://schemas.openxmlformats.org/officeDocument/2006/relationships/hyperlink" Target="http://www.bbc.co.uk/religion/religions/paganism/subdivisions/goddess.shtml" TargetMode="External"/><Relationship Id="rId1" Type="http://schemas.openxmlformats.org/officeDocument/2006/relationships/slideLayout" Target="../slideLayouts/slideLayout2.xml"/><Relationship Id="rId2" Type="http://schemas.openxmlformats.org/officeDocument/2006/relationships/hyperlink" Target="http://www.paganfed.org/index.php/paganism/introduction-to-pagan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2912" b="15977"/>
          <a:stretch/>
        </p:blipFill>
        <p:spPr>
          <a:xfrm>
            <a:off x="0" y="1493362"/>
            <a:ext cx="9143985" cy="3143243"/>
          </a:xfrm>
          <a:prstGeom prst="rect">
            <a:avLst/>
          </a:prstGeom>
        </p:spPr>
      </p:pic>
      <p:sp>
        <p:nvSpPr>
          <p:cNvPr id="2" name="Title 1"/>
          <p:cNvSpPr>
            <a:spLocks noGrp="1"/>
          </p:cNvSpPr>
          <p:nvPr>
            <p:ph type="ctrTitle"/>
          </p:nvPr>
        </p:nvSpPr>
        <p:spPr>
          <a:xfrm>
            <a:off x="859528" y="4636605"/>
            <a:ext cx="7424928" cy="837533"/>
          </a:xfrm>
        </p:spPr>
        <p:txBody>
          <a:bodyPr>
            <a:normAutofit/>
          </a:bodyPr>
          <a:lstStyle/>
          <a:p>
            <a:pPr>
              <a:lnSpc>
                <a:spcPct val="70000"/>
              </a:lnSpc>
            </a:pPr>
            <a:r>
              <a:rPr lang="en-GB" sz="3300" dirty="0"/>
              <a:t>Paganism in the </a:t>
            </a:r>
            <a:br>
              <a:rPr lang="en-GB" sz="3300" dirty="0"/>
            </a:br>
            <a:r>
              <a:rPr lang="en-GB" sz="3300" dirty="0"/>
              <a:t>contemporary West</a:t>
            </a:r>
          </a:p>
        </p:txBody>
      </p:sp>
    </p:spTree>
    <p:extLst>
      <p:ext uri="{BB962C8B-B14F-4D97-AF65-F5344CB8AC3E}">
        <p14:creationId xmlns:p14="http://schemas.microsoft.com/office/powerpoint/2010/main" val="1865773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8"/>
            <a:ext cx="7773338" cy="666943"/>
          </a:xfrm>
        </p:spPr>
        <p:txBody>
          <a:bodyPr/>
          <a:lstStyle/>
          <a:p>
            <a:r>
              <a:rPr lang="en-GB" dirty="0"/>
              <a:t>Introduction</a:t>
            </a:r>
          </a:p>
        </p:txBody>
      </p:sp>
      <p:sp>
        <p:nvSpPr>
          <p:cNvPr id="3" name="Content Placeholder 2"/>
          <p:cNvSpPr>
            <a:spLocks noGrp="1"/>
          </p:cNvSpPr>
          <p:nvPr>
            <p:ph sz="quarter" idx="13"/>
          </p:nvPr>
        </p:nvSpPr>
        <p:spPr>
          <a:xfrm>
            <a:off x="685800" y="1285461"/>
            <a:ext cx="7772870" cy="3516873"/>
          </a:xfrm>
        </p:spPr>
        <p:txBody>
          <a:bodyPr>
            <a:normAutofit/>
          </a:bodyPr>
          <a:lstStyle/>
          <a:p>
            <a:r>
              <a:rPr lang="en-GB" dirty="0">
                <a:solidFill>
                  <a:schemeClr val="bg1"/>
                </a:solidFill>
              </a:rPr>
              <a:t>‘no matter how precisely the word is defined… the word </a:t>
            </a:r>
            <a:r>
              <a:rPr lang="en-GB" i="1" dirty="0">
                <a:solidFill>
                  <a:schemeClr val="bg1"/>
                </a:solidFill>
              </a:rPr>
              <a:t>pagan</a:t>
            </a:r>
            <a:r>
              <a:rPr lang="en-GB" dirty="0">
                <a:solidFill>
                  <a:schemeClr val="bg1"/>
                </a:solidFill>
              </a:rPr>
              <a:t>, like </a:t>
            </a:r>
            <a:r>
              <a:rPr lang="en-GB" i="1" dirty="0">
                <a:solidFill>
                  <a:schemeClr val="bg1"/>
                </a:solidFill>
              </a:rPr>
              <a:t>anarchist</a:t>
            </a:r>
            <a:r>
              <a:rPr lang="en-GB" dirty="0">
                <a:solidFill>
                  <a:schemeClr val="bg1"/>
                </a:solidFill>
              </a:rPr>
              <a:t> or </a:t>
            </a:r>
            <a:r>
              <a:rPr lang="en-GB" i="1" dirty="0">
                <a:solidFill>
                  <a:schemeClr val="bg1"/>
                </a:solidFill>
              </a:rPr>
              <a:t>communist</a:t>
            </a:r>
            <a:r>
              <a:rPr lang="en-GB" dirty="0">
                <a:solidFill>
                  <a:schemeClr val="bg1"/>
                </a:solidFill>
              </a:rPr>
              <a:t>, calls forth complex and often negative expectations’ </a:t>
            </a:r>
            <a:r>
              <a:rPr lang="en-GB" dirty="0"/>
              <a:t>(Adler 2006:xiii)</a:t>
            </a:r>
          </a:p>
          <a:p>
            <a:r>
              <a:rPr lang="en-GB" dirty="0"/>
              <a:t>Explore the different paths of paganism </a:t>
            </a:r>
          </a:p>
          <a:p>
            <a:r>
              <a:rPr lang="en-GB" dirty="0"/>
              <a:t>ritual: Solitary and Group practices</a:t>
            </a:r>
          </a:p>
          <a:p>
            <a:r>
              <a:rPr lang="en-GB" dirty="0"/>
              <a:t>The appeal and use of paganism in everyday life</a:t>
            </a:r>
          </a:p>
          <a:p>
            <a:r>
              <a:rPr lang="en-GB" dirty="0"/>
              <a:t>Perceptions of paganism </a:t>
            </a:r>
          </a:p>
          <a:p>
            <a:endParaRPr lang="en-GB" dirty="0"/>
          </a:p>
        </p:txBody>
      </p:sp>
    </p:spTree>
    <p:extLst>
      <p:ext uri="{BB962C8B-B14F-4D97-AF65-F5344CB8AC3E}">
        <p14:creationId xmlns:p14="http://schemas.microsoft.com/office/powerpoint/2010/main" val="574658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0" y="207700"/>
            <a:ext cx="7773338" cy="1596177"/>
          </a:xfrm>
        </p:spPr>
        <p:txBody>
          <a:bodyPr/>
          <a:lstStyle/>
          <a:p>
            <a:r>
              <a:rPr lang="en-GB" dirty="0"/>
              <a:t>Brief history: </a:t>
            </a:r>
            <a:br>
              <a:rPr lang="en-GB" dirty="0"/>
            </a:br>
            <a:r>
              <a:rPr lang="en-GB" dirty="0"/>
              <a:t>anti-witchcraft laws</a:t>
            </a:r>
          </a:p>
        </p:txBody>
      </p:sp>
      <p:sp>
        <p:nvSpPr>
          <p:cNvPr id="3" name="Content Placeholder 2"/>
          <p:cNvSpPr>
            <a:spLocks noGrp="1"/>
          </p:cNvSpPr>
          <p:nvPr>
            <p:ph sz="quarter" idx="13"/>
          </p:nvPr>
        </p:nvSpPr>
        <p:spPr>
          <a:xfrm>
            <a:off x="685330" y="2027583"/>
            <a:ext cx="7772870" cy="4041913"/>
          </a:xfrm>
        </p:spPr>
        <p:txBody>
          <a:bodyPr>
            <a:normAutofit fontScale="92500" lnSpcReduction="20000"/>
          </a:bodyPr>
          <a:lstStyle/>
          <a:p>
            <a:r>
              <a:rPr lang="en-GB" dirty="0"/>
              <a:t>The first Anti-witchcraft act 1542; under the stature of King Henry viii witchcraft was punishable by hanging. </a:t>
            </a:r>
          </a:p>
          <a:p>
            <a:r>
              <a:rPr lang="en-GB" dirty="0"/>
              <a:t>1547: King Edward Vi repealed the 1542 act. </a:t>
            </a:r>
          </a:p>
          <a:p>
            <a:r>
              <a:rPr lang="en-GB" dirty="0"/>
              <a:t>1563: A new witchcraft act was introduced by Elizabeth I. if found guilty, it was punishable by imprisonment, pillory or death. </a:t>
            </a:r>
          </a:p>
          <a:p>
            <a:r>
              <a:rPr lang="en-GB" dirty="0"/>
              <a:t>1735/6: the act was held true by King James I and in 1736 an attempt was made to repeal the act but this failed.</a:t>
            </a:r>
          </a:p>
          <a:p>
            <a:r>
              <a:rPr lang="en-GB" dirty="0"/>
              <a:t>1951: the 1735 was repealed and replaced by the Fraudulent mediums act – punishment for those who acted as clairvoyants/mediums or used telepathy etc. fraudulently. </a:t>
            </a:r>
          </a:p>
        </p:txBody>
      </p:sp>
    </p:spTree>
    <p:extLst>
      <p:ext uri="{BB962C8B-B14F-4D97-AF65-F5344CB8AC3E}">
        <p14:creationId xmlns:p14="http://schemas.microsoft.com/office/powerpoint/2010/main" val="3708354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679" y="725526"/>
            <a:ext cx="7773338" cy="945403"/>
          </a:xfrm>
        </p:spPr>
        <p:txBody>
          <a:bodyPr/>
          <a:lstStyle/>
          <a:p>
            <a:r>
              <a:rPr lang="en-GB" dirty="0"/>
              <a:t>What is paganism?</a:t>
            </a:r>
          </a:p>
        </p:txBody>
      </p:sp>
      <p:sp>
        <p:nvSpPr>
          <p:cNvPr id="3" name="Content Placeholder 2"/>
          <p:cNvSpPr>
            <a:spLocks noGrp="1"/>
          </p:cNvSpPr>
          <p:nvPr>
            <p:ph sz="quarter" idx="13"/>
          </p:nvPr>
        </p:nvSpPr>
        <p:spPr>
          <a:xfrm>
            <a:off x="983861" y="1670929"/>
            <a:ext cx="7296974" cy="3748352"/>
          </a:xfrm>
        </p:spPr>
        <p:txBody>
          <a:bodyPr>
            <a:normAutofit fontScale="92500" lnSpcReduction="20000"/>
          </a:bodyPr>
          <a:lstStyle/>
          <a:p>
            <a:r>
              <a:rPr lang="en-GB" dirty="0"/>
              <a:t>Paganism is an umbrella term, though people may call themselves pagan it does not mean they all follow the same path. </a:t>
            </a:r>
          </a:p>
          <a:p>
            <a:r>
              <a:rPr lang="en-GB" dirty="0">
                <a:effectLst/>
              </a:rPr>
              <a:t>The Pagan Federation define Pagan as; ‘A follower of a polytheistic or pantheistic nature-worshipping religion. ’ (Pagan Federation 2013).</a:t>
            </a:r>
          </a:p>
          <a:p>
            <a:r>
              <a:rPr lang="en-GB" dirty="0">
                <a:effectLst/>
              </a:rPr>
              <a:t>The origin and Etymology of Pagan comes from the Latin </a:t>
            </a:r>
            <a:r>
              <a:rPr lang="en-GB" i="1" dirty="0">
                <a:effectLst/>
              </a:rPr>
              <a:t>Paganus</a:t>
            </a:r>
            <a:r>
              <a:rPr lang="en-GB" dirty="0">
                <a:effectLst/>
              </a:rPr>
              <a:t> meaning ‘country dweller’.</a:t>
            </a:r>
          </a:p>
          <a:p>
            <a:r>
              <a:rPr lang="en-GB" dirty="0">
                <a:effectLst/>
              </a:rPr>
              <a:t>The word came to be used as a slur.</a:t>
            </a:r>
          </a:p>
          <a:p>
            <a:r>
              <a:rPr lang="en-GB" dirty="0">
                <a:effectLst/>
              </a:rPr>
              <a:t>Paganism is a religion. </a:t>
            </a:r>
          </a:p>
          <a:p>
            <a:pPr marL="0" indent="0">
              <a:buNone/>
            </a:pPr>
            <a:endParaRPr lang="en-GB" dirty="0"/>
          </a:p>
        </p:txBody>
      </p:sp>
    </p:spTree>
    <p:extLst>
      <p:ext uri="{BB962C8B-B14F-4D97-AF65-F5344CB8AC3E}">
        <p14:creationId xmlns:p14="http://schemas.microsoft.com/office/powerpoint/2010/main" val="2687244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Paganism as a religion</a:t>
            </a:r>
          </a:p>
        </p:txBody>
      </p:sp>
      <p:sp>
        <p:nvSpPr>
          <p:cNvPr id="3" name="Content Placeholder 2"/>
          <p:cNvSpPr>
            <a:spLocks noGrp="1"/>
          </p:cNvSpPr>
          <p:nvPr>
            <p:ph sz="quarter" idx="13"/>
          </p:nvPr>
        </p:nvSpPr>
        <p:spPr/>
        <p:txBody>
          <a:bodyPr>
            <a:normAutofit fontScale="92500" lnSpcReduction="10000"/>
          </a:bodyPr>
          <a:lstStyle/>
          <a:p>
            <a:r>
              <a:rPr lang="en-GB" dirty="0"/>
              <a:t>Van Baal defines religion as </a:t>
            </a:r>
            <a:r>
              <a:rPr lang="en-GB" i="1" dirty="0">
                <a:solidFill>
                  <a:schemeClr val="bg1">
                    <a:lumMod val="95000"/>
                    <a:lumOff val="5000"/>
                  </a:schemeClr>
                </a:solidFill>
              </a:rPr>
              <a:t>‘all those ideas relating to a reality which cannot be determined empirically and all those acts which imply the presence of such ideas’ </a:t>
            </a:r>
            <a:r>
              <a:rPr lang="en-GB" dirty="0"/>
              <a:t>(Baal 1963:11). </a:t>
            </a:r>
          </a:p>
          <a:p>
            <a:r>
              <a:rPr lang="en-GB" dirty="0"/>
              <a:t>Magic is defined as; </a:t>
            </a:r>
            <a:r>
              <a:rPr lang="en-GB" i="1" dirty="0">
                <a:solidFill>
                  <a:schemeClr val="bg1">
                    <a:lumMod val="95000"/>
                    <a:lumOff val="5000"/>
                  </a:schemeClr>
                </a:solidFill>
              </a:rPr>
              <a:t>‘All those acts and spells directed towards the furthering a certain aim by employing another reality than the empirically determinable one, in which process this other reality is not independently active but is an instrument manipulated by the active person’ </a:t>
            </a:r>
            <a:r>
              <a:rPr lang="en-GB" dirty="0"/>
              <a:t>(Baal 1965:10)</a:t>
            </a:r>
          </a:p>
          <a:p>
            <a:r>
              <a:rPr lang="en-GB" dirty="0"/>
              <a:t>It is a way of viewing/experiencing the world.</a:t>
            </a:r>
          </a:p>
          <a:p>
            <a:endParaRPr lang="en-GB" dirty="0"/>
          </a:p>
        </p:txBody>
      </p:sp>
    </p:spTree>
    <p:extLst>
      <p:ext uri="{BB962C8B-B14F-4D97-AF65-F5344CB8AC3E}">
        <p14:creationId xmlns:p14="http://schemas.microsoft.com/office/powerpoint/2010/main" val="1773030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8"/>
            <a:ext cx="7773338" cy="825969"/>
          </a:xfrm>
        </p:spPr>
        <p:txBody>
          <a:bodyPr/>
          <a:lstStyle/>
          <a:p>
            <a:r>
              <a:rPr lang="en-GB" dirty="0"/>
              <a:t>Different paths of Paganism:</a:t>
            </a:r>
          </a:p>
        </p:txBody>
      </p:sp>
      <p:sp>
        <p:nvSpPr>
          <p:cNvPr id="3" name="Content Placeholder 2"/>
          <p:cNvSpPr>
            <a:spLocks noGrp="1"/>
          </p:cNvSpPr>
          <p:nvPr>
            <p:ph sz="quarter" idx="13"/>
          </p:nvPr>
        </p:nvSpPr>
        <p:spPr>
          <a:xfrm>
            <a:off x="685800" y="1444487"/>
            <a:ext cx="7772870" cy="1285461"/>
          </a:xfrm>
        </p:spPr>
        <p:txBody>
          <a:bodyPr>
            <a:normAutofit fontScale="92500" lnSpcReduction="20000"/>
          </a:bodyPr>
          <a:lstStyle/>
          <a:p>
            <a:r>
              <a:rPr lang="en-GB" i="1" dirty="0">
                <a:solidFill>
                  <a:schemeClr val="bg1"/>
                </a:solidFill>
              </a:rPr>
              <a:t>‘The pagan view is one that says neither doctrine nor dogma nor asceticism nor rule by masters is necessary for the visionary experience, and that ecstasy and freedom are both possible’. </a:t>
            </a:r>
            <a:r>
              <a:rPr lang="en-GB" dirty="0"/>
              <a:t>(Adler 2006:xiii/xiv)</a:t>
            </a:r>
          </a:p>
          <a:p>
            <a:endParaRPr lang="en-GB" dirty="0"/>
          </a:p>
        </p:txBody>
      </p:sp>
      <p:pic>
        <p:nvPicPr>
          <p:cNvPr id="4" name="Picture 3"/>
          <p:cNvPicPr>
            <a:picLocks noChangeAspect="1"/>
          </p:cNvPicPr>
          <p:nvPr/>
        </p:nvPicPr>
        <p:blipFill rotWithShape="1">
          <a:blip r:embed="rId2"/>
          <a:srcRect b="53650"/>
          <a:stretch/>
        </p:blipFill>
        <p:spPr>
          <a:xfrm>
            <a:off x="936590" y="3105343"/>
            <a:ext cx="7270822" cy="2897892"/>
          </a:xfrm>
          <a:prstGeom prst="rect">
            <a:avLst/>
          </a:prstGeom>
        </p:spPr>
      </p:pic>
    </p:spTree>
    <p:extLst>
      <p:ext uri="{BB962C8B-B14F-4D97-AF65-F5344CB8AC3E}">
        <p14:creationId xmlns:p14="http://schemas.microsoft.com/office/powerpoint/2010/main" val="3163866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69589" y="102363"/>
            <a:ext cx="4649194" cy="5960505"/>
          </a:xfrm>
          <a:prstGeom prst="rect">
            <a:avLst/>
          </a:prstGeom>
        </p:spPr>
      </p:pic>
      <p:sp>
        <p:nvSpPr>
          <p:cNvPr id="5" name="TextBox 4"/>
          <p:cNvSpPr txBox="1"/>
          <p:nvPr/>
        </p:nvSpPr>
        <p:spPr>
          <a:xfrm>
            <a:off x="609598" y="4585540"/>
            <a:ext cx="2332383" cy="1477328"/>
          </a:xfrm>
          <a:prstGeom prst="rect">
            <a:avLst/>
          </a:prstGeom>
          <a:noFill/>
        </p:spPr>
        <p:txBody>
          <a:bodyPr wrap="square" rtlCol="0">
            <a:spAutoFit/>
          </a:bodyPr>
          <a:lstStyle/>
          <a:p>
            <a:r>
              <a:rPr lang="en-GB" dirty="0"/>
              <a:t>Infographic taken from: http://www.paganfed.org/index.php/federation/97-census-2011-pagan-distribution</a:t>
            </a:r>
          </a:p>
        </p:txBody>
      </p:sp>
    </p:spTree>
    <p:extLst>
      <p:ext uri="{BB962C8B-B14F-4D97-AF65-F5344CB8AC3E}">
        <p14:creationId xmlns:p14="http://schemas.microsoft.com/office/powerpoint/2010/main" val="2695020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600682"/>
          </a:xfrm>
        </p:spPr>
        <p:txBody>
          <a:bodyPr/>
          <a:lstStyle/>
          <a:p>
            <a:r>
              <a:rPr lang="en-GB" dirty="0"/>
              <a:t>Paths of Paganism:</a:t>
            </a:r>
          </a:p>
        </p:txBody>
      </p:sp>
      <p:sp>
        <p:nvSpPr>
          <p:cNvPr id="3" name="Content Placeholder 2"/>
          <p:cNvSpPr>
            <a:spLocks noGrp="1"/>
          </p:cNvSpPr>
          <p:nvPr>
            <p:ph sz="quarter" idx="13"/>
          </p:nvPr>
        </p:nvSpPr>
        <p:spPr>
          <a:xfrm>
            <a:off x="1785730" y="1465944"/>
            <a:ext cx="2322443" cy="4524037"/>
          </a:xfrm>
        </p:spPr>
        <p:txBody>
          <a:bodyPr>
            <a:normAutofit/>
          </a:bodyPr>
          <a:lstStyle/>
          <a:p>
            <a:r>
              <a:rPr lang="en-GB" dirty="0"/>
              <a:t>Animism</a:t>
            </a:r>
          </a:p>
          <a:p>
            <a:r>
              <a:rPr lang="en-GB" dirty="0"/>
              <a:t>Druid</a:t>
            </a:r>
          </a:p>
          <a:p>
            <a:r>
              <a:rPr lang="en-GB" dirty="0"/>
              <a:t>Heathenry</a:t>
            </a:r>
          </a:p>
          <a:p>
            <a:r>
              <a:rPr lang="en-GB" dirty="0"/>
              <a:t>Hellenism</a:t>
            </a:r>
          </a:p>
          <a:p>
            <a:r>
              <a:rPr lang="en-GB" dirty="0"/>
              <a:t>Pantheism</a:t>
            </a:r>
          </a:p>
          <a:p>
            <a:r>
              <a:rPr lang="en-GB" dirty="0"/>
              <a:t>Polytheism</a:t>
            </a:r>
          </a:p>
          <a:p>
            <a:r>
              <a:rPr lang="en-GB" dirty="0"/>
              <a:t>Shamanism</a:t>
            </a:r>
          </a:p>
          <a:p>
            <a:r>
              <a:rPr lang="en-GB" dirty="0"/>
              <a:t>Wicca</a:t>
            </a:r>
          </a:p>
          <a:p>
            <a:r>
              <a:rPr lang="en-GB" dirty="0"/>
              <a:t>Witchcraft</a:t>
            </a:r>
          </a:p>
        </p:txBody>
      </p:sp>
      <p:pic>
        <p:nvPicPr>
          <p:cNvPr id="5" name="Picture 4"/>
          <p:cNvPicPr>
            <a:picLocks noChangeAspect="1"/>
          </p:cNvPicPr>
          <p:nvPr/>
        </p:nvPicPr>
        <p:blipFill>
          <a:blip r:embed="rId2"/>
          <a:stretch>
            <a:fillRect/>
          </a:stretch>
        </p:blipFill>
        <p:spPr>
          <a:xfrm>
            <a:off x="4267201" y="1948069"/>
            <a:ext cx="3322066" cy="2888975"/>
          </a:xfrm>
          <a:prstGeom prst="rect">
            <a:avLst/>
          </a:prstGeom>
        </p:spPr>
      </p:pic>
    </p:spTree>
    <p:extLst>
      <p:ext uri="{BB962C8B-B14F-4D97-AF65-F5344CB8AC3E}">
        <p14:creationId xmlns:p14="http://schemas.microsoft.com/office/powerpoint/2010/main" val="2309821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8"/>
            <a:ext cx="7773338" cy="653691"/>
          </a:xfrm>
        </p:spPr>
        <p:txBody>
          <a:bodyPr/>
          <a:lstStyle/>
          <a:p>
            <a:r>
              <a:rPr lang="en-GB" dirty="0"/>
              <a:t>Animism</a:t>
            </a:r>
          </a:p>
        </p:txBody>
      </p:sp>
      <p:sp>
        <p:nvSpPr>
          <p:cNvPr id="3" name="Content Placeholder 2"/>
          <p:cNvSpPr>
            <a:spLocks noGrp="1"/>
          </p:cNvSpPr>
          <p:nvPr>
            <p:ph sz="quarter" idx="13"/>
          </p:nvPr>
        </p:nvSpPr>
        <p:spPr>
          <a:xfrm>
            <a:off x="963625" y="1399684"/>
            <a:ext cx="7772870" cy="3768663"/>
          </a:xfrm>
        </p:spPr>
        <p:txBody>
          <a:bodyPr>
            <a:normAutofit/>
          </a:bodyPr>
          <a:lstStyle/>
          <a:p>
            <a:r>
              <a:rPr lang="en-GB" dirty="0"/>
              <a:t>Animism can be defined as; </a:t>
            </a:r>
            <a:r>
              <a:rPr lang="en-GB" i="1" dirty="0"/>
              <a:t>‘</a:t>
            </a:r>
            <a:r>
              <a:rPr lang="en-GB" i="1" dirty="0">
                <a:solidFill>
                  <a:schemeClr val="bg1"/>
                </a:solidFill>
              </a:rPr>
              <a:t>a reality in which all things are imbued with vitality</a:t>
            </a:r>
            <a:r>
              <a:rPr lang="en-GB" i="1" dirty="0"/>
              <a:t>… all things – from rocks and trees to dreams – were considered to partake of the life force’. </a:t>
            </a:r>
            <a:r>
              <a:rPr lang="en-GB" dirty="0"/>
              <a:t>(Adler 2006:23).</a:t>
            </a:r>
          </a:p>
          <a:p>
            <a:r>
              <a:rPr lang="en-GB" dirty="0"/>
              <a:t>It is used as an anthropological context to describe indigenous peoples spiritual perspectives.</a:t>
            </a:r>
          </a:p>
          <a:p>
            <a:r>
              <a:rPr lang="en-GB" dirty="0"/>
              <a:t>Larger emphasis on individuals having an essence. </a:t>
            </a:r>
          </a:p>
          <a:p>
            <a:r>
              <a:rPr lang="en-GB" dirty="0"/>
              <a:t>Sometimes confused with Pantheism.</a:t>
            </a:r>
          </a:p>
        </p:txBody>
      </p:sp>
    </p:spTree>
    <p:extLst>
      <p:ext uri="{BB962C8B-B14F-4D97-AF65-F5344CB8AC3E}">
        <p14:creationId xmlns:p14="http://schemas.microsoft.com/office/powerpoint/2010/main" val="692724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8"/>
            <a:ext cx="7773338" cy="560925"/>
          </a:xfrm>
        </p:spPr>
        <p:txBody>
          <a:bodyPr>
            <a:normAutofit fontScale="90000"/>
          </a:bodyPr>
          <a:lstStyle/>
          <a:p>
            <a:r>
              <a:rPr lang="en-GB" dirty="0"/>
              <a:t>Pantheism</a:t>
            </a:r>
          </a:p>
        </p:txBody>
      </p:sp>
      <p:sp>
        <p:nvSpPr>
          <p:cNvPr id="3" name="Content Placeholder 2"/>
          <p:cNvSpPr>
            <a:spLocks noGrp="1"/>
          </p:cNvSpPr>
          <p:nvPr>
            <p:ph sz="quarter" idx="13"/>
          </p:nvPr>
        </p:nvSpPr>
        <p:spPr>
          <a:xfrm>
            <a:off x="857608" y="1386433"/>
            <a:ext cx="7772870" cy="3424107"/>
          </a:xfrm>
        </p:spPr>
        <p:txBody>
          <a:bodyPr/>
          <a:lstStyle/>
          <a:p>
            <a:r>
              <a:rPr lang="en-GB" dirty="0"/>
              <a:t>Is the belief that everything has vitality (like Animism) but instead of individual parts it is of a whole ‘divinity’. Each living thing is part of a greater being. This divinity can be considered by some pagans as inseparable from nature; nature is the divinity. </a:t>
            </a:r>
          </a:p>
        </p:txBody>
      </p:sp>
      <p:pic>
        <p:nvPicPr>
          <p:cNvPr id="4" name="Picture 3" descr="Paganism is an umbrella term for a diversity of earth-centred ..."/>
          <p:cNvPicPr>
            <a:picLocks noChangeAspect="1"/>
          </p:cNvPicPr>
          <p:nvPr/>
        </p:nvPicPr>
        <p:blipFill>
          <a:blip r:embed="rId2"/>
          <a:stretch>
            <a:fillRect/>
          </a:stretch>
        </p:blipFill>
        <p:spPr>
          <a:xfrm>
            <a:off x="3524105" y="3507539"/>
            <a:ext cx="2095792" cy="2095792"/>
          </a:xfrm>
          <a:prstGeom prst="rect">
            <a:avLst/>
          </a:prstGeom>
        </p:spPr>
      </p:pic>
    </p:spTree>
    <p:extLst>
      <p:ext uri="{BB962C8B-B14F-4D97-AF65-F5344CB8AC3E}">
        <p14:creationId xmlns:p14="http://schemas.microsoft.com/office/powerpoint/2010/main" val="2479034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84780"/>
            <a:ext cx="7773338" cy="468160"/>
          </a:xfrm>
        </p:spPr>
        <p:txBody>
          <a:bodyPr>
            <a:normAutofit fontScale="90000"/>
          </a:bodyPr>
          <a:lstStyle/>
          <a:p>
            <a:r>
              <a:rPr lang="en-GB" dirty="0"/>
              <a:t>Polytheism</a:t>
            </a:r>
          </a:p>
        </p:txBody>
      </p:sp>
      <p:sp>
        <p:nvSpPr>
          <p:cNvPr id="3" name="Content Placeholder 2"/>
          <p:cNvSpPr>
            <a:spLocks noGrp="1"/>
          </p:cNvSpPr>
          <p:nvPr>
            <p:ph sz="quarter" idx="13"/>
          </p:nvPr>
        </p:nvSpPr>
        <p:spPr>
          <a:xfrm>
            <a:off x="685800" y="1439441"/>
            <a:ext cx="7772870" cy="3424107"/>
          </a:xfrm>
        </p:spPr>
        <p:txBody>
          <a:bodyPr>
            <a:normAutofit lnSpcReduction="10000"/>
          </a:bodyPr>
          <a:lstStyle/>
          <a:p>
            <a:r>
              <a:rPr lang="en-GB" i="1" dirty="0"/>
              <a:t>‘</a:t>
            </a:r>
            <a:r>
              <a:rPr lang="en-GB" i="1" dirty="0">
                <a:solidFill>
                  <a:schemeClr val="bg1"/>
                </a:solidFill>
              </a:rPr>
              <a:t>Polytheism</a:t>
            </a:r>
            <a:r>
              <a:rPr lang="en-GB" i="1" dirty="0"/>
              <a:t> is grounded in the view that reality (divine or otherwise) is multiple and diverse… one might say that all nature is divinity and manifests itself in myriad forms and delightful complexities.’ </a:t>
            </a:r>
            <a:r>
              <a:rPr lang="en-GB" dirty="0"/>
              <a:t>(Adler 2006:23)</a:t>
            </a:r>
          </a:p>
          <a:p>
            <a:r>
              <a:rPr lang="en-GB" dirty="0"/>
              <a:t>It is argued by Jungian psychologists that </a:t>
            </a:r>
            <a:r>
              <a:rPr lang="en-GB" i="1" dirty="0">
                <a:solidFill>
                  <a:schemeClr val="bg1"/>
                </a:solidFill>
              </a:rPr>
              <a:t>‘gods and goddesses of myth, legend and fairy tale represent archetypes, real potencies and potentialities deep within the psyche, which, when allowed to flower, permit us to be more fully human’. </a:t>
            </a:r>
            <a:r>
              <a:rPr lang="en-GB" dirty="0"/>
              <a:t>(Adler 2006:26).</a:t>
            </a:r>
          </a:p>
          <a:p>
            <a:endParaRPr lang="en-GB" dirty="0"/>
          </a:p>
        </p:txBody>
      </p:sp>
    </p:spTree>
    <p:extLst>
      <p:ext uri="{BB962C8B-B14F-4D97-AF65-F5344CB8AC3E}">
        <p14:creationId xmlns:p14="http://schemas.microsoft.com/office/powerpoint/2010/main" val="1340053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613934"/>
          </a:xfrm>
        </p:spPr>
        <p:txBody>
          <a:bodyPr/>
          <a:lstStyle/>
          <a:p>
            <a:r>
              <a:rPr lang="en-GB" dirty="0"/>
              <a:t>Representations of Divinity</a:t>
            </a:r>
          </a:p>
        </p:txBody>
      </p:sp>
      <p:sp>
        <p:nvSpPr>
          <p:cNvPr id="3" name="Content Placeholder 2"/>
          <p:cNvSpPr>
            <a:spLocks noGrp="1"/>
          </p:cNvSpPr>
          <p:nvPr>
            <p:ph sz="quarter" idx="13"/>
          </p:nvPr>
        </p:nvSpPr>
        <p:spPr>
          <a:xfrm>
            <a:off x="685332" y="1439440"/>
            <a:ext cx="7772870" cy="1250751"/>
          </a:xfrm>
        </p:spPr>
        <p:txBody>
          <a:bodyPr/>
          <a:lstStyle/>
          <a:p>
            <a:r>
              <a:rPr lang="en-GB" dirty="0"/>
              <a:t>Within each path there can multiple representations of divinity. Each pagan chooses to name/honour accordingly. </a:t>
            </a:r>
          </a:p>
        </p:txBody>
      </p:sp>
      <p:pic>
        <p:nvPicPr>
          <p:cNvPr id="5" name="Picture 4" descr="Pagan symbol for horned god | Flickr - Photo Sharing!"/>
          <p:cNvPicPr>
            <a:picLocks noChangeAspect="1"/>
          </p:cNvPicPr>
          <p:nvPr/>
        </p:nvPicPr>
        <p:blipFill>
          <a:blip r:embed="rId2"/>
          <a:stretch>
            <a:fillRect/>
          </a:stretch>
        </p:blipFill>
        <p:spPr>
          <a:xfrm>
            <a:off x="454716" y="2897178"/>
            <a:ext cx="2871580" cy="2153685"/>
          </a:xfrm>
          <a:prstGeom prst="rect">
            <a:avLst/>
          </a:prstGeom>
        </p:spPr>
      </p:pic>
      <p:pic>
        <p:nvPicPr>
          <p:cNvPr id="6" name="Picture 5" descr="modern reconstruction of a historical Viking Age pendant worn by ..."/>
          <p:cNvPicPr>
            <a:picLocks noChangeAspect="1"/>
          </p:cNvPicPr>
          <p:nvPr/>
        </p:nvPicPr>
        <p:blipFill>
          <a:blip r:embed="rId3"/>
          <a:stretch>
            <a:fillRect/>
          </a:stretch>
        </p:blipFill>
        <p:spPr>
          <a:xfrm>
            <a:off x="1473200" y="4927163"/>
            <a:ext cx="1442278" cy="1788425"/>
          </a:xfrm>
          <a:prstGeom prst="rect">
            <a:avLst/>
          </a:prstGeom>
        </p:spPr>
      </p:pic>
      <p:pic>
        <p:nvPicPr>
          <p:cNvPr id="7" name="Picture 6" descr="http://www.tarrdaniel.com/documents/Ezoteria/images/triple_goddess.jpg"/>
          <p:cNvPicPr>
            <a:picLocks noChangeAspect="1"/>
          </p:cNvPicPr>
          <p:nvPr/>
        </p:nvPicPr>
        <p:blipFill>
          <a:blip r:embed="rId4"/>
          <a:stretch>
            <a:fillRect/>
          </a:stretch>
        </p:blipFill>
        <p:spPr>
          <a:xfrm>
            <a:off x="3154155" y="3316977"/>
            <a:ext cx="2381250" cy="2847975"/>
          </a:xfrm>
          <a:prstGeom prst="rect">
            <a:avLst/>
          </a:prstGeom>
        </p:spPr>
      </p:pic>
      <p:pic>
        <p:nvPicPr>
          <p:cNvPr id="8" name="Picture 7" descr="It is a precious and valuable quality to be able to see with both ..."/>
          <p:cNvPicPr>
            <a:picLocks noChangeAspect="1"/>
          </p:cNvPicPr>
          <p:nvPr/>
        </p:nvPicPr>
        <p:blipFill>
          <a:blip r:embed="rId5"/>
          <a:stretch>
            <a:fillRect/>
          </a:stretch>
        </p:blipFill>
        <p:spPr>
          <a:xfrm>
            <a:off x="6774859" y="2690191"/>
            <a:ext cx="2000597" cy="2687982"/>
          </a:xfrm>
          <a:prstGeom prst="rect">
            <a:avLst/>
          </a:prstGeom>
        </p:spPr>
      </p:pic>
      <p:pic>
        <p:nvPicPr>
          <p:cNvPr id="9" name="Picture 8" descr="041_Green+Man+Celtic+Shamnism.gif"/>
          <p:cNvPicPr>
            <a:picLocks noChangeAspect="1"/>
          </p:cNvPicPr>
          <p:nvPr/>
        </p:nvPicPr>
        <p:blipFill>
          <a:blip r:embed="rId6"/>
          <a:stretch>
            <a:fillRect/>
          </a:stretch>
        </p:blipFill>
        <p:spPr>
          <a:xfrm>
            <a:off x="5440085" y="4364106"/>
            <a:ext cx="1800846" cy="1800846"/>
          </a:xfrm>
          <a:prstGeom prst="rect">
            <a:avLst/>
          </a:prstGeom>
        </p:spPr>
      </p:pic>
      <p:pic>
        <p:nvPicPr>
          <p:cNvPr id="12" name="Picture 11" descr="tree_of_life.jpg"/>
          <p:cNvPicPr>
            <a:picLocks noChangeAspect="1"/>
          </p:cNvPicPr>
          <p:nvPr/>
        </p:nvPicPr>
        <p:blipFill>
          <a:blip r:embed="rId7"/>
          <a:stretch>
            <a:fillRect/>
          </a:stretch>
        </p:blipFill>
        <p:spPr>
          <a:xfrm>
            <a:off x="119270" y="5155095"/>
            <a:ext cx="1295449" cy="1295449"/>
          </a:xfrm>
          <a:prstGeom prst="rect">
            <a:avLst/>
          </a:prstGeom>
        </p:spPr>
      </p:pic>
      <p:pic>
        <p:nvPicPr>
          <p:cNvPr id="13" name="Picture 12" descr="File:SophieAndersonTakethefairfaceofWoman.jpg - Wikipedia, the free ..."/>
          <p:cNvPicPr>
            <a:picLocks noChangeAspect="1"/>
          </p:cNvPicPr>
          <p:nvPr/>
        </p:nvPicPr>
        <p:blipFill>
          <a:blip r:embed="rId8"/>
          <a:stretch>
            <a:fillRect/>
          </a:stretch>
        </p:blipFill>
        <p:spPr>
          <a:xfrm>
            <a:off x="5246929" y="2429994"/>
            <a:ext cx="1414738" cy="1773966"/>
          </a:xfrm>
          <a:prstGeom prst="rect">
            <a:avLst/>
          </a:prstGeom>
        </p:spPr>
      </p:pic>
    </p:spTree>
    <p:extLst>
      <p:ext uri="{BB962C8B-B14F-4D97-AF65-F5344CB8AC3E}">
        <p14:creationId xmlns:p14="http://schemas.microsoft.com/office/powerpoint/2010/main" val="1654862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755373" y="1060175"/>
            <a:ext cx="7779027" cy="5393634"/>
          </a:xfrm>
        </p:spPr>
        <p:txBody>
          <a:bodyPr>
            <a:normAutofit fontScale="77500" lnSpcReduction="20000"/>
          </a:bodyPr>
          <a:lstStyle/>
          <a:p>
            <a:pPr marL="0" indent="0" fontAlgn="ctr">
              <a:buNone/>
            </a:pPr>
            <a:r>
              <a:rPr lang="en-GB" i="1" dirty="0">
                <a:effectLst/>
              </a:rPr>
              <a:t>'For me the Goddess is identified with the Earth, not just in the sense of the ground, but the Earth as the planet Earth, as the whole living being that we're part of, which itself is part of a whole living Universe.</a:t>
            </a:r>
          </a:p>
          <a:p>
            <a:pPr marL="0" indent="0" fontAlgn="ctr">
              <a:buNone/>
            </a:pPr>
            <a:r>
              <a:rPr lang="en-GB" i="1" dirty="0">
                <a:effectLst/>
              </a:rPr>
              <a:t>So in a sense the Goddess is another way of saying the great creative forces of life in the Universe, the great cycles of birth and growth and death and regeneration.</a:t>
            </a:r>
          </a:p>
          <a:p>
            <a:pPr marL="0" indent="0">
              <a:buNone/>
            </a:pPr>
            <a:r>
              <a:rPr lang="en-GB" i="1" dirty="0">
                <a:effectLst/>
              </a:rPr>
              <a:t>And today there's a whole scientific theory - the Gaia theory - that says the Earth is a living organism.</a:t>
            </a:r>
          </a:p>
          <a:p>
            <a:pPr marL="0" indent="0">
              <a:buNone/>
            </a:pPr>
            <a:r>
              <a:rPr lang="en-GB" i="1" dirty="0">
                <a:effectLst/>
              </a:rPr>
              <a:t>But scientists are always very careful to say but that doesn't imply there's any consciousness.</a:t>
            </a:r>
          </a:p>
          <a:p>
            <a:pPr marL="0" indent="0">
              <a:buNone/>
            </a:pPr>
            <a:r>
              <a:rPr lang="en-GB" i="1" dirty="0">
                <a:effectLst/>
              </a:rPr>
              <a:t>I say well that's the advantage of being a witch, you don't have to worry about being respectable and you can just say 'yes the Earth is alive and everything on earth has a consciousness, and everything is interconnected and everything is constantly in communication.</a:t>
            </a:r>
          </a:p>
          <a:p>
            <a:pPr marL="0" indent="0">
              <a:buNone/>
            </a:pPr>
            <a:r>
              <a:rPr lang="en-GB" i="1" dirty="0">
                <a:effectLst/>
              </a:rPr>
              <a:t>It's learning to open our ears to that communication and learning to attune ourselves to that connectedness that brings us into a right and a balanced relationship with all of life…'</a:t>
            </a:r>
          </a:p>
          <a:p>
            <a:pPr marL="0" indent="0">
              <a:buNone/>
            </a:pPr>
            <a:r>
              <a:rPr lang="en-GB" b="1" dirty="0">
                <a:effectLst/>
              </a:rPr>
              <a:t>Starhawk</a:t>
            </a:r>
            <a:endParaRPr lang="en-GB" dirty="0">
              <a:effectLst/>
            </a:endParaRPr>
          </a:p>
          <a:p>
            <a:endParaRPr lang="en-GB" dirty="0"/>
          </a:p>
        </p:txBody>
      </p:sp>
    </p:spTree>
    <p:extLst>
      <p:ext uri="{BB962C8B-B14F-4D97-AF65-F5344CB8AC3E}">
        <p14:creationId xmlns:p14="http://schemas.microsoft.com/office/powerpoint/2010/main" val="1986123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864" y="804049"/>
            <a:ext cx="7773338" cy="534420"/>
          </a:xfrm>
        </p:spPr>
        <p:txBody>
          <a:bodyPr>
            <a:normAutofit fontScale="90000"/>
          </a:bodyPr>
          <a:lstStyle/>
          <a:p>
            <a:r>
              <a:rPr lang="en-GB" dirty="0"/>
              <a:t>Equality of the sexes</a:t>
            </a:r>
          </a:p>
        </p:txBody>
      </p:sp>
      <p:sp>
        <p:nvSpPr>
          <p:cNvPr id="3" name="Content Placeholder 2"/>
          <p:cNvSpPr>
            <a:spLocks noGrp="1"/>
          </p:cNvSpPr>
          <p:nvPr>
            <p:ph sz="quarter" idx="13"/>
          </p:nvPr>
        </p:nvSpPr>
        <p:spPr>
          <a:xfrm>
            <a:off x="685332" y="1571963"/>
            <a:ext cx="7772870" cy="3424107"/>
          </a:xfrm>
        </p:spPr>
        <p:txBody>
          <a:bodyPr>
            <a:normAutofit lnSpcReduction="10000"/>
          </a:bodyPr>
          <a:lstStyle/>
          <a:p>
            <a:r>
              <a:rPr lang="en-GB" dirty="0"/>
              <a:t>A vast majority of symbolism is female (primarily within Wicca and also those who perceive Nature as female). </a:t>
            </a:r>
          </a:p>
          <a:p>
            <a:r>
              <a:rPr lang="en-GB" dirty="0"/>
              <a:t>Both sexes are equal, as there is a Goddess there is also a God. It is down to the individual on which aspect they choose to honour. </a:t>
            </a:r>
          </a:p>
          <a:p>
            <a:r>
              <a:rPr lang="en-GB" dirty="0"/>
              <a:t>Initial perceptions are primarily that paganism is heavily feminine however this is not the case. Appears quite different in comparison to monotheist religions such as Christianity etc. </a:t>
            </a:r>
          </a:p>
        </p:txBody>
      </p:sp>
    </p:spTree>
    <p:extLst>
      <p:ext uri="{BB962C8B-B14F-4D97-AF65-F5344CB8AC3E}">
        <p14:creationId xmlns:p14="http://schemas.microsoft.com/office/powerpoint/2010/main" val="2756971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8"/>
            <a:ext cx="7773338" cy="547673"/>
          </a:xfrm>
        </p:spPr>
        <p:txBody>
          <a:bodyPr>
            <a:normAutofit fontScale="90000"/>
          </a:bodyPr>
          <a:lstStyle/>
          <a:p>
            <a:r>
              <a:rPr lang="en-GB" dirty="0"/>
              <a:t>Druidry</a:t>
            </a:r>
          </a:p>
        </p:txBody>
      </p:sp>
      <p:sp>
        <p:nvSpPr>
          <p:cNvPr id="3" name="Content Placeholder 2"/>
          <p:cNvSpPr>
            <a:spLocks noGrp="1"/>
          </p:cNvSpPr>
          <p:nvPr>
            <p:ph sz="quarter" idx="13"/>
          </p:nvPr>
        </p:nvSpPr>
        <p:spPr>
          <a:xfrm>
            <a:off x="685800" y="1272210"/>
            <a:ext cx="7772870" cy="4346712"/>
          </a:xfrm>
        </p:spPr>
        <p:txBody>
          <a:bodyPr>
            <a:normAutofit fontScale="85000" lnSpcReduction="20000"/>
          </a:bodyPr>
          <a:lstStyle/>
          <a:p>
            <a:r>
              <a:rPr lang="en-GB" dirty="0"/>
              <a:t>the etymology of the word Druid coming from the; ‘</a:t>
            </a:r>
            <a:r>
              <a:rPr lang="en-GB" dirty="0">
                <a:effectLst/>
              </a:rPr>
              <a:t>ancient British words, for ‘oak’ or ‘doorway’ in the opening </a:t>
            </a:r>
            <a:r>
              <a:rPr lang="en-GB" i="1" dirty="0">
                <a:effectLst/>
              </a:rPr>
              <a:t>dru</a:t>
            </a:r>
            <a:r>
              <a:rPr lang="en-GB" dirty="0">
                <a:effectLst/>
              </a:rPr>
              <a:t>, and ‘wisdom’ in the closing </a:t>
            </a:r>
            <a:r>
              <a:rPr lang="en-GB" i="1" dirty="0">
                <a:effectLst/>
              </a:rPr>
              <a:t>wid</a:t>
            </a:r>
            <a:r>
              <a:rPr lang="en-GB" dirty="0">
                <a:effectLst/>
              </a:rPr>
              <a:t>. Essentially the word implies someone who is wise in the ways of nature, or what lies within’. (The Druid Network 2016)</a:t>
            </a:r>
          </a:p>
          <a:p>
            <a:r>
              <a:rPr lang="en-GB" dirty="0">
                <a:effectLst/>
              </a:rPr>
              <a:t>Druids can be pantheist, polytheist or other. There are no set ‘rules’ on which divinities must be worshipped. </a:t>
            </a:r>
          </a:p>
          <a:p>
            <a:r>
              <a:rPr lang="en-GB" dirty="0">
                <a:effectLst/>
              </a:rPr>
              <a:t>Majority of Druids honour the land, the spirits of places and ancestors. </a:t>
            </a:r>
            <a:r>
              <a:rPr lang="en-GB" i="1" dirty="0">
                <a:effectLst/>
              </a:rPr>
              <a:t>‘To the Druid, the word ‘nature’ is used to </a:t>
            </a:r>
            <a:r>
              <a:rPr lang="en-GB" i="1" dirty="0">
                <a:solidFill>
                  <a:schemeClr val="bg1"/>
                </a:solidFill>
                <a:effectLst/>
              </a:rPr>
              <a:t>define the totality of existence</a:t>
            </a:r>
            <a:r>
              <a:rPr lang="en-GB" i="1" dirty="0">
                <a:effectLst/>
              </a:rPr>
              <a:t>: everything there is, human and nonhuman, upon the earth and into the furthest reaches beyond.’ </a:t>
            </a:r>
            <a:r>
              <a:rPr lang="en-GB" dirty="0">
                <a:effectLst/>
              </a:rPr>
              <a:t>(The druid network 2016)</a:t>
            </a:r>
          </a:p>
          <a:p>
            <a:r>
              <a:rPr lang="en-GB" dirty="0">
                <a:effectLst/>
              </a:rPr>
              <a:t>The order of Bards, Ovates and Druids describes Druids as people who, ‘were to act as advisor to rulers, as judge, as teacher, and as an authority in matters of worship and ceremony.’ (OBOD 2016). </a:t>
            </a:r>
          </a:p>
        </p:txBody>
      </p:sp>
      <p:pic>
        <p:nvPicPr>
          <p:cNvPr id="4" name="Picture 3" descr="Original file ‎ (SVG file, nominally 300 × 300 pixels, file size ..."/>
          <p:cNvPicPr>
            <a:picLocks noChangeAspect="1"/>
          </p:cNvPicPr>
          <p:nvPr/>
        </p:nvPicPr>
        <p:blipFill>
          <a:blip r:embed="rId2"/>
          <a:stretch>
            <a:fillRect/>
          </a:stretch>
        </p:blipFill>
        <p:spPr>
          <a:xfrm>
            <a:off x="2748169" y="5618922"/>
            <a:ext cx="1104900" cy="1104900"/>
          </a:xfrm>
          <a:prstGeom prst="rect">
            <a:avLst/>
          </a:prstGeom>
        </p:spPr>
      </p:pic>
    </p:spTree>
    <p:extLst>
      <p:ext uri="{BB962C8B-B14F-4D97-AF65-F5344CB8AC3E}">
        <p14:creationId xmlns:p14="http://schemas.microsoft.com/office/powerpoint/2010/main" val="1590996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864" y="751040"/>
            <a:ext cx="7773338" cy="547673"/>
          </a:xfrm>
        </p:spPr>
        <p:txBody>
          <a:bodyPr>
            <a:normAutofit fontScale="90000"/>
          </a:bodyPr>
          <a:lstStyle/>
          <a:p>
            <a:r>
              <a:rPr lang="en-GB" dirty="0"/>
              <a:t>Heathenry</a:t>
            </a:r>
          </a:p>
        </p:txBody>
      </p:sp>
      <p:sp>
        <p:nvSpPr>
          <p:cNvPr id="3" name="Content Placeholder 2"/>
          <p:cNvSpPr>
            <a:spLocks noGrp="1"/>
          </p:cNvSpPr>
          <p:nvPr>
            <p:ph sz="quarter" idx="13"/>
          </p:nvPr>
        </p:nvSpPr>
        <p:spPr>
          <a:xfrm>
            <a:off x="685332" y="1492450"/>
            <a:ext cx="7772870" cy="4338507"/>
          </a:xfrm>
        </p:spPr>
        <p:txBody>
          <a:bodyPr>
            <a:normAutofit fontScale="85000" lnSpcReduction="10000"/>
          </a:bodyPr>
          <a:lstStyle/>
          <a:p>
            <a:r>
              <a:rPr lang="en-GB" dirty="0"/>
              <a:t>Heathenry is in fact also an umbrella term. It is a polytheistic path. </a:t>
            </a:r>
          </a:p>
          <a:p>
            <a:r>
              <a:rPr lang="en-GB" dirty="0"/>
              <a:t>The original Heathens were pre-Christian northern European people who lived thousand of years ago.</a:t>
            </a:r>
          </a:p>
          <a:p>
            <a:r>
              <a:rPr lang="en-GB" i="1" dirty="0"/>
              <a:t>‘</a:t>
            </a:r>
            <a:r>
              <a:rPr lang="en-GB" i="1" dirty="0">
                <a:effectLst/>
              </a:rPr>
              <a:t>Modern Heathen groups around the world are reviving these old practices and call their religion by various names including Asatru, The Northern Tradition, Odinism, Forn Sed, Germanic Pagan Reconstructionism or, simply, Heathenry.’ </a:t>
            </a:r>
            <a:r>
              <a:rPr lang="en-GB" dirty="0">
                <a:effectLst/>
              </a:rPr>
              <a:t>(bbc.co.uk 2016)</a:t>
            </a:r>
            <a:r>
              <a:rPr lang="en-GB" dirty="0"/>
              <a:t> </a:t>
            </a:r>
          </a:p>
          <a:p>
            <a:r>
              <a:rPr lang="en-GB" dirty="0"/>
              <a:t>Heathenry is similar in aspects to Druidry as those who practice heathenry are likely to have relationships with the spirits of the land, ancestors and strong links with their community. </a:t>
            </a:r>
          </a:p>
          <a:p>
            <a:r>
              <a:rPr lang="en-GB" dirty="0"/>
              <a:t>Practices within Heathenry have their own ritual practices that maybe the same/similar to other heathen groups.</a:t>
            </a:r>
          </a:p>
          <a:p>
            <a:endParaRPr lang="en-GB" dirty="0"/>
          </a:p>
          <a:p>
            <a:endParaRPr lang="en-GB" dirty="0"/>
          </a:p>
        </p:txBody>
      </p:sp>
    </p:spTree>
    <p:extLst>
      <p:ext uri="{BB962C8B-B14F-4D97-AF65-F5344CB8AC3E}">
        <p14:creationId xmlns:p14="http://schemas.microsoft.com/office/powerpoint/2010/main" val="3319628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99249"/>
            <a:ext cx="7773338" cy="574178"/>
          </a:xfrm>
        </p:spPr>
        <p:txBody>
          <a:bodyPr>
            <a:normAutofit fontScale="90000"/>
          </a:bodyPr>
          <a:lstStyle/>
          <a:p>
            <a:r>
              <a:rPr lang="en-GB" dirty="0"/>
              <a:t>Shamanism</a:t>
            </a:r>
          </a:p>
        </p:txBody>
      </p:sp>
      <p:sp>
        <p:nvSpPr>
          <p:cNvPr id="3" name="Content Placeholder 2"/>
          <p:cNvSpPr>
            <a:spLocks noGrp="1"/>
          </p:cNvSpPr>
          <p:nvPr>
            <p:ph sz="quarter" idx="13"/>
          </p:nvPr>
        </p:nvSpPr>
        <p:spPr>
          <a:xfrm>
            <a:off x="831574" y="1192697"/>
            <a:ext cx="7772870" cy="4426225"/>
          </a:xfrm>
        </p:spPr>
        <p:txBody>
          <a:bodyPr>
            <a:normAutofit fontScale="85000" lnSpcReduction="10000"/>
          </a:bodyPr>
          <a:lstStyle/>
          <a:p>
            <a:pPr marL="0" indent="0">
              <a:buNone/>
            </a:pPr>
            <a:r>
              <a:rPr lang="en-GB" i="1" dirty="0"/>
              <a:t>‘</a:t>
            </a:r>
            <a:r>
              <a:rPr lang="en-GB" i="1" dirty="0">
                <a:effectLst/>
              </a:rPr>
              <a:t>Those who see themselves as Shamans place great emphasis upon individual experience. Shamans may sometimes work together in groups, but the ethos of this way of working is more of a solitary path. Shamanic practice is characterized by seeking vision in solitude and is </a:t>
            </a:r>
            <a:r>
              <a:rPr lang="en-GB" i="1" dirty="0">
                <a:solidFill>
                  <a:schemeClr val="bg1"/>
                </a:solidFill>
                <a:effectLst/>
              </a:rPr>
              <a:t>deeply rooted in the mysteries of Nature.</a:t>
            </a:r>
            <a:r>
              <a:rPr lang="en-GB" i="1" dirty="0">
                <a:effectLst/>
              </a:rPr>
              <a:t> </a:t>
            </a:r>
          </a:p>
          <a:p>
            <a:pPr marL="0" indent="0">
              <a:buNone/>
            </a:pPr>
            <a:r>
              <a:rPr lang="en-GB" i="1" dirty="0">
                <a:effectLst/>
              </a:rPr>
              <a:t>Shamanism is an ecstatic religion with an essential belief in the reality of the spirit world. The Shaman, through training or calling, is one who is able to enter that world and work with the unseen powers. </a:t>
            </a:r>
            <a:r>
              <a:rPr lang="en-GB" i="1" dirty="0">
                <a:solidFill>
                  <a:schemeClr val="bg1"/>
                </a:solidFill>
                <a:effectLst/>
              </a:rPr>
              <a:t>The Shaman acts as an intermediary between the spirit world and the everyday lives of men and women</a:t>
            </a:r>
            <a:r>
              <a:rPr lang="en-GB" i="1" dirty="0">
                <a:effectLst/>
              </a:rPr>
              <a:t>. He or she may also guide others to experience the spirit world for themselves and so deepen their spiritual lives. Through contact with the spirits, the Shaman can work acts of healing, divination and magic - revealing by way of vision, poetry and myth the deeper reaches of the human spirit.’ </a:t>
            </a:r>
            <a:r>
              <a:rPr lang="en-GB" dirty="0">
                <a:effectLst/>
              </a:rPr>
              <a:t>(Pagan Federation 2013)</a:t>
            </a:r>
          </a:p>
          <a:p>
            <a:endParaRPr lang="en-GB" dirty="0"/>
          </a:p>
        </p:txBody>
      </p:sp>
    </p:spTree>
    <p:extLst>
      <p:ext uri="{BB962C8B-B14F-4D97-AF65-F5344CB8AC3E}">
        <p14:creationId xmlns:p14="http://schemas.microsoft.com/office/powerpoint/2010/main" val="1469625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1338" y="379979"/>
            <a:ext cx="1872340" cy="521169"/>
          </a:xfrm>
        </p:spPr>
        <p:txBody>
          <a:bodyPr>
            <a:normAutofit fontScale="90000"/>
          </a:bodyPr>
          <a:lstStyle/>
          <a:p>
            <a:r>
              <a:rPr lang="en-GB" dirty="0"/>
              <a:t>Wicca</a:t>
            </a:r>
          </a:p>
        </p:txBody>
      </p:sp>
      <p:sp>
        <p:nvSpPr>
          <p:cNvPr id="14" name="Content Placeholder 13"/>
          <p:cNvSpPr>
            <a:spLocks noGrp="1"/>
          </p:cNvSpPr>
          <p:nvPr>
            <p:ph sz="quarter" idx="13"/>
          </p:nvPr>
        </p:nvSpPr>
        <p:spPr>
          <a:xfrm>
            <a:off x="884113" y="1015372"/>
            <a:ext cx="7772870" cy="4908350"/>
          </a:xfrm>
        </p:spPr>
        <p:txBody>
          <a:bodyPr>
            <a:normAutofit fontScale="85000" lnSpcReduction="10000"/>
          </a:bodyPr>
          <a:lstStyle/>
          <a:p>
            <a:r>
              <a:rPr lang="en-GB" i="1" dirty="0">
                <a:effectLst/>
              </a:rPr>
              <a:t>‘In Britain, there are a number of Craft traditions: </a:t>
            </a:r>
            <a:r>
              <a:rPr lang="en-GB" i="1" dirty="0">
                <a:solidFill>
                  <a:schemeClr val="bg1"/>
                </a:solidFill>
                <a:effectLst/>
              </a:rPr>
              <a:t>Gardnerian, Alexandrian, Traditional, Hereditary (Family), Dianic and Hedgewitch. </a:t>
            </a:r>
            <a:r>
              <a:rPr lang="en-GB" i="1" dirty="0">
                <a:effectLst/>
              </a:rPr>
              <a:t>In other countries, other traditions have evolved to reflect their own culture. Gardnerians claim lineage from Gerald Gardner, who was most responsible for the revival of the modern Craft. Alexandrians descend from Alex and Maxine Sanders, who developed Gardner's ideas. Traditionalists claim their methods pre-date the modern revival and have been passed down from generation to generation. Hereditaries claim their traditions have been passed on by particular families through relations of blood and marriage. Dianic craft is based on feminist principles and Hedgewitches follow a more solitary path.’ </a:t>
            </a:r>
            <a:r>
              <a:rPr lang="en-GB" dirty="0">
                <a:effectLst/>
              </a:rPr>
              <a:t>(The druid Network 2016).</a:t>
            </a:r>
            <a:endParaRPr lang="en-GB" dirty="0"/>
          </a:p>
          <a:p>
            <a:r>
              <a:rPr lang="en-GB" dirty="0"/>
              <a:t>Formed by Gerald Gardener. He wrote a book on the subject called </a:t>
            </a:r>
            <a:r>
              <a:rPr lang="en-GB" i="1" dirty="0">
                <a:solidFill>
                  <a:schemeClr val="bg1"/>
                </a:solidFill>
              </a:rPr>
              <a:t>Witchcraft Today </a:t>
            </a:r>
            <a:r>
              <a:rPr lang="en-GB" dirty="0"/>
              <a:t>which was released in 1954, several years after the repeal of the witchcraft act. </a:t>
            </a:r>
          </a:p>
          <a:p>
            <a:r>
              <a:rPr lang="en-GB" dirty="0"/>
              <a:t>Information about Wiccan practices are oathbound within covens.</a:t>
            </a:r>
          </a:p>
          <a:p>
            <a:pPr marL="0" indent="0">
              <a:buNone/>
            </a:pPr>
            <a:endParaRPr lang="en-GB" dirty="0"/>
          </a:p>
        </p:txBody>
      </p:sp>
    </p:spTree>
    <p:extLst>
      <p:ext uri="{BB962C8B-B14F-4D97-AF65-F5344CB8AC3E}">
        <p14:creationId xmlns:p14="http://schemas.microsoft.com/office/powerpoint/2010/main" val="1660428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441656"/>
          </a:xfrm>
        </p:spPr>
        <p:txBody>
          <a:bodyPr>
            <a:normAutofit fontScale="90000"/>
          </a:bodyPr>
          <a:lstStyle/>
          <a:p>
            <a:r>
              <a:rPr lang="en-GB" dirty="0"/>
              <a:t>Wicca continued…</a:t>
            </a:r>
          </a:p>
        </p:txBody>
      </p:sp>
      <p:sp>
        <p:nvSpPr>
          <p:cNvPr id="3" name="Content Placeholder 2"/>
          <p:cNvSpPr>
            <a:spLocks noGrp="1"/>
          </p:cNvSpPr>
          <p:nvPr>
            <p:ph sz="quarter" idx="13"/>
          </p:nvPr>
        </p:nvSpPr>
        <p:spPr>
          <a:xfrm>
            <a:off x="685800" y="1452693"/>
            <a:ext cx="7772870" cy="3424107"/>
          </a:xfrm>
        </p:spPr>
        <p:txBody>
          <a:bodyPr>
            <a:normAutofit lnSpcReduction="10000"/>
          </a:bodyPr>
          <a:lstStyle/>
          <a:p>
            <a:r>
              <a:rPr lang="en-GB" dirty="0"/>
              <a:t>Followers of Wicca are perceived to be one of the few paths with a ‘clear’ doctrine in a formal sense. It is all important but the last eight words are of the highest importance, </a:t>
            </a:r>
            <a:r>
              <a:rPr lang="en-GB" i="1" dirty="0">
                <a:solidFill>
                  <a:schemeClr val="bg1"/>
                </a:solidFill>
              </a:rPr>
              <a:t>‘An ye Harm none, Do what ye will’. </a:t>
            </a:r>
          </a:p>
          <a:p>
            <a:r>
              <a:rPr lang="en-GB" dirty="0"/>
              <a:t>The full rede is here: http://wicca.com/celtic/wicca/rede.htm</a:t>
            </a:r>
          </a:p>
          <a:p>
            <a:r>
              <a:rPr lang="en-GB" dirty="0"/>
              <a:t>Wiccans also believe in a threefold law which is, </a:t>
            </a:r>
            <a:r>
              <a:rPr lang="en-GB" i="1" dirty="0">
                <a:solidFill>
                  <a:schemeClr val="bg1"/>
                </a:solidFill>
              </a:rPr>
              <a:t>‘</a:t>
            </a:r>
            <a:r>
              <a:rPr lang="en-GB" i="1" dirty="0">
                <a:solidFill>
                  <a:schemeClr val="bg1"/>
                </a:solidFill>
                <a:effectLst/>
              </a:rPr>
              <a:t>All good that a person does to another returns three-fold in this life; harm is also returned three-fold.’</a:t>
            </a:r>
            <a:endParaRPr lang="en-GB" i="1" dirty="0">
              <a:solidFill>
                <a:schemeClr val="bg1"/>
              </a:solidFill>
            </a:endParaRPr>
          </a:p>
        </p:txBody>
      </p:sp>
    </p:spTree>
    <p:extLst>
      <p:ext uri="{BB962C8B-B14F-4D97-AF65-F5344CB8AC3E}">
        <p14:creationId xmlns:p14="http://schemas.microsoft.com/office/powerpoint/2010/main" val="1660564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8"/>
            <a:ext cx="7773338" cy="521169"/>
          </a:xfrm>
        </p:spPr>
        <p:txBody>
          <a:bodyPr>
            <a:normAutofit fontScale="90000"/>
          </a:bodyPr>
          <a:lstStyle/>
          <a:p>
            <a:r>
              <a:rPr lang="en-GB" dirty="0"/>
              <a:t>Wiccan Deities</a:t>
            </a:r>
          </a:p>
        </p:txBody>
      </p:sp>
      <p:sp>
        <p:nvSpPr>
          <p:cNvPr id="3" name="Content Placeholder 2"/>
          <p:cNvSpPr>
            <a:spLocks noGrp="1"/>
          </p:cNvSpPr>
          <p:nvPr>
            <p:ph sz="quarter" idx="13"/>
          </p:nvPr>
        </p:nvSpPr>
        <p:spPr>
          <a:xfrm>
            <a:off x="685800" y="1311965"/>
            <a:ext cx="7772870" cy="3424107"/>
          </a:xfrm>
        </p:spPr>
        <p:txBody>
          <a:bodyPr/>
          <a:lstStyle/>
          <a:p>
            <a:r>
              <a:rPr lang="en-GB" dirty="0"/>
              <a:t>Wiccans honour the Goddess and her consort the horned god, they are also known as the Lord and lady. The goddess is commonly shown as a triple moon to represent her three aspects; The maiden, the mother and the crone. </a:t>
            </a:r>
          </a:p>
        </p:txBody>
      </p:sp>
      <p:pic>
        <p:nvPicPr>
          <p:cNvPr id="4" name="Picture 3" descr="triple-goddess-symbol.png"/>
          <p:cNvPicPr>
            <a:picLocks noChangeAspect="1"/>
          </p:cNvPicPr>
          <p:nvPr/>
        </p:nvPicPr>
        <p:blipFill>
          <a:blip r:embed="rId2"/>
          <a:stretch>
            <a:fillRect/>
          </a:stretch>
        </p:blipFill>
        <p:spPr>
          <a:xfrm>
            <a:off x="1168260" y="3503751"/>
            <a:ext cx="3200281" cy="1651345"/>
          </a:xfrm>
          <a:prstGeom prst="rect">
            <a:avLst/>
          </a:prstGeom>
        </p:spPr>
      </p:pic>
      <p:pic>
        <p:nvPicPr>
          <p:cNvPr id="5" name="Picture 4" descr="File:Horned-God-Symbol.svg - Wikimedia Commons"/>
          <p:cNvPicPr>
            <a:picLocks noChangeAspect="1"/>
          </p:cNvPicPr>
          <p:nvPr/>
        </p:nvPicPr>
        <p:blipFill>
          <a:blip r:embed="rId3"/>
          <a:stretch>
            <a:fillRect/>
          </a:stretch>
        </p:blipFill>
        <p:spPr>
          <a:xfrm>
            <a:off x="5254693" y="3215068"/>
            <a:ext cx="1795464" cy="2108337"/>
          </a:xfrm>
          <a:prstGeom prst="rect">
            <a:avLst/>
          </a:prstGeom>
        </p:spPr>
      </p:pic>
    </p:spTree>
    <p:extLst>
      <p:ext uri="{BB962C8B-B14F-4D97-AF65-F5344CB8AC3E}">
        <p14:creationId xmlns:p14="http://schemas.microsoft.com/office/powerpoint/2010/main" val="2766209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8"/>
            <a:ext cx="7773338" cy="640439"/>
          </a:xfrm>
        </p:spPr>
        <p:txBody>
          <a:bodyPr/>
          <a:lstStyle/>
          <a:p>
            <a:r>
              <a:rPr lang="en-GB" dirty="0"/>
              <a:t>Ritual: Defining boundaries</a:t>
            </a:r>
          </a:p>
        </p:txBody>
      </p:sp>
      <p:sp>
        <p:nvSpPr>
          <p:cNvPr id="3" name="Content Placeholder 2"/>
          <p:cNvSpPr>
            <a:spLocks noGrp="1"/>
          </p:cNvSpPr>
          <p:nvPr>
            <p:ph sz="quarter" idx="13"/>
          </p:nvPr>
        </p:nvSpPr>
        <p:spPr>
          <a:xfrm>
            <a:off x="685800" y="1505701"/>
            <a:ext cx="7772870" cy="4192734"/>
          </a:xfrm>
        </p:spPr>
        <p:txBody>
          <a:bodyPr>
            <a:normAutofit/>
          </a:bodyPr>
          <a:lstStyle/>
          <a:p>
            <a:r>
              <a:rPr lang="en-GB" i="1" dirty="0">
                <a:solidFill>
                  <a:schemeClr val="bg1"/>
                </a:solidFill>
                <a:effectLst/>
              </a:rPr>
              <a:t>'Ritual produces belonging and belief‘. </a:t>
            </a:r>
            <a:r>
              <a:rPr lang="en-GB" dirty="0">
                <a:effectLst/>
              </a:rPr>
              <a:t>(Marshall 2002:367)</a:t>
            </a:r>
          </a:p>
          <a:p>
            <a:r>
              <a:rPr lang="en-GB" i="1" dirty="0">
                <a:solidFill>
                  <a:schemeClr val="bg1"/>
                </a:solidFill>
                <a:effectLst/>
              </a:rPr>
              <a:t>'A ritual never exists alone. </a:t>
            </a:r>
            <a:r>
              <a:rPr lang="en-GB" i="1" dirty="0">
                <a:effectLst/>
              </a:rPr>
              <a:t>It usually one ceremony among many in the larger ritual life of a person or community... one embodiment among others of traditions... For each and every ritual, </a:t>
            </a:r>
            <a:r>
              <a:rPr lang="en-GB" i="1" dirty="0">
                <a:solidFill>
                  <a:schemeClr val="bg1"/>
                </a:solidFill>
                <a:effectLst/>
              </a:rPr>
              <a:t>there is a thick context of social customs, historical practices, and day-to-day routines </a:t>
            </a:r>
            <a:r>
              <a:rPr lang="en-GB" i="1" dirty="0">
                <a:effectLst/>
              </a:rPr>
              <a:t>that, in addition to the </a:t>
            </a:r>
            <a:r>
              <a:rPr lang="en-GB" i="1" dirty="0">
                <a:solidFill>
                  <a:schemeClr val="bg1"/>
                </a:solidFill>
                <a:effectLst/>
              </a:rPr>
              <a:t>unique factors at work in any given moment in time and space</a:t>
            </a:r>
            <a:r>
              <a:rPr lang="en-GB" i="1" dirty="0">
                <a:effectLst/>
              </a:rPr>
              <a:t>, influence whether and how a ritual action is performed‘. </a:t>
            </a:r>
            <a:r>
              <a:rPr lang="en-GB" dirty="0">
                <a:effectLst/>
              </a:rPr>
              <a:t>(Bell 1997:171)</a:t>
            </a:r>
          </a:p>
          <a:p>
            <a:r>
              <a:rPr lang="x-none" dirty="0">
                <a:hlinkClick r:id="rId2"/>
              </a:rPr>
              <a:t>Actual Ritual with a solitary witch</a:t>
            </a:r>
            <a:endParaRPr lang="x-none" dirty="0"/>
          </a:p>
          <a:p>
            <a:endParaRPr lang="en-GB" dirty="0">
              <a:effectLst/>
            </a:endParaRPr>
          </a:p>
          <a:p>
            <a:endParaRPr lang="en-GB" dirty="0"/>
          </a:p>
        </p:txBody>
      </p:sp>
    </p:spTree>
    <p:extLst>
      <p:ext uri="{BB962C8B-B14F-4D97-AF65-F5344CB8AC3E}">
        <p14:creationId xmlns:p14="http://schemas.microsoft.com/office/powerpoint/2010/main" val="2820273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627186"/>
          </a:xfrm>
        </p:spPr>
        <p:txBody>
          <a:bodyPr/>
          <a:lstStyle/>
          <a:p>
            <a:r>
              <a:rPr lang="en-GB" dirty="0"/>
              <a:t>Participating in Ritual</a:t>
            </a:r>
          </a:p>
        </p:txBody>
      </p:sp>
      <p:sp>
        <p:nvSpPr>
          <p:cNvPr id="3" name="Content Placeholder 2"/>
          <p:cNvSpPr>
            <a:spLocks noGrp="1"/>
          </p:cNvSpPr>
          <p:nvPr>
            <p:ph sz="quarter" idx="13"/>
          </p:nvPr>
        </p:nvSpPr>
        <p:spPr>
          <a:xfrm>
            <a:off x="685332" y="1346674"/>
            <a:ext cx="5857460" cy="5107135"/>
          </a:xfrm>
        </p:spPr>
        <p:txBody>
          <a:bodyPr>
            <a:normAutofit fontScale="70000" lnSpcReduction="20000"/>
          </a:bodyPr>
          <a:lstStyle/>
          <a:p>
            <a:r>
              <a:rPr lang="en-GB" dirty="0">
                <a:effectLst/>
              </a:rPr>
              <a:t>even when practised in isolation, rituals are still part of a social system of belief. Ritual behaviour can look nonsensical, but it is meaning filled those who participate within the ritual situation.</a:t>
            </a:r>
          </a:p>
          <a:p>
            <a:r>
              <a:rPr lang="en-GB" dirty="0">
                <a:effectLst/>
              </a:rPr>
              <a:t>Each Pagan has their own way of doing a ritual even if the overarching structure is the same. </a:t>
            </a:r>
          </a:p>
          <a:p>
            <a:r>
              <a:rPr lang="en-GB" dirty="0">
                <a:effectLst/>
              </a:rPr>
              <a:t>Can be used as a way of understanding life. </a:t>
            </a:r>
          </a:p>
          <a:p>
            <a:r>
              <a:rPr lang="en-GB" dirty="0">
                <a:effectLst/>
              </a:rPr>
              <a:t>Not a requirement but a highly common practice.</a:t>
            </a:r>
          </a:p>
          <a:p>
            <a:r>
              <a:rPr lang="en-GB" dirty="0">
                <a:effectLst/>
              </a:rPr>
              <a:t>Can include formal items such as robes, specific tools etc.   </a:t>
            </a:r>
          </a:p>
          <a:p>
            <a:r>
              <a:rPr lang="en-GB" dirty="0">
                <a:effectLst/>
              </a:rPr>
              <a:t>Pagans can either practice solitary or as a group, universally known as a coven. </a:t>
            </a:r>
          </a:p>
          <a:p>
            <a:r>
              <a:rPr lang="en-GB" dirty="0">
                <a:effectLst/>
              </a:rPr>
              <a:t>Another mutual practice is to also create an altar space, this can wherever an individual chooses. </a:t>
            </a:r>
          </a:p>
          <a:p>
            <a:r>
              <a:rPr lang="en-GB" dirty="0">
                <a:effectLst/>
              </a:rPr>
              <a:t>Can be perceived by others as something its not due to participants behaviour, they are able to; </a:t>
            </a:r>
            <a:r>
              <a:rPr lang="en-GB" i="1" dirty="0">
                <a:solidFill>
                  <a:schemeClr val="bg1"/>
                </a:solidFill>
                <a:effectLst/>
              </a:rPr>
              <a:t>‘'enact behaviours outside of their normal repertoire' </a:t>
            </a:r>
            <a:r>
              <a:rPr lang="en-GB" dirty="0">
                <a:effectLst/>
              </a:rPr>
              <a:t>(Marshall 2002:367).</a:t>
            </a:r>
            <a:endParaRPr lang="en-GB" dirty="0"/>
          </a:p>
        </p:txBody>
      </p:sp>
      <p:pic>
        <p:nvPicPr>
          <p:cNvPr id="4" name="Picture 3" descr="Wiccan Altar Set Up | Flickr - Photo Sharing!"/>
          <p:cNvPicPr>
            <a:picLocks noChangeAspect="1"/>
          </p:cNvPicPr>
          <p:nvPr/>
        </p:nvPicPr>
        <p:blipFill>
          <a:blip r:embed="rId2"/>
          <a:stretch>
            <a:fillRect/>
          </a:stretch>
        </p:blipFill>
        <p:spPr>
          <a:xfrm>
            <a:off x="6472581" y="2271506"/>
            <a:ext cx="2459383" cy="1844537"/>
          </a:xfrm>
          <a:prstGeom prst="rect">
            <a:avLst/>
          </a:prstGeom>
        </p:spPr>
      </p:pic>
    </p:spTree>
    <p:extLst>
      <p:ext uri="{BB962C8B-B14F-4D97-AF65-F5344CB8AC3E}">
        <p14:creationId xmlns:p14="http://schemas.microsoft.com/office/powerpoint/2010/main" val="3427442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454908"/>
          </a:xfrm>
        </p:spPr>
        <p:txBody>
          <a:bodyPr>
            <a:normAutofit fontScale="90000"/>
          </a:bodyPr>
          <a:lstStyle/>
          <a:p>
            <a:r>
              <a:rPr lang="en-GB" dirty="0"/>
              <a:t>Ritual Calendar</a:t>
            </a:r>
          </a:p>
        </p:txBody>
      </p:sp>
      <p:sp>
        <p:nvSpPr>
          <p:cNvPr id="6" name="Content Placeholder 5"/>
          <p:cNvSpPr>
            <a:spLocks noGrp="1"/>
          </p:cNvSpPr>
          <p:nvPr>
            <p:ph sz="quarter" idx="13"/>
          </p:nvPr>
        </p:nvSpPr>
        <p:spPr>
          <a:xfrm>
            <a:off x="685332" y="1280416"/>
            <a:ext cx="7772870" cy="1674820"/>
          </a:xfrm>
        </p:spPr>
        <p:txBody>
          <a:bodyPr/>
          <a:lstStyle/>
          <a:p>
            <a:r>
              <a:rPr lang="en-GB" dirty="0"/>
              <a:t>There are eight major rituals throughout the year. The calendar is symbolised by a wheel and each year the wheel travels round and the ‘story’ of each part of the year is told. </a:t>
            </a:r>
          </a:p>
        </p:txBody>
      </p:sp>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1651" y="3258699"/>
            <a:ext cx="2488924" cy="226492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6193" y="2811253"/>
            <a:ext cx="3229389" cy="3063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0477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393232"/>
            <a:ext cx="7773338" cy="600682"/>
          </a:xfrm>
        </p:spPr>
        <p:txBody>
          <a:bodyPr/>
          <a:lstStyle/>
          <a:p>
            <a:r>
              <a:rPr lang="en-GB" dirty="0"/>
              <a:t>Ritual Sites: </a:t>
            </a:r>
          </a:p>
        </p:txBody>
      </p:sp>
      <p:sp>
        <p:nvSpPr>
          <p:cNvPr id="3" name="Content Placeholder 2"/>
          <p:cNvSpPr>
            <a:spLocks noGrp="1"/>
          </p:cNvSpPr>
          <p:nvPr>
            <p:ph sz="quarter" idx="13"/>
          </p:nvPr>
        </p:nvSpPr>
        <p:spPr>
          <a:xfrm>
            <a:off x="685332" y="1219201"/>
            <a:ext cx="7772870" cy="2125394"/>
          </a:xfrm>
        </p:spPr>
        <p:txBody>
          <a:bodyPr>
            <a:normAutofit fontScale="70000" lnSpcReduction="20000"/>
          </a:bodyPr>
          <a:lstStyle/>
          <a:p>
            <a:r>
              <a:rPr lang="en-GB" dirty="0"/>
              <a:t>A space to feel comfortable, protection, love. </a:t>
            </a:r>
          </a:p>
          <a:p>
            <a:r>
              <a:rPr lang="en-GB" dirty="0"/>
              <a:t>Everyone's space is different.</a:t>
            </a:r>
          </a:p>
          <a:p>
            <a:r>
              <a:rPr lang="en-GB" dirty="0"/>
              <a:t>Collective spaces can be used for larger groups or individuals. </a:t>
            </a:r>
          </a:p>
          <a:p>
            <a:r>
              <a:rPr lang="en-GB" dirty="0"/>
              <a:t>They can create spaces unknown or unavailable within cities/town. An escape from everyday life.</a:t>
            </a:r>
          </a:p>
          <a:p>
            <a:r>
              <a:rPr lang="en-GB" dirty="0"/>
              <a:t>Wiccan ritual groups are known as covens. Druid ritual groups are known as groves.</a:t>
            </a:r>
          </a:p>
        </p:txBody>
      </p:sp>
      <p:pic>
        <p:nvPicPr>
          <p:cNvPr id="3074" name="Picture 2" descr="Image result for stonehen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332" y="3569882"/>
            <a:ext cx="3687885" cy="25335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s://scontent-lhr3-1.xx.fbcdn.net/v/t1.0-9/14695339_10154768772684653_6578710009552916735_n.jpg?oh=b58ff4e6c97086937b6c7c76e5acdeb6&amp;oe=58BFFFA4"/>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4812197" y="3569882"/>
            <a:ext cx="3378000" cy="253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643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01" y="658530"/>
            <a:ext cx="2852998" cy="510147"/>
          </a:xfrm>
        </p:spPr>
        <p:txBody>
          <a:bodyPr>
            <a:normAutofit fontScale="90000"/>
          </a:bodyPr>
          <a:lstStyle/>
          <a:p>
            <a:r>
              <a:rPr lang="en-GB" dirty="0"/>
              <a:t>References: </a:t>
            </a:r>
          </a:p>
        </p:txBody>
      </p:sp>
      <p:sp>
        <p:nvSpPr>
          <p:cNvPr id="3" name="Content Placeholder 2"/>
          <p:cNvSpPr>
            <a:spLocks noGrp="1"/>
          </p:cNvSpPr>
          <p:nvPr>
            <p:ph sz="quarter" idx="13"/>
          </p:nvPr>
        </p:nvSpPr>
        <p:spPr>
          <a:xfrm>
            <a:off x="804601" y="1168677"/>
            <a:ext cx="7772870" cy="5165862"/>
          </a:xfrm>
        </p:spPr>
        <p:txBody>
          <a:bodyPr>
            <a:normAutofit fontScale="62500" lnSpcReduction="20000"/>
          </a:bodyPr>
          <a:lstStyle/>
          <a:p>
            <a:r>
              <a:rPr lang="en-GB" dirty="0">
                <a:hlinkClick r:id="rId2"/>
              </a:rPr>
              <a:t>http://www.paganfed.org/index.php/paganism/introduction-to-paganism</a:t>
            </a:r>
            <a:endParaRPr lang="en-GB" dirty="0"/>
          </a:p>
          <a:p>
            <a:r>
              <a:rPr lang="en-GB" dirty="0">
                <a:hlinkClick r:id="rId3"/>
              </a:rPr>
              <a:t>http://www.witchcraftandmagic.uk/html/anti-witchcraft_laws.html</a:t>
            </a:r>
            <a:endParaRPr lang="en-GB" dirty="0"/>
          </a:p>
          <a:p>
            <a:r>
              <a:rPr lang="en-GB" dirty="0">
                <a:hlinkClick r:id="rId4"/>
              </a:rPr>
              <a:t>http://www.paganfed.org/index.php/federation/97-census-2011-pagan-distribution</a:t>
            </a:r>
            <a:endParaRPr lang="en-GB" dirty="0"/>
          </a:p>
          <a:p>
            <a:r>
              <a:rPr lang="en-GB" dirty="0">
                <a:hlinkClick r:id="rId5"/>
              </a:rPr>
              <a:t>https://druidnetwork.org/what-is-druidry/beliefs-and-definitions/faq/word-druid-mean/</a:t>
            </a:r>
            <a:endParaRPr lang="en-GB" dirty="0"/>
          </a:p>
          <a:p>
            <a:r>
              <a:rPr lang="en-GB" dirty="0">
                <a:hlinkClick r:id="rId6"/>
              </a:rPr>
              <a:t>http://www.druidry.org/druid-way/what-druidry/what-druidism/what-druid</a:t>
            </a:r>
            <a:endParaRPr lang="en-GB" dirty="0"/>
          </a:p>
          <a:p>
            <a:r>
              <a:rPr lang="en-GB" dirty="0">
                <a:hlinkClick r:id="rId7"/>
              </a:rPr>
              <a:t>http://www.bbc.co.uk/religion/religions/paganism/subdivisions/heathenry_1.shtml</a:t>
            </a:r>
            <a:endParaRPr lang="en-GB" dirty="0"/>
          </a:p>
          <a:p>
            <a:r>
              <a:rPr lang="en-GB" dirty="0">
                <a:hlinkClick r:id="rId8"/>
              </a:rPr>
              <a:t>https://druidnetwork.org/what-is-druidry/beliefs-and-definitions/faq/druids-polytheistic/</a:t>
            </a:r>
            <a:endParaRPr lang="en-GB" dirty="0"/>
          </a:p>
          <a:p>
            <a:r>
              <a:rPr lang="en-GB" i="1" dirty="0">
                <a:effectLst/>
                <a:hlinkClick r:id="rId9"/>
              </a:rPr>
              <a:t>http://www.bbc.co.uk/religion/religions/paganism/subdivisions/goddess.shtml</a:t>
            </a:r>
            <a:r>
              <a:rPr lang="en-GB" i="1" dirty="0">
                <a:effectLst/>
              </a:rPr>
              <a:t>&gt; </a:t>
            </a:r>
            <a:endParaRPr lang="en-GB" dirty="0"/>
          </a:p>
          <a:p>
            <a:r>
              <a:rPr lang="en-GB" dirty="0">
                <a:effectLst/>
              </a:rPr>
              <a:t>Bell, C. (1992); </a:t>
            </a:r>
            <a:r>
              <a:rPr lang="en-GB" i="1" dirty="0">
                <a:effectLst/>
              </a:rPr>
              <a:t>Ritual Theory, Ritual Practice</a:t>
            </a:r>
            <a:r>
              <a:rPr lang="en-GB" dirty="0">
                <a:effectLst/>
              </a:rPr>
              <a:t>; New York: Oxford; Oxford University Press</a:t>
            </a:r>
            <a:endParaRPr lang="en-GB" dirty="0"/>
          </a:p>
          <a:p>
            <a:r>
              <a:rPr lang="en-GB" dirty="0">
                <a:effectLst/>
              </a:rPr>
              <a:t>Marshall, D. A. (2002); Behaviour, Belonging, and Belief: A Theory of Ritual </a:t>
            </a:r>
            <a:r>
              <a:rPr lang="en-GB" i="1" dirty="0">
                <a:effectLst/>
              </a:rPr>
              <a:t>Sociological Theory</a:t>
            </a:r>
            <a:r>
              <a:rPr lang="en-GB" dirty="0">
                <a:effectLst/>
              </a:rPr>
              <a:t> Volume 20, November 2002. Pp 360 – 380</a:t>
            </a:r>
          </a:p>
          <a:p>
            <a:r>
              <a:rPr lang="en-GB" dirty="0">
                <a:effectLst/>
              </a:rPr>
              <a:t>Adler, M. (2006) </a:t>
            </a:r>
            <a:r>
              <a:rPr lang="en-GB" i="1" dirty="0">
                <a:effectLst/>
              </a:rPr>
              <a:t>Drawing down the moon: Witches, Druids, goddess-worshippers, and other pagans in America</a:t>
            </a:r>
            <a:r>
              <a:rPr lang="en-GB" dirty="0">
                <a:effectLst/>
              </a:rPr>
              <a:t>. New York: Penguin Group (USA).</a:t>
            </a:r>
          </a:p>
          <a:p>
            <a:r>
              <a:rPr lang="en-GB" dirty="0">
                <a:effectLst/>
              </a:rPr>
              <a:t>(Extra Research) </a:t>
            </a:r>
            <a:r>
              <a:rPr lang="en-GB" dirty="0" err="1">
                <a:effectLst/>
              </a:rPr>
              <a:t>Hanegraaff</a:t>
            </a:r>
            <a:r>
              <a:rPr lang="en-GB" dirty="0">
                <a:effectLst/>
              </a:rPr>
              <a:t>, </a:t>
            </a:r>
            <a:r>
              <a:rPr lang="en-GB" dirty="0" err="1">
                <a:effectLst/>
              </a:rPr>
              <a:t>W.J</a:t>
            </a:r>
            <a:r>
              <a:rPr lang="en-GB" dirty="0">
                <a:effectLst/>
              </a:rPr>
              <a:t>. (1996) </a:t>
            </a:r>
            <a:r>
              <a:rPr lang="en-GB" i="1" dirty="0">
                <a:effectLst/>
              </a:rPr>
              <a:t>New age religion and western culture: Esotericism in the mirror of secular thought</a:t>
            </a:r>
            <a:r>
              <a:rPr lang="en-GB" dirty="0">
                <a:effectLst/>
              </a:rPr>
              <a:t>. New York: </a:t>
            </a:r>
            <a:r>
              <a:rPr lang="en-GB" dirty="0" err="1">
                <a:effectLst/>
              </a:rPr>
              <a:t>E.J</a:t>
            </a:r>
            <a:r>
              <a:rPr lang="en-GB" dirty="0">
                <a:effectLst/>
              </a:rPr>
              <a:t>. Brill.</a:t>
            </a:r>
          </a:p>
          <a:p>
            <a:r>
              <a:rPr lang="en-GB" dirty="0">
                <a:effectLst/>
              </a:rPr>
              <a:t>(Extra Research) Sutcliffe, S. and Bowman, M. (eds.) (2000) </a:t>
            </a:r>
            <a:r>
              <a:rPr lang="en-GB" i="1" dirty="0">
                <a:effectLst/>
              </a:rPr>
              <a:t>Beyond the new age: Exploring alternative spirituality</a:t>
            </a:r>
            <a:r>
              <a:rPr lang="en-GB" dirty="0">
                <a:effectLst/>
              </a:rPr>
              <a:t>. First edition </a:t>
            </a:r>
            <a:r>
              <a:rPr lang="en-GB" dirty="0" err="1">
                <a:effectLst/>
              </a:rPr>
              <a:t>edn</a:t>
            </a:r>
            <a:r>
              <a:rPr lang="en-GB" dirty="0">
                <a:effectLst/>
              </a:rPr>
              <a:t>. Edinburgh: Edinburgh University Press.</a:t>
            </a:r>
          </a:p>
          <a:p>
            <a:endParaRPr lang="en-GB" dirty="0">
              <a:effectLst/>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0434416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xmlns="" name="Droplet" id="{8984A317-299A-4E50-B45D-BFC9EDE2337A}" vid="{892FADA9-420D-4323-A7A4-C1060166525B}"/>
    </a:ext>
  </a:extLst>
</a:theme>
</file>

<file path=docProps/app.xml><?xml version="1.0" encoding="utf-8"?>
<Properties xmlns="http://schemas.openxmlformats.org/officeDocument/2006/extended-properties" xmlns:vt="http://schemas.openxmlformats.org/officeDocument/2006/docPropsVTypes">
  <Template>TM04033925[[fn=Droplet]]</Template>
  <TotalTime>521</TotalTime>
  <Words>2205</Words>
  <Application>Microsoft Macintosh PowerPoint</Application>
  <PresentationFormat>On-screen Show (4:3)</PresentationFormat>
  <Paragraphs>125</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Droplet</vt:lpstr>
      <vt:lpstr>Paganism in the  contemporary West</vt:lpstr>
      <vt:lpstr>Introduction</vt:lpstr>
      <vt:lpstr>Brief history:  anti-witchcraft laws</vt:lpstr>
      <vt:lpstr>What is paganism?</vt:lpstr>
      <vt:lpstr>Paganism as a religion</vt:lpstr>
      <vt:lpstr>Different paths of Paganism:</vt:lpstr>
      <vt:lpstr>PowerPoint Presentation</vt:lpstr>
      <vt:lpstr>Paths of Paganism:</vt:lpstr>
      <vt:lpstr>Animism</vt:lpstr>
      <vt:lpstr>Pantheism</vt:lpstr>
      <vt:lpstr>Polytheism</vt:lpstr>
      <vt:lpstr>Representations of Divinity</vt:lpstr>
      <vt:lpstr>PowerPoint Presentation</vt:lpstr>
      <vt:lpstr>Equality of the sexes</vt:lpstr>
      <vt:lpstr>Druidry</vt:lpstr>
      <vt:lpstr>Heathenry</vt:lpstr>
      <vt:lpstr>Shamanism</vt:lpstr>
      <vt:lpstr>Wicca</vt:lpstr>
      <vt:lpstr>Wicca continued…</vt:lpstr>
      <vt:lpstr>Wiccan Deities</vt:lpstr>
      <vt:lpstr>Ritual: Defining boundaries</vt:lpstr>
      <vt:lpstr>Participating in Ritual</vt:lpstr>
      <vt:lpstr>Ritual Calendar</vt:lpstr>
      <vt:lpstr>Ritual Sites: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Paganism in the  contemporary West</dc:title>
  <dc:creator>Deanna Marie Iris Inkson</dc:creator>
  <cp:lastModifiedBy>Sarah</cp:lastModifiedBy>
  <cp:revision>16</cp:revision>
  <dcterms:created xsi:type="dcterms:W3CDTF">2016-11-17T00:15:08Z</dcterms:created>
  <dcterms:modified xsi:type="dcterms:W3CDTF">2017-01-10T19:55:36Z</dcterms:modified>
</cp:coreProperties>
</file>