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FB6BF8-9B69-417A-9FAD-ADF7814BFB89}"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F791E-DCF5-4D56-A9BC-D29EC20C136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3126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B6BF8-9B69-417A-9FAD-ADF7814BFB89}"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F791E-DCF5-4D56-A9BC-D29EC20C136E}" type="slidenum">
              <a:rPr lang="en-GB" smtClean="0"/>
              <a:t>‹#›</a:t>
            </a:fld>
            <a:endParaRPr lang="en-GB"/>
          </a:p>
        </p:txBody>
      </p:sp>
    </p:spTree>
    <p:extLst>
      <p:ext uri="{BB962C8B-B14F-4D97-AF65-F5344CB8AC3E}">
        <p14:creationId xmlns:p14="http://schemas.microsoft.com/office/powerpoint/2010/main" val="1087351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B6BF8-9B69-417A-9FAD-ADF7814BFB89}"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F791E-DCF5-4D56-A9BC-D29EC20C136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0715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FB6BF8-9B69-417A-9FAD-ADF7814BFB89}"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F791E-DCF5-4D56-A9BC-D29EC20C136E}" type="slidenum">
              <a:rPr lang="en-GB" smtClean="0"/>
              <a:t>‹#›</a:t>
            </a:fld>
            <a:endParaRPr lang="en-GB"/>
          </a:p>
        </p:txBody>
      </p:sp>
    </p:spTree>
    <p:extLst>
      <p:ext uri="{BB962C8B-B14F-4D97-AF65-F5344CB8AC3E}">
        <p14:creationId xmlns:p14="http://schemas.microsoft.com/office/powerpoint/2010/main" val="904604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FB6BF8-9B69-417A-9FAD-ADF7814BFB89}" type="datetimeFigureOut">
              <a:rPr lang="en-GB" smtClean="0"/>
              <a:t>25/01/2022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FF791E-DCF5-4D56-A9BC-D29EC20C136E}" type="slidenum">
              <a:rPr lang="en-GB" smtClean="0"/>
              <a:t>‹#›</a:t>
            </a:fld>
            <a:endParaRPr lang="en-GB"/>
          </a:p>
        </p:txBody>
      </p:sp>
    </p:spTree>
    <p:extLst>
      <p:ext uri="{BB962C8B-B14F-4D97-AF65-F5344CB8AC3E}">
        <p14:creationId xmlns:p14="http://schemas.microsoft.com/office/powerpoint/2010/main" val="4972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FB6BF8-9B69-417A-9FAD-ADF7814BFB89}" type="datetimeFigureOut">
              <a:rPr lang="en-GB" smtClean="0"/>
              <a:t>25/01/2022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FF791E-DCF5-4D56-A9BC-D29EC20C136E}" type="slidenum">
              <a:rPr lang="en-GB" smtClean="0"/>
              <a:t>‹#›</a:t>
            </a:fld>
            <a:endParaRPr lang="en-GB"/>
          </a:p>
        </p:txBody>
      </p:sp>
    </p:spTree>
    <p:extLst>
      <p:ext uri="{BB962C8B-B14F-4D97-AF65-F5344CB8AC3E}">
        <p14:creationId xmlns:p14="http://schemas.microsoft.com/office/powerpoint/2010/main" val="2075886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CFB6BF8-9B69-417A-9FAD-ADF7814BFB89}" type="datetimeFigureOut">
              <a:rPr lang="en-GB" smtClean="0"/>
              <a:t>25/01/2022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DFF791E-DCF5-4D56-A9BC-D29EC20C136E}" type="slidenum">
              <a:rPr lang="en-GB" smtClean="0"/>
              <a:t>‹#›</a:t>
            </a:fld>
            <a:endParaRPr lang="en-GB"/>
          </a:p>
        </p:txBody>
      </p:sp>
    </p:spTree>
    <p:extLst>
      <p:ext uri="{BB962C8B-B14F-4D97-AF65-F5344CB8AC3E}">
        <p14:creationId xmlns:p14="http://schemas.microsoft.com/office/powerpoint/2010/main" val="577155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CFB6BF8-9B69-417A-9FAD-ADF7814BFB89}" type="datetimeFigureOut">
              <a:rPr lang="en-GB" smtClean="0"/>
              <a:t>25/01/2022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DFF791E-DCF5-4D56-A9BC-D29EC20C136E}" type="slidenum">
              <a:rPr lang="en-GB" smtClean="0"/>
              <a:t>‹#›</a:t>
            </a:fld>
            <a:endParaRPr lang="en-GB"/>
          </a:p>
        </p:txBody>
      </p:sp>
    </p:spTree>
    <p:extLst>
      <p:ext uri="{BB962C8B-B14F-4D97-AF65-F5344CB8AC3E}">
        <p14:creationId xmlns:p14="http://schemas.microsoft.com/office/powerpoint/2010/main" val="365482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FB6BF8-9B69-417A-9FAD-ADF7814BFB89}"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F791E-DCF5-4D56-A9BC-D29EC20C136E}" type="slidenum">
              <a:rPr lang="en-GB" smtClean="0"/>
              <a:t>‹#›</a:t>
            </a:fld>
            <a:endParaRPr lang="en-GB"/>
          </a:p>
        </p:txBody>
      </p:sp>
    </p:spTree>
    <p:extLst>
      <p:ext uri="{BB962C8B-B14F-4D97-AF65-F5344CB8AC3E}">
        <p14:creationId xmlns:p14="http://schemas.microsoft.com/office/powerpoint/2010/main" val="3507720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B6BF8-9B69-417A-9FAD-ADF7814BFB89}"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F791E-DCF5-4D56-A9BC-D29EC20C136E}" type="slidenum">
              <a:rPr lang="en-GB" smtClean="0"/>
              <a:t>‹#›</a:t>
            </a:fld>
            <a:endParaRPr lang="en-GB"/>
          </a:p>
        </p:txBody>
      </p:sp>
    </p:spTree>
    <p:extLst>
      <p:ext uri="{BB962C8B-B14F-4D97-AF65-F5344CB8AC3E}">
        <p14:creationId xmlns:p14="http://schemas.microsoft.com/office/powerpoint/2010/main" val="4091148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B6BF8-9B69-417A-9FAD-ADF7814BFB89}"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F791E-DCF5-4D56-A9BC-D29EC20C136E}" type="slidenum">
              <a:rPr lang="en-GB" smtClean="0"/>
              <a:t>‹#›</a:t>
            </a:fld>
            <a:endParaRPr lang="en-GB"/>
          </a:p>
        </p:txBody>
      </p:sp>
    </p:spTree>
    <p:extLst>
      <p:ext uri="{BB962C8B-B14F-4D97-AF65-F5344CB8AC3E}">
        <p14:creationId xmlns:p14="http://schemas.microsoft.com/office/powerpoint/2010/main" val="1948685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CFB6BF8-9B69-417A-9FAD-ADF7814BFB89}" type="datetimeFigureOut">
              <a:rPr lang="en-GB" smtClean="0"/>
              <a:t>25/01/2022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DFF791E-DCF5-4D56-A9BC-D29EC20C136E}"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84819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ictionary.cambridge.org/dictionary/english/people" TargetMode="External"/><Relationship Id="rId7" Type="http://schemas.openxmlformats.org/officeDocument/2006/relationships/hyperlink" Target="https://dictionary.cambridge.org/dictionary/english/purpose" TargetMode="External"/><Relationship Id="rId2" Type="http://schemas.openxmlformats.org/officeDocument/2006/relationships/hyperlink" Target="https://dictionary.cambridge.org/dictionary/english/group"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shared" TargetMode="External"/><Relationship Id="rId5" Type="http://schemas.openxmlformats.org/officeDocument/2006/relationships/hyperlink" Target="https://dictionary.cambridge.org/dictionary/english/organized" TargetMode="External"/><Relationship Id="rId4" Type="http://schemas.openxmlformats.org/officeDocument/2006/relationships/hyperlink" Target="https://dictionary.cambridge.org/dictionary/english/wor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A3762-ADA6-4BBA-A455-8B42EDE7AAAA}"/>
              </a:ext>
            </a:extLst>
          </p:cNvPr>
          <p:cNvSpPr>
            <a:spLocks noGrp="1"/>
          </p:cNvSpPr>
          <p:nvPr>
            <p:ph type="ctrTitle"/>
          </p:nvPr>
        </p:nvSpPr>
        <p:spPr/>
        <p:txBody>
          <a:bodyPr/>
          <a:lstStyle/>
          <a:p>
            <a:r>
              <a:rPr lang="en-GB" b="1" dirty="0"/>
              <a:t>Organisational Culture</a:t>
            </a:r>
          </a:p>
        </p:txBody>
      </p:sp>
      <p:sp>
        <p:nvSpPr>
          <p:cNvPr id="3" name="Subtitle 2">
            <a:extLst>
              <a:ext uri="{FF2B5EF4-FFF2-40B4-BE49-F238E27FC236}">
                <a16:creationId xmlns:a16="http://schemas.microsoft.com/office/drawing/2014/main" id="{6D796287-1021-4D7A-9B79-58902534300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7835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8105-00B6-4F8F-8ECA-4FD1B9E7CD61}"/>
              </a:ext>
            </a:extLst>
          </p:cNvPr>
          <p:cNvSpPr>
            <a:spLocks noGrp="1"/>
          </p:cNvSpPr>
          <p:nvPr>
            <p:ph type="title"/>
          </p:nvPr>
        </p:nvSpPr>
        <p:spPr/>
        <p:txBody>
          <a:bodyPr/>
          <a:lstStyle/>
          <a:p>
            <a:r>
              <a:rPr lang="en-GB" b="1" dirty="0"/>
              <a:t>What is an Organisation?</a:t>
            </a:r>
          </a:p>
        </p:txBody>
      </p:sp>
      <p:sp>
        <p:nvSpPr>
          <p:cNvPr id="3" name="Content Placeholder 2">
            <a:extLst>
              <a:ext uri="{FF2B5EF4-FFF2-40B4-BE49-F238E27FC236}">
                <a16:creationId xmlns:a16="http://schemas.microsoft.com/office/drawing/2014/main" id="{6B227315-5815-4D5E-BA5D-1F3940FE3318}"/>
              </a:ext>
            </a:extLst>
          </p:cNvPr>
          <p:cNvSpPr>
            <a:spLocks noGrp="1"/>
          </p:cNvSpPr>
          <p:nvPr>
            <p:ph idx="1"/>
          </p:nvPr>
        </p:nvSpPr>
        <p:spPr/>
        <p:txBody>
          <a:bodyPr>
            <a:normAutofit fontScale="92500" lnSpcReduction="10000"/>
          </a:bodyPr>
          <a:lstStyle/>
          <a:p>
            <a:endParaRPr lang="en-GB" dirty="0"/>
          </a:p>
          <a:p>
            <a:endParaRPr lang="en-GB" dirty="0"/>
          </a:p>
          <a:p>
            <a:endParaRPr lang="en-GB" b="1" i="0" dirty="0">
              <a:solidFill>
                <a:srgbClr val="1D2A57"/>
              </a:solidFill>
              <a:effectLst/>
              <a:latin typeface="Arial" panose="020B0604020202020204" pitchFamily="34" charset="0"/>
            </a:endParaRPr>
          </a:p>
          <a:p>
            <a:pPr algn="ctr"/>
            <a:r>
              <a:rPr lang="en-GB" sz="3200" b="1" dirty="0">
                <a:solidFill>
                  <a:srgbClr val="1D2A57"/>
                </a:solidFill>
                <a:latin typeface="Arial" panose="020B0604020202020204" pitchFamily="34" charset="0"/>
              </a:rPr>
              <a:t>‘</a:t>
            </a:r>
            <a:r>
              <a:rPr lang="en-GB" sz="3200" b="1" i="0" dirty="0">
                <a:solidFill>
                  <a:srgbClr val="1D2A57"/>
                </a:solidFill>
                <a:effectLst/>
                <a:latin typeface="Arial" panose="020B0604020202020204" pitchFamily="34" charset="0"/>
              </a:rPr>
              <a:t>a </a:t>
            </a:r>
            <a:r>
              <a:rPr lang="en-GB" sz="3200" b="1" i="0" u="none" strike="noStrike" dirty="0">
                <a:solidFill>
                  <a:srgbClr val="1D2A57"/>
                </a:solidFill>
                <a:effectLst/>
                <a:latin typeface="Arial" panose="020B0604020202020204" pitchFamily="34" charset="0"/>
                <a:hlinkClick r:id="rId2" tooltip="group"/>
              </a:rPr>
              <a:t>group</a:t>
            </a:r>
            <a:r>
              <a:rPr lang="en-GB" sz="3200" b="1" i="0" dirty="0">
                <a:solidFill>
                  <a:srgbClr val="1D2A57"/>
                </a:solidFill>
                <a:effectLst/>
                <a:latin typeface="Arial" panose="020B0604020202020204" pitchFamily="34" charset="0"/>
              </a:rPr>
              <a:t> of </a:t>
            </a:r>
            <a:r>
              <a:rPr lang="en-GB" sz="3200" b="1" i="0" u="none" strike="noStrike" dirty="0">
                <a:solidFill>
                  <a:srgbClr val="1D2A57"/>
                </a:solidFill>
                <a:effectLst/>
                <a:latin typeface="Arial" panose="020B0604020202020204" pitchFamily="34" charset="0"/>
                <a:hlinkClick r:id="rId3" tooltip="people"/>
              </a:rPr>
              <a:t>people</a:t>
            </a:r>
            <a:r>
              <a:rPr lang="en-GB" sz="3200" b="1" i="0" dirty="0">
                <a:solidFill>
                  <a:srgbClr val="1D2A57"/>
                </a:solidFill>
                <a:effectLst/>
                <a:latin typeface="Arial" panose="020B0604020202020204" pitchFamily="34" charset="0"/>
              </a:rPr>
              <a:t> who </a:t>
            </a:r>
            <a:r>
              <a:rPr lang="en-GB" sz="3200" b="1" i="0" u="none" strike="noStrike" dirty="0">
                <a:solidFill>
                  <a:srgbClr val="1D2A57"/>
                </a:solidFill>
                <a:effectLst/>
                <a:latin typeface="Arial" panose="020B0604020202020204" pitchFamily="34" charset="0"/>
                <a:hlinkClick r:id="rId4" tooltip="work"/>
              </a:rPr>
              <a:t>work</a:t>
            </a:r>
            <a:r>
              <a:rPr lang="en-GB" sz="3200" b="1" i="0" dirty="0">
                <a:solidFill>
                  <a:srgbClr val="1D2A57"/>
                </a:solidFill>
                <a:effectLst/>
                <a:latin typeface="Arial" panose="020B0604020202020204" pitchFamily="34" charset="0"/>
              </a:rPr>
              <a:t> together in an </a:t>
            </a:r>
            <a:r>
              <a:rPr lang="en-GB" sz="3200" b="1" i="0" u="none" strike="noStrike" dirty="0">
                <a:solidFill>
                  <a:srgbClr val="1D2A57"/>
                </a:solidFill>
                <a:effectLst/>
                <a:latin typeface="Arial" panose="020B0604020202020204" pitchFamily="34" charset="0"/>
                <a:hlinkClick r:id="rId5" tooltip="organized"/>
              </a:rPr>
              <a:t>organized</a:t>
            </a:r>
            <a:r>
              <a:rPr lang="en-GB" sz="3200" b="1" i="0" dirty="0">
                <a:solidFill>
                  <a:srgbClr val="1D2A57"/>
                </a:solidFill>
                <a:effectLst/>
                <a:latin typeface="Arial" panose="020B0604020202020204" pitchFamily="34" charset="0"/>
              </a:rPr>
              <a:t> way for a </a:t>
            </a:r>
            <a:r>
              <a:rPr lang="en-GB" sz="3200" b="1" i="0" u="none" strike="noStrike" dirty="0">
                <a:solidFill>
                  <a:srgbClr val="1D2A57"/>
                </a:solidFill>
                <a:effectLst/>
                <a:latin typeface="Arial" panose="020B0604020202020204" pitchFamily="34" charset="0"/>
                <a:hlinkClick r:id="rId6" tooltip="shared"/>
              </a:rPr>
              <a:t>shared</a:t>
            </a:r>
            <a:r>
              <a:rPr lang="en-GB" sz="3200" b="1" i="0" dirty="0">
                <a:solidFill>
                  <a:srgbClr val="1D2A57"/>
                </a:solidFill>
                <a:effectLst/>
                <a:latin typeface="Arial" panose="020B0604020202020204" pitchFamily="34" charset="0"/>
              </a:rPr>
              <a:t> </a:t>
            </a:r>
            <a:r>
              <a:rPr lang="en-GB" sz="3200" b="1" i="0" u="none" strike="noStrike" dirty="0">
                <a:solidFill>
                  <a:srgbClr val="1D2A57"/>
                </a:solidFill>
                <a:effectLst/>
                <a:latin typeface="Arial" panose="020B0604020202020204" pitchFamily="34" charset="0"/>
                <a:hlinkClick r:id="rId7" tooltip="purpose"/>
              </a:rPr>
              <a:t>purpose</a:t>
            </a:r>
            <a:r>
              <a:rPr lang="en-GB" sz="3200" b="1" i="0" u="none" strike="noStrike" dirty="0">
                <a:solidFill>
                  <a:srgbClr val="1D2A57"/>
                </a:solidFill>
                <a:effectLst/>
                <a:latin typeface="Arial" panose="020B0604020202020204" pitchFamily="34" charset="0"/>
              </a:rPr>
              <a:t>’</a:t>
            </a:r>
          </a:p>
          <a:p>
            <a:pPr algn="ctr"/>
            <a:endParaRPr lang="en-GB" sz="3200" b="1" dirty="0">
              <a:solidFill>
                <a:srgbClr val="1D2A57"/>
              </a:solidFill>
              <a:latin typeface="Arial" panose="020B0604020202020204" pitchFamily="34" charset="0"/>
            </a:endParaRPr>
          </a:p>
          <a:p>
            <a:endParaRPr lang="en-GB" b="1" dirty="0">
              <a:solidFill>
                <a:srgbClr val="1D2A57"/>
              </a:solidFill>
              <a:latin typeface="Arial" panose="020B0604020202020204" pitchFamily="34" charset="0"/>
            </a:endParaRPr>
          </a:p>
          <a:p>
            <a:endParaRPr lang="en-GB" b="1" dirty="0">
              <a:solidFill>
                <a:srgbClr val="1D2A57"/>
              </a:solidFill>
              <a:latin typeface="Arial" panose="020B0604020202020204" pitchFamily="34" charset="0"/>
            </a:endParaRPr>
          </a:p>
          <a:p>
            <a:r>
              <a:rPr lang="en-GB" b="1" dirty="0">
                <a:solidFill>
                  <a:srgbClr val="1D2A57"/>
                </a:solidFill>
                <a:latin typeface="Arial" panose="020B0604020202020204" pitchFamily="34" charset="0"/>
              </a:rPr>
              <a:t>                                                                                              </a:t>
            </a:r>
            <a:r>
              <a:rPr lang="en-GB" b="1" i="1" dirty="0">
                <a:solidFill>
                  <a:srgbClr val="1D2A57"/>
                </a:solidFill>
                <a:latin typeface="Arial" panose="020B0604020202020204" pitchFamily="34" charset="0"/>
              </a:rPr>
              <a:t>Cambridge Dictionary (2022)</a:t>
            </a:r>
            <a:endParaRPr lang="en-GB" dirty="0"/>
          </a:p>
        </p:txBody>
      </p:sp>
    </p:spTree>
    <p:extLst>
      <p:ext uri="{BB962C8B-B14F-4D97-AF65-F5344CB8AC3E}">
        <p14:creationId xmlns:p14="http://schemas.microsoft.com/office/powerpoint/2010/main" val="3010505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E217-1963-4585-AE07-01248F297399}"/>
              </a:ext>
            </a:extLst>
          </p:cNvPr>
          <p:cNvSpPr>
            <a:spLocks noGrp="1"/>
          </p:cNvSpPr>
          <p:nvPr>
            <p:ph type="title"/>
          </p:nvPr>
        </p:nvSpPr>
        <p:spPr/>
        <p:txBody>
          <a:bodyPr/>
          <a:lstStyle/>
          <a:p>
            <a:r>
              <a:rPr lang="en-GB" dirty="0"/>
              <a:t>What is Organisational Culture?</a:t>
            </a:r>
          </a:p>
        </p:txBody>
      </p:sp>
      <p:sp>
        <p:nvSpPr>
          <p:cNvPr id="3" name="Content Placeholder 2">
            <a:extLst>
              <a:ext uri="{FF2B5EF4-FFF2-40B4-BE49-F238E27FC236}">
                <a16:creationId xmlns:a16="http://schemas.microsoft.com/office/drawing/2014/main" id="{611886E2-0FD1-4C9E-8DA3-848FDB52D02E}"/>
              </a:ext>
            </a:extLst>
          </p:cNvPr>
          <p:cNvSpPr>
            <a:spLocks noGrp="1"/>
          </p:cNvSpPr>
          <p:nvPr>
            <p:ph idx="1"/>
          </p:nvPr>
        </p:nvSpPr>
        <p:spPr/>
        <p:txBody>
          <a:bodyPr>
            <a:normAutofit/>
          </a:bodyPr>
          <a:lstStyle/>
          <a:p>
            <a:endParaRPr lang="en-GB" dirty="0"/>
          </a:p>
          <a:p>
            <a:endParaRPr lang="en-GB" b="1" dirty="0">
              <a:solidFill>
                <a:srgbClr val="58595B"/>
              </a:solidFill>
              <a:latin typeface="Open Sans" panose="020B0606030504020204" pitchFamily="34" charset="0"/>
            </a:endParaRPr>
          </a:p>
          <a:p>
            <a:r>
              <a:rPr lang="en-GB" b="1" i="0" dirty="0">
                <a:solidFill>
                  <a:srgbClr val="58595B"/>
                </a:solidFill>
                <a:effectLst/>
                <a:latin typeface="Open Sans" panose="020B0606030504020204" pitchFamily="34" charset="0"/>
              </a:rPr>
              <a:t> ‘the underlying values, beliefs and principles that serve as the foundation for an organization’s management system as well as the set of management practices and behaviours that both exemplify and reinforce those basic principles’</a:t>
            </a:r>
            <a:endParaRPr lang="en-GB" dirty="0"/>
          </a:p>
          <a:p>
            <a:endParaRPr lang="en-GB" dirty="0"/>
          </a:p>
          <a:p>
            <a:endParaRPr lang="en-GB" dirty="0"/>
          </a:p>
          <a:p>
            <a:endParaRPr lang="en-GB" dirty="0"/>
          </a:p>
          <a:p>
            <a:r>
              <a:rPr lang="en-GB" dirty="0"/>
              <a:t>                                                                                                                                                           </a:t>
            </a:r>
            <a:r>
              <a:rPr lang="en-GB" i="1" dirty="0"/>
              <a:t>Denison</a:t>
            </a:r>
            <a:endParaRPr lang="en-GB" dirty="0"/>
          </a:p>
        </p:txBody>
      </p:sp>
    </p:spTree>
    <p:extLst>
      <p:ext uri="{BB962C8B-B14F-4D97-AF65-F5344CB8AC3E}">
        <p14:creationId xmlns:p14="http://schemas.microsoft.com/office/powerpoint/2010/main" val="2953779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47160-32C8-4FB8-B9B8-704A87869DAE}"/>
              </a:ext>
            </a:extLst>
          </p:cNvPr>
          <p:cNvSpPr>
            <a:spLocks noGrp="1"/>
          </p:cNvSpPr>
          <p:nvPr>
            <p:ph type="title"/>
          </p:nvPr>
        </p:nvSpPr>
        <p:spPr/>
        <p:txBody>
          <a:bodyPr/>
          <a:lstStyle/>
          <a:p>
            <a:r>
              <a:rPr lang="en-GB" b="1" dirty="0"/>
              <a:t>Discussion</a:t>
            </a:r>
          </a:p>
        </p:txBody>
      </p:sp>
      <p:sp>
        <p:nvSpPr>
          <p:cNvPr id="3" name="Content Placeholder 2">
            <a:extLst>
              <a:ext uri="{FF2B5EF4-FFF2-40B4-BE49-F238E27FC236}">
                <a16:creationId xmlns:a16="http://schemas.microsoft.com/office/drawing/2014/main" id="{87CACF77-5A31-461F-873E-80D74AEC5770}"/>
              </a:ext>
            </a:extLst>
          </p:cNvPr>
          <p:cNvSpPr>
            <a:spLocks noGrp="1"/>
          </p:cNvSpPr>
          <p:nvPr>
            <p:ph idx="1"/>
          </p:nvPr>
        </p:nvSpPr>
        <p:spPr/>
        <p:txBody>
          <a:bodyPr/>
          <a:lstStyle/>
          <a:p>
            <a:endParaRPr lang="en-GB" dirty="0"/>
          </a:p>
          <a:p>
            <a:pPr marL="0" indent="0">
              <a:buNone/>
            </a:pPr>
            <a:r>
              <a:rPr lang="en-GB" b="1" dirty="0"/>
              <a:t>    </a:t>
            </a:r>
          </a:p>
          <a:p>
            <a:pPr marL="0" indent="0">
              <a:buNone/>
            </a:pPr>
            <a:endParaRPr lang="en-GB" b="1" dirty="0"/>
          </a:p>
          <a:p>
            <a:pPr marL="0" indent="0" algn="ctr">
              <a:buNone/>
            </a:pPr>
            <a:r>
              <a:rPr lang="en-GB" sz="3200" b="1" dirty="0"/>
              <a:t>What does a Healthy Organisational Culture look like to you?</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485309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8B200-44D2-43AE-A72F-9E109CAC06F0}"/>
              </a:ext>
            </a:extLst>
          </p:cNvPr>
          <p:cNvSpPr>
            <a:spLocks noGrp="1"/>
          </p:cNvSpPr>
          <p:nvPr>
            <p:ph type="title"/>
          </p:nvPr>
        </p:nvSpPr>
        <p:spPr/>
        <p:txBody>
          <a:bodyPr/>
          <a:lstStyle/>
          <a:p>
            <a:r>
              <a:rPr lang="en-GB" b="1" dirty="0"/>
              <a:t>Denison Culture Index</a:t>
            </a:r>
          </a:p>
        </p:txBody>
      </p:sp>
      <p:sp>
        <p:nvSpPr>
          <p:cNvPr id="3" name="Content Placeholder 2">
            <a:extLst>
              <a:ext uri="{FF2B5EF4-FFF2-40B4-BE49-F238E27FC236}">
                <a16:creationId xmlns:a16="http://schemas.microsoft.com/office/drawing/2014/main" id="{E5C657B2-B64C-45AC-9711-6C9D43D2A496}"/>
              </a:ext>
            </a:extLst>
          </p:cNvPr>
          <p:cNvSpPr>
            <a:spLocks noGrp="1"/>
          </p:cNvSpPr>
          <p:nvPr>
            <p:ph idx="1"/>
          </p:nvPr>
        </p:nvSpPr>
        <p:spPr/>
        <p:txBody>
          <a:bodyPr>
            <a:normAutofit/>
          </a:bodyPr>
          <a:lstStyle/>
          <a:p>
            <a:pPr marL="0" indent="0" algn="l">
              <a:buNone/>
            </a:pPr>
            <a:r>
              <a:rPr lang="en-GB" i="0">
                <a:solidFill>
                  <a:srgbClr val="58595B"/>
                </a:solidFill>
                <a:effectLst/>
                <a:latin typeface="Arial" panose="020B0604020202020204" pitchFamily="34" charset="0"/>
                <a:cs typeface="Arial" panose="020B0604020202020204" pitchFamily="34" charset="0"/>
              </a:rPr>
              <a:t>Denison </a:t>
            </a:r>
            <a:r>
              <a:rPr lang="en-GB" i="0" dirty="0">
                <a:solidFill>
                  <a:srgbClr val="58595B"/>
                </a:solidFill>
                <a:effectLst/>
                <a:latin typeface="Arial" panose="020B0604020202020204" pitchFamily="34" charset="0"/>
                <a:cs typeface="Arial" panose="020B0604020202020204" pitchFamily="34" charset="0"/>
              </a:rPr>
              <a:t>defines four different traits of organisational culture which can be measured:</a:t>
            </a:r>
          </a:p>
          <a:p>
            <a:pPr algn="l"/>
            <a:endParaRPr lang="en-GB" i="0" dirty="0">
              <a:solidFill>
                <a:srgbClr val="58595B"/>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i="0" dirty="0">
                <a:solidFill>
                  <a:srgbClr val="58595B"/>
                </a:solidFill>
                <a:effectLst/>
                <a:latin typeface="Arial" panose="020B0604020202020204" pitchFamily="34" charset="0"/>
                <a:cs typeface="Arial" panose="020B0604020202020204" pitchFamily="34" charset="0"/>
              </a:rPr>
              <a:t>Mission</a:t>
            </a:r>
          </a:p>
          <a:p>
            <a:pPr algn="l">
              <a:buFont typeface="Wingdings" panose="05000000000000000000" pitchFamily="2" charset="2"/>
              <a:buChar char="§"/>
            </a:pPr>
            <a:r>
              <a:rPr lang="en-GB" i="0" dirty="0">
                <a:solidFill>
                  <a:srgbClr val="58595B"/>
                </a:solidFill>
                <a:effectLst/>
                <a:latin typeface="Arial" panose="020B0604020202020204" pitchFamily="34" charset="0"/>
                <a:cs typeface="Arial" panose="020B0604020202020204" pitchFamily="34" charset="0"/>
              </a:rPr>
              <a:t> Employee involvement</a:t>
            </a:r>
          </a:p>
          <a:p>
            <a:pPr algn="l">
              <a:buFont typeface="Wingdings" panose="05000000000000000000" pitchFamily="2" charset="2"/>
              <a:buChar char="§"/>
            </a:pPr>
            <a:r>
              <a:rPr lang="en-GB" dirty="0">
                <a:solidFill>
                  <a:srgbClr val="58595B"/>
                </a:solidFill>
                <a:latin typeface="Arial" panose="020B0604020202020204" pitchFamily="34" charset="0"/>
                <a:cs typeface="Arial" panose="020B0604020202020204" pitchFamily="34" charset="0"/>
              </a:rPr>
              <a:t>Internal Consistency</a:t>
            </a:r>
            <a:endParaRPr lang="en-GB" i="0" dirty="0">
              <a:solidFill>
                <a:srgbClr val="58595B"/>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i="0" dirty="0">
                <a:solidFill>
                  <a:srgbClr val="58595B"/>
                </a:solidFill>
                <a:effectLst/>
                <a:latin typeface="Arial" panose="020B0604020202020204" pitchFamily="34" charset="0"/>
                <a:cs typeface="Arial" panose="020B0604020202020204" pitchFamily="34" charset="0"/>
              </a:rPr>
              <a:t>Adaptability</a:t>
            </a:r>
          </a:p>
          <a:p>
            <a:endParaRPr lang="en-GB" dirty="0"/>
          </a:p>
        </p:txBody>
      </p:sp>
    </p:spTree>
    <p:extLst>
      <p:ext uri="{BB962C8B-B14F-4D97-AF65-F5344CB8AC3E}">
        <p14:creationId xmlns:p14="http://schemas.microsoft.com/office/powerpoint/2010/main" val="260173242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0</TotalTime>
  <Words>111</Words>
  <Application>Microsoft Office PowerPoint</Application>
  <PresentationFormat>Widescreen</PresentationFormat>
  <Paragraphs>30</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Calibri Light</vt:lpstr>
      <vt:lpstr>Open Sans</vt:lpstr>
      <vt:lpstr>Wingdings</vt:lpstr>
      <vt:lpstr>Retrospect</vt:lpstr>
      <vt:lpstr>Organisational Culture</vt:lpstr>
      <vt:lpstr>What is an Organisation?</vt:lpstr>
      <vt:lpstr>What is Organisational Culture?</vt:lpstr>
      <vt:lpstr>Discussion</vt:lpstr>
      <vt:lpstr>Denison Culture Index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Culture</dc:title>
  <dc:creator>Kalee Thomas</dc:creator>
  <cp:lastModifiedBy>Kalee Thomas</cp:lastModifiedBy>
  <cp:revision>1</cp:revision>
  <dcterms:created xsi:type="dcterms:W3CDTF">2022-01-25T20:30:04Z</dcterms:created>
  <dcterms:modified xsi:type="dcterms:W3CDTF">2022-01-26T08:52:08Z</dcterms:modified>
</cp:coreProperties>
</file>