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61" r:id="rId3"/>
    <p:sldId id="267" r:id="rId4"/>
    <p:sldId id="262" r:id="rId5"/>
    <p:sldId id="265" r:id="rId6"/>
    <p:sldId id="264" r:id="rId7"/>
    <p:sldId id="266" r:id="rId8"/>
    <p:sldId id="270" r:id="rId9"/>
    <p:sldId id="274" r:id="rId10"/>
    <p:sldId id="273" r:id="rId11"/>
    <p:sldId id="278" r:id="rId12"/>
    <p:sldId id="271" r:id="rId13"/>
    <p:sldId id="280" r:id="rId14"/>
    <p:sldId id="263" r:id="rId15"/>
    <p:sldId id="276" r:id="rId16"/>
    <p:sldId id="277" r:id="rId17"/>
    <p:sldId id="281" r:id="rId18"/>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8" d="100"/>
          <a:sy n="58" d="100"/>
        </p:scale>
        <p:origin x="76" y="1636"/>
      </p:cViewPr>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D6C624-6A03-4F3B-A9B0-1F6ABDA6279F}" type="doc">
      <dgm:prSet loTypeId="urn:microsoft.com/office/officeart/2018/layout/CircleProcess" loCatId="simpleprocesssa" qsTypeId="urn:microsoft.com/office/officeart/2005/8/quickstyle/simple1" qsCatId="simple" csTypeId="urn:microsoft.com/office/officeart/2005/8/colors/colorful1" csCatId="colorful" phldr="1"/>
      <dgm:spPr/>
      <dgm:t>
        <a:bodyPr/>
        <a:lstStyle/>
        <a:p>
          <a:endParaRPr lang="en-US"/>
        </a:p>
      </dgm:t>
    </dgm:pt>
    <dgm:pt modelId="{5DDA482D-7A69-433E-937C-D848BDBF7EFA}" type="parTrans" cxnId="{7676C77F-615A-40DF-BE95-1F13139F9C18}">
      <dgm:prSet/>
      <dgm:spPr/>
      <dgm:t>
        <a:bodyPr/>
        <a:lstStyle/>
        <a:p>
          <a:endParaRPr lang="en-US"/>
        </a:p>
      </dgm:t>
    </dgm:pt>
    <dgm:pt modelId="{7BBDB7C5-873A-4998-8FA9-F79B09ED8642}">
      <dgm:prSet custT="1"/>
      <dgm:spPr/>
      <dgm:t>
        <a:bodyPr/>
        <a:lstStyle/>
        <a:p>
          <a:r>
            <a:rPr lang="cy" sz="1700" b="0" i="0" strike="noStrike" cap="none" spc="0" baseline="0">
              <a:solidFill>
                <a:srgbClr val="FFFFFF"/>
              </a:solidFill>
              <a:effectLst/>
              <a:latin typeface="Calibri"/>
              <a:ea typeface="Calibri"/>
              <a:cs typeface="Calibri"/>
            </a:rPr>
            <a:t>Goblygiadau ar gyfer lleoliad dwyieithog? </a:t>
          </a:r>
        </a:p>
      </dgm:t>
    </dgm:pt>
    <dgm:pt modelId="{3B57E182-062E-4820-B5A2-095547472429}" type="sibTrans" cxnId="{7676C77F-615A-40DF-BE95-1F13139F9C18}">
      <dgm:prSet/>
      <dgm:spPr/>
      <dgm:t>
        <a:bodyPr/>
        <a:lstStyle/>
        <a:p>
          <a:endParaRPr lang="en-US"/>
        </a:p>
      </dgm:t>
    </dgm:pt>
    <dgm:pt modelId="{2872CA6F-FBAE-4721-9A5E-99DE214AE878}" type="parTrans" cxnId="{DF76B326-B120-4314-92E1-72D750E246EE}">
      <dgm:prSet/>
      <dgm:spPr/>
      <dgm:t>
        <a:bodyPr/>
        <a:lstStyle/>
        <a:p>
          <a:endParaRPr lang="en-US"/>
        </a:p>
      </dgm:t>
    </dgm:pt>
    <dgm:pt modelId="{CA5361C2-1C87-4162-8049-5FF7CEE8D985}">
      <dgm:prSet custT="1"/>
      <dgm:spPr/>
      <dgm:t>
        <a:bodyPr/>
        <a:lstStyle/>
        <a:p>
          <a:r>
            <a:rPr lang="cy" sz="1700" b="0" i="0" strike="noStrike" cap="none" spc="0" baseline="0">
              <a:solidFill>
                <a:srgbClr val="FFFFFF"/>
              </a:solidFill>
              <a:effectLst/>
              <a:latin typeface="Calibri"/>
              <a:ea typeface="Calibri"/>
              <a:cs typeface="Calibri"/>
            </a:rPr>
            <a:t>Mae rhai o'n plant yn dysgu trwy ail neu drydedd iaith.</a:t>
          </a:r>
        </a:p>
      </dgm:t>
    </dgm:pt>
    <dgm:pt modelId="{00109609-8DAD-41DB-88BA-66E2A923018D}" type="sibTrans" cxnId="{DF76B326-B120-4314-92E1-72D750E246EE}">
      <dgm:prSet/>
      <dgm:spPr/>
      <dgm:t>
        <a:bodyPr/>
        <a:lstStyle/>
        <a:p>
          <a:endParaRPr lang="en-US"/>
        </a:p>
      </dgm:t>
    </dgm:pt>
    <dgm:pt modelId="{77FFCE06-1F4F-457B-83A6-556BE8ED1B1B}" type="parTrans" cxnId="{F364E84A-03B6-4D8E-A9FB-EA88B48E9CBB}">
      <dgm:prSet/>
      <dgm:spPr/>
      <dgm:t>
        <a:bodyPr/>
        <a:lstStyle/>
        <a:p>
          <a:endParaRPr lang="en-US"/>
        </a:p>
      </dgm:t>
    </dgm:pt>
    <dgm:pt modelId="{C3D00E3F-1759-49B4-8111-E789DBC95826}">
      <dgm:prSet custT="1"/>
      <dgm:spPr/>
      <dgm:t>
        <a:bodyPr/>
        <a:lstStyle/>
        <a:p>
          <a:r>
            <a:rPr lang="cy" sz="1700" b="0" i="0" strike="noStrike" cap="none" spc="0" baseline="0">
              <a:solidFill>
                <a:srgbClr val="FFFFFF"/>
              </a:solidFill>
              <a:effectLst/>
              <a:latin typeface="Calibri"/>
              <a:ea typeface="Calibri"/>
              <a:cs typeface="Calibri"/>
            </a:rPr>
            <a:t>Beth sydd angen i ni ei gael yn iawn?</a:t>
          </a:r>
        </a:p>
      </dgm:t>
    </dgm:pt>
    <dgm:pt modelId="{54DF51AF-C9E6-4CD9-81E5-3458DA7F64F1}" type="sibTrans" cxnId="{F364E84A-03B6-4D8E-A9FB-EA88B48E9CBB}">
      <dgm:prSet/>
      <dgm:spPr/>
      <dgm:t>
        <a:bodyPr/>
        <a:lstStyle/>
        <a:p>
          <a:endParaRPr lang="en-US"/>
        </a:p>
      </dgm:t>
    </dgm:pt>
    <dgm:pt modelId="{D7E5756E-FC1E-4C05-83E9-7BAC7BFBE9CE}" type="parTrans" cxnId="{514CE0AC-8D6C-4791-8C14-C56865C30C81}">
      <dgm:prSet/>
      <dgm:spPr/>
      <dgm:t>
        <a:bodyPr/>
        <a:lstStyle/>
        <a:p>
          <a:endParaRPr lang="en-US"/>
        </a:p>
      </dgm:t>
    </dgm:pt>
    <dgm:pt modelId="{C9DA15D7-B2C6-4FC5-B021-C10998182A4B}">
      <dgm:prSet custT="1"/>
      <dgm:spPr/>
      <dgm:t>
        <a:bodyPr/>
        <a:lstStyle/>
        <a:p>
          <a:r>
            <a:rPr lang="cy" sz="1700" b="0" i="0" strike="noStrike" cap="none" spc="0" baseline="0" dirty="0">
              <a:solidFill>
                <a:srgbClr val="FFFFFF"/>
              </a:solidFill>
              <a:effectLst/>
              <a:latin typeface="Calibri"/>
              <a:ea typeface="Calibri"/>
              <a:cs typeface="Calibri"/>
            </a:rPr>
            <a:t>Pwysigrwydd peidio â rhuthro at “academyddion” cyn bod iaith lafar wedi gwreiddio’n dda. </a:t>
          </a:r>
        </a:p>
      </dgm:t>
    </dgm:pt>
    <dgm:pt modelId="{DD9EE3B3-4603-4D29-9329-24EB392497B2}" type="sibTrans" cxnId="{514CE0AC-8D6C-4791-8C14-C56865C30C81}">
      <dgm:prSet/>
      <dgm:spPr/>
      <dgm:t>
        <a:bodyPr/>
        <a:lstStyle/>
        <a:p>
          <a:endParaRPr lang="en-US"/>
        </a:p>
      </dgm:t>
    </dgm:pt>
    <dgm:pt modelId="{DE4DEE6A-D688-4B59-B2E7-766C83532F41}" type="pres">
      <dgm:prSet presAssocID="{36D6C624-6A03-4F3B-A9B0-1F6ABDA6279F}" presName="Name0" presStyleCnt="0">
        <dgm:presLayoutVars>
          <dgm:chMax val="11"/>
          <dgm:chPref val="11"/>
          <dgm:dir/>
          <dgm:resizeHandles/>
        </dgm:presLayoutVars>
      </dgm:prSet>
      <dgm:spPr/>
    </dgm:pt>
    <dgm:pt modelId="{F1DE2628-67D2-4BAA-9524-3FDB4CE53972}" type="pres">
      <dgm:prSet presAssocID="{C9DA15D7-B2C6-4FC5-B021-C10998182A4B}" presName="Accent4" presStyleCnt="0"/>
      <dgm:spPr/>
    </dgm:pt>
    <dgm:pt modelId="{60C1D60D-2E46-4C61-8674-EE9D546005EA}" type="pres">
      <dgm:prSet presAssocID="{C9DA15D7-B2C6-4FC5-B021-C10998182A4B}" presName="Accent" presStyleLbl="node1" presStyleIdx="0" presStyleCnt="8"/>
      <dgm:spPr/>
    </dgm:pt>
    <dgm:pt modelId="{869C4B59-CE58-4E08-AC34-FEB51044E1F9}" type="pres">
      <dgm:prSet presAssocID="{C9DA15D7-B2C6-4FC5-B021-C10998182A4B}" presName="ParentBackground4" presStyleCnt="0"/>
      <dgm:spPr/>
    </dgm:pt>
    <dgm:pt modelId="{9231C8A6-2794-4E86-88C9-0EFB73D41D6F}" type="pres">
      <dgm:prSet presAssocID="{C9DA15D7-B2C6-4FC5-B021-C10998182A4B}" presName="ParentBackground" presStyleLbl="node1" presStyleIdx="1" presStyleCnt="8" custScaleX="113461"/>
      <dgm:spPr/>
    </dgm:pt>
    <dgm:pt modelId="{FDC11783-4996-4B13-AD0E-365E34E3905B}" type="pres">
      <dgm:prSet presAssocID="{C9DA15D7-B2C6-4FC5-B021-C10998182A4B}" presName="Parent4" presStyleLbl="fgAcc0" presStyleIdx="0" presStyleCnt="0">
        <dgm:presLayoutVars>
          <dgm:chMax val="1"/>
          <dgm:chPref val="1"/>
          <dgm:bulletEnabled val="1"/>
        </dgm:presLayoutVars>
      </dgm:prSet>
      <dgm:spPr/>
    </dgm:pt>
    <dgm:pt modelId="{B52CB64D-66B1-4966-A9A0-0724BA865BFF}" type="pres">
      <dgm:prSet presAssocID="{C3D00E3F-1759-49B4-8111-E789DBC95826}" presName="Accent3" presStyleCnt="0"/>
      <dgm:spPr/>
    </dgm:pt>
    <dgm:pt modelId="{56B7F1D6-93D7-4CAB-873B-3B7AF6C97990}" type="pres">
      <dgm:prSet presAssocID="{C3D00E3F-1759-49B4-8111-E789DBC95826}" presName="Accent" presStyleLbl="node1" presStyleIdx="2" presStyleCnt="8"/>
      <dgm:spPr/>
    </dgm:pt>
    <dgm:pt modelId="{B3FFC504-F44C-447B-8E38-4C3AA448FBCE}" type="pres">
      <dgm:prSet presAssocID="{C3D00E3F-1759-49B4-8111-E789DBC95826}" presName="ParentBackground3" presStyleCnt="0"/>
      <dgm:spPr/>
    </dgm:pt>
    <dgm:pt modelId="{C7D8FF55-D704-4487-B9F8-B855649F1450}" type="pres">
      <dgm:prSet presAssocID="{C3D00E3F-1759-49B4-8111-E789DBC95826}" presName="ParentBackground" presStyleLbl="node1" presStyleIdx="3" presStyleCnt="8"/>
      <dgm:spPr/>
    </dgm:pt>
    <dgm:pt modelId="{5E354164-8A31-4430-88BC-CF5DF9096B03}" type="pres">
      <dgm:prSet presAssocID="{C3D00E3F-1759-49B4-8111-E789DBC95826}" presName="Parent3" presStyleLbl="fgAcc0" presStyleIdx="0" presStyleCnt="0">
        <dgm:presLayoutVars>
          <dgm:chMax val="1"/>
          <dgm:chPref val="1"/>
          <dgm:bulletEnabled val="1"/>
        </dgm:presLayoutVars>
      </dgm:prSet>
      <dgm:spPr/>
    </dgm:pt>
    <dgm:pt modelId="{C13CCFA8-A0CD-428F-9F1B-CB14501750F5}" type="pres">
      <dgm:prSet presAssocID="{CA5361C2-1C87-4162-8049-5FF7CEE8D985}" presName="Accent2" presStyleCnt="0"/>
      <dgm:spPr/>
    </dgm:pt>
    <dgm:pt modelId="{31D0D5DF-63E8-4312-905B-2AA3011D12B3}" type="pres">
      <dgm:prSet presAssocID="{CA5361C2-1C87-4162-8049-5FF7CEE8D985}" presName="Accent" presStyleLbl="node1" presStyleIdx="4" presStyleCnt="8"/>
      <dgm:spPr/>
    </dgm:pt>
    <dgm:pt modelId="{DB15A7D0-6348-4A5A-A243-DD4C06ED813B}" type="pres">
      <dgm:prSet presAssocID="{CA5361C2-1C87-4162-8049-5FF7CEE8D985}" presName="ParentBackground2" presStyleCnt="0"/>
      <dgm:spPr/>
    </dgm:pt>
    <dgm:pt modelId="{2DDCDD9B-ABEB-4843-829F-8B6D86C76F00}" type="pres">
      <dgm:prSet presAssocID="{CA5361C2-1C87-4162-8049-5FF7CEE8D985}" presName="ParentBackground" presStyleLbl="node1" presStyleIdx="5" presStyleCnt="8"/>
      <dgm:spPr/>
    </dgm:pt>
    <dgm:pt modelId="{1D7164FD-B6A5-44A4-94E2-26880C63A7D4}" type="pres">
      <dgm:prSet presAssocID="{CA5361C2-1C87-4162-8049-5FF7CEE8D985}" presName="Parent2" presStyleLbl="fgAcc0" presStyleIdx="0" presStyleCnt="0">
        <dgm:presLayoutVars>
          <dgm:chMax val="1"/>
          <dgm:chPref val="1"/>
          <dgm:bulletEnabled val="1"/>
        </dgm:presLayoutVars>
      </dgm:prSet>
      <dgm:spPr/>
    </dgm:pt>
    <dgm:pt modelId="{EB814606-C171-44DE-97DA-9F17422046B3}" type="pres">
      <dgm:prSet presAssocID="{7BBDB7C5-873A-4998-8FA9-F79B09ED8642}" presName="Accent1" presStyleCnt="0"/>
      <dgm:spPr/>
    </dgm:pt>
    <dgm:pt modelId="{AE1D0CBB-F035-484F-AB44-3527A2996EBC}" type="pres">
      <dgm:prSet presAssocID="{7BBDB7C5-873A-4998-8FA9-F79B09ED8642}" presName="Accent" presStyleLbl="node1" presStyleIdx="6" presStyleCnt="8"/>
      <dgm:spPr/>
    </dgm:pt>
    <dgm:pt modelId="{8AB04546-384A-4AB7-A615-164A3EFFA220}" type="pres">
      <dgm:prSet presAssocID="{7BBDB7C5-873A-4998-8FA9-F79B09ED8642}" presName="ParentBackground1" presStyleCnt="0"/>
      <dgm:spPr/>
    </dgm:pt>
    <dgm:pt modelId="{F4120453-4748-4048-AD6F-9F3608B62079}" type="pres">
      <dgm:prSet presAssocID="{7BBDB7C5-873A-4998-8FA9-F79B09ED8642}" presName="ParentBackground" presStyleLbl="node1" presStyleIdx="7" presStyleCnt="8"/>
      <dgm:spPr/>
    </dgm:pt>
    <dgm:pt modelId="{F8C12A90-9279-4D32-8153-CC8F9FC4DEC8}" type="pres">
      <dgm:prSet presAssocID="{7BBDB7C5-873A-4998-8FA9-F79B09ED8642}" presName="Parent1" presStyleLbl="fgAcc0" presStyleIdx="0" presStyleCnt="0">
        <dgm:presLayoutVars>
          <dgm:chMax val="1"/>
          <dgm:chPref val="1"/>
          <dgm:bulletEnabled val="1"/>
        </dgm:presLayoutVars>
      </dgm:prSet>
      <dgm:spPr/>
    </dgm:pt>
  </dgm:ptLst>
  <dgm:cxnLst>
    <dgm:cxn modelId="{0A8B2419-4DA7-4FC7-B09A-971CE17F6E1A}" type="presOf" srcId="{36D6C624-6A03-4F3B-A9B0-1F6ABDA6279F}" destId="{DE4DEE6A-D688-4B59-B2E7-766C83532F41}" srcOrd="0" destOrd="0" presId="urn:microsoft.com/office/officeart/2018/layout/CircleProcess"/>
    <dgm:cxn modelId="{E877ED22-2F41-4202-BCD0-19D54752E1AF}" type="presOf" srcId="{CA5361C2-1C87-4162-8049-5FF7CEE8D985}" destId="{2DDCDD9B-ABEB-4843-829F-8B6D86C76F00}" srcOrd="0" destOrd="0" presId="urn:microsoft.com/office/officeart/2018/layout/CircleProcess"/>
    <dgm:cxn modelId="{DF76B326-B120-4314-92E1-72D750E246EE}" srcId="{36D6C624-6A03-4F3B-A9B0-1F6ABDA6279F}" destId="{CA5361C2-1C87-4162-8049-5FF7CEE8D985}" srcOrd="1" destOrd="0" parTransId="{2872CA6F-FBAE-4721-9A5E-99DE214AE878}" sibTransId="{00109609-8DAD-41DB-88BA-66E2A923018D}"/>
    <dgm:cxn modelId="{17625134-33E1-478F-B3E0-A2E823C9B2B6}" type="presOf" srcId="{C9DA15D7-B2C6-4FC5-B021-C10998182A4B}" destId="{FDC11783-4996-4B13-AD0E-365E34E3905B}" srcOrd="1" destOrd="0" presId="urn:microsoft.com/office/officeart/2018/layout/CircleProcess"/>
    <dgm:cxn modelId="{1599553B-BCB2-4BB1-B91B-D5FF9E56BEF1}" type="presOf" srcId="{7BBDB7C5-873A-4998-8FA9-F79B09ED8642}" destId="{F8C12A90-9279-4D32-8153-CC8F9FC4DEC8}" srcOrd="1" destOrd="0" presId="urn:microsoft.com/office/officeart/2018/layout/CircleProcess"/>
    <dgm:cxn modelId="{A1563D63-8AF0-4714-8BD0-900A199672A8}" type="presOf" srcId="{7BBDB7C5-873A-4998-8FA9-F79B09ED8642}" destId="{F4120453-4748-4048-AD6F-9F3608B62079}" srcOrd="0" destOrd="0" presId="urn:microsoft.com/office/officeart/2018/layout/CircleProcess"/>
    <dgm:cxn modelId="{F364E84A-03B6-4D8E-A9FB-EA88B48E9CBB}" srcId="{36D6C624-6A03-4F3B-A9B0-1F6ABDA6279F}" destId="{C3D00E3F-1759-49B4-8111-E789DBC95826}" srcOrd="2" destOrd="0" parTransId="{77FFCE06-1F4F-457B-83A6-556BE8ED1B1B}" sibTransId="{54DF51AF-C9E6-4CD9-81E5-3458DA7F64F1}"/>
    <dgm:cxn modelId="{9468217B-A1B4-49A2-8EB3-8CBEA97BC601}" type="presOf" srcId="{C3D00E3F-1759-49B4-8111-E789DBC95826}" destId="{C7D8FF55-D704-4487-B9F8-B855649F1450}" srcOrd="0" destOrd="0" presId="urn:microsoft.com/office/officeart/2018/layout/CircleProcess"/>
    <dgm:cxn modelId="{7676C77F-615A-40DF-BE95-1F13139F9C18}" srcId="{36D6C624-6A03-4F3B-A9B0-1F6ABDA6279F}" destId="{7BBDB7C5-873A-4998-8FA9-F79B09ED8642}" srcOrd="0" destOrd="0" parTransId="{5DDA482D-7A69-433E-937C-D848BDBF7EFA}" sibTransId="{3B57E182-062E-4820-B5A2-095547472429}"/>
    <dgm:cxn modelId="{3B932781-8B90-4174-91F6-01BE74AFE368}" type="presOf" srcId="{C3D00E3F-1759-49B4-8111-E789DBC95826}" destId="{5E354164-8A31-4430-88BC-CF5DF9096B03}" srcOrd="1" destOrd="0" presId="urn:microsoft.com/office/officeart/2018/layout/CircleProcess"/>
    <dgm:cxn modelId="{B2F2FB97-59FF-431E-BE0E-AC6BEA4A3FA1}" type="presOf" srcId="{CA5361C2-1C87-4162-8049-5FF7CEE8D985}" destId="{1D7164FD-B6A5-44A4-94E2-26880C63A7D4}" srcOrd="1" destOrd="0" presId="urn:microsoft.com/office/officeart/2018/layout/CircleProcess"/>
    <dgm:cxn modelId="{514CE0AC-8D6C-4791-8C14-C56865C30C81}" srcId="{36D6C624-6A03-4F3B-A9B0-1F6ABDA6279F}" destId="{C9DA15D7-B2C6-4FC5-B021-C10998182A4B}" srcOrd="3" destOrd="0" parTransId="{D7E5756E-FC1E-4C05-83E9-7BAC7BFBE9CE}" sibTransId="{DD9EE3B3-4603-4D29-9329-24EB392497B2}"/>
    <dgm:cxn modelId="{8ADB97B0-2C9A-4BCA-886E-AC6FA56957DF}" type="presOf" srcId="{C9DA15D7-B2C6-4FC5-B021-C10998182A4B}" destId="{9231C8A6-2794-4E86-88C9-0EFB73D41D6F}" srcOrd="0" destOrd="0" presId="urn:microsoft.com/office/officeart/2018/layout/CircleProcess"/>
    <dgm:cxn modelId="{9EA31E19-5683-4F0F-B6D7-124C814612FB}" type="presParOf" srcId="{DE4DEE6A-D688-4B59-B2E7-766C83532F41}" destId="{F1DE2628-67D2-4BAA-9524-3FDB4CE53972}" srcOrd="0" destOrd="0" presId="urn:microsoft.com/office/officeart/2018/layout/CircleProcess"/>
    <dgm:cxn modelId="{A00B6155-8DD1-4543-BD65-14DAA8B7F32F}" type="presParOf" srcId="{F1DE2628-67D2-4BAA-9524-3FDB4CE53972}" destId="{60C1D60D-2E46-4C61-8674-EE9D546005EA}" srcOrd="0" destOrd="0" presId="urn:microsoft.com/office/officeart/2018/layout/CircleProcess"/>
    <dgm:cxn modelId="{88ED99EC-B249-428A-9F36-14B60B9B0793}" type="presParOf" srcId="{DE4DEE6A-D688-4B59-B2E7-766C83532F41}" destId="{869C4B59-CE58-4E08-AC34-FEB51044E1F9}" srcOrd="1" destOrd="0" presId="urn:microsoft.com/office/officeart/2018/layout/CircleProcess"/>
    <dgm:cxn modelId="{A819C532-5BB2-41AD-A074-74F9348A475C}" type="presParOf" srcId="{869C4B59-CE58-4E08-AC34-FEB51044E1F9}" destId="{9231C8A6-2794-4E86-88C9-0EFB73D41D6F}" srcOrd="0" destOrd="0" presId="urn:microsoft.com/office/officeart/2018/layout/CircleProcess"/>
    <dgm:cxn modelId="{DBD56FFD-2682-4ACA-A793-39F50C6BF715}" type="presParOf" srcId="{DE4DEE6A-D688-4B59-B2E7-766C83532F41}" destId="{FDC11783-4996-4B13-AD0E-365E34E3905B}" srcOrd="2" destOrd="0" presId="urn:microsoft.com/office/officeart/2018/layout/CircleProcess"/>
    <dgm:cxn modelId="{1934DDB6-B18F-4E5A-8C6B-CF74E30ED753}" type="presParOf" srcId="{DE4DEE6A-D688-4B59-B2E7-766C83532F41}" destId="{B52CB64D-66B1-4966-A9A0-0724BA865BFF}" srcOrd="3" destOrd="0" presId="urn:microsoft.com/office/officeart/2018/layout/CircleProcess"/>
    <dgm:cxn modelId="{3962D4C0-F930-4104-B763-57AF45BF7A00}" type="presParOf" srcId="{B52CB64D-66B1-4966-A9A0-0724BA865BFF}" destId="{56B7F1D6-93D7-4CAB-873B-3B7AF6C97990}" srcOrd="0" destOrd="0" presId="urn:microsoft.com/office/officeart/2018/layout/CircleProcess"/>
    <dgm:cxn modelId="{666F9454-86EA-4B03-A399-191BD1FADC83}" type="presParOf" srcId="{DE4DEE6A-D688-4B59-B2E7-766C83532F41}" destId="{B3FFC504-F44C-447B-8E38-4C3AA448FBCE}" srcOrd="4" destOrd="0" presId="urn:microsoft.com/office/officeart/2018/layout/CircleProcess"/>
    <dgm:cxn modelId="{F7AA921E-E40F-4A3C-A01E-ED47813B5A1C}" type="presParOf" srcId="{B3FFC504-F44C-447B-8E38-4C3AA448FBCE}" destId="{C7D8FF55-D704-4487-B9F8-B855649F1450}" srcOrd="0" destOrd="0" presId="urn:microsoft.com/office/officeart/2018/layout/CircleProcess"/>
    <dgm:cxn modelId="{47F9FABF-0E1D-4C54-BC4A-C60750EAC1C0}" type="presParOf" srcId="{DE4DEE6A-D688-4B59-B2E7-766C83532F41}" destId="{5E354164-8A31-4430-88BC-CF5DF9096B03}" srcOrd="5" destOrd="0" presId="urn:microsoft.com/office/officeart/2018/layout/CircleProcess"/>
    <dgm:cxn modelId="{C7FBF295-E947-4145-86A4-3EE4679F1F6C}" type="presParOf" srcId="{DE4DEE6A-D688-4B59-B2E7-766C83532F41}" destId="{C13CCFA8-A0CD-428F-9F1B-CB14501750F5}" srcOrd="6" destOrd="0" presId="urn:microsoft.com/office/officeart/2018/layout/CircleProcess"/>
    <dgm:cxn modelId="{F4702A13-AA6C-4E46-A172-05CBA1F12AFD}" type="presParOf" srcId="{C13CCFA8-A0CD-428F-9F1B-CB14501750F5}" destId="{31D0D5DF-63E8-4312-905B-2AA3011D12B3}" srcOrd="0" destOrd="0" presId="urn:microsoft.com/office/officeart/2018/layout/CircleProcess"/>
    <dgm:cxn modelId="{95F738C9-8556-4689-846E-20F13059B622}" type="presParOf" srcId="{DE4DEE6A-D688-4B59-B2E7-766C83532F41}" destId="{DB15A7D0-6348-4A5A-A243-DD4C06ED813B}" srcOrd="7" destOrd="0" presId="urn:microsoft.com/office/officeart/2018/layout/CircleProcess"/>
    <dgm:cxn modelId="{AAF638E0-0D86-4EFE-B1FF-3AB1A1C42D3A}" type="presParOf" srcId="{DB15A7D0-6348-4A5A-A243-DD4C06ED813B}" destId="{2DDCDD9B-ABEB-4843-829F-8B6D86C76F00}" srcOrd="0" destOrd="0" presId="urn:microsoft.com/office/officeart/2018/layout/CircleProcess"/>
    <dgm:cxn modelId="{09F3539C-4629-47AA-9CCF-40872170F3E2}" type="presParOf" srcId="{DE4DEE6A-D688-4B59-B2E7-766C83532F41}" destId="{1D7164FD-B6A5-44A4-94E2-26880C63A7D4}" srcOrd="8" destOrd="0" presId="urn:microsoft.com/office/officeart/2018/layout/CircleProcess"/>
    <dgm:cxn modelId="{21B12F6A-C0F1-4F87-821D-F9668424AEB5}" type="presParOf" srcId="{DE4DEE6A-D688-4B59-B2E7-766C83532F41}" destId="{EB814606-C171-44DE-97DA-9F17422046B3}" srcOrd="9" destOrd="0" presId="urn:microsoft.com/office/officeart/2018/layout/CircleProcess"/>
    <dgm:cxn modelId="{C7D5CE3B-7B7E-41BA-9022-1F198835F5E6}" type="presParOf" srcId="{EB814606-C171-44DE-97DA-9F17422046B3}" destId="{AE1D0CBB-F035-484F-AB44-3527A2996EBC}" srcOrd="0" destOrd="0" presId="urn:microsoft.com/office/officeart/2018/layout/CircleProcess"/>
    <dgm:cxn modelId="{50167C69-CD1B-441C-98DD-6A42D4F9450C}" type="presParOf" srcId="{DE4DEE6A-D688-4B59-B2E7-766C83532F41}" destId="{8AB04546-384A-4AB7-A615-164A3EFFA220}" srcOrd="10" destOrd="0" presId="urn:microsoft.com/office/officeart/2018/layout/CircleProcess"/>
    <dgm:cxn modelId="{EC189B0E-E565-44F5-99C7-61BC2AF76341}" type="presParOf" srcId="{8AB04546-384A-4AB7-A615-164A3EFFA220}" destId="{F4120453-4748-4048-AD6F-9F3608B62079}" srcOrd="0" destOrd="0" presId="urn:microsoft.com/office/officeart/2018/layout/CircleProcess"/>
    <dgm:cxn modelId="{D3E9B7D9-753A-4292-8BAD-DA968796B35F}" type="presParOf" srcId="{DE4DEE6A-D688-4B59-B2E7-766C83532F41}" destId="{F8C12A90-9279-4D32-8153-CC8F9FC4DEC8}"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1D60D-2E46-4C61-8674-EE9D546005EA}">
      <dsp:nvSpPr>
        <dsp:cNvPr id="0" name=""/>
        <dsp:cNvSpPr/>
      </dsp:nvSpPr>
      <dsp:spPr>
        <a:xfrm>
          <a:off x="7809071" y="854443"/>
          <a:ext cx="2240268" cy="224038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1C8A6-2794-4E86-88C9-0EFB73D41D6F}">
      <dsp:nvSpPr>
        <dsp:cNvPr id="0" name=""/>
        <dsp:cNvSpPr/>
      </dsp:nvSpPr>
      <dsp:spPr>
        <a:xfrm>
          <a:off x="7743244" y="929135"/>
          <a:ext cx="2372883" cy="209099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cy" sz="1700" b="0" i="0" strike="noStrike" kern="1200" cap="none" spc="0" baseline="0" dirty="0">
              <a:solidFill>
                <a:srgbClr val="FFFFFF"/>
              </a:solidFill>
              <a:effectLst/>
              <a:latin typeface="Calibri"/>
              <a:ea typeface="Calibri"/>
              <a:cs typeface="Calibri"/>
            </a:rPr>
            <a:t>Pwysigrwydd peidio â rhuthro at “academyddion” cyn bod iaith lafar wedi gwreiddio’n dda. </a:t>
          </a:r>
        </a:p>
      </dsp:txBody>
      <dsp:txXfrm>
        <a:off x="8082227" y="1227905"/>
        <a:ext cx="1694917" cy="1493457"/>
      </dsp:txXfrm>
    </dsp:sp>
    <dsp:sp modelId="{56B7F1D6-93D7-4CAB-873B-3B7AF6C97990}">
      <dsp:nvSpPr>
        <dsp:cNvPr id="0" name=""/>
        <dsp:cNvSpPr/>
      </dsp:nvSpPr>
      <dsp:spPr>
        <a:xfrm rot="2700000">
          <a:off x="5484247" y="854285"/>
          <a:ext cx="2240304" cy="2240304"/>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D8FF55-D704-4487-B9F8-B855649F1450}">
      <dsp:nvSpPr>
        <dsp:cNvPr id="0" name=""/>
        <dsp:cNvSpPr/>
      </dsp:nvSpPr>
      <dsp:spPr>
        <a:xfrm>
          <a:off x="5568803" y="929135"/>
          <a:ext cx="2091365" cy="20909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cy" sz="1700" b="0" i="0" strike="noStrike" kern="1200" cap="none" spc="0" baseline="0">
              <a:solidFill>
                <a:srgbClr val="FFFFFF"/>
              </a:solidFill>
              <a:effectLst/>
              <a:latin typeface="Calibri"/>
              <a:ea typeface="Calibri"/>
              <a:cs typeface="Calibri"/>
            </a:rPr>
            <a:t>Beth sydd angen i ni ei gael yn iawn?</a:t>
          </a:r>
        </a:p>
      </dsp:txBody>
      <dsp:txXfrm>
        <a:off x="5867570" y="1227905"/>
        <a:ext cx="1493832" cy="1493457"/>
      </dsp:txXfrm>
    </dsp:sp>
    <dsp:sp modelId="{31D0D5DF-63E8-4312-905B-2AA3011D12B3}">
      <dsp:nvSpPr>
        <dsp:cNvPr id="0" name=""/>
        <dsp:cNvSpPr/>
      </dsp:nvSpPr>
      <dsp:spPr>
        <a:xfrm rot="2700000">
          <a:off x="3178653" y="854285"/>
          <a:ext cx="2240304" cy="2240304"/>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DCDD9B-ABEB-4843-829F-8B6D86C76F00}">
      <dsp:nvSpPr>
        <dsp:cNvPr id="0" name=""/>
        <dsp:cNvSpPr/>
      </dsp:nvSpPr>
      <dsp:spPr>
        <a:xfrm>
          <a:off x="3253604" y="929135"/>
          <a:ext cx="2091365" cy="209099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cy" sz="1700" b="0" i="0" strike="noStrike" kern="1200" cap="none" spc="0" baseline="0">
              <a:solidFill>
                <a:srgbClr val="FFFFFF"/>
              </a:solidFill>
              <a:effectLst/>
              <a:latin typeface="Calibri"/>
              <a:ea typeface="Calibri"/>
              <a:cs typeface="Calibri"/>
            </a:rPr>
            <a:t>Mae rhai o'n plant yn dysgu trwy ail neu drydedd iaith.</a:t>
          </a:r>
        </a:p>
      </dsp:txBody>
      <dsp:txXfrm>
        <a:off x="3552370" y="1227905"/>
        <a:ext cx="1493832" cy="1493457"/>
      </dsp:txXfrm>
    </dsp:sp>
    <dsp:sp modelId="{AE1D0CBB-F035-484F-AB44-3527A2996EBC}">
      <dsp:nvSpPr>
        <dsp:cNvPr id="0" name=""/>
        <dsp:cNvSpPr/>
      </dsp:nvSpPr>
      <dsp:spPr>
        <a:xfrm rot="2700000">
          <a:off x="863454" y="854285"/>
          <a:ext cx="2240304" cy="2240304"/>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120453-4748-4048-AD6F-9F3608B62079}">
      <dsp:nvSpPr>
        <dsp:cNvPr id="0" name=""/>
        <dsp:cNvSpPr/>
      </dsp:nvSpPr>
      <dsp:spPr>
        <a:xfrm>
          <a:off x="938404" y="929135"/>
          <a:ext cx="2091365" cy="209099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cy" sz="1700" b="0" i="0" strike="noStrike" kern="1200" cap="none" spc="0" baseline="0">
              <a:solidFill>
                <a:srgbClr val="FFFFFF"/>
              </a:solidFill>
              <a:effectLst/>
              <a:latin typeface="Calibri"/>
              <a:ea typeface="Calibri"/>
              <a:cs typeface="Calibri"/>
            </a:rPr>
            <a:t>Goblygiadau ar gyfer lleoliad dwyieithog? </a:t>
          </a:r>
        </a:p>
      </dsp:txBody>
      <dsp:txXfrm>
        <a:off x="1237170" y="1227905"/>
        <a:ext cx="1493832" cy="1493457"/>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79710-4A24-48A3-8D9D-227288DE99BB}" type="datetimeFigureOut">
              <a:rPr lang="en-GB" smtClean="0"/>
              <a:t>21/01/2022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B47828-E3BA-4432-8FFA-760CE53FC324}" type="slidenum">
              <a:rPr lang="en-GB" smtClean="0"/>
              <a:t>‹#›</a:t>
            </a:fld>
            <a:endParaRPr lang="en-GB"/>
          </a:p>
        </p:txBody>
      </p:sp>
    </p:spTree>
    <p:extLst>
      <p:ext uri="{BB962C8B-B14F-4D97-AF65-F5344CB8AC3E}">
        <p14:creationId xmlns:p14="http://schemas.microsoft.com/office/powerpoint/2010/main" val="1099576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3474-91F5-4FDF-AD72-C400689E8D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E40DDC-8C33-4CAE-9C18-789882D5A1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F46666-3F8E-48B0-9D07-0AF7C1FC46A3}"/>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5" name="Footer Placeholder 4">
            <a:extLst>
              <a:ext uri="{FF2B5EF4-FFF2-40B4-BE49-F238E27FC236}">
                <a16:creationId xmlns:a16="http://schemas.microsoft.com/office/drawing/2014/main" id="{D976A248-A85A-49CB-A6C7-1462A3616E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79CA92-439D-44F4-8FF2-88560734D180}"/>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337557507"/>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89D5C-4DF4-4060-A796-819B622993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7B89C-18E0-492E-B0D8-62F247888C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1370E-A563-42AF-B4CA-85B526154579}"/>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5" name="Footer Placeholder 4">
            <a:extLst>
              <a:ext uri="{FF2B5EF4-FFF2-40B4-BE49-F238E27FC236}">
                <a16:creationId xmlns:a16="http://schemas.microsoft.com/office/drawing/2014/main" id="{48E616E5-B7D4-4A77-86A4-1EB6571051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C08A5-62A8-4795-B8AF-CCE201C05D15}"/>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3912567224"/>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CCC0E-4322-4E57-8F97-B335504F16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EF435F-7B8E-4203-A4A0-77E3966D40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1BF7F0-AE01-47B2-8929-C284C159BB59}"/>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5" name="Footer Placeholder 4">
            <a:extLst>
              <a:ext uri="{FF2B5EF4-FFF2-40B4-BE49-F238E27FC236}">
                <a16:creationId xmlns:a16="http://schemas.microsoft.com/office/drawing/2014/main" id="{C8BC8517-0DE8-43AA-9D6E-380ACE9215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C0B36-9C0A-4D35-A5AA-E8D2A0740E14}"/>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167741097"/>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36412-0B6C-4E4D-B78A-FF4B12FA64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2279E9-062E-4229-B836-BE80245D0D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23FAAE-0496-475E-A3DE-F3CAE26E54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CE6FCC-40D6-4691-BA1D-63B1966DA222}"/>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6" name="Footer Placeholder 5">
            <a:extLst>
              <a:ext uri="{FF2B5EF4-FFF2-40B4-BE49-F238E27FC236}">
                <a16:creationId xmlns:a16="http://schemas.microsoft.com/office/drawing/2014/main" id="{AF1FFCDC-5B2B-46F7-9927-A4E4BEACDD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690FBF-4201-4FA2-B1BF-E90D8F41D39A}"/>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226574677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9BAE-0977-4AFF-A473-CD1E8D6219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8F57E9-0865-471B-88A4-8E0A14D149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32DB29-5A8C-4B4F-8042-3F991CF8F0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2FA965-8BE4-4B37-A682-268EE29CBD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A8B523-5884-4460-B29C-58E3861CDB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B412987-EA30-4A2C-838B-A90755002536}"/>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8" name="Footer Placeholder 7">
            <a:extLst>
              <a:ext uri="{FF2B5EF4-FFF2-40B4-BE49-F238E27FC236}">
                <a16:creationId xmlns:a16="http://schemas.microsoft.com/office/drawing/2014/main" id="{3D843D72-EED4-47F8-825D-5B4BF9A28A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A52056-9D2C-4865-B2D8-152D9B390014}"/>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4249074383"/>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FAAB8-5D15-44AE-9299-84B3AAFFF8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8419B7-44EF-4192-97C9-F62FDC1F1797}"/>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4" name="Footer Placeholder 3">
            <a:extLst>
              <a:ext uri="{FF2B5EF4-FFF2-40B4-BE49-F238E27FC236}">
                <a16:creationId xmlns:a16="http://schemas.microsoft.com/office/drawing/2014/main" id="{A555D662-CD19-47F2-A729-96242E8A76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08B5B3-411D-4483-BB31-4F2EDC6F0CB2}"/>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220532271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CDA573-F8C7-4ACB-8A2B-7576F96228D4}"/>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3" name="Footer Placeholder 2">
            <a:extLst>
              <a:ext uri="{FF2B5EF4-FFF2-40B4-BE49-F238E27FC236}">
                <a16:creationId xmlns:a16="http://schemas.microsoft.com/office/drawing/2014/main" id="{4AA26C84-DF36-4ECC-9278-ADED6EC1AE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ED50B2-0B61-41D2-A9F2-756390413F7E}"/>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742283021"/>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927DB-5B94-41BB-A479-3B5F382F17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298BF5-FFCD-4381-84D0-9A7690857F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1CF11E-20E5-4FFA-9AA9-766B1502D4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A16050-230C-4DC3-B250-1EA8749BB75F}"/>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6" name="Footer Placeholder 5">
            <a:extLst>
              <a:ext uri="{FF2B5EF4-FFF2-40B4-BE49-F238E27FC236}">
                <a16:creationId xmlns:a16="http://schemas.microsoft.com/office/drawing/2014/main" id="{F8E7743B-493B-420F-8930-AB5E0B809A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4D76D5-3BF6-45BB-82A3-AB9E908E3FE3}"/>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4050542355"/>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25829-EF34-4AD2-BF8E-4D3F1E887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138F56-B970-4149-9A8D-8D8CDA3847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CD654B-DAC5-48B7-A462-A7907280FF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074CEC-6608-4EF8-8D8B-16821F2E8542}"/>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6" name="Footer Placeholder 5">
            <a:extLst>
              <a:ext uri="{FF2B5EF4-FFF2-40B4-BE49-F238E27FC236}">
                <a16:creationId xmlns:a16="http://schemas.microsoft.com/office/drawing/2014/main" id="{A96485C9-59A8-4FE5-8FEC-EF8BD0CDFA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7358FC-88E9-4CB8-B24B-EC28DD3BE340}"/>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3069458697"/>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1490-76FD-4CAA-9D9E-65C8C77AE9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80C835-3AA3-44FA-B5FF-74A78DB379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26D48B-77AB-49E6-807E-4F2A98DB9DD2}"/>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5" name="Footer Placeholder 4">
            <a:extLst>
              <a:ext uri="{FF2B5EF4-FFF2-40B4-BE49-F238E27FC236}">
                <a16:creationId xmlns:a16="http://schemas.microsoft.com/office/drawing/2014/main" id="{8AA6B3E8-FA22-4A7A-AB42-D7157E9DD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DE46E-658A-4250-AD0E-E05B530DA125}"/>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4167582927"/>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5AE095-6580-4404-BDEE-C0DB32F900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4C0B70-3B44-4451-AF13-5D8651B651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7B64AF-944E-46E0-A38A-188498450DB0}"/>
              </a:ext>
            </a:extLst>
          </p:cNvPr>
          <p:cNvSpPr>
            <a:spLocks noGrp="1"/>
          </p:cNvSpPr>
          <p:nvPr>
            <p:ph type="dt" sz="half" idx="10"/>
          </p:nvPr>
        </p:nvSpPr>
        <p:spPr/>
        <p:txBody>
          <a:bodyPr/>
          <a:lstStyle/>
          <a:p>
            <a:fld id="{8D38493E-E1D2-46C9-8C12-FB75EB28CB99}" type="datetimeFigureOut">
              <a:rPr lang="en-GB" smtClean="0"/>
              <a:t>21/01/2022</a:t>
            </a:fld>
            <a:endParaRPr lang="en-GB"/>
          </a:p>
        </p:txBody>
      </p:sp>
      <p:sp>
        <p:nvSpPr>
          <p:cNvPr id="5" name="Footer Placeholder 4">
            <a:extLst>
              <a:ext uri="{FF2B5EF4-FFF2-40B4-BE49-F238E27FC236}">
                <a16:creationId xmlns:a16="http://schemas.microsoft.com/office/drawing/2014/main" id="{5B2C723E-7E03-4240-A6F7-8136506969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47E3D-B540-451E-B626-07E587165449}"/>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2672763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B5B0C3-5795-47B4-87B4-C46DD21A8C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E73628-2E50-403F-BBC7-A4E668DA4B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072DFA-AC6B-464F-B77D-EA2D87B920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38493E-E1D2-46C9-8C12-FB75EB28CB99}" type="datetimeFigureOut">
              <a:rPr lang="en-GB" smtClean="0"/>
              <a:t>21/01/2022</a:t>
            </a:fld>
            <a:endParaRPr lang="en-GB"/>
          </a:p>
        </p:txBody>
      </p:sp>
      <p:sp>
        <p:nvSpPr>
          <p:cNvPr id="5" name="Footer Placeholder 4">
            <a:extLst>
              <a:ext uri="{FF2B5EF4-FFF2-40B4-BE49-F238E27FC236}">
                <a16:creationId xmlns:a16="http://schemas.microsoft.com/office/drawing/2014/main" id="{13998CD8-23BA-41E7-ACDC-722E02F2DE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80E95F-3E59-4D5E-883A-5DFB3E99F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097D30-1FFC-4706-9124-42DA6422FBDC}" type="slidenum">
              <a:rPr lang="en-GB" smtClean="0"/>
              <a:t>‹#›</a:t>
            </a:fld>
            <a:endParaRPr lang="en-GB"/>
          </a:p>
        </p:txBody>
      </p:sp>
    </p:spTree>
    <p:extLst>
      <p:ext uri="{BB962C8B-B14F-4D97-AF65-F5344CB8AC3E}">
        <p14:creationId xmlns:p14="http://schemas.microsoft.com/office/powerpoint/2010/main" val="41535462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thinkforwardeducators.org/events/troy-verey-may2021" TargetMode="External"/><Relationship Id="rId2" Type="http://schemas.openxmlformats.org/officeDocument/2006/relationships/hyperlink" Target="https://educationblog.oup.com/primary/why-closing-the-word-gap-matters-the-oxford-language-report#:~:text=Why%20closing%20the%20word%20gap%20matters%20Language%20opens,potential%20to%20learn%20and%20grow%20as%20an%20individual" TargetMode="External"/><Relationship Id="rId1" Type="http://schemas.openxmlformats.org/officeDocument/2006/relationships/slideLayout" Target="../slideLayouts/slideLayout2.xml"/><Relationship Id="rId4" Type="http://schemas.openxmlformats.org/officeDocument/2006/relationships/hyperlink" Target="https://www.bing.com/videos/search?q=pie+corbett+talk+for+writing&amp;docid=607991421699830144&amp;mid=BC920126C8E62393D52DBC920126C8E62393D52D&amp;view=detail&amp;FORM=VI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87FE607-386F-469F-9D78-FC3E85A50D24}"/>
              </a:ext>
            </a:extLst>
          </p:cNvPr>
          <p:cNvSpPr>
            <a:spLocks noGrp="1"/>
          </p:cNvSpPr>
          <p:nvPr>
            <p:ph type="subTitle" idx="1"/>
          </p:nvPr>
        </p:nvSpPr>
        <p:spPr>
          <a:xfrm>
            <a:off x="1519237" y="1561514"/>
            <a:ext cx="9144000" cy="3851031"/>
          </a:xfrm>
        </p:spPr>
        <p:txBody>
          <a:bodyPr>
            <a:normAutofit/>
          </a:bodyPr>
          <a:lstStyle/>
          <a:p>
            <a:r>
              <a:rPr lang="cy" sz="4000" b="0" i="0" strike="noStrike" cap="none" spc="0" baseline="0" dirty="0">
                <a:solidFill>
                  <a:srgbClr val="000000"/>
                </a:solidFill>
                <a:effectLst/>
                <a:latin typeface="Calibri"/>
                <a:ea typeface="Calibri"/>
                <a:cs typeface="Calibri"/>
              </a:rPr>
              <a:t>Darllen ac Ysgrifennu yn CA2</a:t>
            </a:r>
          </a:p>
          <a:p>
            <a:r>
              <a:rPr lang="cy" sz="3600" b="1" i="0" strike="noStrike" cap="none" spc="0" baseline="0" dirty="0">
                <a:solidFill>
                  <a:srgbClr val="000000"/>
                </a:solidFill>
                <a:effectLst/>
                <a:latin typeface="Calibri"/>
                <a:ea typeface="Calibri"/>
                <a:cs typeface="Calibri"/>
              </a:rPr>
              <a:t>Cydnabod Anawsterau ac Ymyriadau:</a:t>
            </a:r>
          </a:p>
          <a:p>
            <a:r>
              <a:rPr lang="cy" sz="3600" b="1" i="0" strike="noStrike" cap="none" spc="0" baseline="0" dirty="0">
                <a:solidFill>
                  <a:srgbClr val="000000"/>
                </a:solidFill>
                <a:effectLst/>
                <a:latin typeface="Calibri"/>
                <a:ea typeface="Calibri"/>
                <a:cs typeface="Calibri"/>
              </a:rPr>
              <a:t>Yr Ymchwil y tu ôl i Ddatblygiad Llythrennedd</a:t>
            </a:r>
          </a:p>
          <a:p>
            <a:r>
              <a:rPr lang="cy" sz="2400" b="0" i="0" strike="noStrike" cap="none" spc="0" baseline="0" dirty="0">
                <a:solidFill>
                  <a:srgbClr val="000000"/>
                </a:solidFill>
                <a:effectLst/>
                <a:latin typeface="Calibri"/>
                <a:ea typeface="Calibri"/>
                <a:cs typeface="Calibri"/>
              </a:rPr>
              <a:t>Viv Thomas, Athrawes Ymgynghorol, Dyslecsia</a:t>
            </a:r>
          </a:p>
        </p:txBody>
      </p:sp>
      <p:pic>
        <p:nvPicPr>
          <p:cNvPr id="1026" name="x_Picture 3" descr="signature_2089314059">
            <a:extLst>
              <a:ext uri="{FF2B5EF4-FFF2-40B4-BE49-F238E27FC236}">
                <a16:creationId xmlns:a16="http://schemas.microsoft.com/office/drawing/2014/main" id="{E4EA896B-D735-4057-BA61-821999A874E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59508"/>
            <a:ext cx="53721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644531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ntent Placeholder 2">
            <a:extLst>
              <a:ext uri="{FF2B5EF4-FFF2-40B4-BE49-F238E27FC236}">
                <a16:creationId xmlns:a16="http://schemas.microsoft.com/office/drawing/2014/main" id="{1C6CB118-16FD-479B-8E69-11A59931C97C}"/>
              </a:ext>
            </a:extLst>
          </p:cNvPr>
          <p:cNvSpPr>
            <a:spLocks noGrp="1"/>
          </p:cNvSpPr>
          <p:nvPr>
            <p:ph idx="1"/>
          </p:nvPr>
        </p:nvSpPr>
        <p:spPr>
          <a:xfrm>
            <a:off x="838200" y="1929384"/>
            <a:ext cx="10515600" cy="4251960"/>
          </a:xfrm>
        </p:spPr>
        <p:txBody>
          <a:bodyPr>
            <a:normAutofit/>
          </a:bodyPr>
          <a:lstStyle/>
          <a:p>
            <a:pPr marL="0" indent="0">
              <a:buNone/>
            </a:pPr>
            <a:r>
              <a:rPr lang="cy" sz="2200" b="0" i="0" strike="noStrike" cap="none" spc="0" baseline="0">
                <a:solidFill>
                  <a:srgbClr val="000000"/>
                </a:solidFill>
                <a:effectLst/>
                <a:latin typeface="Calibri"/>
                <a:ea typeface="Calibri"/>
                <a:cs typeface="Calibri"/>
              </a:rPr>
              <a:t>Felly beth mae'r ymchwil yn ei ddweud wrthym? </a:t>
            </a:r>
          </a:p>
          <a:p>
            <a:pPr marL="0" indent="0">
              <a:buNone/>
            </a:pPr>
            <a:r>
              <a:rPr lang="cy" sz="2200" b="0" i="0" strike="noStrike" cap="none" spc="0" baseline="0">
                <a:solidFill>
                  <a:srgbClr val="000000"/>
                </a:solidFill>
                <a:effectLst/>
                <a:latin typeface="Calibri"/>
                <a:ea typeface="Calibri"/>
                <a:cs typeface="Calibri"/>
              </a:rPr>
              <a:t>Mae darllen a sillafu yn dibynnu ar 2 brif linyn: </a:t>
            </a:r>
          </a:p>
          <a:p>
            <a:pPr marL="0" indent="0">
              <a:buNone/>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cy" sz="2200" b="1" i="0" strike="noStrike" cap="none" spc="0" baseline="0">
                <a:solidFill>
                  <a:srgbClr val="000000"/>
                </a:solidFill>
                <a:effectLst/>
                <a:latin typeface="Calibri"/>
                <a:ea typeface="Calibri"/>
                <a:cs typeface="Calibri"/>
              </a:rPr>
              <a:t>Rhuglder iaith lafar: geirfa a strwythur brawddegau. Mae hyn yn hanfodol ar gyfer deall a mynegiant.</a:t>
            </a:r>
          </a:p>
          <a:p>
            <a:pPr marL="342900" lvl="0" indent="-342900">
              <a:buFont typeface="Symbol" panose="05050102010706020507" pitchFamily="18" charset="2"/>
              <a:buChar char=""/>
            </a:pPr>
            <a:r>
              <a:rPr lang="cy" sz="2200" b="1" i="0" strike="noStrike" cap="none" spc="0" baseline="0">
                <a:solidFill>
                  <a:srgbClr val="000000"/>
                </a:solidFill>
                <a:effectLst/>
                <a:latin typeface="Calibri"/>
                <a:ea typeface="Calibri"/>
                <a:cs typeface="Calibri"/>
              </a:rPr>
              <a:t>Ffoneg synthetig systematig: deall bod geiriau wedi'u gwneud o synau a gynrychiolir gan symbolau a chymhwyso'r rhain trwy eu cyfuno i ddarllen a'u segmentu ar wahân i sillafu.</a:t>
            </a:r>
          </a:p>
          <a:p>
            <a:pPr marL="342900" lvl="0" indent="-342900">
              <a:buFont typeface="Symbol" panose="05050102010706020507" pitchFamily="18" charset="2"/>
              <a:buChar char=""/>
            </a:pPr>
            <a:endParaRPr lang="en-GB" sz="2200" b="1">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cy" sz="2200" b="0" i="0" strike="noStrike" cap="none" spc="0" baseline="0">
                <a:solidFill>
                  <a:srgbClr val="000000"/>
                </a:solidFill>
                <a:effectLst/>
                <a:latin typeface="Calibri"/>
                <a:ea typeface="Calibri"/>
                <a:cs typeface="Calibri"/>
              </a:rPr>
              <a:t>Mae addysgu dosbarth cyfan da yn dibynnu ar ddealltwriaeth glir o hyn. </a:t>
            </a:r>
            <a:r>
              <a:rPr lang="cy" sz="2200" b="1" i="0" strike="noStrike" cap="none" spc="0" baseline="0">
                <a:solidFill>
                  <a:srgbClr val="000000"/>
                </a:solidFill>
                <a:effectLst/>
                <a:latin typeface="Calibri"/>
                <a:ea typeface="Calibri"/>
                <a:cs typeface="Calibri"/>
              </a:rPr>
              <a:t>Bydd ymyrraeth dda yn ymwneud â chymorth personol gyda'r rhain. </a:t>
            </a:r>
          </a:p>
          <a:p>
            <a:pPr marL="0" lvl="0" indent="0">
              <a:buNone/>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a:p>
        </p:txBody>
      </p:sp>
    </p:spTree>
    <p:extLst>
      <p:ext uri="{BB962C8B-B14F-4D97-AF65-F5344CB8AC3E}">
        <p14:creationId xmlns:p14="http://schemas.microsoft.com/office/powerpoint/2010/main" val="243436148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91629-01E6-48ED-9589-AAC9C6DD7C17}"/>
              </a:ext>
            </a:extLst>
          </p:cNvPr>
          <p:cNvSpPr>
            <a:spLocks noGrp="1"/>
          </p:cNvSpPr>
          <p:nvPr>
            <p:ph idx="1"/>
          </p:nvPr>
        </p:nvSpPr>
        <p:spPr>
          <a:xfrm>
            <a:off x="838200" y="530087"/>
            <a:ext cx="10515600" cy="5646876"/>
          </a:xfrm>
        </p:spPr>
        <p:txBody>
          <a:bodyPr>
            <a:normAutofit fontScale="97500" lnSpcReduction="10000"/>
          </a:bodyPr>
          <a:lstStyle/>
          <a:p>
            <a:pPr marL="0" indent="0">
              <a:buFontTx/>
              <a:buNone/>
              <a:defRPr/>
            </a:pPr>
            <a:r>
              <a:rPr lang="cy" sz="2800" b="1" i="0" strike="noStrike" cap="none" spc="0" baseline="0" dirty="0">
                <a:solidFill>
                  <a:srgbClr val="000000"/>
                </a:solidFill>
                <a:effectLst/>
                <a:latin typeface="Comic Sans MS"/>
                <a:ea typeface="Comic Sans MS"/>
                <a:cs typeface="Comic Sans MS"/>
              </a:rPr>
              <a:t>Gwyliwch am: </a:t>
            </a:r>
            <a:r>
              <a:rPr lang="cy" sz="2800" b="0" i="0" strike="noStrike" cap="none" spc="0" baseline="0" dirty="0">
                <a:solidFill>
                  <a:srgbClr val="000000"/>
                </a:solidFill>
                <a:effectLst/>
                <a:latin typeface="Comic Sans MS"/>
                <a:ea typeface="Comic Sans MS"/>
                <a:cs typeface="Comic Sans MS"/>
              </a:rPr>
              <a:t>anawsterau </a:t>
            </a:r>
            <a:r>
              <a:rPr lang="cy" dirty="0">
                <a:solidFill>
                  <a:srgbClr val="000000"/>
                </a:solidFill>
                <a:latin typeface="Comic Sans MS"/>
                <a:ea typeface="Comic Sans MS"/>
                <a:cs typeface="Comic Sans MS"/>
              </a:rPr>
              <a:t>o ran</a:t>
            </a:r>
            <a:r>
              <a:rPr lang="cy" sz="2800" b="0" i="0" strike="noStrike" cap="none" spc="0" baseline="0" dirty="0">
                <a:solidFill>
                  <a:srgbClr val="000000"/>
                </a:solidFill>
                <a:effectLst/>
                <a:latin typeface="Comic Sans MS"/>
                <a:ea typeface="Comic Sans MS"/>
                <a:cs typeface="Comic Sans MS"/>
              </a:rPr>
              <a:t>:</a:t>
            </a:r>
          </a:p>
          <a:p>
            <a:pPr>
              <a:defRPr/>
            </a:pPr>
            <a:r>
              <a:rPr lang="cy" sz="2800" b="0" i="0" strike="noStrike" cap="none" spc="0" baseline="0" dirty="0">
                <a:solidFill>
                  <a:srgbClr val="000000"/>
                </a:solidFill>
                <a:effectLst/>
                <a:latin typeface="Comic Sans MS"/>
                <a:ea typeface="Comic Sans MS"/>
                <a:cs typeface="Comic Sans MS"/>
              </a:rPr>
              <a:t>oedi iaith; iaith anaeddfed, anawsterau ynganu; anawsterau deall; anawsterau mynegi; anawsterau cymdeithasol; anawsterau chwarae.</a:t>
            </a:r>
          </a:p>
          <a:p>
            <a:pPr>
              <a:defRPr/>
            </a:pPr>
            <a:r>
              <a:rPr lang="cy" sz="2800" b="0" i="0" strike="noStrike" cap="none" spc="0" baseline="0" dirty="0">
                <a:solidFill>
                  <a:srgbClr val="000000"/>
                </a:solidFill>
                <a:effectLst/>
                <a:latin typeface="Comic Sans MS"/>
                <a:ea typeface="Comic Sans MS"/>
                <a:cs typeface="Comic Sans MS"/>
              </a:rPr>
              <a:t>anawsterau clywed; clust ludiog ysbeidiol;</a:t>
            </a:r>
          </a:p>
          <a:p>
            <a:pPr>
              <a:defRPr/>
            </a:pPr>
            <a:r>
              <a:rPr lang="cy" sz="2800" b="0" i="0" strike="noStrike" cap="none" spc="0" baseline="0" dirty="0">
                <a:solidFill>
                  <a:srgbClr val="000000"/>
                </a:solidFill>
                <a:effectLst/>
                <a:latin typeface="Comic Sans MS"/>
                <a:ea typeface="Comic Sans MS"/>
                <a:cs typeface="Comic Sans MS"/>
              </a:rPr>
              <a:t>anhawster </a:t>
            </a:r>
            <a:r>
              <a:rPr lang="cy" dirty="0">
                <a:solidFill>
                  <a:srgbClr val="000000"/>
                </a:solidFill>
                <a:latin typeface="Comic Sans MS"/>
                <a:ea typeface="Comic Sans MS"/>
                <a:cs typeface="Comic Sans MS"/>
              </a:rPr>
              <a:t>o ran</a:t>
            </a:r>
            <a:r>
              <a:rPr lang="cy" sz="2800" b="0" i="0" strike="noStrike" cap="none" spc="0" baseline="0" dirty="0">
                <a:solidFill>
                  <a:srgbClr val="000000"/>
                </a:solidFill>
                <a:effectLst/>
                <a:latin typeface="Comic Sans MS"/>
                <a:ea typeface="Comic Sans MS"/>
                <a:cs typeface="Comic Sans MS"/>
              </a:rPr>
              <a:t> caffael ffoneg; </a:t>
            </a:r>
          </a:p>
          <a:p>
            <a:pPr>
              <a:defRPr/>
            </a:pPr>
            <a:r>
              <a:rPr lang="cy" sz="2800" b="0" i="0" strike="noStrike" cap="none" spc="0" baseline="0" dirty="0">
                <a:solidFill>
                  <a:srgbClr val="000000"/>
                </a:solidFill>
                <a:effectLst/>
                <a:latin typeface="Comic Sans MS"/>
                <a:ea typeface="Comic Sans MS"/>
                <a:cs typeface="Comic Sans MS"/>
              </a:rPr>
              <a:t>sylw a gwrando;</a:t>
            </a:r>
          </a:p>
          <a:p>
            <a:pPr>
              <a:defRPr/>
            </a:pPr>
            <a:r>
              <a:rPr lang="cy" sz="2800" b="0" i="0" strike="noStrike" cap="none" spc="0" baseline="0" dirty="0">
                <a:solidFill>
                  <a:srgbClr val="000000"/>
                </a:solidFill>
                <a:effectLst/>
                <a:latin typeface="Comic Sans MS"/>
                <a:ea typeface="Comic Sans MS"/>
                <a:cs typeface="Comic Sans MS"/>
              </a:rPr>
              <a:t>cymryd tro;</a:t>
            </a:r>
          </a:p>
          <a:p>
            <a:pPr>
              <a:defRPr/>
            </a:pPr>
            <a:r>
              <a:rPr lang="cy" sz="2800" b="0" i="0" strike="noStrike" cap="none" spc="0" baseline="0" dirty="0">
                <a:solidFill>
                  <a:srgbClr val="000000"/>
                </a:solidFill>
                <a:effectLst/>
                <a:latin typeface="Comic Sans MS"/>
                <a:ea typeface="Comic Sans MS"/>
                <a:cs typeface="Comic Sans MS"/>
              </a:rPr>
              <a:t>cof;</a:t>
            </a:r>
          </a:p>
          <a:p>
            <a:pPr>
              <a:defRPr/>
            </a:pPr>
            <a:r>
              <a:rPr lang="cy" sz="2800" b="0" i="0" strike="noStrike" cap="none" spc="0" baseline="0" dirty="0">
                <a:solidFill>
                  <a:srgbClr val="000000"/>
                </a:solidFill>
                <a:effectLst/>
                <a:latin typeface="Comic Sans MS"/>
                <a:ea typeface="Comic Sans MS"/>
                <a:cs typeface="Comic Sans MS"/>
              </a:rPr>
              <a:t>cyflymder prosesu;</a:t>
            </a:r>
          </a:p>
          <a:p>
            <a:pPr>
              <a:defRPr/>
            </a:pPr>
            <a:r>
              <a:rPr lang="cy" sz="2800" b="0" i="0" strike="noStrike" cap="none" spc="0" baseline="0" dirty="0">
                <a:solidFill>
                  <a:srgbClr val="000000"/>
                </a:solidFill>
                <a:effectLst/>
                <a:latin typeface="Comic Sans MS"/>
                <a:ea typeface="Comic Sans MS"/>
                <a:cs typeface="Comic Sans MS"/>
              </a:rPr>
              <a:t>cyfyngiad geirfa;</a:t>
            </a:r>
          </a:p>
          <a:p>
            <a:pPr>
              <a:defRPr/>
            </a:pPr>
            <a:r>
              <a:rPr lang="cy" sz="2800" b="0" i="0" strike="noStrike" cap="none" spc="0" baseline="0" dirty="0">
                <a:solidFill>
                  <a:srgbClr val="000000"/>
                </a:solidFill>
                <a:effectLst/>
                <a:latin typeface="Comic Sans MS"/>
                <a:ea typeface="Comic Sans MS"/>
                <a:cs typeface="Comic Sans MS"/>
              </a:rPr>
              <a:t>dilyn cyfarwyddiadau;</a:t>
            </a:r>
          </a:p>
          <a:p>
            <a:pPr>
              <a:defRPr/>
            </a:pPr>
            <a:r>
              <a:rPr lang="cy" sz="2800" b="0" i="0" strike="noStrike" cap="none" spc="0" baseline="0" dirty="0">
                <a:solidFill>
                  <a:srgbClr val="000000"/>
                </a:solidFill>
                <a:effectLst/>
                <a:latin typeface="Comic Sans MS"/>
                <a:ea typeface="Comic Sans MS"/>
                <a:cs typeface="Comic Sans MS"/>
              </a:rPr>
              <a:t>rhwystredigaeth a ffrwydradau ymddygiadol;</a:t>
            </a:r>
          </a:p>
          <a:p>
            <a:pPr marL="0" indent="0">
              <a:buNone/>
            </a:pPr>
            <a:endParaRPr lang="en-GB" dirty="0"/>
          </a:p>
        </p:txBody>
      </p:sp>
    </p:spTree>
    <p:extLst>
      <p:ext uri="{BB962C8B-B14F-4D97-AF65-F5344CB8AC3E}">
        <p14:creationId xmlns:p14="http://schemas.microsoft.com/office/powerpoint/2010/main" val="150510035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9F486-3664-4147-A3F6-1AE0868DFAE9}"/>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cy" sz="3700" b="0" i="0" strike="noStrike" cap="none" spc="0" baseline="0">
                <a:solidFill>
                  <a:srgbClr val="000000"/>
                </a:solidFill>
                <a:effectLst/>
                <a:latin typeface="Calibri Light"/>
                <a:ea typeface="Calibri Light"/>
                <a:cs typeface="Calibri Light"/>
              </a:rPr>
              <a:t>Pwysigrwydd ENFAWR Iaith</a:t>
            </a:r>
          </a:p>
        </p:txBody>
      </p:sp>
      <p:sp>
        <p:nvSpPr>
          <p:cNvPr id="5" name="TextBox 4">
            <a:extLst>
              <a:ext uri="{FF2B5EF4-FFF2-40B4-BE49-F238E27FC236}">
                <a16:creationId xmlns:a16="http://schemas.microsoft.com/office/drawing/2014/main" id="{123C4563-7E6E-40AF-9AAC-69080381E47A}"/>
              </a:ext>
            </a:extLst>
          </p:cNvPr>
          <p:cNvSpPr txBox="1"/>
          <p:nvPr/>
        </p:nvSpPr>
        <p:spPr>
          <a:xfrm>
            <a:off x="648931" y="2438400"/>
            <a:ext cx="3505494" cy="3785419"/>
          </a:xfrm>
          <a:prstGeom prst="rect">
            <a:avLst/>
          </a:prstGeom>
        </p:spPr>
        <p:txBody>
          <a:bodyPr vert="horz" lIns="91440" tIns="45720" rIns="91440" bIns="45720" rtlCol="0">
            <a:normAutofit/>
          </a:bodyPr>
          <a:lstStyle/>
          <a:p>
            <a:pPr>
              <a:lnSpc>
                <a:spcPct val="90000"/>
              </a:lnSpc>
              <a:spcAft>
                <a:spcPts val="600"/>
              </a:spcAft>
            </a:pPr>
            <a:r>
              <a:rPr lang="cy" sz="2000" b="0" i="0" strike="noStrike" cap="none" spc="0" baseline="0">
                <a:solidFill>
                  <a:srgbClr val="000000"/>
                </a:solidFill>
                <a:effectLst/>
                <a:latin typeface="Calibri"/>
                <a:ea typeface="Calibri"/>
                <a:cs typeface="Calibri"/>
              </a:rPr>
              <a:t>Rhagfynegydd i lwyddiant mewn bywyd</a:t>
            </a:r>
          </a:p>
        </p:txBody>
      </p:sp>
      <p:sp>
        <p:nvSpPr>
          <p:cNvPr id="31" name="Rectangle 2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DF6878F-7208-4017-BE9D-F4331875F915}"/>
              </a:ext>
            </a:extLst>
          </p:cNvPr>
          <p:cNvPicPr>
            <a:picLocks noGrp="1" noChangeAspect="1"/>
          </p:cNvPicPr>
          <p:nvPr>
            <p:ph idx="1"/>
          </p:nvPr>
        </p:nvPicPr>
        <p:blipFill>
          <a:blip r:embed="rId2"/>
          <a:stretch>
            <a:fillRect/>
          </a:stretch>
        </p:blipFill>
        <p:spPr>
          <a:xfrm>
            <a:off x="5421489" y="807593"/>
            <a:ext cx="5988077" cy="5239568"/>
          </a:xfrm>
          <a:prstGeom prst="rect">
            <a:avLst/>
          </a:prstGeom>
          <a:effectLst/>
        </p:spPr>
      </p:pic>
      <p:sp>
        <p:nvSpPr>
          <p:cNvPr id="20" name="TextBox 19">
            <a:extLst>
              <a:ext uri="{FF2B5EF4-FFF2-40B4-BE49-F238E27FC236}">
                <a16:creationId xmlns:a16="http://schemas.microsoft.com/office/drawing/2014/main" id="{FE54F025-B18C-4048-81E5-75A37421F4E4}"/>
              </a:ext>
            </a:extLst>
          </p:cNvPr>
          <p:cNvSpPr txBox="1"/>
          <p:nvPr/>
        </p:nvSpPr>
        <p:spPr>
          <a:xfrm>
            <a:off x="484214" y="2409821"/>
            <a:ext cx="3176559" cy="4031873"/>
          </a:xfrm>
          <a:prstGeom prst="rect">
            <a:avLst/>
          </a:prstGeom>
          <a:noFill/>
        </p:spPr>
        <p:txBody>
          <a:bodyPr wrap="square">
            <a:spAutoFit/>
          </a:bodyPr>
          <a:lstStyle/>
          <a:p>
            <a:endParaRPr lang="en-GB" sz="1600" b="0" i="0" dirty="0">
              <a:solidFill>
                <a:srgbClr val="1B1B1B"/>
              </a:solidFill>
              <a:effectLst/>
              <a:latin typeface="Tahoma" panose="020B0604030504040204" pitchFamily="34" charset="0"/>
            </a:endParaRPr>
          </a:p>
          <a:p>
            <a:endParaRPr lang="en-GB" sz="1600" dirty="0">
              <a:solidFill>
                <a:srgbClr val="1B1B1B"/>
              </a:solidFill>
              <a:latin typeface="Tahoma" panose="020B0604030504040204" pitchFamily="34" charset="0"/>
            </a:endParaRPr>
          </a:p>
          <a:p>
            <a:endParaRPr lang="cy" sz="1600" b="0" i="0" strike="noStrike" cap="none" spc="0" baseline="0" dirty="0">
              <a:solidFill>
                <a:srgbClr val="1B1B1B"/>
              </a:solidFill>
              <a:effectLst/>
              <a:latin typeface="Tahoma"/>
              <a:ea typeface="Tahoma"/>
              <a:cs typeface="Tahoma"/>
            </a:endParaRPr>
          </a:p>
          <a:p>
            <a:r>
              <a:rPr lang="cy" sz="1600" b="0" i="0" strike="noStrike" cap="none" spc="0" baseline="0" dirty="0">
                <a:solidFill>
                  <a:srgbClr val="1B1B1B"/>
                </a:solidFill>
                <a:effectLst/>
                <a:latin typeface="Tahoma"/>
                <a:ea typeface="Tahoma"/>
                <a:cs typeface="Tahoma"/>
              </a:rPr>
              <a:t>Mae geirfa yn ddangosydd cryf o lwyddiant darllen (National Literacy Trust, 2017). Gwyddom o waith ymchwil mai maint geirfa plentyn yw’r rhagfynegydd gorau o lwyddiant mewn bywyd. </a:t>
            </a:r>
            <a:r>
              <a:rPr lang="cy" sz="1600" b="1" i="0" strike="noStrike" cap="none" spc="0" baseline="0" dirty="0">
                <a:solidFill>
                  <a:srgbClr val="1B1B1B"/>
                </a:solidFill>
                <a:effectLst/>
                <a:latin typeface="Tahoma"/>
                <a:ea typeface="Tahoma"/>
                <a:cs typeface="Tahoma"/>
              </a:rPr>
              <a:t>Mae plant â geirfa wael yn bump oed bedair gwaith yn fwy tebygol o gael trafferth gyda darllen pan fyddant yn oedolion </a:t>
            </a:r>
            <a:r>
              <a:rPr lang="cy" sz="1600" b="0" i="0" strike="noStrike" cap="none" spc="0" baseline="0" dirty="0">
                <a:solidFill>
                  <a:srgbClr val="1B1B1B"/>
                </a:solidFill>
                <a:effectLst/>
                <a:latin typeface="Tahoma"/>
                <a:ea typeface="Tahoma"/>
                <a:cs typeface="Tahoma"/>
              </a:rPr>
              <a:t>(Why Closing the Word Gap Matters: Oxford Language Report, 2018).</a:t>
            </a:r>
          </a:p>
        </p:txBody>
      </p:sp>
    </p:spTree>
    <p:extLst>
      <p:ext uri="{BB962C8B-B14F-4D97-AF65-F5344CB8AC3E}">
        <p14:creationId xmlns:p14="http://schemas.microsoft.com/office/powerpoint/2010/main" val="2119816605"/>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4EEEEB-051C-42F8-9ECF-93D70426261D}"/>
              </a:ext>
            </a:extLst>
          </p:cNvPr>
          <p:cNvGraphicFramePr>
            <a:graphicFrameLocks noGrp="1"/>
          </p:cNvGraphicFramePr>
          <p:nvPr>
            <p:ph idx="1"/>
            <p:extLst>
              <p:ext uri="{D42A27DB-BD31-4B8C-83A1-F6EECF244321}">
                <p14:modId xmlns:p14="http://schemas.microsoft.com/office/powerpoint/2010/main" val="82177835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C2CBDAFD-9A03-4E22-9563-67C2A857ACCC}"/>
              </a:ext>
            </a:extLst>
          </p:cNvPr>
          <p:cNvSpPr txBox="1"/>
          <p:nvPr/>
        </p:nvSpPr>
        <p:spPr>
          <a:xfrm>
            <a:off x="1656523" y="5923722"/>
            <a:ext cx="9706976" cy="366126"/>
          </a:xfrm>
          <a:prstGeom prst="rect">
            <a:avLst/>
          </a:prstGeom>
          <a:noFill/>
        </p:spPr>
        <p:txBody>
          <a:bodyPr wrap="square" rtlCol="0">
            <a:spAutoFit/>
          </a:bodyPr>
          <a:lstStyle/>
          <a:p>
            <a:r>
              <a:rPr lang="cy" sz="1800" b="0" i="0" strike="noStrike" cap="none" spc="0" baseline="0">
                <a:solidFill>
                  <a:srgbClr val="000000"/>
                </a:solidFill>
                <a:effectLst/>
                <a:latin typeface="Calibri"/>
                <a:ea typeface="Calibri"/>
                <a:cs typeface="Calibri"/>
              </a:rPr>
              <a:t>Nodyn: Gall gymryd 7-10 mlynedd i ddod yn gwbl rugl gydag ail/trydedd iaith.  </a:t>
            </a:r>
          </a:p>
        </p:txBody>
      </p:sp>
    </p:spTree>
    <p:extLst>
      <p:ext uri="{BB962C8B-B14F-4D97-AF65-F5344CB8AC3E}">
        <p14:creationId xmlns:p14="http://schemas.microsoft.com/office/powerpoint/2010/main" val="419794421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FC0AFB8-F67A-4650-9AAA-37EF50ADBA29}"/>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r>
              <a:rPr lang="cy" sz="2200" b="1" i="0" strike="noStrike" cap="none" spc="0" baseline="0">
                <a:solidFill>
                  <a:srgbClr val="000000"/>
                </a:solidFill>
                <a:effectLst/>
                <a:latin typeface="Calibri"/>
                <a:ea typeface="Calibri"/>
                <a:cs typeface="Calibri"/>
              </a:rPr>
              <a:t>Pa un yw'r synnwyr pwysicaf wrth ddarllen ?</a:t>
            </a:r>
          </a:p>
        </p:txBody>
      </p:sp>
      <p:pic>
        <p:nvPicPr>
          <p:cNvPr id="4" name="Picture 2" descr="Five Senses Illustration High Resolution Stock Photography and Images -  Alamy">
            <a:extLst>
              <a:ext uri="{FF2B5EF4-FFF2-40B4-BE49-F238E27FC236}">
                <a16:creationId xmlns:a16="http://schemas.microsoft.com/office/drawing/2014/main" id="{745A0632-A701-440E-B7ED-D9CE5202F3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 t="1798" r="1" b="7313"/>
          <a:stretch>
            <a:fillRect/>
          </a:stretch>
        </p:blipFill>
        <p:spPr bwMode="auto">
          <a:xfrm>
            <a:off x="5096923" y="255333"/>
            <a:ext cx="6878775" cy="63473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128705"/>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7AF11-C4B6-434D-B71B-4C1392B267D1}"/>
              </a:ext>
            </a:extLst>
          </p:cNvPr>
          <p:cNvSpPr>
            <a:spLocks noGrp="1"/>
          </p:cNvSpPr>
          <p:nvPr>
            <p:ph type="title"/>
          </p:nvPr>
        </p:nvSpPr>
        <p:spPr>
          <a:xfrm>
            <a:off x="630936" y="640080"/>
            <a:ext cx="4818888" cy="1481328"/>
          </a:xfrm>
        </p:spPr>
        <p:txBody>
          <a:bodyPr anchor="b">
            <a:normAutofit/>
          </a:bodyPr>
          <a:lstStyle/>
          <a:p>
            <a:r>
              <a:rPr lang="cy" sz="4200" b="0" i="0" strike="noStrike" cap="none" spc="0" baseline="0">
                <a:solidFill>
                  <a:srgbClr val="000000"/>
                </a:solidFill>
                <a:effectLst/>
                <a:latin typeface="Comic Sans MS"/>
                <a:ea typeface="Comic Sans MS"/>
                <a:cs typeface="Comic Sans MS"/>
              </a:rPr>
              <a:t>Cefnogi cof Clywedol</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4"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4"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C96A34-03E4-4548-9F5E-216B78CC8F6A}"/>
              </a:ext>
            </a:extLst>
          </p:cNvPr>
          <p:cNvSpPr>
            <a:spLocks noGrp="1"/>
          </p:cNvSpPr>
          <p:nvPr>
            <p:ph idx="1"/>
          </p:nvPr>
        </p:nvSpPr>
        <p:spPr>
          <a:xfrm>
            <a:off x="630936" y="2549453"/>
            <a:ext cx="4818888" cy="3659323"/>
          </a:xfrm>
        </p:spPr>
        <p:txBody>
          <a:bodyPr anchor="t">
            <a:normAutofit fontScale="90000" lnSpcReduction="10000"/>
          </a:bodyPr>
          <a:lstStyle/>
          <a:p>
            <a:pPr marL="0" indent="0">
              <a:buNone/>
              <a:defRPr/>
            </a:pPr>
            <a:r>
              <a:rPr lang="cy" sz="1700" b="0" i="0" strike="noStrike" cap="none" spc="0" baseline="0">
                <a:solidFill>
                  <a:srgbClr val="000000"/>
                </a:solidFill>
                <a:effectLst/>
                <a:latin typeface="Comic Sans MS"/>
                <a:ea typeface="Comic Sans MS"/>
                <a:cs typeface="Comic Sans MS"/>
              </a:rPr>
              <a:t>Bydd hwn yn ffocws uchel yn CA1:</a:t>
            </a:r>
          </a:p>
          <a:p>
            <a:pPr>
              <a:defRPr/>
            </a:pPr>
            <a:r>
              <a:rPr lang="cy" sz="1700" b="0" i="0" strike="noStrike" cap="none" spc="0" baseline="0">
                <a:solidFill>
                  <a:srgbClr val="000000"/>
                </a:solidFill>
                <a:effectLst/>
                <a:latin typeface="Comic Sans MS"/>
                <a:ea typeface="Comic Sans MS"/>
                <a:cs typeface="Comic Sans MS"/>
              </a:rPr>
              <a:t>Caneuon a chaneuon actol</a:t>
            </a:r>
          </a:p>
          <a:p>
            <a:pPr>
              <a:defRPr/>
            </a:pPr>
            <a:r>
              <a:rPr lang="cy" sz="1700" b="0" i="0" strike="noStrike" cap="none" spc="0" baseline="0">
                <a:solidFill>
                  <a:srgbClr val="000000"/>
                </a:solidFill>
                <a:effectLst/>
                <a:latin typeface="Comic Sans MS"/>
                <a:ea typeface="Comic Sans MS"/>
                <a:cs typeface="Comic Sans MS"/>
              </a:rPr>
              <a:t>Hwiangerddi</a:t>
            </a:r>
          </a:p>
          <a:p>
            <a:pPr>
              <a:defRPr/>
            </a:pPr>
            <a:r>
              <a:rPr lang="cy" sz="1700" b="0" i="0" strike="noStrike" cap="none" spc="0" baseline="0">
                <a:solidFill>
                  <a:srgbClr val="000000"/>
                </a:solidFill>
                <a:effectLst/>
                <a:latin typeface="Comic Sans MS"/>
                <a:ea typeface="Comic Sans MS"/>
                <a:cs typeface="Comic Sans MS"/>
              </a:rPr>
              <a:t>Cerddi</a:t>
            </a:r>
          </a:p>
          <a:p>
            <a:pPr>
              <a:defRPr/>
            </a:pPr>
            <a:r>
              <a:rPr lang="cy" sz="1700" b="0" i="0" strike="noStrike" cap="none" spc="0" baseline="0">
                <a:solidFill>
                  <a:srgbClr val="000000"/>
                </a:solidFill>
                <a:effectLst/>
                <a:latin typeface="Comic Sans MS"/>
                <a:ea typeface="Comic Sans MS"/>
                <a:cs typeface="Comic Sans MS"/>
              </a:rPr>
              <a:t>Storiau</a:t>
            </a:r>
          </a:p>
          <a:p>
            <a:pPr>
              <a:defRPr/>
            </a:pPr>
            <a:r>
              <a:rPr lang="cy" sz="1700" b="0" i="0" strike="noStrike" cap="none" spc="0" baseline="0">
                <a:solidFill>
                  <a:srgbClr val="000000"/>
                </a:solidFill>
                <a:effectLst/>
                <a:latin typeface="Comic Sans MS"/>
                <a:ea typeface="Comic Sans MS"/>
                <a:cs typeface="Comic Sans MS"/>
              </a:rPr>
              <a:t>Gemau a gweithgareddau ymarferol</a:t>
            </a:r>
          </a:p>
          <a:p>
            <a:pPr marL="0" indent="0">
              <a:buNone/>
              <a:defRPr/>
            </a:pPr>
            <a:r>
              <a:rPr lang="cy" sz="1700" b="0" i="0" u="sng" strike="noStrike" cap="none" spc="0" baseline="0">
                <a:solidFill>
                  <a:srgbClr val="000000"/>
                </a:solidFill>
                <a:effectLst/>
                <a:uFill>
                  <a:solidFill>
                    <a:srgbClr val="000000"/>
                  </a:solidFill>
                </a:uFill>
                <a:latin typeface="Comic Sans MS"/>
                <a:ea typeface="Comic Sans MS"/>
                <a:cs typeface="Comic Sans MS"/>
              </a:rPr>
              <a:t>Symud o CA1 – CA2:</a:t>
            </a:r>
          </a:p>
          <a:p>
            <a:pPr>
              <a:defRPr/>
            </a:pPr>
            <a:r>
              <a:rPr lang="cy" sz="1700" b="1" i="0" strike="noStrike" cap="none" spc="0" baseline="0">
                <a:solidFill>
                  <a:srgbClr val="000000"/>
                </a:solidFill>
                <a:effectLst/>
                <a:latin typeface="Comic Sans MS"/>
                <a:ea typeface="Comic Sans MS"/>
                <a:cs typeface="Comic Sans MS"/>
              </a:rPr>
              <a:t>Dull “Siarad ar gyfer Ysgrifennu” hynod fodeledig: Pie Corbett. CA1 a CA 2 (a 3).</a:t>
            </a:r>
          </a:p>
          <a:p>
            <a:pPr marL="0" indent="0">
              <a:buFontTx/>
              <a:buNone/>
              <a:defRPr/>
            </a:pPr>
            <a:r>
              <a:rPr lang="cy" sz="1700" b="0" i="0" strike="noStrike" cap="none" spc="0" baseline="0">
                <a:solidFill>
                  <a:srgbClr val="000000"/>
                </a:solidFill>
                <a:effectLst/>
                <a:latin typeface="Comic Sans MS"/>
                <a:ea typeface="Comic Sans MS"/>
                <a:cs typeface="Comic Sans MS"/>
              </a:rPr>
              <a:t>Mae gor-ddysgu, ailadrodd, cerddoriaeth, rhythm a symudiadau i gyd yn helpu.</a:t>
            </a:r>
          </a:p>
          <a:p>
            <a:pPr marL="0" indent="0">
              <a:buFontTx/>
              <a:buNone/>
              <a:defRPr/>
            </a:pPr>
            <a:r>
              <a:rPr lang="cy" sz="1700" b="0" i="0" strike="noStrike" cap="none" spc="0" baseline="0">
                <a:solidFill>
                  <a:srgbClr val="000000"/>
                </a:solidFill>
                <a:effectLst/>
                <a:latin typeface="Comic Sans MS"/>
                <a:ea typeface="Comic Sans MS"/>
                <a:cs typeface="Comic Sans MS"/>
              </a:rPr>
              <a:t>Mae dod yn gyfarwydd â hoff straeon a rhigymau a cherddi yn hanfodol i adeiladu geirfa a chof.</a:t>
            </a:r>
          </a:p>
          <a:p>
            <a:pPr marL="0" indent="0">
              <a:buFontTx/>
              <a:buNone/>
              <a:defRPr/>
            </a:pPr>
            <a:endParaRPr lang="en-GB" sz="1700">
              <a:latin typeface="Comic Sans MS" panose="030F0702030302020204" pitchFamily="66" charset="0"/>
            </a:endParaRPr>
          </a:p>
          <a:p>
            <a:endParaRPr lang="en-GB" sz="1700"/>
          </a:p>
        </p:txBody>
      </p:sp>
      <p:pic>
        <p:nvPicPr>
          <p:cNvPr id="4" name="Picture 3" descr="A group of children&#10;&#10;Description automatically generated with low confidence">
            <a:extLst>
              <a:ext uri="{FF2B5EF4-FFF2-40B4-BE49-F238E27FC236}">
                <a16:creationId xmlns:a16="http://schemas.microsoft.com/office/drawing/2014/main" id="{EDC03E4E-A991-4ED0-9DAA-DAE255F270B7}"/>
              </a:ext>
            </a:extLst>
          </p:cNvPr>
          <p:cNvPicPr>
            <a:picLocks noChangeAspect="1"/>
          </p:cNvPicPr>
          <p:nvPr/>
        </p:nvPicPr>
        <p:blipFill>
          <a:blip r:embed="rId2"/>
          <a:stretch>
            <a:fillRect/>
          </a:stretch>
        </p:blipFill>
        <p:spPr>
          <a:xfrm>
            <a:off x="6099048" y="1518361"/>
            <a:ext cx="5458968" cy="3821278"/>
          </a:xfrm>
          <a:prstGeom prst="rect">
            <a:avLst/>
          </a:prstGeom>
        </p:spPr>
      </p:pic>
    </p:spTree>
    <p:extLst>
      <p:ext uri="{BB962C8B-B14F-4D97-AF65-F5344CB8AC3E}">
        <p14:creationId xmlns:p14="http://schemas.microsoft.com/office/powerpoint/2010/main" val="81694417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C239C4-CDA3-400D-915A-9B6966D98B2B}"/>
              </a:ext>
            </a:extLst>
          </p:cNvPr>
          <p:cNvSpPr>
            <a:spLocks noGrp="1"/>
          </p:cNvSpPr>
          <p:nvPr>
            <p:ph idx="1"/>
          </p:nvPr>
        </p:nvSpPr>
        <p:spPr>
          <a:xfrm>
            <a:off x="838200" y="1192696"/>
            <a:ext cx="10515600" cy="4984267"/>
          </a:xfrm>
        </p:spPr>
        <p:txBody>
          <a:bodyPr>
            <a:normAutofit fontScale="85000" lnSpcReduction="10000"/>
          </a:bodyPr>
          <a:lstStyle/>
          <a:p>
            <a:pPr marL="0" indent="0">
              <a:buNone/>
            </a:pPr>
            <a:r>
              <a:rPr lang="cy" sz="2800" b="1" i="0" strike="noStrike" cap="none" spc="0" baseline="0" dirty="0">
                <a:solidFill>
                  <a:srgbClr val="000000"/>
                </a:solidFill>
                <a:effectLst/>
                <a:latin typeface="Calibri"/>
                <a:ea typeface="Calibri"/>
                <a:cs typeface="Calibri"/>
              </a:rPr>
              <a:t>Addysgwch Ffoneg Synthetig Systematig</a:t>
            </a:r>
          </a:p>
          <a:p>
            <a:pPr marL="0" indent="0">
              <a:buNone/>
            </a:pPr>
            <a:r>
              <a:rPr lang="cy" sz="2800" b="0" i="0" strike="noStrike" cap="none" spc="0" baseline="0" dirty="0">
                <a:solidFill>
                  <a:srgbClr val="000000"/>
                </a:solidFill>
                <a:effectLst/>
                <a:latin typeface="Calibri"/>
                <a:ea typeface="Calibri"/>
                <a:cs typeface="Calibri"/>
              </a:rPr>
              <a:t>Pam ffoneg “systematig” a “synthetig”?</a:t>
            </a:r>
          </a:p>
          <a:p>
            <a:pPr marL="0" indent="0">
              <a:buNone/>
            </a:pPr>
            <a:r>
              <a:rPr lang="cy" sz="2800" b="0" i="0" strike="noStrike" cap="none" spc="0" baseline="0" dirty="0">
                <a:solidFill>
                  <a:srgbClr val="000000"/>
                </a:solidFill>
                <a:effectLst/>
                <a:latin typeface="Calibri"/>
                <a:ea typeface="Calibri"/>
                <a:cs typeface="Calibri"/>
              </a:rPr>
              <a:t>Mae ymchwil ar draws nifer o wledydd, gan gynnwys Prydain (Rose Review of Reading), Awstralia, UDA a Chanada i gyd yn dangos yn amlach na pheidio bod addysgu darllen mewn ffordd mor rhesymegol a systematig â phosibl yn rhoi’r cit gorau i blant dorri’r cod ar gyfer darllen a sillafu.</a:t>
            </a:r>
          </a:p>
          <a:p>
            <a:pPr marL="0" indent="0">
              <a:buNone/>
            </a:pPr>
            <a:r>
              <a:rPr lang="cy" sz="2800" b="0" i="0" strike="noStrike" cap="none" spc="0" baseline="0" dirty="0">
                <a:solidFill>
                  <a:srgbClr val="000000"/>
                </a:solidFill>
                <a:effectLst/>
                <a:latin typeface="Calibri"/>
                <a:ea typeface="Calibri"/>
                <a:cs typeface="Calibri"/>
              </a:rPr>
              <a:t>Mae'n ymwneud â rhoi agwedd “o'r gwaelod i fyny” wirioneddol glir ac eglur i blant at ffoneg, gan ddechrau gyda'r llythrennau a'r synau symlaf a symud yn raddol ac yn benodol i fyny mewn cymhlethdod gan adeiladu'n gronnol ar eu gwybodaeth.</a:t>
            </a:r>
          </a:p>
          <a:p>
            <a:pPr marL="0" indent="0">
              <a:buNone/>
            </a:pPr>
            <a:r>
              <a:rPr lang="cy" sz="2800" b="0" i="0" strike="noStrike" cap="none" spc="0" baseline="0" dirty="0">
                <a:solidFill>
                  <a:srgbClr val="000000"/>
                </a:solidFill>
                <a:effectLst/>
                <a:latin typeface="Calibri"/>
                <a:ea typeface="Calibri"/>
                <a:cs typeface="Calibri"/>
              </a:rPr>
              <a:t>Mae graffemau (llythrennau) yn cael eu haddysgu'n systematig fel synau pur a'u syntheseiddio gyda'i gilydd ar gyfer darllen. </a:t>
            </a:r>
          </a:p>
          <a:p>
            <a:pPr marL="0" indent="0">
              <a:buNone/>
            </a:pPr>
            <a:r>
              <a:rPr lang="cy" sz="2800" b="0" i="0" strike="noStrike" cap="none" spc="0" baseline="0" dirty="0">
                <a:solidFill>
                  <a:srgbClr val="000000"/>
                </a:solidFill>
                <a:effectLst/>
                <a:latin typeface="Calibri"/>
                <a:ea typeface="Calibri"/>
                <a:cs typeface="Calibri"/>
              </a:rPr>
              <a:t>Mae'n rhesymegol – ac </a:t>
            </a:r>
            <a:r>
              <a:rPr lang="cy" sz="2800" b="1" i="0" strike="noStrike" cap="none" spc="0" baseline="0" dirty="0">
                <a:solidFill>
                  <a:srgbClr val="000000"/>
                </a:solidFill>
                <a:effectLst/>
                <a:latin typeface="Calibri"/>
                <a:ea typeface="Calibri"/>
                <a:cs typeface="Calibri"/>
              </a:rPr>
              <a:t>nid </a:t>
            </a:r>
            <a:r>
              <a:rPr lang="cy" sz="2800" i="0" strike="noStrike" cap="none" spc="0" baseline="0" dirty="0">
                <a:solidFill>
                  <a:srgbClr val="000000"/>
                </a:solidFill>
                <a:effectLst/>
                <a:latin typeface="Calibri"/>
                <a:ea typeface="Calibri"/>
                <a:cs typeface="Calibri"/>
              </a:rPr>
              <a:t>yw dyfalu yn cael</a:t>
            </a:r>
            <a:r>
              <a:rPr lang="cy" sz="2800" b="1" i="0" strike="noStrike" cap="none" spc="0" baseline="0" dirty="0">
                <a:solidFill>
                  <a:srgbClr val="000000"/>
                </a:solidFill>
                <a:effectLst/>
                <a:latin typeface="Calibri"/>
                <a:ea typeface="Calibri"/>
                <a:cs typeface="Calibri"/>
              </a:rPr>
              <a:t> </a:t>
            </a:r>
            <a:r>
              <a:rPr lang="cy" sz="2800" b="0" i="0" strike="noStrike" cap="none" spc="0" baseline="0" dirty="0">
                <a:solidFill>
                  <a:srgbClr val="000000"/>
                </a:solidFill>
                <a:effectLst/>
                <a:latin typeface="Calibri"/>
                <a:ea typeface="Calibri"/>
                <a:cs typeface="Calibri"/>
              </a:rPr>
              <a:t>ei annog. </a:t>
            </a:r>
          </a:p>
          <a:p>
            <a:pPr marL="0" indent="0">
              <a:buNone/>
            </a:pPr>
            <a:r>
              <a:rPr lang="cy" sz="2800" b="0" i="0" strike="noStrike" cap="none" spc="0" baseline="0" dirty="0">
                <a:solidFill>
                  <a:srgbClr val="000000"/>
                </a:solidFill>
                <a:effectLst/>
                <a:latin typeface="Calibri"/>
                <a:ea typeface="Calibri"/>
                <a:cs typeface="Calibri"/>
              </a:rPr>
              <a:t>Mae’n rhoi pŵer ac pherchnogaeth i blant dros eu dysgu ac nid yw darllen yn cael ei "adael i siawns". (Troy Verey)</a:t>
            </a:r>
          </a:p>
          <a:p>
            <a:endParaRPr lang="en-GB" dirty="0"/>
          </a:p>
        </p:txBody>
      </p:sp>
    </p:spTree>
    <p:extLst>
      <p:ext uri="{BB962C8B-B14F-4D97-AF65-F5344CB8AC3E}">
        <p14:creationId xmlns:p14="http://schemas.microsoft.com/office/powerpoint/2010/main" val="4147068496"/>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678B96-B29B-4083-B3E3-CC9FFDB25786}"/>
              </a:ext>
            </a:extLst>
          </p:cNvPr>
          <p:cNvSpPr>
            <a:spLocks noGrp="1"/>
          </p:cNvSpPr>
          <p:nvPr>
            <p:ph idx="1"/>
          </p:nvPr>
        </p:nvSpPr>
        <p:spPr>
          <a:xfrm>
            <a:off x="838200" y="954157"/>
            <a:ext cx="10515600" cy="5222806"/>
          </a:xfrm>
        </p:spPr>
        <p:txBody>
          <a:bodyPr>
            <a:normAutofit fontScale="82500" lnSpcReduction="20000"/>
          </a:bodyPr>
          <a:lstStyle/>
          <a:p>
            <a:pPr marL="0" indent="0">
              <a:buNone/>
            </a:pPr>
            <a:r>
              <a:rPr lang="cy" sz="2800" b="1" i="0" strike="noStrike" cap="none" spc="0" baseline="0" dirty="0">
                <a:solidFill>
                  <a:srgbClr val="000000"/>
                </a:solidFill>
                <a:effectLst/>
                <a:latin typeface="Calibri"/>
                <a:ea typeface="Calibri"/>
                <a:cs typeface="Calibri"/>
              </a:rPr>
              <a:t>Sut? </a:t>
            </a:r>
          </a:p>
          <a:p>
            <a:pPr marL="0" indent="0">
              <a:buNone/>
            </a:pPr>
            <a:r>
              <a:rPr lang="cy" sz="2800" b="0" i="0" strike="noStrike" cap="none" spc="0" baseline="0" dirty="0">
                <a:solidFill>
                  <a:srgbClr val="000000"/>
                </a:solidFill>
                <a:effectLst/>
                <a:latin typeface="Calibri"/>
                <a:ea typeface="Calibri"/>
                <a:cs typeface="Calibri"/>
              </a:rPr>
              <a:t>Dull clir iawn, eglur ac wedi'i fodelu’n gyson gan ddefnyddio model </a:t>
            </a:r>
          </a:p>
          <a:p>
            <a:pPr marL="0" indent="0">
              <a:buNone/>
            </a:pPr>
            <a:r>
              <a:rPr lang="cy" sz="2800" b="0" i="0" strike="noStrike" cap="none" spc="0" baseline="0" dirty="0">
                <a:solidFill>
                  <a:srgbClr val="000000"/>
                </a:solidFill>
                <a:effectLst/>
                <a:latin typeface="Calibri"/>
                <a:ea typeface="Calibri"/>
                <a:cs typeface="Calibri"/>
              </a:rPr>
              <a:t>“</a:t>
            </a:r>
            <a:r>
              <a:rPr lang="cy" dirty="0">
                <a:solidFill>
                  <a:srgbClr val="000000"/>
                </a:solidFill>
                <a:latin typeface="Calibri"/>
                <a:ea typeface="Calibri"/>
                <a:cs typeface="Calibri"/>
              </a:rPr>
              <a:t>Gwnaf i</a:t>
            </a:r>
            <a:endParaRPr lang="cy" sz="2800" b="0" i="0" strike="noStrike" cap="none" spc="0" baseline="0" dirty="0">
              <a:solidFill>
                <a:srgbClr val="000000"/>
              </a:solidFill>
              <a:effectLst/>
              <a:latin typeface="Calibri"/>
              <a:ea typeface="Calibri"/>
              <a:cs typeface="Calibri"/>
            </a:endParaRPr>
          </a:p>
          <a:p>
            <a:pPr marL="0" indent="0">
              <a:buNone/>
            </a:pPr>
            <a:r>
              <a:rPr lang="cy" dirty="0">
                <a:solidFill>
                  <a:srgbClr val="000000"/>
                </a:solidFill>
                <a:latin typeface="Calibri"/>
                <a:ea typeface="Calibri"/>
                <a:cs typeface="Calibri"/>
              </a:rPr>
              <a:t>Gwnewch chi</a:t>
            </a:r>
            <a:r>
              <a:rPr lang="cy" sz="2800" b="0" i="0" strike="noStrike" cap="none" spc="0" baseline="0" dirty="0">
                <a:solidFill>
                  <a:srgbClr val="000000"/>
                </a:solidFill>
                <a:effectLst/>
                <a:latin typeface="Calibri"/>
                <a:ea typeface="Calibri"/>
                <a:cs typeface="Calibri"/>
              </a:rPr>
              <a:t> </a:t>
            </a:r>
          </a:p>
          <a:p>
            <a:pPr marL="0" indent="0">
              <a:buNone/>
            </a:pPr>
            <a:r>
              <a:rPr lang="cy" dirty="0">
                <a:solidFill>
                  <a:srgbClr val="000000"/>
                </a:solidFill>
                <a:latin typeface="Calibri"/>
                <a:ea typeface="Calibri"/>
                <a:cs typeface="Calibri"/>
              </a:rPr>
              <a:t>Gwna di</a:t>
            </a:r>
            <a:r>
              <a:rPr lang="cy" sz="2800" b="0" i="0" strike="noStrike" cap="none" spc="0" baseline="0" dirty="0">
                <a:solidFill>
                  <a:srgbClr val="000000"/>
                </a:solidFill>
                <a:effectLst/>
                <a:latin typeface="Calibri"/>
                <a:ea typeface="Calibri"/>
                <a:cs typeface="Calibri"/>
              </a:rPr>
              <a:t>"</a:t>
            </a:r>
          </a:p>
          <a:p>
            <a:pPr marL="0" indent="0">
              <a:buNone/>
            </a:pPr>
            <a:r>
              <a:rPr lang="cy" sz="2800" b="0" i="0" strike="noStrike" cap="none" spc="0" baseline="0" dirty="0">
                <a:solidFill>
                  <a:srgbClr val="000000"/>
                </a:solidFill>
                <a:effectLst/>
                <a:latin typeface="Calibri"/>
                <a:ea typeface="Calibri"/>
                <a:cs typeface="Calibri"/>
              </a:rPr>
              <a:t>Athro yn modelu; plant yn dynwared; plant yn gwneud.</a:t>
            </a:r>
          </a:p>
          <a:p>
            <a:pPr marL="0" indent="0">
              <a:buNone/>
            </a:pPr>
            <a:r>
              <a:rPr lang="cy" sz="2800" b="0" i="0" strike="noStrike" cap="none" spc="0" baseline="0" dirty="0">
                <a:solidFill>
                  <a:srgbClr val="000000"/>
                </a:solidFill>
                <a:effectLst/>
                <a:latin typeface="Calibri"/>
                <a:ea typeface="Calibri"/>
                <a:cs typeface="Calibri"/>
              </a:rPr>
              <a:t>Gwiriwch eu dealltwriaeth a chefnogi'n weithredol pan fyddwch chi'n sylwi bod angen gor-ddysgu ychwanegol ar rai disgyblion.</a:t>
            </a:r>
          </a:p>
          <a:p>
            <a:pPr marL="0" indent="0">
              <a:buNone/>
            </a:pPr>
            <a:r>
              <a:rPr lang="cy" sz="2800" b="0" i="0" strike="noStrike" cap="none" spc="0" baseline="0" dirty="0">
                <a:solidFill>
                  <a:srgbClr val="000000"/>
                </a:solidFill>
                <a:effectLst/>
                <a:latin typeface="Calibri"/>
                <a:ea typeface="Calibri"/>
                <a:cs typeface="Calibri"/>
              </a:rPr>
              <a:t>Ar gyfer pwy mae'n dda? </a:t>
            </a:r>
            <a:r>
              <a:rPr lang="cy" sz="2800" b="1" i="0" strike="noStrike" cap="none" spc="0" baseline="0" dirty="0">
                <a:solidFill>
                  <a:srgbClr val="000000"/>
                </a:solidFill>
                <a:effectLst/>
                <a:latin typeface="Calibri"/>
                <a:ea typeface="Calibri"/>
                <a:cs typeface="Calibri"/>
              </a:rPr>
              <a:t>Pob</a:t>
            </a:r>
            <a:r>
              <a:rPr lang="cy" sz="2800" b="0" i="0" strike="noStrike" cap="none" spc="0" baseline="0" dirty="0">
                <a:solidFill>
                  <a:srgbClr val="000000"/>
                </a:solidFill>
                <a:effectLst/>
                <a:latin typeface="Calibri"/>
                <a:ea typeface="Calibri"/>
                <a:cs typeface="Calibri"/>
              </a:rPr>
              <a:t> disgybl. Mae'n</a:t>
            </a:r>
            <a:r>
              <a:rPr lang="cy" sz="2800" b="1" i="0" strike="noStrike" cap="none" spc="0" baseline="0" dirty="0">
                <a:solidFill>
                  <a:srgbClr val="000000"/>
                </a:solidFill>
                <a:effectLst/>
                <a:latin typeface="Calibri"/>
                <a:ea typeface="Calibri"/>
                <a:cs typeface="Calibri"/>
              </a:rPr>
              <a:t> hollol</a:t>
            </a:r>
            <a:r>
              <a:rPr lang="cy" sz="2800" b="0" i="0" strike="noStrike" cap="none" spc="0" baseline="0" dirty="0">
                <a:solidFill>
                  <a:srgbClr val="000000"/>
                </a:solidFill>
                <a:effectLst/>
                <a:latin typeface="Calibri"/>
                <a:ea typeface="Calibri"/>
                <a:cs typeface="Calibri"/>
              </a:rPr>
              <a:t> </a:t>
            </a:r>
            <a:r>
              <a:rPr lang="cy" sz="2800" b="1" i="0" strike="noStrike" cap="none" spc="0" baseline="0" dirty="0">
                <a:solidFill>
                  <a:srgbClr val="000000"/>
                </a:solidFill>
                <a:effectLst/>
                <a:latin typeface="Calibri"/>
                <a:ea typeface="Calibri"/>
                <a:cs typeface="Calibri"/>
              </a:rPr>
              <a:t>hanfodol </a:t>
            </a:r>
            <a:r>
              <a:rPr lang="cy" sz="2800" b="0" i="0" strike="noStrike" cap="none" spc="0" baseline="0" dirty="0">
                <a:solidFill>
                  <a:srgbClr val="000000"/>
                </a:solidFill>
                <a:effectLst/>
                <a:latin typeface="Calibri"/>
                <a:ea typeface="Calibri"/>
                <a:cs typeface="Calibri"/>
              </a:rPr>
              <a:t>ar gyfer disgyblion ag anghenion dysgu. OND pam gadael </a:t>
            </a:r>
            <a:r>
              <a:rPr lang="cy" dirty="0">
                <a:solidFill>
                  <a:srgbClr val="000000"/>
                </a:solidFill>
                <a:latin typeface="Calibri"/>
                <a:ea typeface="Calibri"/>
                <a:cs typeface="Calibri"/>
              </a:rPr>
              <a:t>i unrhyw</a:t>
            </a:r>
            <a:r>
              <a:rPr lang="cy" sz="2800" b="0" i="0" strike="noStrike" cap="none" spc="0" baseline="0" dirty="0">
                <a:solidFill>
                  <a:srgbClr val="000000"/>
                </a:solidFill>
                <a:effectLst/>
                <a:latin typeface="Calibri"/>
                <a:ea typeface="Calibri"/>
                <a:cs typeface="Calibri"/>
              </a:rPr>
              <a:t> blentyn </a:t>
            </a:r>
            <a:r>
              <a:rPr lang="cy" dirty="0">
                <a:solidFill>
                  <a:srgbClr val="000000"/>
                </a:solidFill>
                <a:latin typeface="Calibri"/>
                <a:ea typeface="Calibri"/>
                <a:cs typeface="Calibri"/>
              </a:rPr>
              <a:t>orfod </a:t>
            </a:r>
            <a:r>
              <a:rPr lang="cy" sz="2800" b="0" i="0" strike="noStrike" cap="none" spc="0" baseline="0" dirty="0">
                <a:solidFill>
                  <a:srgbClr val="000000"/>
                </a:solidFill>
                <a:effectLst/>
                <a:latin typeface="Calibri"/>
                <a:ea typeface="Calibri"/>
                <a:cs typeface="Calibri"/>
              </a:rPr>
              <a:t>dyfalu a theimlo’n ddryslyd pan allwn ni roi “y cit” iddynt ar gyfer darllen?</a:t>
            </a:r>
          </a:p>
          <a:p>
            <a:pPr marL="0" indent="0">
              <a:buNone/>
            </a:pPr>
            <a:r>
              <a:rPr lang="cy" sz="2800" b="1" i="0" strike="noStrike" cap="none" spc="0" baseline="0" dirty="0">
                <a:solidFill>
                  <a:srgbClr val="000000"/>
                </a:solidFill>
                <a:effectLst/>
                <a:latin typeface="Calibri"/>
                <a:ea typeface="Calibri"/>
                <a:cs typeface="Calibri"/>
              </a:rPr>
              <a:t>Os na addysgir ffoneg synthetig i ddisgyblion sy'n agored i niwed yn weithredol ac yn benodol bydd dryswch yn tyfu - yn gynyddol. Ac mae hyn yn effeithio ar yr holl ddysgu.</a:t>
            </a:r>
          </a:p>
          <a:p>
            <a:pPr marL="0" indent="0">
              <a:buNone/>
            </a:pPr>
            <a:r>
              <a:rPr lang="cy" sz="2800" b="1" i="0" strike="noStrike" cap="none" spc="0" baseline="0" dirty="0">
                <a:solidFill>
                  <a:srgbClr val="000000"/>
                </a:solidFill>
                <a:effectLst/>
                <a:latin typeface="Calibri"/>
                <a:ea typeface="Calibri"/>
                <a:cs typeface="Calibri"/>
              </a:rPr>
              <a:t>Defnyddiwch sgriniwr ffoneg syml a rhowch fewnbwn lle maen nhw'n cael trafferth.</a:t>
            </a:r>
          </a:p>
          <a:p>
            <a:endParaRPr lang="en-GB" dirty="0"/>
          </a:p>
        </p:txBody>
      </p:sp>
    </p:spTree>
    <p:extLst>
      <p:ext uri="{BB962C8B-B14F-4D97-AF65-F5344CB8AC3E}">
        <p14:creationId xmlns:p14="http://schemas.microsoft.com/office/powerpoint/2010/main" val="1738158522"/>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45EAA1D-90EB-43E4-9221-A3C5E3FAFC44}"/>
              </a:ext>
            </a:extLst>
          </p:cNvPr>
          <p:cNvPicPr>
            <a:picLocks noGrp="1" noChangeAspect="1"/>
          </p:cNvPicPr>
          <p:nvPr>
            <p:ph idx="1"/>
          </p:nvPr>
        </p:nvPicPr>
        <p:blipFill>
          <a:blip r:embed="rId2"/>
          <a:stretch>
            <a:fillRect/>
          </a:stretch>
        </p:blipFill>
        <p:spPr>
          <a:xfrm>
            <a:off x="1301437" y="2412006"/>
            <a:ext cx="5743956" cy="2328672"/>
          </a:xfrm>
          <a:prstGeom prst="rect">
            <a:avLst/>
          </a:prstGeom>
        </p:spPr>
      </p:pic>
      <p:sp>
        <p:nvSpPr>
          <p:cNvPr id="5" name="TextBox 4">
            <a:extLst>
              <a:ext uri="{FF2B5EF4-FFF2-40B4-BE49-F238E27FC236}">
                <a16:creationId xmlns:a16="http://schemas.microsoft.com/office/drawing/2014/main" id="{73EB746B-B79D-46AB-94C2-CAE6221C71DD}"/>
              </a:ext>
            </a:extLst>
          </p:cNvPr>
          <p:cNvSpPr txBox="1"/>
          <p:nvPr/>
        </p:nvSpPr>
        <p:spPr>
          <a:xfrm>
            <a:off x="1417982" y="1470992"/>
            <a:ext cx="6619448" cy="640720"/>
          </a:xfrm>
          <a:prstGeom prst="rect">
            <a:avLst/>
          </a:prstGeom>
          <a:noFill/>
        </p:spPr>
        <p:txBody>
          <a:bodyPr wrap="square" rtlCol="0">
            <a:spAutoFit/>
          </a:bodyPr>
          <a:lstStyle/>
          <a:p>
            <a:r>
              <a:rPr lang="cy" sz="1800" b="0" i="0" strike="noStrike" cap="none" spc="0" baseline="0">
                <a:solidFill>
                  <a:srgbClr val="000000"/>
                </a:solidFill>
                <a:effectLst/>
                <a:latin typeface="Comic Sans MS"/>
                <a:ea typeface="Comic Sans MS"/>
                <a:cs typeface="Comic Sans MS"/>
              </a:rPr>
              <a:t>Mae Sillafu Bys yn fodel gweithredol clir sy'n caniatáu ymarfer a chadarnhau.</a:t>
            </a:r>
          </a:p>
        </p:txBody>
      </p:sp>
      <p:sp>
        <p:nvSpPr>
          <p:cNvPr id="6" name="TextBox 5">
            <a:extLst>
              <a:ext uri="{FF2B5EF4-FFF2-40B4-BE49-F238E27FC236}">
                <a16:creationId xmlns:a16="http://schemas.microsoft.com/office/drawing/2014/main" id="{A3034DCA-6FDE-452B-A327-136E75F990CF}"/>
              </a:ext>
            </a:extLst>
          </p:cNvPr>
          <p:cNvSpPr txBox="1"/>
          <p:nvPr/>
        </p:nvSpPr>
        <p:spPr>
          <a:xfrm>
            <a:off x="1167618" y="5373858"/>
            <a:ext cx="8463138" cy="640720"/>
          </a:xfrm>
          <a:prstGeom prst="rect">
            <a:avLst/>
          </a:prstGeom>
          <a:noFill/>
        </p:spPr>
        <p:txBody>
          <a:bodyPr wrap="square" rtlCol="0">
            <a:spAutoFit/>
          </a:bodyPr>
          <a:lstStyle/>
          <a:p>
            <a:r>
              <a:rPr lang="cy" sz="1800" b="0" i="0" strike="noStrike" cap="none" spc="0" baseline="0">
                <a:solidFill>
                  <a:srgbClr val="000000"/>
                </a:solidFill>
                <a:effectLst/>
                <a:latin typeface="Comic Sans MS"/>
                <a:ea typeface="Comic Sans MS"/>
                <a:cs typeface="Comic Sans MS"/>
              </a:rPr>
              <a:t>Mae hyn yn galluogi athrawon i nodi plant sydd angen cymorth ac i fodelu'n glir iddynt all ei gopïo.  </a:t>
            </a:r>
          </a:p>
        </p:txBody>
      </p:sp>
    </p:spTree>
    <p:extLst>
      <p:ext uri="{BB962C8B-B14F-4D97-AF65-F5344CB8AC3E}">
        <p14:creationId xmlns:p14="http://schemas.microsoft.com/office/powerpoint/2010/main" val="3123526250"/>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7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F5E353B2-42EF-4270-9570-E0E6131E0B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94593" y="914400"/>
            <a:ext cx="3726614" cy="496881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26C07E-5AE8-4FE9-927E-664814B0D931}"/>
              </a:ext>
            </a:extLst>
          </p:cNvPr>
          <p:cNvSpPr txBox="1"/>
          <p:nvPr/>
        </p:nvSpPr>
        <p:spPr>
          <a:xfrm>
            <a:off x="1205947" y="1590262"/>
            <a:ext cx="2573494" cy="3386664"/>
          </a:xfrm>
          <a:prstGeom prst="rect">
            <a:avLst/>
          </a:prstGeom>
          <a:noFill/>
        </p:spPr>
        <p:txBody>
          <a:bodyPr wrap="square" rtlCol="0">
            <a:spAutoFit/>
          </a:bodyPr>
          <a:lstStyle/>
          <a:p>
            <a:r>
              <a:rPr lang="cy" sz="1800" b="0" i="0" strike="noStrike" cap="none" spc="0" baseline="0" dirty="0">
                <a:solidFill>
                  <a:srgbClr val="000000"/>
                </a:solidFill>
                <a:effectLst/>
                <a:latin typeface="Calibri"/>
                <a:ea typeface="Calibri"/>
                <a:cs typeface="Calibri"/>
              </a:rPr>
              <a:t>Mae'n ddefnyddiol iawn wrth gefnogi plant sydd ag anawsterau cof clywedol / sylw a gwrando / rhwystredigaeth / ymddygiad. Mae gwobr y cytunwyd arni ymlaen llaw wedi'i chynnwys. Gellir rhagweld sbardunau a rhoi sicrwydd. </a:t>
            </a:r>
          </a:p>
        </p:txBody>
      </p:sp>
    </p:spTree>
    <p:extLst>
      <p:ext uri="{BB962C8B-B14F-4D97-AF65-F5344CB8AC3E}">
        <p14:creationId xmlns:p14="http://schemas.microsoft.com/office/powerpoint/2010/main" val="64854425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C0CC67-1278-49F5-8E77-CB0B8B0B4540}"/>
              </a:ext>
            </a:extLst>
          </p:cNvPr>
          <p:cNvSpPr>
            <a:spLocks noGrp="1"/>
          </p:cNvSpPr>
          <p:nvPr>
            <p:ph idx="1"/>
          </p:nvPr>
        </p:nvSpPr>
        <p:spPr>
          <a:xfrm>
            <a:off x="838200" y="1929384"/>
            <a:ext cx="10515600" cy="4251960"/>
          </a:xfrm>
        </p:spPr>
        <p:txBody>
          <a:bodyPr>
            <a:normAutofit fontScale="95000"/>
          </a:bodyPr>
          <a:lstStyle/>
          <a:p>
            <a:pPr marL="0" indent="0">
              <a:buNone/>
            </a:pPr>
            <a:r>
              <a:rPr lang="cy" sz="1900" b="1" i="0" strike="noStrike" cap="none" spc="0" baseline="0" dirty="0">
                <a:solidFill>
                  <a:srgbClr val="000000"/>
                </a:solidFill>
                <a:effectLst/>
                <a:latin typeface="Calibri"/>
                <a:ea typeface="Calibri"/>
                <a:cs typeface="Calibri"/>
              </a:rPr>
              <a:t>Deunydd darllen a ffoneg synthetig:</a:t>
            </a:r>
          </a:p>
          <a:p>
            <a:pPr marL="0" indent="0">
              <a:buNone/>
            </a:pPr>
            <a:r>
              <a:rPr lang="cy" sz="1900" b="0" i="0" strike="noStrike" cap="none" spc="0" baseline="0" dirty="0">
                <a:solidFill>
                  <a:srgbClr val="000000"/>
                </a:solidFill>
                <a:effectLst/>
                <a:latin typeface="Calibri"/>
                <a:ea typeface="Calibri"/>
                <a:cs typeface="Calibri"/>
              </a:rPr>
              <a:t>Pan fydd plentyn yn barod i gael llyfr darllen i ymarfer darllen mae’n HANFODOL ei fod yn gwbl unol â’i wybodaeth ffonig. Cofiwch, gan eich bod wedi bod yn addysgu seiniau rydych chi wedi cysylltu testun yn uniongyrchol â'r synau hynny. Mae hyn hefyd yn bwysig gyda llyfrau darllen wedi'u lefelu'n ffonig. </a:t>
            </a:r>
          </a:p>
          <a:p>
            <a:pPr marL="0" indent="0">
              <a:buNone/>
            </a:pPr>
            <a:r>
              <a:rPr lang="cy" sz="1900" b="0" i="0" strike="noStrike" cap="none" spc="0" baseline="0" dirty="0">
                <a:solidFill>
                  <a:srgbClr val="000000"/>
                </a:solidFill>
                <a:effectLst/>
                <a:latin typeface="Calibri"/>
                <a:ea typeface="Calibri"/>
                <a:cs typeface="Calibri"/>
              </a:rPr>
              <a:t>Fel arall??? </a:t>
            </a:r>
          </a:p>
          <a:p>
            <a:pPr marL="0" indent="0">
              <a:buNone/>
            </a:pPr>
            <a:r>
              <a:rPr lang="cy" sz="1900" b="0" i="0" strike="noStrike" cap="none" spc="0" baseline="0" dirty="0">
                <a:solidFill>
                  <a:srgbClr val="000000"/>
                </a:solidFill>
                <a:effectLst/>
                <a:latin typeface="Calibri"/>
                <a:ea typeface="Calibri"/>
                <a:cs typeface="Calibri"/>
              </a:rPr>
              <a:t>Yn ôl i ddyfalu. </a:t>
            </a:r>
          </a:p>
          <a:p>
            <a:pPr marL="0" indent="0">
              <a:buNone/>
            </a:pPr>
            <a:r>
              <a:rPr lang="cy" sz="1900" b="0" i="0" strike="noStrike" cap="none" spc="0" baseline="0" dirty="0">
                <a:solidFill>
                  <a:srgbClr val="000000"/>
                </a:solidFill>
                <a:effectLst/>
                <a:latin typeface="Calibri"/>
                <a:ea typeface="Calibri"/>
                <a:cs typeface="Calibri"/>
              </a:rPr>
              <a:t>Ac NID ydym am annog iddynt ddyfalu.</a:t>
            </a:r>
          </a:p>
          <a:p>
            <a:pPr marL="0" indent="0">
              <a:buNone/>
            </a:pPr>
            <a:r>
              <a:rPr lang="cy" sz="1900" b="0" i="0" strike="noStrike" cap="none" spc="0" baseline="0" dirty="0">
                <a:solidFill>
                  <a:srgbClr val="000000"/>
                </a:solidFill>
                <a:effectLst/>
                <a:latin typeface="Calibri"/>
                <a:ea typeface="Calibri"/>
                <a:cs typeface="Calibri"/>
              </a:rPr>
              <a:t>Y pwrpas yw rhoi'r sgiliau iddynt i gracio'r cod yn hyderus.</a:t>
            </a:r>
          </a:p>
          <a:p>
            <a:pPr marL="0" indent="0">
              <a:buNone/>
            </a:pPr>
            <a:r>
              <a:rPr lang="cy" sz="1900" b="0" i="0" strike="noStrike" cap="none" spc="0" baseline="0" dirty="0">
                <a:solidFill>
                  <a:srgbClr val="000000"/>
                </a:solidFill>
                <a:effectLst/>
                <a:latin typeface="Calibri"/>
                <a:ea typeface="Calibri"/>
                <a:cs typeface="Calibri"/>
              </a:rPr>
              <a:t>I wneud hyn rhaid sicrhau bod y llyfrau a roddir i blant i ddatblygu eu darllen yn gyson ac yn unol â lefel eu datblygiad ffoneg synthetig a’u bod yn cael eu darllen yn ddigon aml ar gyfer rhuglder a dealltwriaeth.</a:t>
            </a:r>
          </a:p>
          <a:p>
            <a:pPr marL="0" indent="0">
              <a:buNone/>
            </a:pPr>
            <a:r>
              <a:rPr lang="cy" sz="1900" b="0" i="0" strike="noStrike" cap="none" spc="0" baseline="0" dirty="0">
                <a:solidFill>
                  <a:srgbClr val="000000"/>
                </a:solidFill>
                <a:effectLst/>
                <a:latin typeface="Calibri"/>
                <a:ea typeface="Calibri"/>
                <a:cs typeface="Calibri"/>
              </a:rPr>
              <a:t>Mae gor-ddarllen yn hanfodol ar gyfer rhuglder a dealltwriaeth.</a:t>
            </a:r>
          </a:p>
          <a:p>
            <a:pPr marL="0" indent="0">
              <a:buNone/>
            </a:pPr>
            <a:r>
              <a:rPr lang="cy" sz="1900" b="0" i="0" strike="noStrike" cap="none" spc="0" baseline="0" dirty="0">
                <a:solidFill>
                  <a:srgbClr val="000000"/>
                </a:solidFill>
                <a:effectLst/>
                <a:latin typeface="Calibri"/>
                <a:ea typeface="Calibri"/>
                <a:cs typeface="Calibri"/>
              </a:rPr>
              <a:t>Wrth gwrs mae dal angen i ni ddarllen </a:t>
            </a:r>
            <a:r>
              <a:rPr lang="cy" sz="1900" b="1" i="0" strike="noStrike" cap="none" spc="0" baseline="0" dirty="0">
                <a:solidFill>
                  <a:srgbClr val="000000"/>
                </a:solidFill>
                <a:effectLst/>
                <a:latin typeface="Calibri"/>
                <a:ea typeface="Calibri"/>
                <a:cs typeface="Calibri"/>
              </a:rPr>
              <a:t>i</a:t>
            </a:r>
            <a:r>
              <a:rPr lang="cy" sz="1900" b="0" i="0" strike="noStrike" cap="none" spc="0" baseline="0" dirty="0">
                <a:solidFill>
                  <a:srgbClr val="000000"/>
                </a:solidFill>
                <a:effectLst/>
                <a:latin typeface="Calibri"/>
                <a:ea typeface="Calibri"/>
                <a:cs typeface="Calibri"/>
              </a:rPr>
              <a:t> blant! </a:t>
            </a:r>
          </a:p>
          <a:p>
            <a:endParaRPr lang="en-GB" sz="1900" dirty="0"/>
          </a:p>
        </p:txBody>
      </p:sp>
    </p:spTree>
    <p:extLst>
      <p:ext uri="{BB962C8B-B14F-4D97-AF65-F5344CB8AC3E}">
        <p14:creationId xmlns:p14="http://schemas.microsoft.com/office/powerpoint/2010/main" val="418284869"/>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21F56-0B5D-44DA-8E00-24AE76EC3EA8}"/>
              </a:ext>
            </a:extLst>
          </p:cNvPr>
          <p:cNvSpPr>
            <a:spLocks noGrp="1"/>
          </p:cNvSpPr>
          <p:nvPr>
            <p:ph idx="1"/>
          </p:nvPr>
        </p:nvSpPr>
        <p:spPr>
          <a:xfrm>
            <a:off x="838200" y="437322"/>
            <a:ext cx="10515600" cy="5739641"/>
          </a:xfrm>
        </p:spPr>
        <p:txBody>
          <a:bodyPr/>
          <a:lstStyle/>
          <a:p>
            <a:pPr marL="0" indent="0">
              <a:buNone/>
            </a:pPr>
            <a:r>
              <a:rPr lang="cy" sz="2800" b="1" i="0" strike="noStrike" cap="none" spc="0" baseline="0" dirty="0">
                <a:solidFill>
                  <a:srgbClr val="000000"/>
                </a:solidFill>
                <a:effectLst/>
                <a:latin typeface="Calibri"/>
                <a:ea typeface="Calibri"/>
                <a:cs typeface="Calibri"/>
              </a:rPr>
              <a:t>Copïo</a:t>
            </a:r>
          </a:p>
          <a:p>
            <a:pPr marL="0" indent="0">
              <a:buNone/>
            </a:pPr>
            <a:endParaRPr lang="en-GB" dirty="0"/>
          </a:p>
          <a:p>
            <a:pPr marL="0" indent="0">
              <a:buNone/>
            </a:pPr>
            <a:r>
              <a:rPr lang="cy" sz="2800" b="0" i="0" strike="noStrike" cap="none" spc="0" baseline="0" dirty="0">
                <a:solidFill>
                  <a:srgbClr val="000000"/>
                </a:solidFill>
                <a:effectLst/>
                <a:latin typeface="Calibri"/>
                <a:ea typeface="Calibri"/>
                <a:cs typeface="Calibri"/>
              </a:rPr>
              <a:t>Для этой задачи я хотел был бы вы иметь идти на расшифровывать это сообщение. Оно только для Потехи и, если любое здесь сегодня Говорит /, то читает извинения русского После дого для Сделанных буковьных толковых толковых Viv сказало что она охотно готова оплатить для каждой ошибки, на обсуженном тарифе, в рублеконь. Дано что противозаконо принять этньги из россия viv также на на на на на номер га-н Abramovich передвижной них Адресной книге!</a:t>
            </a:r>
          </a:p>
        </p:txBody>
      </p:sp>
    </p:spTree>
    <p:extLst>
      <p:ext uri="{BB962C8B-B14F-4D97-AF65-F5344CB8AC3E}">
        <p14:creationId xmlns:p14="http://schemas.microsoft.com/office/powerpoint/2010/main" val="104903085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21C6A70-9DC2-40F3-AFDD-331391A2C54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cy" sz="3600" b="0" i="0" strike="noStrike" cap="none" spc="0" baseline="0">
                <a:solidFill>
                  <a:srgbClr val="FFFFFF"/>
                </a:solidFill>
                <a:effectLst/>
                <a:latin typeface="Calibri Light"/>
                <a:ea typeface="Calibri Light"/>
                <a:cs typeface="Calibri Light"/>
              </a:rPr>
              <a:t>Iaith i Lythrennedd </a:t>
            </a:r>
          </a:p>
        </p:txBody>
      </p:sp>
      <p:pic>
        <p:nvPicPr>
          <p:cNvPr id="6" name="Content Placeholder 3" descr="Diagram&#10;&#10;Description automatically generated">
            <a:extLst>
              <a:ext uri="{FF2B5EF4-FFF2-40B4-BE49-F238E27FC236}">
                <a16:creationId xmlns:a16="http://schemas.microsoft.com/office/drawing/2014/main" id="{D9A15CBD-7FCD-455C-B711-B9FCD2CC4C34}"/>
              </a:ext>
            </a:extLst>
          </p:cNvPr>
          <p:cNvPicPr>
            <a:picLocks noChangeAspect="1"/>
          </p:cNvPicPr>
          <p:nvPr/>
        </p:nvPicPr>
        <p:blipFill>
          <a:blip r:embed="rId2"/>
          <a:srcRect l="555"/>
          <a:stretch>
            <a:fillRect/>
          </a:stretch>
        </p:blipFill>
        <p:spPr>
          <a:xfrm>
            <a:off x="5162842" y="337626"/>
            <a:ext cx="6000457" cy="6189784"/>
          </a:xfrm>
          <a:prstGeom prst="rect">
            <a:avLst/>
          </a:prstGeom>
        </p:spPr>
      </p:pic>
    </p:spTree>
    <p:extLst>
      <p:ext uri="{BB962C8B-B14F-4D97-AF65-F5344CB8AC3E}">
        <p14:creationId xmlns:p14="http://schemas.microsoft.com/office/powerpoint/2010/main" val="337260328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F14860-5740-4DCD-9A20-203EAD86AC14}"/>
              </a:ext>
            </a:extLst>
          </p:cNvPr>
          <p:cNvSpPr>
            <a:spLocks noGrp="1"/>
          </p:cNvSpPr>
          <p:nvPr>
            <p:ph idx="1"/>
          </p:nvPr>
        </p:nvSpPr>
        <p:spPr>
          <a:xfrm>
            <a:off x="838200" y="556592"/>
            <a:ext cx="10515600" cy="5620372"/>
          </a:xfrm>
        </p:spPr>
        <p:txBody>
          <a:bodyPr>
            <a:normAutofit fontScale="55000" lnSpcReduction="20000"/>
          </a:bodyPr>
          <a:lstStyle/>
          <a:p>
            <a:pPr marL="0" indent="0">
              <a:buNone/>
            </a:pPr>
            <a:r>
              <a:rPr lang="cy" sz="2800" b="1" i="0" strike="noStrike" cap="none" spc="0" baseline="0" dirty="0">
                <a:solidFill>
                  <a:srgbClr val="000000"/>
                </a:solidFill>
                <a:effectLst/>
                <a:latin typeface="Calibri"/>
                <a:ea typeface="Calibri"/>
                <a:cs typeface="Calibri"/>
              </a:rPr>
              <a:t>Yn Gryno:</a:t>
            </a:r>
          </a:p>
          <a:p>
            <a:pPr marL="0" indent="0">
              <a:buNone/>
            </a:pPr>
            <a:r>
              <a:rPr lang="cy" sz="2800" b="1" i="0" strike="noStrike" cap="none" spc="0" baseline="0" dirty="0">
                <a:solidFill>
                  <a:srgbClr val="000000"/>
                </a:solidFill>
                <a:effectLst/>
                <a:latin typeface="Calibri"/>
                <a:ea typeface="Calibri"/>
                <a:cs typeface="Calibri"/>
              </a:rPr>
              <a:t>Mae angen yr un dull ar blant ag anawsterau llythrennedd ond wedi’i darge</a:t>
            </a:r>
            <a:r>
              <a:rPr lang="cy" b="1" dirty="0">
                <a:solidFill>
                  <a:srgbClr val="000000"/>
                </a:solidFill>
                <a:latin typeface="Calibri"/>
                <a:ea typeface="Calibri"/>
                <a:cs typeface="Calibri"/>
              </a:rPr>
              <a:t>du’n llawer mwy</a:t>
            </a:r>
            <a:r>
              <a:rPr lang="cy" sz="2800" b="1" i="0" strike="noStrike" cap="none" spc="0" baseline="0" dirty="0">
                <a:solidFill>
                  <a:srgbClr val="000000"/>
                </a:solidFill>
                <a:effectLst/>
                <a:latin typeface="Calibri"/>
                <a:ea typeface="Calibri"/>
                <a:cs typeface="Calibri"/>
              </a:rPr>
              <a:t>; mewn grŵp neu yn unigol, ac yn ddyddiol.</a:t>
            </a:r>
          </a:p>
          <a:p>
            <a:pPr marL="0" indent="0">
              <a:buNone/>
            </a:pPr>
            <a:r>
              <a:rPr lang="cy" sz="2800" b="0" i="0" strike="noStrike" cap="none" spc="0" baseline="0" dirty="0">
                <a:solidFill>
                  <a:srgbClr val="000000"/>
                </a:solidFill>
                <a:effectLst/>
                <a:latin typeface="Calibri"/>
                <a:ea typeface="Calibri"/>
                <a:cs typeface="Calibri"/>
              </a:rPr>
              <a:t>Mae'n debygol iawn y bydd plant sydd ag anawsterau llythrennedd yn CA2 yn cael trafferth oherwydd:</a:t>
            </a:r>
          </a:p>
          <a:p>
            <a:r>
              <a:rPr lang="cy" sz="2800" b="0" i="0" strike="noStrike" cap="none" spc="0" baseline="0" dirty="0">
                <a:solidFill>
                  <a:srgbClr val="000000"/>
                </a:solidFill>
                <a:effectLst/>
                <a:latin typeface="Calibri"/>
                <a:ea typeface="Calibri"/>
                <a:cs typeface="Calibri"/>
              </a:rPr>
              <a:t>Anawsterau iaith sylfaenol;</a:t>
            </a:r>
          </a:p>
          <a:p>
            <a:r>
              <a:rPr lang="cy" sz="2800" b="0" i="0" strike="noStrike" cap="none" spc="0" baseline="0" dirty="0">
                <a:solidFill>
                  <a:srgbClr val="000000"/>
                </a:solidFill>
                <a:effectLst/>
                <a:latin typeface="Calibri"/>
                <a:ea typeface="Calibri"/>
                <a:cs typeface="Calibri"/>
              </a:rPr>
              <a:t>Anawsterau cof clywedol; </a:t>
            </a:r>
          </a:p>
          <a:p>
            <a:r>
              <a:rPr lang="cy" sz="2800" b="0" i="0" strike="noStrike" cap="none" spc="0" baseline="0" dirty="0">
                <a:solidFill>
                  <a:srgbClr val="000000"/>
                </a:solidFill>
                <a:effectLst/>
                <a:latin typeface="Calibri"/>
                <a:ea typeface="Calibri"/>
                <a:cs typeface="Calibri"/>
              </a:rPr>
              <a:t>Oedi datblygiadol</a:t>
            </a:r>
          </a:p>
          <a:p>
            <a:pPr marL="0" indent="0">
              <a:buNone/>
            </a:pPr>
            <a:r>
              <a:rPr lang="cy" sz="2800" b="0" i="0" strike="noStrike" cap="none" spc="0" baseline="0" dirty="0">
                <a:solidFill>
                  <a:srgbClr val="000000"/>
                </a:solidFill>
                <a:effectLst/>
                <a:latin typeface="Calibri"/>
                <a:ea typeface="Calibri"/>
                <a:cs typeface="Calibri"/>
              </a:rPr>
              <a:t>Sy'n effeithio ar anawsterau o ran prosesu ac o ran caffael ffoneg ac yn effeithio ar ddysgu ar draws y cwricwlwm cyfan.</a:t>
            </a:r>
          </a:p>
          <a:p>
            <a:pPr marL="0" indent="0">
              <a:buNone/>
            </a:pPr>
            <a:r>
              <a:rPr lang="cy" sz="2800" b="0" i="0" strike="noStrike" cap="none" spc="0" baseline="0" dirty="0">
                <a:solidFill>
                  <a:srgbClr val="000000"/>
                </a:solidFill>
                <a:effectLst/>
                <a:latin typeface="Calibri"/>
                <a:ea typeface="Calibri"/>
                <a:cs typeface="Calibri"/>
              </a:rPr>
              <a:t>Dylech sgrinio a rhoi mewnbwn yn unol ag anghenion unigol. Bydd arnynt angen llawer mwy ohono, ar eu lefel ddatblygiadol + 1, yn aml iawn, yn fyr, yn ddwys ac wedi'i dargedu ac yn YMARFEROL.  </a:t>
            </a:r>
          </a:p>
          <a:p>
            <a:pPr marL="0" indent="0">
              <a:buNone/>
            </a:pPr>
            <a:r>
              <a:rPr lang="cy" sz="2800" b="0" i="0" strike="noStrike" cap="none" spc="0" baseline="0" dirty="0">
                <a:solidFill>
                  <a:srgbClr val="000000"/>
                </a:solidFill>
                <a:effectLst/>
                <a:latin typeface="Calibri"/>
                <a:ea typeface="Calibri"/>
                <a:cs typeface="Calibri"/>
              </a:rPr>
              <a:t>Byddwch yn glir ynghylch sut mae darllen a sillafu yn gweithio ac addysgwch er mwyn:</a:t>
            </a:r>
          </a:p>
          <a:p>
            <a:r>
              <a:rPr lang="cy" sz="2800" b="1" i="0" strike="noStrike" cap="none" spc="0" baseline="0" dirty="0">
                <a:solidFill>
                  <a:srgbClr val="000000"/>
                </a:solidFill>
                <a:effectLst/>
                <a:latin typeface="Calibri"/>
                <a:ea typeface="Calibri"/>
                <a:cs typeface="Calibri"/>
              </a:rPr>
              <a:t>ymestyn yr iaith lafar trwy fodelu a gor-ddysgu da, caneuon, storïau, rhigymau, gemau, gweithgareddau cylch; Sgwrs Pie Corbett ar gyfer Adrodd/Ysgrifennu.</a:t>
            </a:r>
          </a:p>
          <a:p>
            <a:r>
              <a:rPr lang="cy" sz="2800" b="1" i="0" strike="noStrike" cap="none" spc="0" baseline="0" dirty="0">
                <a:solidFill>
                  <a:srgbClr val="000000"/>
                </a:solidFill>
                <a:effectLst/>
                <a:latin typeface="Calibri"/>
                <a:ea typeface="Calibri"/>
                <a:cs typeface="Calibri"/>
              </a:rPr>
              <a:t>rhowch yr “offer i gracio'r cod” trwy ffoneg synthetig systematig.</a:t>
            </a:r>
          </a:p>
          <a:p>
            <a:pPr marL="0" indent="0">
              <a:buNone/>
            </a:pPr>
            <a:r>
              <a:rPr lang="cy" sz="2800" b="0" i="0" strike="noStrike" cap="none" spc="0" baseline="0" dirty="0">
                <a:solidFill>
                  <a:srgbClr val="000000"/>
                </a:solidFill>
                <a:effectLst/>
                <a:latin typeface="Calibri"/>
                <a:ea typeface="Calibri"/>
                <a:cs typeface="Calibri"/>
              </a:rPr>
              <a:t>Sicrhewch fod llyfrau darllen yn gysylltiedig â datblygiad ffoneg ac yn cael eu darllen sawl gwaith. </a:t>
            </a:r>
          </a:p>
          <a:p>
            <a:pPr marL="0" indent="0">
              <a:buNone/>
            </a:pPr>
            <a:r>
              <a:rPr lang="cy" sz="2800" b="0" i="0" strike="noStrike" cap="none" spc="0" baseline="0" dirty="0">
                <a:solidFill>
                  <a:srgbClr val="000000"/>
                </a:solidFill>
                <a:effectLst/>
                <a:latin typeface="Calibri"/>
                <a:ea typeface="Calibri"/>
                <a:cs typeface="Calibri"/>
              </a:rPr>
              <a:t>Anogwch lyfr ychwanegol ar lefel eu diddordeb i gael ei ddarllen </a:t>
            </a:r>
            <a:r>
              <a:rPr lang="cy" sz="2800" b="0" i="0" u="sng" strike="noStrike" cap="none" spc="0" baseline="0" dirty="0">
                <a:solidFill>
                  <a:srgbClr val="000000"/>
                </a:solidFill>
                <a:effectLst/>
                <a:uFill>
                  <a:solidFill>
                    <a:srgbClr val="000000"/>
                  </a:solidFill>
                </a:uFill>
                <a:latin typeface="Calibri"/>
                <a:ea typeface="Calibri"/>
                <a:cs typeface="Calibri"/>
              </a:rPr>
              <a:t>iddynt</a:t>
            </a:r>
            <a:r>
              <a:rPr lang="cy" sz="2800" b="0" i="0" strike="noStrike" cap="none" spc="0" baseline="0" dirty="0">
                <a:solidFill>
                  <a:srgbClr val="000000"/>
                </a:solidFill>
                <a:effectLst/>
                <a:latin typeface="Calibri"/>
                <a:ea typeface="Calibri"/>
                <a:cs typeface="Calibri"/>
              </a:rPr>
              <a:t>.</a:t>
            </a:r>
          </a:p>
          <a:p>
            <a:pPr marL="0" indent="0">
              <a:buNone/>
            </a:pPr>
            <a:r>
              <a:rPr lang="cy" sz="2800" b="0" i="0" strike="noStrike" cap="none" spc="0" baseline="0" dirty="0">
                <a:solidFill>
                  <a:srgbClr val="000000"/>
                </a:solidFill>
                <a:effectLst/>
                <a:latin typeface="Calibri"/>
                <a:ea typeface="Calibri"/>
                <a:cs typeface="Calibri"/>
              </a:rPr>
              <a:t>Amserlen waith/cynllun tasg syml</a:t>
            </a:r>
          </a:p>
          <a:p>
            <a:pPr marL="0" indent="0">
              <a:buNone/>
            </a:pPr>
            <a:r>
              <a:rPr lang="cy" sz="2800" b="0" i="0" strike="noStrike" cap="none" spc="0" baseline="0" dirty="0">
                <a:solidFill>
                  <a:srgbClr val="000000"/>
                </a:solidFill>
                <a:effectLst/>
                <a:latin typeface="Calibri"/>
                <a:ea typeface="Calibri"/>
                <a:cs typeface="Calibri"/>
              </a:rPr>
              <a:t>Sgwrs Pie Corbett ar gyfer Adrodd/Ysgrifennu</a:t>
            </a:r>
          </a:p>
          <a:p>
            <a:pPr marL="0" indent="0">
              <a:buNone/>
            </a:pPr>
            <a:r>
              <a:rPr lang="cy" sz="2800" b="1" i="0" strike="noStrike" cap="none" spc="0" baseline="0" dirty="0">
                <a:solidFill>
                  <a:srgbClr val="000000"/>
                </a:solidFill>
                <a:effectLst/>
                <a:latin typeface="Calibri"/>
                <a:ea typeface="Calibri"/>
                <a:cs typeface="Calibri"/>
              </a:rPr>
              <a:t>TGCh testun i leferydd a lleferydd i destun.</a:t>
            </a:r>
          </a:p>
        </p:txBody>
      </p:sp>
    </p:spTree>
    <p:extLst>
      <p:ext uri="{BB962C8B-B14F-4D97-AF65-F5344CB8AC3E}">
        <p14:creationId xmlns:p14="http://schemas.microsoft.com/office/powerpoint/2010/main" val="307305949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4">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B20B46D-BCC8-46EF-860E-D0E779ABB4D3}"/>
              </a:ext>
            </a:extLst>
          </p:cNvPr>
          <p:cNvSpPr txBox="1"/>
          <p:nvPr/>
        </p:nvSpPr>
        <p:spPr>
          <a:xfrm>
            <a:off x="4654295" y="502920"/>
            <a:ext cx="6894576" cy="1463040"/>
          </a:xfrm>
          <a:prstGeom prst="rect">
            <a:avLst/>
          </a:prstGeom>
        </p:spPr>
        <p:txBody>
          <a:bodyPr vert="horz" lIns="91440" tIns="45720" rIns="91440" bIns="45720" rtlCol="0" anchor="ctr">
            <a:normAutofit/>
          </a:bodyPr>
          <a:lstStyle/>
          <a:p>
            <a:pPr indent="-228600">
              <a:lnSpc>
                <a:spcPct val="90000"/>
              </a:lnSpc>
              <a:spcBef>
                <a:spcPct val="0"/>
              </a:spcBef>
              <a:spcAft>
                <a:spcPts val="600"/>
              </a:spcAft>
              <a:buFont typeface="Arial" panose="020B0604020202020204" pitchFamily="34" charset="0"/>
              <a:buChar char="•"/>
            </a:pPr>
            <a:r>
              <a:rPr lang="cy" sz="2200" b="1" i="0" strike="noStrike" cap="none" spc="0" baseline="0">
                <a:solidFill>
                  <a:srgbClr val="000000"/>
                </a:solidFill>
                <a:effectLst/>
                <a:latin typeface="Calibri"/>
                <a:ea typeface="Calibri"/>
                <a:cs typeface="Calibri"/>
              </a:rPr>
              <a:t>Cromlin Gwyriad Safonol:</a:t>
            </a:r>
          </a:p>
          <a:p>
            <a:pPr indent="-228600">
              <a:lnSpc>
                <a:spcPct val="90000"/>
              </a:lnSpc>
              <a:spcBef>
                <a:spcPct val="0"/>
              </a:spcBef>
              <a:spcAft>
                <a:spcPts val="600"/>
              </a:spcAft>
              <a:buFont typeface="Arial" panose="020B0604020202020204" pitchFamily="34" charset="0"/>
              <a:buChar char="•"/>
            </a:pPr>
            <a:r>
              <a:rPr lang="cy" sz="2200" b="1" i="0" strike="noStrike" cap="none" spc="0" baseline="0">
                <a:solidFill>
                  <a:srgbClr val="000000"/>
                </a:solidFill>
                <a:effectLst/>
                <a:latin typeface="Calibri"/>
                <a:ea typeface="Calibri"/>
                <a:cs typeface="Calibri"/>
              </a:rPr>
              <a:t>Beth yw “Normal”?</a:t>
            </a:r>
          </a:p>
        </p:txBody>
      </p:sp>
      <p:pic>
        <p:nvPicPr>
          <p:cNvPr id="5" name="Content Placeholder 4" descr="A screenshot of a computer&#10;&#10;Description automatically generated">
            <a:extLst>
              <a:ext uri="{FF2B5EF4-FFF2-40B4-BE49-F238E27FC236}">
                <a16:creationId xmlns:a16="http://schemas.microsoft.com/office/drawing/2014/main" id="{BDD0E958-934D-4F41-B971-5A4A89193DAC}"/>
              </a:ext>
            </a:extLst>
          </p:cNvPr>
          <p:cNvPicPr>
            <a:picLocks noGrp="1" noChangeAspect="1"/>
          </p:cNvPicPr>
          <p:nvPr>
            <p:ph idx="1"/>
          </p:nvPr>
        </p:nvPicPr>
        <p:blipFill>
          <a:blip r:embed="rId2"/>
          <a:srcRect l="16728" t="42182" r="25798" b="6163"/>
          <a:stretch>
            <a:fillRect/>
          </a:stretch>
        </p:blipFill>
        <p:spPr>
          <a:xfrm>
            <a:off x="2180106" y="1706880"/>
            <a:ext cx="7831788" cy="3959352"/>
          </a:xfrm>
          <a:prstGeom prst="rect">
            <a:avLst/>
          </a:prstGeom>
        </p:spPr>
      </p:pic>
      <p:sp>
        <p:nvSpPr>
          <p:cNvPr id="2" name="TextBox 1">
            <a:extLst>
              <a:ext uri="{FF2B5EF4-FFF2-40B4-BE49-F238E27FC236}">
                <a16:creationId xmlns:a16="http://schemas.microsoft.com/office/drawing/2014/main" id="{79D18C9F-CD84-45C3-879E-AB79F38F2864}"/>
              </a:ext>
            </a:extLst>
          </p:cNvPr>
          <p:cNvSpPr txBox="1"/>
          <p:nvPr/>
        </p:nvSpPr>
        <p:spPr>
          <a:xfrm>
            <a:off x="1974574" y="5857461"/>
            <a:ext cx="8582730" cy="823783"/>
          </a:xfrm>
          <a:prstGeom prst="rect">
            <a:avLst/>
          </a:prstGeom>
          <a:noFill/>
        </p:spPr>
        <p:txBody>
          <a:bodyPr wrap="square" rtlCol="0">
            <a:spAutoFit/>
          </a:bodyPr>
          <a:lstStyle/>
          <a:p>
            <a:r>
              <a:rPr lang="cy" sz="1600" b="0" i="0" strike="noStrike" cap="none" spc="0" baseline="0">
                <a:solidFill>
                  <a:srgbClr val="000000"/>
                </a:solidFill>
                <a:effectLst/>
                <a:latin typeface="Calibri"/>
                <a:ea typeface="Calibri"/>
                <a:cs typeface="Calibri"/>
              </a:rPr>
              <a:t>Bydd gan 25% o unrhyw ddosbarth lefel o anhawster. Mae cefnogi'r plant hyn felly yn fater dosbarth cyfan, ysgol gyfan. Bydd 16% yn “is na’r cyfartaledd”. O'r rhain, bydd 2% yn cael anhawster difrifol iawn. </a:t>
            </a:r>
          </a:p>
        </p:txBody>
      </p:sp>
    </p:spTree>
    <p:extLst>
      <p:ext uri="{BB962C8B-B14F-4D97-AF65-F5344CB8AC3E}">
        <p14:creationId xmlns:p14="http://schemas.microsoft.com/office/powerpoint/2010/main" val="1161167645"/>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5698E-E60F-4627-97DD-32D91AE6DFD4}"/>
              </a:ext>
            </a:extLst>
          </p:cNvPr>
          <p:cNvSpPr>
            <a:spLocks noGrp="1"/>
          </p:cNvSpPr>
          <p:nvPr>
            <p:ph idx="1"/>
          </p:nvPr>
        </p:nvSpPr>
        <p:spPr>
          <a:xfrm>
            <a:off x="838200" y="331304"/>
            <a:ext cx="10515600" cy="5845659"/>
          </a:xfrm>
        </p:spPr>
        <p:txBody>
          <a:bodyPr/>
          <a:lstStyle/>
          <a:p>
            <a:pPr marL="514350" indent="-514350">
              <a:buFont typeface="+mj-lt"/>
              <a:buAutoNum type="arabicPeriod"/>
            </a:pPr>
            <a:r>
              <a:rPr lang="cy" sz="2800" b="0" i="0" strike="noStrike" cap="none" spc="0" baseline="0">
                <a:solidFill>
                  <a:srgbClr val="1B1B1B"/>
                </a:solidFill>
                <a:effectLst/>
                <a:latin typeface="Tahoma"/>
                <a:ea typeface="Tahoma"/>
                <a:cs typeface="Tahoma"/>
                <a:hlinkClick r:id="rId2" history="0"/>
              </a:rPr>
              <a:t>https://educationblog.oup.com/primary/why-closing-the-word-gap-matters-the-oxford-language-report#:~:text=Why%20closing%20the%20word%20gap%20matters%20Language%20opens,potential%20to%20learn%20and%20grow%20as%20an%20individual</a:t>
            </a:r>
            <a:r>
              <a:rPr lang="cy" sz="2800" b="0" i="0" strike="noStrike" cap="none" spc="0" baseline="0">
                <a:solidFill>
                  <a:srgbClr val="1B1B1B"/>
                </a:solidFill>
                <a:effectLst/>
                <a:latin typeface="Tahoma"/>
                <a:ea typeface="Tahoma"/>
                <a:cs typeface="Tahoma"/>
              </a:rPr>
              <a:t>. </a:t>
            </a:r>
          </a:p>
          <a:p>
            <a:pPr marL="514350" indent="-514350">
              <a:buFont typeface="+mj-lt"/>
              <a:buAutoNum type="arabicPeriod"/>
            </a:pPr>
            <a:r>
              <a:rPr lang="cy" sz="2800" b="0" i="0" strike="noStrike" cap="none" spc="0" baseline="0">
                <a:solidFill>
                  <a:srgbClr val="1B1B1B"/>
                </a:solidFill>
                <a:effectLst/>
                <a:latin typeface="Tahoma"/>
                <a:ea typeface="Tahoma"/>
                <a:cs typeface="Tahoma"/>
                <a:hlinkClick r:id="rId3" history="0"/>
              </a:rPr>
              <a:t>https://thinkforwardeducators.org/events/troy-verey-may2021</a:t>
            </a:r>
          </a:p>
          <a:p>
            <a:pPr marL="514350" indent="-514350">
              <a:buFont typeface="+mj-lt"/>
              <a:buAutoNum type="arabicPeriod"/>
            </a:pPr>
            <a:r>
              <a:rPr lang="cy" sz="2800" b="0" i="0" strike="noStrike" cap="none" spc="0" baseline="0">
                <a:solidFill>
                  <a:srgbClr val="1B1B1B"/>
                </a:solidFill>
                <a:effectLst/>
                <a:latin typeface="Tahoma"/>
                <a:ea typeface="Tahoma"/>
                <a:cs typeface="Tahoma"/>
                <a:hlinkClick r:id="rId4" history="0"/>
              </a:rPr>
              <a:t>https://www.bing.com/videos/search?q=pie+corbett+talk+for+writing&amp;docid=607991421699830144&amp;mid=BC920126C8E62393D52DBC920126C8E62393D52D&amp;view=detail&amp;FORM=VIRE</a:t>
            </a:r>
          </a:p>
          <a:p>
            <a:pPr marL="514350" indent="-514350">
              <a:buFont typeface="+mj-lt"/>
              <a:buAutoNum type="arabicPeriod"/>
            </a:pPr>
            <a:endParaRPr lang="en-GB" sz="2800" b="0" i="0">
              <a:solidFill>
                <a:srgbClr val="1B1B1B"/>
              </a:solidFill>
              <a:effectLst/>
              <a:latin typeface="Tahoma" panose="020B0604030504040204" pitchFamily="34" charset="0"/>
            </a:endParaRPr>
          </a:p>
          <a:p>
            <a:pPr marL="514350" indent="-514350">
              <a:buFont typeface="+mj-lt"/>
              <a:buAutoNum type="arabicPeriod"/>
            </a:pPr>
            <a:endParaRPr lang="en-GB" sz="2800" b="0" i="0">
              <a:solidFill>
                <a:srgbClr val="1B1B1B"/>
              </a:solidFill>
              <a:effectLst/>
              <a:latin typeface="Tahoma" panose="020B0604030504040204" pitchFamily="34" charset="0"/>
            </a:endParaRPr>
          </a:p>
          <a:p>
            <a:pPr marL="514350" indent="-514350">
              <a:buFont typeface="+mj-lt"/>
              <a:buAutoNum type="arabicPeriod"/>
            </a:pPr>
            <a:endParaRPr lang="en-GB" sz="2800" b="0" i="0">
              <a:solidFill>
                <a:srgbClr val="1B1B1B"/>
              </a:solidFill>
              <a:effectLst/>
              <a:latin typeface="Tahoma" panose="020B0604030504040204" pitchFamily="34" charset="0"/>
            </a:endParaRPr>
          </a:p>
          <a:p>
            <a:pPr marL="514350" indent="-514350">
              <a:buFont typeface="+mj-lt"/>
              <a:buAutoNum type="arabicPeriod"/>
            </a:pPr>
            <a:endParaRPr lang="en-GB" sz="2800" b="0" i="0">
              <a:solidFill>
                <a:srgbClr val="1B1B1B"/>
              </a:solidFill>
              <a:effectLst/>
              <a:latin typeface="Tahoma" panose="020B0604030504040204" pitchFamily="34" charset="0"/>
            </a:endParaRPr>
          </a:p>
          <a:p>
            <a:pPr marL="514350" indent="-514350">
              <a:buFont typeface="+mj-lt"/>
              <a:buAutoNum type="arabicPeriod"/>
            </a:pPr>
            <a:endParaRPr lang="en-GB"/>
          </a:p>
        </p:txBody>
      </p:sp>
    </p:spTree>
    <p:extLst>
      <p:ext uri="{BB962C8B-B14F-4D97-AF65-F5344CB8AC3E}">
        <p14:creationId xmlns:p14="http://schemas.microsoft.com/office/powerpoint/2010/main" val="3270660893"/>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Unix 3.10 unknown"/>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539</TotalTime>
  <Words>1408</Words>
  <Application>Microsoft Office PowerPoint</Application>
  <PresentationFormat>Widescreen</PresentationFormat>
  <Paragraphs>103</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Comic Sans MS</vt:lpstr>
      <vt:lpstr>Symbol</vt:lpstr>
      <vt:lpstr>Tahoma</vt:lpstr>
      <vt:lpstr>Office Theme</vt:lpstr>
      <vt:lpstr>PowerPoint Presentation</vt:lpstr>
      <vt:lpstr>PowerPoint Presentation</vt:lpstr>
      <vt:lpstr>PowerPoint Presentation</vt:lpstr>
      <vt:lpstr>Pwysigrwydd ENFAWR Iaith</vt:lpstr>
      <vt:lpstr>PowerPoint Presentation</vt:lpstr>
      <vt:lpstr>PowerPoint Presentation</vt:lpstr>
      <vt:lpstr>Cefnogi cof Clywedol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Viv Thomas</dc:creator>
  <cp:lastModifiedBy>Sioned Pugh</cp:lastModifiedBy>
  <cp:revision>8</cp:revision>
  <dcterms:created xsi:type="dcterms:W3CDTF">2021-12-29T10:50:37Z</dcterms:created>
  <dcterms:modified xsi:type="dcterms:W3CDTF">2022-01-21T09:46:09Z</dcterms:modified>
</cp:coreProperties>
</file>