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4" r:id="rId2"/>
    <p:sldId id="256" r:id="rId3"/>
    <p:sldId id="257" r:id="rId4"/>
    <p:sldId id="258" r:id="rId5"/>
    <p:sldId id="259" r:id="rId6"/>
    <p:sldId id="260" r:id="rId7"/>
    <p:sldId id="261" r:id="rId8"/>
    <p:sldId id="262" r:id="rId9"/>
    <p:sldId id="263"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53"/>
    <p:restoredTop sz="95928"/>
  </p:normalViewPr>
  <p:slideViewPr>
    <p:cSldViewPr snapToGrid="0" snapToObjects="1">
      <p:cViewPr>
        <p:scale>
          <a:sx n="81" d="100"/>
          <a:sy n="81" d="100"/>
        </p:scale>
        <p:origin x="552" y="1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7D1881-8076-4218-A1A9-C0C76799FB38}"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B187C317-62DE-4641-B49C-D2FFA3075E49}">
      <dgm:prSet/>
      <dgm:spPr/>
      <dgm:t>
        <a:bodyPr/>
        <a:lstStyle/>
        <a:p>
          <a:r>
            <a:rPr lang="en-GB"/>
            <a:t>Introduce physical safety plan </a:t>
          </a:r>
          <a:endParaRPr lang="en-US"/>
        </a:p>
      </dgm:t>
    </dgm:pt>
    <dgm:pt modelId="{69CE3960-FC78-4051-ADD1-3111C394715E}" type="parTrans" cxnId="{6677CE47-7E8A-4DB4-8DE8-6EC4EDB0D2C0}">
      <dgm:prSet/>
      <dgm:spPr/>
      <dgm:t>
        <a:bodyPr/>
        <a:lstStyle/>
        <a:p>
          <a:endParaRPr lang="en-US"/>
        </a:p>
      </dgm:t>
    </dgm:pt>
    <dgm:pt modelId="{48AA4D65-E5D0-440E-8AB3-9F8DAA580B50}" type="sibTrans" cxnId="{6677CE47-7E8A-4DB4-8DE8-6EC4EDB0D2C0}">
      <dgm:prSet/>
      <dgm:spPr/>
      <dgm:t>
        <a:bodyPr/>
        <a:lstStyle/>
        <a:p>
          <a:endParaRPr lang="en-US"/>
        </a:p>
      </dgm:t>
    </dgm:pt>
    <dgm:pt modelId="{C01F4ACE-CE51-4916-A7E0-DDF36FECC4F7}">
      <dgm:prSet/>
      <dgm:spPr/>
      <dgm:t>
        <a:bodyPr/>
        <a:lstStyle/>
        <a:p>
          <a:r>
            <a:rPr lang="en-GB" dirty="0"/>
            <a:t>hotel industry needs to demonstrate its competitiveness and adequate financial performance</a:t>
          </a:r>
          <a:endParaRPr lang="en-US" dirty="0"/>
        </a:p>
      </dgm:t>
    </dgm:pt>
    <dgm:pt modelId="{727157BC-6335-4742-A61A-59BD5DD90980}" type="parTrans" cxnId="{0C44E844-FCF5-4806-B53B-DC69F0F01B06}">
      <dgm:prSet/>
      <dgm:spPr/>
      <dgm:t>
        <a:bodyPr/>
        <a:lstStyle/>
        <a:p>
          <a:endParaRPr lang="en-US"/>
        </a:p>
      </dgm:t>
    </dgm:pt>
    <dgm:pt modelId="{43479BBC-EAFF-4EED-8F86-56FFE7487C9D}" type="sibTrans" cxnId="{0C44E844-FCF5-4806-B53B-DC69F0F01B06}">
      <dgm:prSet/>
      <dgm:spPr/>
      <dgm:t>
        <a:bodyPr/>
        <a:lstStyle/>
        <a:p>
          <a:endParaRPr lang="en-US"/>
        </a:p>
      </dgm:t>
    </dgm:pt>
    <dgm:pt modelId="{7B88DA41-9A0C-4C8D-971E-71C66D4EF990}">
      <dgm:prSet/>
      <dgm:spPr/>
      <dgm:t>
        <a:bodyPr/>
        <a:lstStyle/>
        <a:p>
          <a:r>
            <a:rPr lang="en-GB"/>
            <a:t>such as achieving the key performance indicators for the given timeframe. </a:t>
          </a:r>
          <a:endParaRPr lang="en-US"/>
        </a:p>
      </dgm:t>
    </dgm:pt>
    <dgm:pt modelId="{D4D3D284-2A78-460B-9190-093434610434}" type="parTrans" cxnId="{C6F9AFA0-D685-44BF-9ECE-A66DB0F57E93}">
      <dgm:prSet/>
      <dgm:spPr/>
      <dgm:t>
        <a:bodyPr/>
        <a:lstStyle/>
        <a:p>
          <a:endParaRPr lang="en-US"/>
        </a:p>
      </dgm:t>
    </dgm:pt>
    <dgm:pt modelId="{3551EC32-D3C6-4124-A08E-22A02AD02152}" type="sibTrans" cxnId="{C6F9AFA0-D685-44BF-9ECE-A66DB0F57E93}">
      <dgm:prSet/>
      <dgm:spPr/>
      <dgm:t>
        <a:bodyPr/>
        <a:lstStyle/>
        <a:p>
          <a:endParaRPr lang="en-US"/>
        </a:p>
      </dgm:t>
    </dgm:pt>
    <dgm:pt modelId="{5E4F0590-691C-4305-9E0B-BCC4DC3C6650}">
      <dgm:prSet/>
      <dgm:spPr/>
      <dgm:t>
        <a:bodyPr/>
        <a:lstStyle/>
        <a:p>
          <a:r>
            <a:rPr lang="en-GB"/>
            <a:t>products need to be developed in order to maintain the healthy balanced lifestyle</a:t>
          </a:r>
          <a:endParaRPr lang="en-US"/>
        </a:p>
      </dgm:t>
    </dgm:pt>
    <dgm:pt modelId="{ED186EC2-DD6E-4F97-94CF-37B5829ADAEB}" type="parTrans" cxnId="{8603AEC1-D51E-425C-AAB7-CBEED930F7B1}">
      <dgm:prSet/>
      <dgm:spPr/>
      <dgm:t>
        <a:bodyPr/>
        <a:lstStyle/>
        <a:p>
          <a:endParaRPr lang="en-US"/>
        </a:p>
      </dgm:t>
    </dgm:pt>
    <dgm:pt modelId="{85D6BC9A-94F0-4AA3-B800-2DC31E91803A}" type="sibTrans" cxnId="{8603AEC1-D51E-425C-AAB7-CBEED930F7B1}">
      <dgm:prSet/>
      <dgm:spPr/>
      <dgm:t>
        <a:bodyPr/>
        <a:lstStyle/>
        <a:p>
          <a:endParaRPr lang="en-US"/>
        </a:p>
      </dgm:t>
    </dgm:pt>
    <dgm:pt modelId="{5EA6A4F6-B63B-43D5-B864-7D1A385530A9}">
      <dgm:prSet/>
      <dgm:spPr/>
      <dgm:t>
        <a:bodyPr/>
        <a:lstStyle/>
        <a:p>
          <a:r>
            <a:rPr lang="en-GB"/>
            <a:t>Deliver attractive brand storytelling</a:t>
          </a:r>
          <a:r>
            <a:rPr lang="en-US"/>
            <a:t> </a:t>
          </a:r>
        </a:p>
      </dgm:t>
    </dgm:pt>
    <dgm:pt modelId="{3CC41C5A-4800-4CDC-91D4-280E54C40823}" type="parTrans" cxnId="{AC474722-A810-4FC2-91A9-85478FAE27E9}">
      <dgm:prSet/>
      <dgm:spPr/>
      <dgm:t>
        <a:bodyPr/>
        <a:lstStyle/>
        <a:p>
          <a:endParaRPr lang="en-US"/>
        </a:p>
      </dgm:t>
    </dgm:pt>
    <dgm:pt modelId="{75D4AC96-C235-4CE4-B665-CD83F55CAA76}" type="sibTrans" cxnId="{AC474722-A810-4FC2-91A9-85478FAE27E9}">
      <dgm:prSet/>
      <dgm:spPr/>
      <dgm:t>
        <a:bodyPr/>
        <a:lstStyle/>
        <a:p>
          <a:endParaRPr lang="en-US"/>
        </a:p>
      </dgm:t>
    </dgm:pt>
    <dgm:pt modelId="{81B02DDC-E986-E143-A9BF-7F9B3874C2A8}" type="pres">
      <dgm:prSet presAssocID="{127D1881-8076-4218-A1A9-C0C76799FB38}" presName="diagram" presStyleCnt="0">
        <dgm:presLayoutVars>
          <dgm:dir/>
          <dgm:resizeHandles val="exact"/>
        </dgm:presLayoutVars>
      </dgm:prSet>
      <dgm:spPr/>
    </dgm:pt>
    <dgm:pt modelId="{CCDCDE36-AF4E-054D-BB43-35757B1FC95A}" type="pres">
      <dgm:prSet presAssocID="{B187C317-62DE-4641-B49C-D2FFA3075E49}" presName="node" presStyleLbl="node1" presStyleIdx="0" presStyleCnt="3">
        <dgm:presLayoutVars>
          <dgm:bulletEnabled val="1"/>
        </dgm:presLayoutVars>
      </dgm:prSet>
      <dgm:spPr/>
    </dgm:pt>
    <dgm:pt modelId="{12E98A57-F743-254F-A241-625040563AFF}" type="pres">
      <dgm:prSet presAssocID="{48AA4D65-E5D0-440E-8AB3-9F8DAA580B50}" presName="sibTrans" presStyleLbl="sibTrans2D1" presStyleIdx="0" presStyleCnt="2"/>
      <dgm:spPr/>
    </dgm:pt>
    <dgm:pt modelId="{826340FC-0E76-0842-8B8C-36F616214EC4}" type="pres">
      <dgm:prSet presAssocID="{48AA4D65-E5D0-440E-8AB3-9F8DAA580B50}" presName="connectorText" presStyleLbl="sibTrans2D1" presStyleIdx="0" presStyleCnt="2"/>
      <dgm:spPr/>
    </dgm:pt>
    <dgm:pt modelId="{7D08F703-E0F6-DF41-BE8D-4DF5345C37E5}" type="pres">
      <dgm:prSet presAssocID="{C01F4ACE-CE51-4916-A7E0-DDF36FECC4F7}" presName="node" presStyleLbl="node1" presStyleIdx="1" presStyleCnt="3">
        <dgm:presLayoutVars>
          <dgm:bulletEnabled val="1"/>
        </dgm:presLayoutVars>
      </dgm:prSet>
      <dgm:spPr/>
    </dgm:pt>
    <dgm:pt modelId="{3DA94D19-6E33-3048-B30D-2A98E42E28CA}" type="pres">
      <dgm:prSet presAssocID="{43479BBC-EAFF-4EED-8F86-56FFE7487C9D}" presName="sibTrans" presStyleLbl="sibTrans2D1" presStyleIdx="1" presStyleCnt="2"/>
      <dgm:spPr/>
    </dgm:pt>
    <dgm:pt modelId="{6900EC66-13B2-0849-B850-F5909013E66C}" type="pres">
      <dgm:prSet presAssocID="{43479BBC-EAFF-4EED-8F86-56FFE7487C9D}" presName="connectorText" presStyleLbl="sibTrans2D1" presStyleIdx="1" presStyleCnt="2"/>
      <dgm:spPr/>
    </dgm:pt>
    <dgm:pt modelId="{3931E862-FC43-AC4D-BC67-FF3A8DD8D274}" type="pres">
      <dgm:prSet presAssocID="{7B88DA41-9A0C-4C8D-971E-71C66D4EF990}" presName="node" presStyleLbl="node1" presStyleIdx="2" presStyleCnt="3">
        <dgm:presLayoutVars>
          <dgm:bulletEnabled val="1"/>
        </dgm:presLayoutVars>
      </dgm:prSet>
      <dgm:spPr/>
    </dgm:pt>
  </dgm:ptLst>
  <dgm:cxnLst>
    <dgm:cxn modelId="{0D926512-9702-B24B-AC44-F49DDA5155E8}" type="presOf" srcId="{7B88DA41-9A0C-4C8D-971E-71C66D4EF990}" destId="{3931E862-FC43-AC4D-BC67-FF3A8DD8D274}" srcOrd="0" destOrd="0" presId="urn:microsoft.com/office/officeart/2005/8/layout/process5"/>
    <dgm:cxn modelId="{AC474722-A810-4FC2-91A9-85478FAE27E9}" srcId="{7B88DA41-9A0C-4C8D-971E-71C66D4EF990}" destId="{5EA6A4F6-B63B-43D5-B864-7D1A385530A9}" srcOrd="1" destOrd="0" parTransId="{3CC41C5A-4800-4CDC-91D4-280E54C40823}" sibTransId="{75D4AC96-C235-4CE4-B665-CD83F55CAA76}"/>
    <dgm:cxn modelId="{43E34325-A35C-CA46-BFDF-EDA6A925A708}" type="presOf" srcId="{48AA4D65-E5D0-440E-8AB3-9F8DAA580B50}" destId="{12E98A57-F743-254F-A241-625040563AFF}" srcOrd="0" destOrd="0" presId="urn:microsoft.com/office/officeart/2005/8/layout/process5"/>
    <dgm:cxn modelId="{0C44E844-FCF5-4806-B53B-DC69F0F01B06}" srcId="{127D1881-8076-4218-A1A9-C0C76799FB38}" destId="{C01F4ACE-CE51-4916-A7E0-DDF36FECC4F7}" srcOrd="1" destOrd="0" parTransId="{727157BC-6335-4742-A61A-59BD5DD90980}" sibTransId="{43479BBC-EAFF-4EED-8F86-56FFE7487C9D}"/>
    <dgm:cxn modelId="{6677CE47-7E8A-4DB4-8DE8-6EC4EDB0D2C0}" srcId="{127D1881-8076-4218-A1A9-C0C76799FB38}" destId="{B187C317-62DE-4641-B49C-D2FFA3075E49}" srcOrd="0" destOrd="0" parTransId="{69CE3960-FC78-4051-ADD1-3111C394715E}" sibTransId="{48AA4D65-E5D0-440E-8AB3-9F8DAA580B50}"/>
    <dgm:cxn modelId="{A34D487C-2856-184D-ACAB-52879EF66406}" type="presOf" srcId="{C01F4ACE-CE51-4916-A7E0-DDF36FECC4F7}" destId="{7D08F703-E0F6-DF41-BE8D-4DF5345C37E5}" srcOrd="0" destOrd="0" presId="urn:microsoft.com/office/officeart/2005/8/layout/process5"/>
    <dgm:cxn modelId="{718E3592-22A9-B949-B76F-9CE7EE4362CC}" type="presOf" srcId="{127D1881-8076-4218-A1A9-C0C76799FB38}" destId="{81B02DDC-E986-E143-A9BF-7F9B3874C2A8}" srcOrd="0" destOrd="0" presId="urn:microsoft.com/office/officeart/2005/8/layout/process5"/>
    <dgm:cxn modelId="{08E41897-782E-2441-81A6-65CF641E43B8}" type="presOf" srcId="{B187C317-62DE-4641-B49C-D2FFA3075E49}" destId="{CCDCDE36-AF4E-054D-BB43-35757B1FC95A}" srcOrd="0" destOrd="0" presId="urn:microsoft.com/office/officeart/2005/8/layout/process5"/>
    <dgm:cxn modelId="{4068C19F-F7AE-8C4A-BDA4-1CAD729AAA8A}" type="presOf" srcId="{48AA4D65-E5D0-440E-8AB3-9F8DAA580B50}" destId="{826340FC-0E76-0842-8B8C-36F616214EC4}" srcOrd="1" destOrd="0" presId="urn:microsoft.com/office/officeart/2005/8/layout/process5"/>
    <dgm:cxn modelId="{C6F9AFA0-D685-44BF-9ECE-A66DB0F57E93}" srcId="{127D1881-8076-4218-A1A9-C0C76799FB38}" destId="{7B88DA41-9A0C-4C8D-971E-71C66D4EF990}" srcOrd="2" destOrd="0" parTransId="{D4D3D284-2A78-460B-9190-093434610434}" sibTransId="{3551EC32-D3C6-4124-A08E-22A02AD02152}"/>
    <dgm:cxn modelId="{8603AEC1-D51E-425C-AAB7-CBEED930F7B1}" srcId="{7B88DA41-9A0C-4C8D-971E-71C66D4EF990}" destId="{5E4F0590-691C-4305-9E0B-BCC4DC3C6650}" srcOrd="0" destOrd="0" parTransId="{ED186EC2-DD6E-4F97-94CF-37B5829ADAEB}" sibTransId="{85D6BC9A-94F0-4AA3-B800-2DC31E91803A}"/>
    <dgm:cxn modelId="{333E0AD4-5B14-5B44-97FA-2591DD8F4F19}" type="presOf" srcId="{5E4F0590-691C-4305-9E0B-BCC4DC3C6650}" destId="{3931E862-FC43-AC4D-BC67-FF3A8DD8D274}" srcOrd="0" destOrd="1" presId="urn:microsoft.com/office/officeart/2005/8/layout/process5"/>
    <dgm:cxn modelId="{07DE22E5-71BC-0A41-AE6C-ED64D93B29C6}" type="presOf" srcId="{43479BBC-EAFF-4EED-8F86-56FFE7487C9D}" destId="{6900EC66-13B2-0849-B850-F5909013E66C}" srcOrd="1" destOrd="0" presId="urn:microsoft.com/office/officeart/2005/8/layout/process5"/>
    <dgm:cxn modelId="{D0419DF3-D30F-0F43-9C4A-89ACA140F89E}" type="presOf" srcId="{43479BBC-EAFF-4EED-8F86-56FFE7487C9D}" destId="{3DA94D19-6E33-3048-B30D-2A98E42E28CA}" srcOrd="0" destOrd="0" presId="urn:microsoft.com/office/officeart/2005/8/layout/process5"/>
    <dgm:cxn modelId="{DAD311F6-6A9C-F14D-9F8B-A971BC0B97DD}" type="presOf" srcId="{5EA6A4F6-B63B-43D5-B864-7D1A385530A9}" destId="{3931E862-FC43-AC4D-BC67-FF3A8DD8D274}" srcOrd="0" destOrd="2" presId="urn:microsoft.com/office/officeart/2005/8/layout/process5"/>
    <dgm:cxn modelId="{F1F9455C-5DF4-774A-8EDA-30A7382A2E7A}" type="presParOf" srcId="{81B02DDC-E986-E143-A9BF-7F9B3874C2A8}" destId="{CCDCDE36-AF4E-054D-BB43-35757B1FC95A}" srcOrd="0" destOrd="0" presId="urn:microsoft.com/office/officeart/2005/8/layout/process5"/>
    <dgm:cxn modelId="{13290958-CF55-0846-992D-3C30C914CF54}" type="presParOf" srcId="{81B02DDC-E986-E143-A9BF-7F9B3874C2A8}" destId="{12E98A57-F743-254F-A241-625040563AFF}" srcOrd="1" destOrd="0" presId="urn:microsoft.com/office/officeart/2005/8/layout/process5"/>
    <dgm:cxn modelId="{E3160EFA-F3A8-2D42-B237-365A01F43E5A}" type="presParOf" srcId="{12E98A57-F743-254F-A241-625040563AFF}" destId="{826340FC-0E76-0842-8B8C-36F616214EC4}" srcOrd="0" destOrd="0" presId="urn:microsoft.com/office/officeart/2005/8/layout/process5"/>
    <dgm:cxn modelId="{7D4B6B99-1FB0-5346-97A3-9B1E5A8E136F}" type="presParOf" srcId="{81B02DDC-E986-E143-A9BF-7F9B3874C2A8}" destId="{7D08F703-E0F6-DF41-BE8D-4DF5345C37E5}" srcOrd="2" destOrd="0" presId="urn:microsoft.com/office/officeart/2005/8/layout/process5"/>
    <dgm:cxn modelId="{36AAB407-517A-5042-A432-038673A605B9}" type="presParOf" srcId="{81B02DDC-E986-E143-A9BF-7F9B3874C2A8}" destId="{3DA94D19-6E33-3048-B30D-2A98E42E28CA}" srcOrd="3" destOrd="0" presId="urn:microsoft.com/office/officeart/2005/8/layout/process5"/>
    <dgm:cxn modelId="{BAAE1EA0-5B2B-214A-A8A9-A2D7A50B3E9A}" type="presParOf" srcId="{3DA94D19-6E33-3048-B30D-2A98E42E28CA}" destId="{6900EC66-13B2-0849-B850-F5909013E66C}" srcOrd="0" destOrd="0" presId="urn:microsoft.com/office/officeart/2005/8/layout/process5"/>
    <dgm:cxn modelId="{EA09E119-5549-1A4D-A6A1-C8963D40667E}" type="presParOf" srcId="{81B02DDC-E986-E143-A9BF-7F9B3874C2A8}" destId="{3931E862-FC43-AC4D-BC67-FF3A8DD8D274}" srcOrd="4"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CDE36-AF4E-054D-BB43-35757B1FC95A}">
      <dsp:nvSpPr>
        <dsp:cNvPr id="0" name=""/>
        <dsp:cNvSpPr/>
      </dsp:nvSpPr>
      <dsp:spPr>
        <a:xfrm>
          <a:off x="9648" y="427525"/>
          <a:ext cx="2883786" cy="17302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Introduce physical safety plan </a:t>
          </a:r>
          <a:endParaRPr lang="en-US" sz="1400" kern="1200"/>
        </a:p>
      </dsp:txBody>
      <dsp:txXfrm>
        <a:off x="60326" y="478203"/>
        <a:ext cx="2782430" cy="1628915"/>
      </dsp:txXfrm>
    </dsp:sp>
    <dsp:sp modelId="{12E98A57-F743-254F-A241-625040563AFF}">
      <dsp:nvSpPr>
        <dsp:cNvPr id="0" name=""/>
        <dsp:cNvSpPr/>
      </dsp:nvSpPr>
      <dsp:spPr>
        <a:xfrm>
          <a:off x="3147207" y="935071"/>
          <a:ext cx="611362" cy="7151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147207" y="1078107"/>
        <a:ext cx="427953" cy="429107"/>
      </dsp:txXfrm>
    </dsp:sp>
    <dsp:sp modelId="{7D08F703-E0F6-DF41-BE8D-4DF5345C37E5}">
      <dsp:nvSpPr>
        <dsp:cNvPr id="0" name=""/>
        <dsp:cNvSpPr/>
      </dsp:nvSpPr>
      <dsp:spPr>
        <a:xfrm>
          <a:off x="4046949" y="427525"/>
          <a:ext cx="2883786" cy="17302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hotel industry needs to demonstrate its competitiveness and adequate financial performance</a:t>
          </a:r>
          <a:endParaRPr lang="en-US" sz="1400" kern="1200" dirty="0"/>
        </a:p>
      </dsp:txBody>
      <dsp:txXfrm>
        <a:off x="4097627" y="478203"/>
        <a:ext cx="2782430" cy="1628915"/>
      </dsp:txXfrm>
    </dsp:sp>
    <dsp:sp modelId="{3DA94D19-6E33-3048-B30D-2A98E42E28CA}">
      <dsp:nvSpPr>
        <dsp:cNvPr id="0" name=""/>
        <dsp:cNvSpPr/>
      </dsp:nvSpPr>
      <dsp:spPr>
        <a:xfrm>
          <a:off x="7184508" y="935071"/>
          <a:ext cx="611362" cy="7151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7184508" y="1078107"/>
        <a:ext cx="427953" cy="429107"/>
      </dsp:txXfrm>
    </dsp:sp>
    <dsp:sp modelId="{3931E862-FC43-AC4D-BC67-FF3A8DD8D274}">
      <dsp:nvSpPr>
        <dsp:cNvPr id="0" name=""/>
        <dsp:cNvSpPr/>
      </dsp:nvSpPr>
      <dsp:spPr>
        <a:xfrm>
          <a:off x="8084250" y="427525"/>
          <a:ext cx="2883786" cy="17302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such as achieving the key performance indicators for the given timeframe. </a:t>
          </a:r>
          <a:endParaRPr lang="en-US" sz="1400" kern="1200"/>
        </a:p>
        <a:p>
          <a:pPr marL="57150" lvl="1" indent="-57150" algn="l" defTabSz="488950">
            <a:lnSpc>
              <a:spcPct val="90000"/>
            </a:lnSpc>
            <a:spcBef>
              <a:spcPct val="0"/>
            </a:spcBef>
            <a:spcAft>
              <a:spcPct val="15000"/>
            </a:spcAft>
            <a:buChar char="•"/>
          </a:pPr>
          <a:r>
            <a:rPr lang="en-GB" sz="1100" kern="1200"/>
            <a:t>products need to be developed in order to maintain the healthy balanced lifestyle</a:t>
          </a:r>
          <a:endParaRPr lang="en-US" sz="1100" kern="1200"/>
        </a:p>
        <a:p>
          <a:pPr marL="57150" lvl="1" indent="-57150" algn="l" defTabSz="488950">
            <a:lnSpc>
              <a:spcPct val="90000"/>
            </a:lnSpc>
            <a:spcBef>
              <a:spcPct val="0"/>
            </a:spcBef>
            <a:spcAft>
              <a:spcPct val="15000"/>
            </a:spcAft>
            <a:buChar char="•"/>
          </a:pPr>
          <a:r>
            <a:rPr lang="en-GB" sz="1100" kern="1200"/>
            <a:t>Deliver attractive brand storytelling</a:t>
          </a:r>
          <a:r>
            <a:rPr lang="en-US" sz="1100" kern="1200"/>
            <a:t> </a:t>
          </a:r>
        </a:p>
      </dsp:txBody>
      <dsp:txXfrm>
        <a:off x="8134928" y="478203"/>
        <a:ext cx="2782430" cy="1628915"/>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11/15/20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11/15/20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5.m4a"/><Relationship Id="rId7" Type="http://schemas.openxmlformats.org/officeDocument/2006/relationships/image" Target="../media/image6.jpe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jpeg"/><Relationship Id="rId5" Type="http://schemas.openxmlformats.org/officeDocument/2006/relationships/slideLayout" Target="../slideLayouts/slideLayout2.xml"/><Relationship Id="rId4" Type="http://schemas.openxmlformats.org/officeDocument/2006/relationships/audio" Target="../media/media5.m4a"/></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16/j.ijhm.2020.102636" TargetMode="External"/><Relationship Id="rId2" Type="http://schemas.openxmlformats.org/officeDocument/2006/relationships/hyperlink" Target="https://doi.org/10.21325/jotags.2020.626" TargetMode="External"/><Relationship Id="rId1" Type="http://schemas.openxmlformats.org/officeDocument/2006/relationships/slideLayout" Target="../slideLayouts/slideLayout2.xml"/><Relationship Id="rId4" Type="http://schemas.openxmlformats.org/officeDocument/2006/relationships/hyperlink" Target="https://doi.org/10.1108/IJCHM-03-2020-02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D353E4-F57D-DA48-83F7-A044E36DB723}"/>
              </a:ext>
            </a:extLst>
          </p:cNvPr>
          <p:cNvSpPr txBox="1"/>
          <p:nvPr/>
        </p:nvSpPr>
        <p:spPr>
          <a:xfrm>
            <a:off x="8817302" y="4952999"/>
            <a:ext cx="5122606" cy="3216276"/>
          </a:xfrm>
          <a:prstGeom prst="rect">
            <a:avLst/>
          </a:prstGeom>
        </p:spPr>
        <p:txBody>
          <a:bodyPr vert="horz" lIns="91440" tIns="45720" rIns="91440" bIns="45720" rtlCol="0" anchor="t">
            <a:normAutofit/>
          </a:bodyPr>
          <a:lstStyle/>
          <a:p>
            <a:pPr>
              <a:spcBef>
                <a:spcPct val="20000"/>
              </a:spcBef>
              <a:spcAft>
                <a:spcPts val="600"/>
              </a:spcAft>
              <a:buClr>
                <a:schemeClr val="tx1"/>
              </a:buClr>
              <a:buSzPct val="100000"/>
            </a:pPr>
            <a:r>
              <a:rPr lang="en-US" b="1" cap="small" dirty="0" err="1">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Jaliya</a:t>
            </a:r>
            <a:r>
              <a:rPr lang="en-US"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De Silva </a:t>
            </a:r>
          </a:p>
          <a:p>
            <a:pPr>
              <a:spcBef>
                <a:spcPct val="20000"/>
              </a:spcBef>
              <a:spcAft>
                <a:spcPts val="600"/>
              </a:spcAft>
              <a:buClr>
                <a:schemeClr val="tx1"/>
              </a:buClr>
              <a:buSzPct val="100000"/>
            </a:pPr>
            <a:r>
              <a:rPr lang="en-US"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MBA – Tourism Management</a:t>
            </a:r>
          </a:p>
          <a:p>
            <a:pPr>
              <a:spcBef>
                <a:spcPct val="20000"/>
              </a:spcBef>
              <a:spcAft>
                <a:spcPts val="600"/>
              </a:spcAft>
              <a:buClr>
                <a:schemeClr val="tx1"/>
              </a:buClr>
              <a:buSzPct val="100000"/>
            </a:pPr>
            <a:r>
              <a:rPr lang="en-US"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Global Business Issues  </a:t>
            </a:r>
          </a:p>
          <a:p>
            <a:pPr>
              <a:spcBef>
                <a:spcPct val="20000"/>
              </a:spcBef>
              <a:spcAft>
                <a:spcPts val="600"/>
              </a:spcAft>
              <a:buClr>
                <a:schemeClr val="tx1"/>
              </a:buClr>
              <a:buSzPct val="100000"/>
            </a:pPr>
            <a:r>
              <a:rPr lang="en-US"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Student Number - 1803778</a:t>
            </a:r>
          </a:p>
        </p:txBody>
      </p:sp>
      <p:pic>
        <p:nvPicPr>
          <p:cNvPr id="6146" name="Picture 2" descr="Rick Stein Group joins Hospitality Action Employee Assistance Programme |  Craft Guild of Chefs">
            <a:extLst>
              <a:ext uri="{FF2B5EF4-FFF2-40B4-BE49-F238E27FC236}">
                <a16:creationId xmlns:a16="http://schemas.microsoft.com/office/drawing/2014/main" id="{699B356A-280A-8244-BE6C-D1864231510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43192" y="1006554"/>
            <a:ext cx="5451627" cy="4524850"/>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62F025A-A6BB-8C48-AD71-C3F727F9C233}"/>
              </a:ext>
            </a:extLst>
          </p:cNvPr>
          <p:cNvSpPr txBox="1"/>
          <p:nvPr/>
        </p:nvSpPr>
        <p:spPr>
          <a:xfrm>
            <a:off x="4550164" y="0"/>
            <a:ext cx="7641836" cy="861774"/>
          </a:xfrm>
          <a:prstGeom prst="rect">
            <a:avLst/>
          </a:prstGeom>
          <a:noFill/>
        </p:spPr>
        <p:txBody>
          <a:bodyPr wrap="none" rtlCol="0">
            <a:spAutoFit/>
          </a:bodyPr>
          <a:lstStyle/>
          <a:p>
            <a:r>
              <a:rPr lang="en-GB" sz="3200" b="1" dirty="0"/>
              <a:t>Swansea Hospitality Conference 2020</a:t>
            </a:r>
            <a:endParaRPr lang="en-GB" b="1" dirty="0"/>
          </a:p>
          <a:p>
            <a:r>
              <a:rPr lang="en-GB" b="1" dirty="0"/>
              <a:t>                          City Hall Swansea  At 4.00 Pm to 6 .00 Pm </a:t>
            </a:r>
          </a:p>
        </p:txBody>
      </p:sp>
      <p:pic>
        <p:nvPicPr>
          <p:cNvPr id="7" name="Audio Recording 15 Nov 2020 at 09:37:50" descr="Audio Recording 15 Nov 2020 at 09:37:50">
            <a:hlinkClick r:id="" action="ppaction://media"/>
            <a:extLst>
              <a:ext uri="{FF2B5EF4-FFF2-40B4-BE49-F238E27FC236}">
                <a16:creationId xmlns:a16="http://schemas.microsoft.com/office/drawing/2014/main" id="{A4DEA95A-3705-5B48-AA37-83CEA86116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639633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6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7CC3BD-CAC8-0B48-BF1C-5F0EFF23686D}"/>
              </a:ext>
            </a:extLst>
          </p:cNvPr>
          <p:cNvSpPr txBox="1"/>
          <p:nvPr/>
        </p:nvSpPr>
        <p:spPr>
          <a:xfrm>
            <a:off x="6735098" y="609600"/>
            <a:ext cx="4798142" cy="3642851"/>
          </a:xfrm>
          <a:prstGeom prst="rect">
            <a:avLst/>
          </a:prstGeom>
        </p:spPr>
        <p:txBody>
          <a:bodyPr vert="horz" lIns="91440" tIns="45720" rIns="91440" bIns="45720" rtlCol="0" anchor="b">
            <a:normAutofit/>
          </a:bodyPr>
          <a:lstStyle/>
          <a:p>
            <a:pPr algn="ctr">
              <a:spcBef>
                <a:spcPct val="0"/>
              </a:spcBef>
              <a:spcAft>
                <a:spcPts val="600"/>
              </a:spcAft>
            </a:pPr>
            <a:r>
              <a:rPr lang="en-US" sz="4800" b="1"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rPr>
              <a:t>COVID -19 impact on Hotel Industry </a:t>
            </a:r>
          </a:p>
        </p:txBody>
      </p:sp>
      <p:pic>
        <p:nvPicPr>
          <p:cNvPr id="1026" name="Picture 2" descr="Hospitality and COVID-19: How long until 'no vacancy' for US hotels? |  McKinsey">
            <a:extLst>
              <a:ext uri="{FF2B5EF4-FFF2-40B4-BE49-F238E27FC236}">
                <a16:creationId xmlns:a16="http://schemas.microsoft.com/office/drawing/2014/main" id="{CDC9EB75-173B-2144-B0D0-EAC387FE68A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47" r="1371" b="1"/>
          <a:stretch/>
        </p:blipFill>
        <p:spPr bwMode="auto">
          <a:xfrm>
            <a:off x="633999" y="636640"/>
            <a:ext cx="5462001" cy="5591541"/>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2" name="Audio Recording 15 Nov 2020 at 09:39:03" descr="Audio Recording 15 Nov 2020 at 09:39:03">
            <a:hlinkClick r:id="" action="ppaction://media"/>
            <a:extLst>
              <a:ext uri="{FF2B5EF4-FFF2-40B4-BE49-F238E27FC236}">
                <a16:creationId xmlns:a16="http://schemas.microsoft.com/office/drawing/2014/main" id="{52A6195F-645A-AA43-99FD-AF2B941136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605400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3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2052" name="Picture 4" descr="Coronavirus pandemic could have caused 40 million deaths if left unchecked  | Imperial News | Imperial College London">
            <a:extLst>
              <a:ext uri="{FF2B5EF4-FFF2-40B4-BE49-F238E27FC236}">
                <a16:creationId xmlns:a16="http://schemas.microsoft.com/office/drawing/2014/main" id="{2BD1DD53-06AC-6B4D-8559-735DB0E942D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217881" y="1778704"/>
            <a:ext cx="3067644" cy="2124343"/>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DE3FC33-C708-F94B-9996-35F38DE7BF72}"/>
              </a:ext>
            </a:extLst>
          </p:cNvPr>
          <p:cNvSpPr txBox="1"/>
          <p:nvPr/>
        </p:nvSpPr>
        <p:spPr>
          <a:xfrm>
            <a:off x="0" y="4056184"/>
            <a:ext cx="3678549" cy="584775"/>
          </a:xfrm>
          <a:prstGeom prst="rect">
            <a:avLst/>
          </a:prstGeom>
          <a:noFill/>
        </p:spPr>
        <p:txBody>
          <a:bodyPr wrap="square" rtlCol="0">
            <a:spAutoFit/>
          </a:bodyPr>
          <a:lstStyle/>
          <a:p>
            <a:r>
              <a:rPr lang="en-GB" sz="1400" dirty="0"/>
              <a:t>(“</a:t>
            </a:r>
            <a:r>
              <a:rPr lang="en-GB" sz="1400" dirty="0" err="1"/>
              <a:t>civid</a:t>
            </a:r>
            <a:r>
              <a:rPr lang="en-GB" sz="1400" dirty="0"/>
              <a:t> 19 - Google Search,” 2020)</a:t>
            </a:r>
            <a:endParaRPr lang="en-FR" sz="1400" dirty="0"/>
          </a:p>
          <a:p>
            <a:endParaRPr lang="en-GB" dirty="0"/>
          </a:p>
        </p:txBody>
      </p:sp>
      <p:sp>
        <p:nvSpPr>
          <p:cNvPr id="8" name="TextBox 7">
            <a:extLst>
              <a:ext uri="{FF2B5EF4-FFF2-40B4-BE49-F238E27FC236}">
                <a16:creationId xmlns:a16="http://schemas.microsoft.com/office/drawing/2014/main" id="{8FF16BA0-65CD-1A42-90DB-25F525E5A7C6}"/>
              </a:ext>
            </a:extLst>
          </p:cNvPr>
          <p:cNvSpPr txBox="1"/>
          <p:nvPr/>
        </p:nvSpPr>
        <p:spPr>
          <a:xfrm>
            <a:off x="3465689" y="880533"/>
            <a:ext cx="8238153" cy="3139321"/>
          </a:xfrm>
          <a:prstGeom prst="rect">
            <a:avLst/>
          </a:prstGeom>
          <a:noFill/>
        </p:spPr>
        <p:txBody>
          <a:bodyPr wrap="none" rtlCol="0">
            <a:spAutoFit/>
          </a:bodyPr>
          <a:lstStyle/>
          <a:p>
            <a:pPr marL="285750" indent="-285750">
              <a:buFont typeface="Arial" panose="020B0604020202020204" pitchFamily="34" charset="0"/>
              <a:buChar char="•"/>
            </a:pPr>
            <a:r>
              <a:rPr lang="en-GB" b="1" dirty="0"/>
              <a:t>COVID -19 is an infectious disease caused by the recently found virus </a:t>
            </a:r>
          </a:p>
          <a:p>
            <a:r>
              <a:rPr lang="en-GB" b="1" dirty="0"/>
              <a:t>     Known as SARS- CoV-2( or Novel Coronavirus)</a:t>
            </a:r>
          </a:p>
          <a:p>
            <a:endParaRPr lang="en-GB" b="1" dirty="0"/>
          </a:p>
          <a:p>
            <a:pPr marL="285750" indent="-285750">
              <a:buFont typeface="Arial" panose="020B0604020202020204" pitchFamily="34" charset="0"/>
              <a:buChar char="•"/>
            </a:pPr>
            <a:r>
              <a:rPr lang="en-GB" b="1" dirty="0"/>
              <a:t>Before the outbreak originated in Wuhan, China on December 2019, </a:t>
            </a:r>
          </a:p>
          <a:p>
            <a:r>
              <a:rPr lang="en-GB" b="1" dirty="0"/>
              <a:t>     There was no information about this virus. </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Now it’s a PANDEMIC </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Over 213 countries have affected by the disease </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Transmission occurs mainly via respiratory route </a:t>
            </a:r>
          </a:p>
        </p:txBody>
      </p:sp>
      <p:sp>
        <p:nvSpPr>
          <p:cNvPr id="9" name="TextBox 8">
            <a:extLst>
              <a:ext uri="{FF2B5EF4-FFF2-40B4-BE49-F238E27FC236}">
                <a16:creationId xmlns:a16="http://schemas.microsoft.com/office/drawing/2014/main" id="{88226E02-C96D-3543-9238-0F05B94D42DF}"/>
              </a:ext>
            </a:extLst>
          </p:cNvPr>
          <p:cNvSpPr txBox="1"/>
          <p:nvPr/>
        </p:nvSpPr>
        <p:spPr>
          <a:xfrm>
            <a:off x="149730" y="1080654"/>
            <a:ext cx="3135795" cy="369332"/>
          </a:xfrm>
          <a:prstGeom prst="rect">
            <a:avLst/>
          </a:prstGeom>
          <a:noFill/>
        </p:spPr>
        <p:txBody>
          <a:bodyPr wrap="none" rtlCol="0">
            <a:spAutoFit/>
          </a:bodyPr>
          <a:lstStyle/>
          <a:p>
            <a:r>
              <a:rPr lang="en-GB" b="1" dirty="0">
                <a:solidFill>
                  <a:srgbClr val="C00000"/>
                </a:solidFill>
              </a:rPr>
              <a:t>Introduction to COVID - 19</a:t>
            </a:r>
          </a:p>
        </p:txBody>
      </p:sp>
      <p:sp>
        <p:nvSpPr>
          <p:cNvPr id="11" name="TextBox 10">
            <a:extLst>
              <a:ext uri="{FF2B5EF4-FFF2-40B4-BE49-F238E27FC236}">
                <a16:creationId xmlns:a16="http://schemas.microsoft.com/office/drawing/2014/main" id="{3F46C601-3B58-3842-B891-0AD918AA7059}"/>
              </a:ext>
            </a:extLst>
          </p:cNvPr>
          <p:cNvSpPr txBox="1"/>
          <p:nvPr/>
        </p:nvSpPr>
        <p:spPr>
          <a:xfrm>
            <a:off x="8936182" y="5320145"/>
            <a:ext cx="2972289" cy="646331"/>
          </a:xfrm>
          <a:prstGeom prst="rect">
            <a:avLst/>
          </a:prstGeom>
          <a:noFill/>
        </p:spPr>
        <p:txBody>
          <a:bodyPr wrap="none" rtlCol="0">
            <a:spAutoFit/>
          </a:bodyPr>
          <a:lstStyle/>
          <a:p>
            <a:r>
              <a:rPr lang="en-GB" dirty="0"/>
              <a:t>(</a:t>
            </a:r>
            <a:r>
              <a:rPr lang="en-GB" dirty="0" err="1"/>
              <a:t>Çevrimkaya</a:t>
            </a:r>
            <a:r>
              <a:rPr lang="en-GB" dirty="0"/>
              <a:t> et al., 2020)</a:t>
            </a:r>
            <a:endParaRPr lang="en-FR" dirty="0"/>
          </a:p>
          <a:p>
            <a:endParaRPr lang="en-GB" dirty="0"/>
          </a:p>
        </p:txBody>
      </p:sp>
      <p:pic>
        <p:nvPicPr>
          <p:cNvPr id="3" name="Audio Recording 15 Nov 2020 at 09:47:50" descr="Audio Recording 15 Nov 2020 at 09:47:50">
            <a:hlinkClick r:id="" action="ppaction://media"/>
            <a:extLst>
              <a:ext uri="{FF2B5EF4-FFF2-40B4-BE49-F238E27FC236}">
                <a16:creationId xmlns:a16="http://schemas.microsoft.com/office/drawing/2014/main" id="{BF7CBC8F-D858-E840-BFB5-D19D4090FB0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57946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4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6">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A686EDF-49B3-ED48-B907-4969F788F1F6}"/>
              </a:ext>
            </a:extLst>
          </p:cNvPr>
          <p:cNvSpPr/>
          <p:nvPr/>
        </p:nvSpPr>
        <p:spPr>
          <a:xfrm>
            <a:off x="386017" y="2524124"/>
            <a:ext cx="3643674" cy="3216276"/>
          </a:xfrm>
          <a:prstGeom prst="rect">
            <a:avLst/>
          </a:prstGeom>
        </p:spPr>
        <p:txBody>
          <a:bodyPr vert="horz" lIns="91440" tIns="45720" rIns="91440" bIns="45720" rtlCol="0" anchor="t">
            <a:normAutofit fontScale="85000" lnSpcReduction="10000"/>
          </a:bodyPr>
          <a:lstStyle/>
          <a:p>
            <a:pPr>
              <a:lnSpc>
                <a:spcPct val="90000"/>
              </a:lnSpc>
              <a:spcBef>
                <a:spcPct val="20000"/>
              </a:spcBef>
              <a:spcAft>
                <a:spcPts val="600"/>
              </a:spcAft>
              <a:buClr>
                <a:schemeClr val="tx1"/>
              </a:buClr>
              <a:buSzPct val="100000"/>
            </a:pPr>
            <a:endParaRPr lang="en-US" sz="1500" b="1" i="0" u="none" strike="noStrike"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285750" indent="-285750">
              <a:lnSpc>
                <a:spcPct val="90000"/>
              </a:lnSpc>
              <a:spcBef>
                <a:spcPct val="20000"/>
              </a:spcBef>
              <a:spcAft>
                <a:spcPts val="600"/>
              </a:spcAft>
              <a:buClr>
                <a:schemeClr val="tx1"/>
              </a:buClr>
              <a:buSzPct val="100000"/>
              <a:buFont typeface="Arial" panose="020B0604020202020204" pitchFamily="34" charset="0"/>
              <a:buChar char="•"/>
            </a:pPr>
            <a:r>
              <a:rPr lang="en-US" sz="1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fall in average daily rate (ADR) and revenue per available room (</a:t>
            </a:r>
            <a:r>
              <a:rPr lang="en-US" sz="1600" b="1" cap="small" dirty="0" err="1">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RevPar</a:t>
            </a:r>
            <a:r>
              <a:rPr lang="en-US" sz="1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a:t>
            </a:r>
          </a:p>
          <a:p>
            <a:pPr>
              <a:lnSpc>
                <a:spcPct val="90000"/>
              </a:lnSpc>
              <a:spcBef>
                <a:spcPct val="20000"/>
              </a:spcBef>
              <a:spcAft>
                <a:spcPts val="600"/>
              </a:spcAft>
              <a:buClr>
                <a:schemeClr val="tx1"/>
              </a:buClr>
              <a:buSzPct val="100000"/>
            </a:pPr>
            <a:endParaRPr lang="en-US" sz="1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457200" indent="-457200">
              <a:lnSpc>
                <a:spcPct val="90000"/>
              </a:lnSpc>
              <a:spcBef>
                <a:spcPct val="20000"/>
              </a:spcBef>
              <a:spcAft>
                <a:spcPts val="600"/>
              </a:spcAft>
              <a:buClr>
                <a:schemeClr val="tx1"/>
              </a:buClr>
              <a:buSzPct val="100000"/>
              <a:buFont typeface="Arial"/>
              <a:buChar char="•"/>
            </a:pPr>
            <a:r>
              <a:rPr lang="en-US" sz="1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Permanent closures of hotels </a:t>
            </a:r>
          </a:p>
          <a:p>
            <a:pPr marL="457200" indent="-457200">
              <a:lnSpc>
                <a:spcPct val="90000"/>
              </a:lnSpc>
              <a:spcBef>
                <a:spcPct val="20000"/>
              </a:spcBef>
              <a:spcAft>
                <a:spcPts val="600"/>
              </a:spcAft>
              <a:buClr>
                <a:schemeClr val="tx1"/>
              </a:buClr>
              <a:buSzPct val="100000"/>
              <a:buFont typeface="Arial"/>
              <a:buChar char="•"/>
            </a:pPr>
            <a:endParaRPr lang="en-US" sz="1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457200" indent="-457200">
              <a:lnSpc>
                <a:spcPct val="90000"/>
              </a:lnSpc>
              <a:spcBef>
                <a:spcPct val="20000"/>
              </a:spcBef>
              <a:spcAft>
                <a:spcPts val="600"/>
              </a:spcAft>
              <a:buClr>
                <a:schemeClr val="tx1"/>
              </a:buClr>
              <a:buSzPct val="100000"/>
              <a:buFont typeface="Arial"/>
              <a:buChar char="•"/>
            </a:pPr>
            <a:r>
              <a:rPr lang="en-US" sz="1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Mass Job Losses</a:t>
            </a:r>
          </a:p>
          <a:p>
            <a:pPr marL="457200" indent="-457200">
              <a:lnSpc>
                <a:spcPct val="90000"/>
              </a:lnSpc>
              <a:spcBef>
                <a:spcPct val="20000"/>
              </a:spcBef>
              <a:spcAft>
                <a:spcPts val="600"/>
              </a:spcAft>
              <a:buClr>
                <a:schemeClr val="tx1"/>
              </a:buClr>
              <a:buSzPct val="100000"/>
              <a:buFont typeface="Arial"/>
              <a:buChar char="•"/>
            </a:pPr>
            <a:endParaRPr lang="en-US" sz="1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457200" indent="-457200">
              <a:lnSpc>
                <a:spcPct val="90000"/>
              </a:lnSpc>
              <a:spcBef>
                <a:spcPct val="20000"/>
              </a:spcBef>
              <a:spcAft>
                <a:spcPts val="600"/>
              </a:spcAft>
              <a:buClr>
                <a:schemeClr val="tx1"/>
              </a:buClr>
              <a:buSzPct val="100000"/>
              <a:buFont typeface="Arial"/>
              <a:buChar char="•"/>
            </a:pPr>
            <a:r>
              <a:rPr lang="en-US" sz="1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Economical Down -Turn  </a:t>
            </a:r>
          </a:p>
          <a:p>
            <a:pPr marL="457200" indent="-457200">
              <a:lnSpc>
                <a:spcPct val="90000"/>
              </a:lnSpc>
              <a:spcBef>
                <a:spcPct val="20000"/>
              </a:spcBef>
              <a:spcAft>
                <a:spcPts val="600"/>
              </a:spcAft>
              <a:buClr>
                <a:schemeClr val="tx1"/>
              </a:buClr>
              <a:buSzPct val="100000"/>
              <a:buFont typeface="Arial"/>
              <a:buChar char="•"/>
            </a:pPr>
            <a:endParaRPr lang="en-US" sz="1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457200" indent="-457200">
              <a:lnSpc>
                <a:spcPct val="90000"/>
              </a:lnSpc>
              <a:spcBef>
                <a:spcPct val="20000"/>
              </a:spcBef>
              <a:spcAft>
                <a:spcPts val="600"/>
              </a:spcAft>
              <a:buClr>
                <a:schemeClr val="tx1"/>
              </a:buClr>
              <a:buSzPct val="100000"/>
              <a:buFont typeface="Arial"/>
              <a:buChar char="•"/>
            </a:pPr>
            <a:r>
              <a:rPr lang="en-US" sz="1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Stress on supply chains of essential commodities </a:t>
            </a:r>
          </a:p>
        </p:txBody>
      </p:sp>
      <p:pic>
        <p:nvPicPr>
          <p:cNvPr id="3074" name="Picture 2" descr="COVID-19 - The impact on the UK Hotel Market and its forecast recovery">
            <a:extLst>
              <a:ext uri="{FF2B5EF4-FFF2-40B4-BE49-F238E27FC236}">
                <a16:creationId xmlns:a16="http://schemas.microsoft.com/office/drawing/2014/main" id="{B864AF47-D637-894B-9391-CA0BB14F6C4B}"/>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4703994" y="2169667"/>
            <a:ext cx="6916633" cy="3925189"/>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936BBEB-B5DA-224A-B2D3-EFA99037964C}"/>
              </a:ext>
            </a:extLst>
          </p:cNvPr>
          <p:cNvSpPr txBox="1"/>
          <p:nvPr/>
        </p:nvSpPr>
        <p:spPr>
          <a:xfrm>
            <a:off x="1972916" y="257176"/>
            <a:ext cx="8246168" cy="341632"/>
          </a:xfrm>
          <a:prstGeom prst="rect">
            <a:avLst/>
          </a:prstGeom>
          <a:noFill/>
        </p:spPr>
        <p:txBody>
          <a:bodyPr wrap="none" rtlCol="0">
            <a:spAutoFit/>
          </a:bodyPr>
          <a:lstStyle/>
          <a:p>
            <a:pPr>
              <a:lnSpc>
                <a:spcPct val="90000"/>
              </a:lnSpc>
              <a:spcBef>
                <a:spcPct val="20000"/>
              </a:spcBef>
              <a:spcAft>
                <a:spcPts val="600"/>
              </a:spcAft>
              <a:buClr>
                <a:schemeClr val="tx1"/>
              </a:buClr>
              <a:buSzPct val="100000"/>
            </a:pPr>
            <a:r>
              <a:rPr lang="en-US" b="1" u="sng"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HOW THE CORONAVIRUS OUTBREAK HAS IMPACTED THE UK Hotel SECTOR</a:t>
            </a:r>
          </a:p>
        </p:txBody>
      </p:sp>
      <p:sp>
        <p:nvSpPr>
          <p:cNvPr id="6" name="TextBox 5">
            <a:extLst>
              <a:ext uri="{FF2B5EF4-FFF2-40B4-BE49-F238E27FC236}">
                <a16:creationId xmlns:a16="http://schemas.microsoft.com/office/drawing/2014/main" id="{87D90ABA-BD62-C44C-9D0D-196FF9532A1B}"/>
              </a:ext>
            </a:extLst>
          </p:cNvPr>
          <p:cNvSpPr txBox="1"/>
          <p:nvPr/>
        </p:nvSpPr>
        <p:spPr>
          <a:xfrm>
            <a:off x="5143500" y="6277658"/>
            <a:ext cx="5371983" cy="584775"/>
          </a:xfrm>
          <a:prstGeom prst="rect">
            <a:avLst/>
          </a:prstGeom>
          <a:noFill/>
        </p:spPr>
        <p:txBody>
          <a:bodyPr wrap="none" rtlCol="0">
            <a:spAutoFit/>
          </a:bodyPr>
          <a:lstStyle/>
          <a:p>
            <a:r>
              <a:rPr lang="en-GB" sz="1400" dirty="0"/>
              <a:t>(“how UK hotel industry hit by CIVID - Google Search,” 2020)</a:t>
            </a:r>
            <a:endParaRPr lang="en-FR" sz="1400" dirty="0"/>
          </a:p>
          <a:p>
            <a:endParaRPr lang="en-GB" dirty="0"/>
          </a:p>
        </p:txBody>
      </p:sp>
      <p:sp>
        <p:nvSpPr>
          <p:cNvPr id="8" name="TextBox 7">
            <a:extLst>
              <a:ext uri="{FF2B5EF4-FFF2-40B4-BE49-F238E27FC236}">
                <a16:creationId xmlns:a16="http://schemas.microsoft.com/office/drawing/2014/main" id="{4B7BA2D1-CD09-D24B-B219-07BFC73B8D54}"/>
              </a:ext>
            </a:extLst>
          </p:cNvPr>
          <p:cNvSpPr txBox="1"/>
          <p:nvPr/>
        </p:nvSpPr>
        <p:spPr>
          <a:xfrm>
            <a:off x="971550" y="868680"/>
            <a:ext cx="10025501" cy="646331"/>
          </a:xfrm>
          <a:prstGeom prst="rect">
            <a:avLst/>
          </a:prstGeom>
          <a:noFill/>
        </p:spPr>
        <p:txBody>
          <a:bodyPr wrap="none" rtlCol="0">
            <a:spAutoFit/>
          </a:bodyPr>
          <a:lstStyle/>
          <a:p>
            <a:r>
              <a:rPr lang="en-GB" dirty="0"/>
              <a:t>Many hotels have been largely impacted by COVID due to government lockdown RULE</a:t>
            </a:r>
          </a:p>
          <a:p>
            <a:r>
              <a:rPr lang="en-GB" dirty="0"/>
              <a:t> Therefore, can be expected a shrinkage of the country’s GDP FY -2 – 5 %</a:t>
            </a:r>
          </a:p>
        </p:txBody>
      </p:sp>
      <p:sp>
        <p:nvSpPr>
          <p:cNvPr id="9" name="TextBox 8">
            <a:extLst>
              <a:ext uri="{FF2B5EF4-FFF2-40B4-BE49-F238E27FC236}">
                <a16:creationId xmlns:a16="http://schemas.microsoft.com/office/drawing/2014/main" id="{3D43BFF6-CE71-DB47-9F77-BD7EBF71E4DE}"/>
              </a:ext>
            </a:extLst>
          </p:cNvPr>
          <p:cNvSpPr txBox="1"/>
          <p:nvPr/>
        </p:nvSpPr>
        <p:spPr>
          <a:xfrm>
            <a:off x="386017" y="6211669"/>
            <a:ext cx="1681871" cy="646331"/>
          </a:xfrm>
          <a:prstGeom prst="rect">
            <a:avLst/>
          </a:prstGeom>
          <a:noFill/>
        </p:spPr>
        <p:txBody>
          <a:bodyPr wrap="none" rtlCol="0">
            <a:spAutoFit/>
          </a:bodyPr>
          <a:lstStyle/>
          <a:p>
            <a:r>
              <a:rPr lang="en-GB" sz="1400" dirty="0"/>
              <a:t>(Hao et al., 2020</a:t>
            </a:r>
            <a:r>
              <a:rPr lang="en-GB" dirty="0"/>
              <a:t>)</a:t>
            </a:r>
            <a:endParaRPr lang="en-FR" dirty="0"/>
          </a:p>
          <a:p>
            <a:endParaRPr lang="en-GB" dirty="0"/>
          </a:p>
        </p:txBody>
      </p:sp>
      <p:pic>
        <p:nvPicPr>
          <p:cNvPr id="2" name="Audio Recording 15 Nov 2020 at 10:02:01" descr="Audio Recording 15 Nov 2020 at 10:02:01">
            <a:hlinkClick r:id="" action="ppaction://media"/>
            <a:extLst>
              <a:ext uri="{FF2B5EF4-FFF2-40B4-BE49-F238E27FC236}">
                <a16:creationId xmlns:a16="http://schemas.microsoft.com/office/drawing/2014/main" id="{A3676A40-2C77-D048-8F3C-3E47DBC9DA9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689600" y="3022600"/>
            <a:ext cx="812800" cy="812800"/>
          </a:xfrm>
          <a:prstGeom prst="rect">
            <a:avLst/>
          </a:prstGeom>
        </p:spPr>
      </p:pic>
      <p:pic>
        <p:nvPicPr>
          <p:cNvPr id="7" name="Audio Recording 15 Nov 2020 at 10:10:30" descr="Audio Recording 15 Nov 2020 at 10:10:30">
            <a:hlinkClick r:id="" action="ppaction://media"/>
            <a:extLst>
              <a:ext uri="{FF2B5EF4-FFF2-40B4-BE49-F238E27FC236}">
                <a16:creationId xmlns:a16="http://schemas.microsoft.com/office/drawing/2014/main" id="{B2E79B11-D26A-1448-89A8-DE72E0824F6E}"/>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2207854" y="1646455"/>
            <a:ext cx="812800" cy="812800"/>
          </a:xfrm>
          <a:prstGeom prst="rect">
            <a:avLst/>
          </a:prstGeom>
        </p:spPr>
      </p:pic>
    </p:spTree>
    <p:extLst>
      <p:ext uri="{BB962C8B-B14F-4D97-AF65-F5344CB8AC3E}">
        <p14:creationId xmlns:p14="http://schemas.microsoft.com/office/powerpoint/2010/main" val="309379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128"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5136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audio>
              <p:cMediaNode vol="80000">
                <p:cTn id="12"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C13AAC-53EF-F840-AF22-CCF773C49805}"/>
              </a:ext>
            </a:extLst>
          </p:cNvPr>
          <p:cNvSpPr txBox="1"/>
          <p:nvPr/>
        </p:nvSpPr>
        <p:spPr>
          <a:xfrm>
            <a:off x="3064885" y="0"/>
            <a:ext cx="4679486" cy="584775"/>
          </a:xfrm>
          <a:prstGeom prst="rect">
            <a:avLst/>
          </a:prstGeom>
          <a:noFill/>
        </p:spPr>
        <p:txBody>
          <a:bodyPr wrap="none" rtlCol="0">
            <a:spAutoFit/>
          </a:bodyPr>
          <a:lstStyle/>
          <a:p>
            <a:r>
              <a:rPr lang="en-GB" sz="3200" b="1" dirty="0"/>
              <a:t>Disaster management </a:t>
            </a:r>
            <a:endParaRPr lang="en-GB" sz="3200" dirty="0"/>
          </a:p>
        </p:txBody>
      </p:sp>
      <p:sp>
        <p:nvSpPr>
          <p:cNvPr id="5" name="TextBox 4">
            <a:extLst>
              <a:ext uri="{FF2B5EF4-FFF2-40B4-BE49-F238E27FC236}">
                <a16:creationId xmlns:a16="http://schemas.microsoft.com/office/drawing/2014/main" id="{A2075E70-EAC9-E44C-987C-CCC4CF484616}"/>
              </a:ext>
            </a:extLst>
          </p:cNvPr>
          <p:cNvSpPr txBox="1"/>
          <p:nvPr/>
        </p:nvSpPr>
        <p:spPr>
          <a:xfrm>
            <a:off x="328393" y="765005"/>
            <a:ext cx="4136069" cy="369332"/>
          </a:xfrm>
          <a:prstGeom prst="rect">
            <a:avLst/>
          </a:prstGeom>
          <a:noFill/>
        </p:spPr>
        <p:txBody>
          <a:bodyPr wrap="none" rtlCol="0">
            <a:spAutoFit/>
          </a:bodyPr>
          <a:lstStyle/>
          <a:p>
            <a:r>
              <a:rPr lang="en-GB" b="1" u="sng" dirty="0"/>
              <a:t>Here are best practise suggestions </a:t>
            </a:r>
            <a:r>
              <a:rPr lang="en-GB" dirty="0"/>
              <a:t>:</a:t>
            </a:r>
          </a:p>
        </p:txBody>
      </p:sp>
      <p:sp>
        <p:nvSpPr>
          <p:cNvPr id="6" name="TextBox 5">
            <a:extLst>
              <a:ext uri="{FF2B5EF4-FFF2-40B4-BE49-F238E27FC236}">
                <a16:creationId xmlns:a16="http://schemas.microsoft.com/office/drawing/2014/main" id="{DB0202E5-F667-9242-923C-C28667FABA20}"/>
              </a:ext>
            </a:extLst>
          </p:cNvPr>
          <p:cNvSpPr txBox="1"/>
          <p:nvPr/>
        </p:nvSpPr>
        <p:spPr>
          <a:xfrm>
            <a:off x="800320" y="1314567"/>
            <a:ext cx="11014554" cy="6463308"/>
          </a:xfrm>
          <a:prstGeom prst="rect">
            <a:avLst/>
          </a:prstGeom>
          <a:noFill/>
        </p:spPr>
        <p:txBody>
          <a:bodyPr wrap="none" rtlCol="0">
            <a:spAutoFit/>
          </a:bodyPr>
          <a:lstStyle/>
          <a:p>
            <a:pPr marL="342900" indent="-342900">
              <a:buAutoNum type="arabicPeriod"/>
            </a:pPr>
            <a:r>
              <a:rPr lang="en-GB" dirty="0"/>
              <a:t>Anticipation of a crisis and disaster </a:t>
            </a:r>
          </a:p>
          <a:p>
            <a:pPr marL="342900" indent="-342900">
              <a:buFont typeface="Wingdings" pitchFamily="2" charset="2"/>
              <a:buChar char="Ø"/>
            </a:pPr>
            <a:endParaRPr lang="en-GB" dirty="0"/>
          </a:p>
          <a:p>
            <a:pPr marL="342900" indent="-342900">
              <a:buFont typeface="Wingdings" pitchFamily="2" charset="2"/>
              <a:buChar char="Ø"/>
            </a:pPr>
            <a:r>
              <a:rPr lang="en-GB" dirty="0"/>
              <a:t>Hoteliers should consider with natural hazards are most likely to occur in the area</a:t>
            </a:r>
          </a:p>
          <a:p>
            <a:pPr marL="342900" indent="-342900">
              <a:buFont typeface="Wingdings" pitchFamily="2" charset="2"/>
              <a:buChar char="Ø"/>
            </a:pPr>
            <a:endParaRPr lang="en-GB" dirty="0"/>
          </a:p>
          <a:p>
            <a:pPr marL="342900" indent="-342900">
              <a:buFont typeface="Wingdings" pitchFamily="2" charset="2"/>
              <a:buChar char="Ø"/>
            </a:pPr>
            <a:r>
              <a:rPr lang="en-GB" dirty="0"/>
              <a:t>Hotel should frequently evaluate probable crisis's and prepare to the worse scenario </a:t>
            </a:r>
          </a:p>
          <a:p>
            <a:pPr marL="342900" indent="-342900">
              <a:buFont typeface="Wingdings" pitchFamily="2" charset="2"/>
              <a:buChar char="Ø"/>
            </a:pPr>
            <a:endParaRPr lang="en-GB" dirty="0"/>
          </a:p>
          <a:p>
            <a:pPr marL="342900" indent="-342900">
              <a:buAutoNum type="arabicPeriod" startAt="2"/>
            </a:pPr>
            <a:r>
              <a:rPr lang="en-GB" dirty="0"/>
              <a:t>Establish a crisis management team </a:t>
            </a:r>
          </a:p>
          <a:p>
            <a:pPr marL="285750" indent="-285750">
              <a:buFont typeface="Wingdings" pitchFamily="2" charset="2"/>
              <a:buChar char="Ø"/>
            </a:pPr>
            <a:endParaRPr lang="en-GB" dirty="0"/>
          </a:p>
          <a:p>
            <a:pPr marL="285750" indent="-285750">
              <a:buFont typeface="Wingdings" pitchFamily="2" charset="2"/>
              <a:buChar char="Ø"/>
            </a:pPr>
            <a:r>
              <a:rPr lang="en-GB" dirty="0"/>
              <a:t>Establish crisis crisis management team with specific roles and responsibilities </a:t>
            </a:r>
          </a:p>
          <a:p>
            <a:pPr marL="285750" indent="-285750">
              <a:buFont typeface="Wingdings" pitchFamily="2" charset="2"/>
              <a:buChar char="Ø"/>
            </a:pPr>
            <a:endParaRPr lang="en-GB" dirty="0"/>
          </a:p>
          <a:p>
            <a:r>
              <a:rPr lang="en-GB" b="1" i="1" u="sng" dirty="0"/>
              <a:t>Mainly focus on </a:t>
            </a:r>
          </a:p>
          <a:p>
            <a:endParaRPr lang="en-GB" b="1" dirty="0"/>
          </a:p>
          <a:p>
            <a:pPr marL="285750" indent="-285750">
              <a:buFont typeface="Arial" panose="020B0604020202020204" pitchFamily="34" charset="0"/>
              <a:buChar char="•"/>
            </a:pPr>
            <a:r>
              <a:rPr lang="en-GB" b="1" dirty="0"/>
              <a:t>Cost Reduction</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Push and Relaunch Local Market, </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Price Reduction, </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Preparation of Contingency Plans and Human Resource Policies.            	</a:t>
            </a:r>
            <a:r>
              <a:rPr lang="en-GB" dirty="0"/>
              <a:t>(Jiang and Wen, 2020)</a:t>
            </a:r>
            <a:endParaRPr lang="en-FR" dirty="0"/>
          </a:p>
          <a:p>
            <a:pPr marL="285750" indent="-285750">
              <a:buFont typeface="Arial" panose="020B0604020202020204" pitchFamily="34" charset="0"/>
              <a:buChar char="•"/>
            </a:pPr>
            <a:endParaRPr lang="en-GB" b="1" dirty="0"/>
          </a:p>
          <a:p>
            <a:endParaRPr lang="en-GB" b="1" dirty="0"/>
          </a:p>
          <a:p>
            <a:pPr marL="285750" indent="-285750">
              <a:buFont typeface="Wingdings" pitchFamily="2" charset="2"/>
              <a:buChar char="Ø"/>
            </a:pPr>
            <a:endParaRPr lang="en-GB" dirty="0"/>
          </a:p>
          <a:p>
            <a:pPr marL="342900" indent="-342900">
              <a:buFont typeface="+mj-lt"/>
              <a:buAutoNum type="arabicPeriod"/>
            </a:pPr>
            <a:endParaRPr lang="en-GB" dirty="0"/>
          </a:p>
        </p:txBody>
      </p:sp>
      <p:pic>
        <p:nvPicPr>
          <p:cNvPr id="7" name="Audio Recording 15 Nov 2020 at 10:44:06" descr="Audio Recording 15 Nov 2020 at 10:44:06">
            <a:hlinkClick r:id="" action="ppaction://media"/>
            <a:extLst>
              <a:ext uri="{FF2B5EF4-FFF2-40B4-BE49-F238E27FC236}">
                <a16:creationId xmlns:a16="http://schemas.microsoft.com/office/drawing/2014/main" id="{C2C3645D-E716-7143-AFC7-9A345688C0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13849" y="284504"/>
            <a:ext cx="812800" cy="812800"/>
          </a:xfrm>
          <a:prstGeom prst="rect">
            <a:avLst/>
          </a:prstGeom>
        </p:spPr>
      </p:pic>
    </p:spTree>
    <p:extLst>
      <p:ext uri="{BB962C8B-B14F-4D97-AF65-F5344CB8AC3E}">
        <p14:creationId xmlns:p14="http://schemas.microsoft.com/office/powerpoint/2010/main" val="2761563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054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AB1D515-FC34-934C-8042-AC0B7E11AA2A}"/>
              </a:ext>
            </a:extLst>
          </p:cNvPr>
          <p:cNvSpPr/>
          <p:nvPr/>
        </p:nvSpPr>
        <p:spPr>
          <a:xfrm>
            <a:off x="2269471" y="149463"/>
            <a:ext cx="7653057" cy="751424"/>
          </a:xfrm>
          <a:prstGeom prst="rect">
            <a:avLst/>
          </a:prstGeom>
        </p:spPr>
        <p:txBody>
          <a:bodyPr wrap="none">
            <a:spAutoFit/>
          </a:bodyPr>
          <a:lstStyle/>
          <a:p>
            <a:pPr lvl="0" algn="just">
              <a:lnSpc>
                <a:spcPct val="150000"/>
              </a:lnSpc>
              <a:spcAft>
                <a:spcPts val="0"/>
              </a:spcAft>
              <a:buSzPts val="1400"/>
            </a:pPr>
            <a:r>
              <a:rPr lang="en-GB" sz="3200" b="1" u="sng" dirty="0">
                <a:latin typeface="Arial" panose="020B0604020202020204" pitchFamily="34" charset="0"/>
                <a:ea typeface="Calibri" panose="020F0502020204030204" pitchFamily="34" charset="0"/>
                <a:cs typeface="Times New Roman" panose="02020603050405020304" pitchFamily="18" charset="0"/>
              </a:rPr>
              <a:t>Post COVID – 19 Global Hotel Industry</a:t>
            </a:r>
            <a:endParaRPr lang="en-FR" sz="3200" u="sng"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DD8A9B8E-115C-FD49-BC9B-2B1AC296574E}"/>
              </a:ext>
            </a:extLst>
          </p:cNvPr>
          <p:cNvSpPr txBox="1"/>
          <p:nvPr/>
        </p:nvSpPr>
        <p:spPr>
          <a:xfrm>
            <a:off x="1039906" y="2043953"/>
            <a:ext cx="4124847" cy="3108543"/>
          </a:xfrm>
          <a:prstGeom prst="rect">
            <a:avLst/>
          </a:prstGeom>
          <a:noFill/>
        </p:spPr>
        <p:txBody>
          <a:bodyPr wrap="none" rtlCol="0">
            <a:spAutoFit/>
          </a:bodyPr>
          <a:lstStyle/>
          <a:p>
            <a:pPr marL="285750" indent="-285750">
              <a:buFont typeface="Arial" panose="020B0604020202020204" pitchFamily="34" charset="0"/>
              <a:buChar char="•"/>
            </a:pPr>
            <a:r>
              <a:rPr lang="en-GB" sz="2800" dirty="0"/>
              <a:t>Rapid Innovation</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Brand Management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Market Positioning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Space Utilisation </a:t>
            </a:r>
          </a:p>
        </p:txBody>
      </p:sp>
      <p:sp>
        <p:nvSpPr>
          <p:cNvPr id="6" name="TextBox 5">
            <a:extLst>
              <a:ext uri="{FF2B5EF4-FFF2-40B4-BE49-F238E27FC236}">
                <a16:creationId xmlns:a16="http://schemas.microsoft.com/office/drawing/2014/main" id="{C829B289-C2EE-9F42-B14A-33E5C41EE5AD}"/>
              </a:ext>
            </a:extLst>
          </p:cNvPr>
          <p:cNvSpPr txBox="1"/>
          <p:nvPr/>
        </p:nvSpPr>
        <p:spPr>
          <a:xfrm>
            <a:off x="803563" y="6082145"/>
            <a:ext cx="2247731" cy="369332"/>
          </a:xfrm>
          <a:prstGeom prst="rect">
            <a:avLst/>
          </a:prstGeom>
          <a:noFill/>
        </p:spPr>
        <p:txBody>
          <a:bodyPr wrap="none" rtlCol="0">
            <a:spAutoFit/>
          </a:bodyPr>
          <a:lstStyle/>
          <a:p>
            <a:r>
              <a:rPr lang="en-GB" dirty="0"/>
              <a:t>(Song et al., 202</a:t>
            </a:r>
            <a:r>
              <a:rPr lang="en-FR" dirty="0"/>
              <a:t>0)</a:t>
            </a:r>
            <a:endParaRPr lang="en-GB" dirty="0"/>
          </a:p>
        </p:txBody>
      </p:sp>
      <p:pic>
        <p:nvPicPr>
          <p:cNvPr id="3" name="Audio Recording 15 Nov 2020 at 10:55:35" descr="Audio Recording 15 Nov 2020 at 10:55:35">
            <a:hlinkClick r:id="" action="ppaction://media"/>
            <a:extLst>
              <a:ext uri="{FF2B5EF4-FFF2-40B4-BE49-F238E27FC236}">
                <a16:creationId xmlns:a16="http://schemas.microsoft.com/office/drawing/2014/main" id="{DF0229B8-2631-EA40-AB36-607508F2A9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603538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3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9BECCD5-AD3F-8C40-89F7-EF24B5E96735}"/>
              </a:ext>
            </a:extLst>
          </p:cNvPr>
          <p:cNvSpPr txBox="1"/>
          <p:nvPr/>
        </p:nvSpPr>
        <p:spPr>
          <a:xfrm>
            <a:off x="1900518" y="340658"/>
            <a:ext cx="8850500" cy="861774"/>
          </a:xfrm>
          <a:prstGeom prst="rect">
            <a:avLst/>
          </a:prstGeom>
          <a:noFill/>
        </p:spPr>
        <p:txBody>
          <a:bodyPr wrap="none" rtlCol="0">
            <a:spAutoFit/>
          </a:bodyPr>
          <a:lstStyle/>
          <a:p>
            <a:r>
              <a:rPr lang="en-GB" sz="3200" b="1" u="sng" dirty="0"/>
              <a:t>Product Design and Investment Preference </a:t>
            </a:r>
            <a:endParaRPr lang="en-FR" sz="3200" b="1" u="sng" dirty="0"/>
          </a:p>
          <a:p>
            <a:endParaRPr lang="en-GB" b="1" dirty="0"/>
          </a:p>
        </p:txBody>
      </p:sp>
      <p:sp>
        <p:nvSpPr>
          <p:cNvPr id="8" name="TextBox 7">
            <a:extLst>
              <a:ext uri="{FF2B5EF4-FFF2-40B4-BE49-F238E27FC236}">
                <a16:creationId xmlns:a16="http://schemas.microsoft.com/office/drawing/2014/main" id="{3CD0694E-0689-3744-B10E-6800E8EA49B9}"/>
              </a:ext>
            </a:extLst>
          </p:cNvPr>
          <p:cNvSpPr txBox="1"/>
          <p:nvPr/>
        </p:nvSpPr>
        <p:spPr>
          <a:xfrm>
            <a:off x="789709" y="5237018"/>
            <a:ext cx="2704587" cy="646331"/>
          </a:xfrm>
          <a:prstGeom prst="rect">
            <a:avLst/>
          </a:prstGeom>
          <a:noFill/>
        </p:spPr>
        <p:txBody>
          <a:bodyPr wrap="none" rtlCol="0">
            <a:spAutoFit/>
          </a:bodyPr>
          <a:lstStyle/>
          <a:p>
            <a:r>
              <a:rPr lang="en-GB" dirty="0"/>
              <a:t>(Jiang and Wen, 2020)</a:t>
            </a:r>
            <a:endParaRPr lang="en-FR" dirty="0"/>
          </a:p>
          <a:p>
            <a:endParaRPr lang="en-GB" dirty="0"/>
          </a:p>
        </p:txBody>
      </p:sp>
      <p:graphicFrame>
        <p:nvGraphicFramePr>
          <p:cNvPr id="12" name="TextBox 4">
            <a:extLst>
              <a:ext uri="{FF2B5EF4-FFF2-40B4-BE49-F238E27FC236}">
                <a16:creationId xmlns:a16="http://schemas.microsoft.com/office/drawing/2014/main" id="{03956D46-42AA-4991-B403-D126F7C022CE}"/>
              </a:ext>
            </a:extLst>
          </p:cNvPr>
          <p:cNvGraphicFramePr/>
          <p:nvPr/>
        </p:nvGraphicFramePr>
        <p:xfrm>
          <a:off x="754380" y="1440180"/>
          <a:ext cx="10977685" cy="25853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Recording 15 Nov 2020 at 11:06:01" descr="Audio Recording 15 Nov 2020 at 11:06:01">
            <a:hlinkClick r:id="" action="ppaction://media"/>
            <a:extLst>
              <a:ext uri="{FF2B5EF4-FFF2-40B4-BE49-F238E27FC236}">
                <a16:creationId xmlns:a16="http://schemas.microsoft.com/office/drawing/2014/main" id="{43D8E2C5-1774-2B48-9572-3944A16548B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045435" y="5425703"/>
            <a:ext cx="812800" cy="812800"/>
          </a:xfrm>
          <a:prstGeom prst="rect">
            <a:avLst/>
          </a:prstGeom>
        </p:spPr>
      </p:pic>
    </p:spTree>
    <p:extLst>
      <p:ext uri="{BB962C8B-B14F-4D97-AF65-F5344CB8AC3E}">
        <p14:creationId xmlns:p14="http://schemas.microsoft.com/office/powerpoint/2010/main" val="164306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4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09C03A-1EA1-944B-BAC5-0A3832ED0314}"/>
              </a:ext>
            </a:extLst>
          </p:cNvPr>
          <p:cNvSpPr/>
          <p:nvPr/>
        </p:nvSpPr>
        <p:spPr>
          <a:xfrm>
            <a:off x="542270" y="1327377"/>
            <a:ext cx="6707285" cy="4203246"/>
          </a:xfrm>
          <a:prstGeom prst="rect">
            <a:avLst/>
          </a:prstGeom>
        </p:spPr>
        <p:txBody>
          <a:bodyPr vert="horz" lIns="91440" tIns="45720" rIns="91440" bIns="45720" rtlCol="0" anchor="t">
            <a:normAutofit fontScale="70000" lnSpcReduction="20000"/>
          </a:bodyPr>
          <a:lstStyle/>
          <a:p>
            <a:pPr marL="285750" indent="-285750">
              <a:lnSpc>
                <a:spcPct val="90000"/>
              </a:lnSpc>
              <a:spcBef>
                <a:spcPct val="20000"/>
              </a:spcBef>
              <a:spcAft>
                <a:spcPts val="600"/>
              </a:spcAft>
              <a:buClr>
                <a:schemeClr val="tx1"/>
              </a:buClr>
              <a:buSzPct val="100000"/>
              <a:buFont typeface="Arial"/>
              <a:buChar char="•"/>
            </a:pPr>
            <a:endParaRPr lang="en-US" sz="9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285750" indent="-285750">
              <a:lnSpc>
                <a:spcPct val="90000"/>
              </a:lnSpc>
              <a:spcBef>
                <a:spcPct val="20000"/>
              </a:spcBef>
              <a:spcAft>
                <a:spcPts val="600"/>
              </a:spcAft>
              <a:buClr>
                <a:schemeClr val="tx1"/>
              </a:buClr>
              <a:buSzPct val="100000"/>
              <a:buFont typeface="Arial"/>
              <a:buChar char="•"/>
            </a:pPr>
            <a:r>
              <a:rPr lang="en-US" sz="2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Adopting Artificial Intelligence and robotics in hotels especially comes to high contact scenarios can protect guests and frontline service staff. </a:t>
            </a:r>
          </a:p>
          <a:p>
            <a:pPr>
              <a:lnSpc>
                <a:spcPct val="90000"/>
              </a:lnSpc>
              <a:spcBef>
                <a:spcPct val="20000"/>
              </a:spcBef>
              <a:spcAft>
                <a:spcPts val="600"/>
              </a:spcAft>
              <a:buClr>
                <a:schemeClr val="tx1"/>
              </a:buClr>
              <a:buSzPct val="100000"/>
              <a:buFont typeface="Arial"/>
              <a:buChar char="•"/>
            </a:pPr>
            <a:endParaRPr lang="en-US" sz="2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285750" indent="-285750">
              <a:lnSpc>
                <a:spcPct val="90000"/>
              </a:lnSpc>
              <a:spcBef>
                <a:spcPct val="20000"/>
              </a:spcBef>
              <a:spcAft>
                <a:spcPts val="600"/>
              </a:spcAft>
              <a:buClr>
                <a:schemeClr val="tx1"/>
              </a:buClr>
              <a:buSzPct val="100000"/>
              <a:buFont typeface="Arial"/>
              <a:buChar char="•"/>
            </a:pPr>
            <a:r>
              <a:rPr lang="en-US" sz="2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COVID-19 outbreak can thus be expected to accelerate the penetration of AI and robotics technology into the hospitality industry. Specifically, more hotels are likely to adopt “unmanned  devices and use robots to provide completely contactless service. </a:t>
            </a:r>
          </a:p>
          <a:p>
            <a:pPr marL="285750" indent="-285750">
              <a:lnSpc>
                <a:spcPct val="90000"/>
              </a:lnSpc>
              <a:spcBef>
                <a:spcPct val="20000"/>
              </a:spcBef>
              <a:spcAft>
                <a:spcPts val="600"/>
              </a:spcAft>
              <a:buClr>
                <a:schemeClr val="tx1"/>
              </a:buClr>
              <a:buSzPct val="100000"/>
              <a:buFont typeface="Arial"/>
              <a:buChar char="•"/>
            </a:pPr>
            <a:endParaRPr lang="en-US" sz="2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285750" indent="-285750">
              <a:lnSpc>
                <a:spcPct val="90000"/>
              </a:lnSpc>
              <a:spcBef>
                <a:spcPct val="20000"/>
              </a:spcBef>
              <a:spcAft>
                <a:spcPts val="600"/>
              </a:spcAft>
              <a:buClr>
                <a:schemeClr val="tx1"/>
              </a:buClr>
              <a:buSzPct val="100000"/>
              <a:buFont typeface="Arial"/>
              <a:buChar char="•"/>
            </a:pPr>
            <a:r>
              <a:rPr lang="en-US" sz="26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It is anticipated that robot receptionists, facial scan check-ins, voice guest control, robot delivery, robot concierge assistants and other contactless services will begin to replace human-to- human contact services in the near future. </a:t>
            </a:r>
          </a:p>
          <a:p>
            <a:pPr marL="285750" indent="-285750">
              <a:lnSpc>
                <a:spcPct val="90000"/>
              </a:lnSpc>
              <a:spcBef>
                <a:spcPct val="20000"/>
              </a:spcBef>
              <a:spcAft>
                <a:spcPts val="600"/>
              </a:spcAft>
              <a:buClr>
                <a:schemeClr val="tx1"/>
              </a:buClr>
              <a:buSzPct val="100000"/>
              <a:buFont typeface="Arial"/>
              <a:buChar char="•"/>
            </a:pPr>
            <a:endParaRPr lang="en-US" sz="9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p:txBody>
      </p:sp>
      <p:pic>
        <p:nvPicPr>
          <p:cNvPr id="4098" name="Picture 2" descr="Robot check-in: The hotel concierge goes hi-tech - BBC News">
            <a:extLst>
              <a:ext uri="{FF2B5EF4-FFF2-40B4-BE49-F238E27FC236}">
                <a16:creationId xmlns:a16="http://schemas.microsoft.com/office/drawing/2014/main" id="{ACF67E20-1660-8941-9EA7-CE4833106A2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502708" y="1891429"/>
            <a:ext cx="4147022" cy="2601057"/>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9909FE7-D7D8-8B4D-B587-234F1F158206}"/>
              </a:ext>
            </a:extLst>
          </p:cNvPr>
          <p:cNvSpPr txBox="1"/>
          <p:nvPr/>
        </p:nvSpPr>
        <p:spPr>
          <a:xfrm>
            <a:off x="3329353" y="175846"/>
            <a:ext cx="6707285" cy="523220"/>
          </a:xfrm>
          <a:prstGeom prst="rect">
            <a:avLst/>
          </a:prstGeom>
          <a:noFill/>
        </p:spPr>
        <p:txBody>
          <a:bodyPr wrap="none" rtlCol="0">
            <a:spAutoFit/>
          </a:bodyPr>
          <a:lstStyle/>
          <a:p>
            <a:r>
              <a:rPr lang="en-FR" sz="2800" b="1" u="sng" dirty="0"/>
              <a:t> </a:t>
            </a:r>
            <a:r>
              <a:rPr lang="en-GB" sz="2800" b="1" u="sng" dirty="0"/>
              <a:t>Digital and Intelligent Transformation </a:t>
            </a:r>
          </a:p>
        </p:txBody>
      </p:sp>
      <p:sp>
        <p:nvSpPr>
          <p:cNvPr id="6" name="TextBox 5">
            <a:extLst>
              <a:ext uri="{FF2B5EF4-FFF2-40B4-BE49-F238E27FC236}">
                <a16:creationId xmlns:a16="http://schemas.microsoft.com/office/drawing/2014/main" id="{CEC0278B-A7EA-3E4E-B3B6-F84847FBE8D4}"/>
              </a:ext>
            </a:extLst>
          </p:cNvPr>
          <p:cNvSpPr txBox="1"/>
          <p:nvPr/>
        </p:nvSpPr>
        <p:spPr>
          <a:xfrm>
            <a:off x="762000" y="6040582"/>
            <a:ext cx="2085827" cy="646331"/>
          </a:xfrm>
          <a:prstGeom prst="rect">
            <a:avLst/>
          </a:prstGeom>
          <a:noFill/>
        </p:spPr>
        <p:txBody>
          <a:bodyPr wrap="none" rtlCol="0">
            <a:spAutoFit/>
          </a:bodyPr>
          <a:lstStyle/>
          <a:p>
            <a:r>
              <a:rPr lang="en-GB" dirty="0"/>
              <a:t>(Hao et al., 2020)</a:t>
            </a:r>
            <a:endParaRPr lang="en-FR" dirty="0"/>
          </a:p>
          <a:p>
            <a:endParaRPr lang="en-GB" dirty="0"/>
          </a:p>
        </p:txBody>
      </p:sp>
      <p:pic>
        <p:nvPicPr>
          <p:cNvPr id="2" name="Audio Recording 15 Nov 2020 at 11:09:35" descr="Audio Recording 15 Nov 2020 at 11:09:35">
            <a:hlinkClick r:id="" action="ppaction://media"/>
            <a:extLst>
              <a:ext uri="{FF2B5EF4-FFF2-40B4-BE49-F238E27FC236}">
                <a16:creationId xmlns:a16="http://schemas.microsoft.com/office/drawing/2014/main" id="{E8F015A3-B102-884F-A467-A218F5DBCDA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169819" y="5124223"/>
            <a:ext cx="812800" cy="812800"/>
          </a:xfrm>
          <a:prstGeom prst="rect">
            <a:avLst/>
          </a:prstGeom>
        </p:spPr>
      </p:pic>
    </p:spTree>
    <p:extLst>
      <p:ext uri="{BB962C8B-B14F-4D97-AF65-F5344CB8AC3E}">
        <p14:creationId xmlns:p14="http://schemas.microsoft.com/office/powerpoint/2010/main" val="9415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4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122" name="Picture 2" descr="How to Improve the Hotel Check-In Process…Using Science">
            <a:extLst>
              <a:ext uri="{FF2B5EF4-FFF2-40B4-BE49-F238E27FC236}">
                <a16:creationId xmlns:a16="http://schemas.microsoft.com/office/drawing/2014/main" id="{E80B223B-D241-3F47-BB2D-2AC5CAFF6B00}"/>
              </a:ext>
            </a:extLst>
          </p:cNvPr>
          <p:cNvPicPr>
            <a:picLocks noChangeAspect="1" noChangeArrowheads="1"/>
          </p:cNvPicPr>
          <p:nvPr/>
        </p:nvPicPr>
        <p:blipFill rotWithShape="1">
          <a:blip r:embed="rId5">
            <a:alphaModFix amt="15000"/>
            <a:extLst>
              <a:ext uri="{28A0092B-C50C-407E-A947-70E740481C1C}">
                <a14:useLocalDpi xmlns:a14="http://schemas.microsoft.com/office/drawing/2010/main" val="0"/>
              </a:ext>
            </a:extLst>
          </a:blip>
          <a:srcRect t="11604" b="15816"/>
          <a:stretch/>
        </p:blipFill>
        <p:spPr bwMode="auto">
          <a:xfrm>
            <a:off x="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EE5DBBA-4281-934B-86C4-BE931F75B8FB}"/>
              </a:ext>
            </a:extLst>
          </p:cNvPr>
          <p:cNvSpPr txBox="1"/>
          <p:nvPr/>
        </p:nvSpPr>
        <p:spPr>
          <a:xfrm>
            <a:off x="1837152" y="-304801"/>
            <a:ext cx="9905998" cy="1905000"/>
          </a:xfrm>
          <a:prstGeom prst="rect">
            <a:avLst/>
          </a:prstGeom>
        </p:spPr>
        <p:txBody>
          <a:bodyPr vert="horz" lIns="91440" tIns="45720" rIns="91440" bIns="45720" rtlCol="0" anchor="ctr">
            <a:normAutofit/>
          </a:bodyPr>
          <a:lstStyle/>
          <a:p>
            <a:pPr lvl="0">
              <a:spcBef>
                <a:spcPct val="0"/>
              </a:spcBef>
              <a:spcAft>
                <a:spcPts val="600"/>
              </a:spcAft>
            </a:pPr>
            <a:r>
              <a:rPr lang="en-US" sz="3200" b="1" u="sng"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Future of the Hospitality Industry</a:t>
            </a:r>
            <a:endParaRPr lang="en-US" sz="3200" u="sng"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endParaRPr>
          </a:p>
        </p:txBody>
      </p:sp>
      <p:sp>
        <p:nvSpPr>
          <p:cNvPr id="6" name="TextBox 5">
            <a:extLst>
              <a:ext uri="{FF2B5EF4-FFF2-40B4-BE49-F238E27FC236}">
                <a16:creationId xmlns:a16="http://schemas.microsoft.com/office/drawing/2014/main" id="{861FFAA7-90BC-2743-8C1B-55E24E5C5B7D}"/>
              </a:ext>
            </a:extLst>
          </p:cNvPr>
          <p:cNvSpPr txBox="1"/>
          <p:nvPr/>
        </p:nvSpPr>
        <p:spPr>
          <a:xfrm>
            <a:off x="1615966" y="1104893"/>
            <a:ext cx="9905998" cy="3124201"/>
          </a:xfrm>
          <a:prstGeom prst="rect">
            <a:avLst/>
          </a:prstGeom>
        </p:spPr>
        <p:txBody>
          <a:bodyPr vert="horz" lIns="91440" tIns="45720" rIns="91440" bIns="45720" rtlCol="0" anchor="ctr">
            <a:noAutofit/>
          </a:bodyPr>
          <a:lstStyle/>
          <a:p>
            <a:pPr marL="285750" indent="-285750">
              <a:lnSpc>
                <a:spcPct val="90000"/>
              </a:lnSpc>
              <a:spcBef>
                <a:spcPct val="20000"/>
              </a:spcBef>
              <a:spcAft>
                <a:spcPts val="600"/>
              </a:spcAft>
              <a:buClr>
                <a:schemeClr val="tx1"/>
              </a:buClr>
              <a:buSzPct val="100000"/>
              <a:buFont typeface="Arial"/>
              <a:buChar char="•"/>
            </a:pPr>
            <a:endParaRPr lang="en-US" sz="20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285750" indent="-285750">
              <a:lnSpc>
                <a:spcPct val="90000"/>
              </a:lnSpc>
              <a:spcBef>
                <a:spcPct val="20000"/>
              </a:spcBef>
              <a:spcAft>
                <a:spcPts val="600"/>
              </a:spcAft>
              <a:buClr>
                <a:schemeClr val="tx1"/>
              </a:buClr>
              <a:buSzPct val="100000"/>
              <a:buFont typeface="Arial"/>
              <a:buChar char="•"/>
            </a:pPr>
            <a:endParaRPr lang="en-US" sz="20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285750" indent="-285750">
              <a:lnSpc>
                <a:spcPct val="90000"/>
              </a:lnSpc>
              <a:spcBef>
                <a:spcPct val="20000"/>
              </a:spcBef>
              <a:spcAft>
                <a:spcPts val="600"/>
              </a:spcAft>
              <a:buClr>
                <a:schemeClr val="tx1"/>
              </a:buClr>
              <a:buSzPct val="100000"/>
              <a:buFont typeface="Arial"/>
              <a:buChar char="•"/>
            </a:pPr>
            <a:r>
              <a:rPr lang="en-US" sz="20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Move customer touchpoints online and expand the experience</a:t>
            </a:r>
          </a:p>
          <a:p>
            <a:pPr>
              <a:lnSpc>
                <a:spcPct val="90000"/>
              </a:lnSpc>
              <a:spcBef>
                <a:spcPct val="20000"/>
              </a:spcBef>
              <a:spcAft>
                <a:spcPts val="600"/>
              </a:spcAft>
              <a:buClr>
                <a:schemeClr val="tx1"/>
              </a:buClr>
              <a:buSzPct val="100000"/>
              <a:buFont typeface="Arial"/>
              <a:buChar char="•"/>
            </a:pPr>
            <a:endParaRPr lang="en-US" sz="20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285750" indent="-285750">
              <a:lnSpc>
                <a:spcPct val="90000"/>
              </a:lnSpc>
              <a:spcBef>
                <a:spcPct val="20000"/>
              </a:spcBef>
              <a:spcAft>
                <a:spcPts val="600"/>
              </a:spcAft>
              <a:buClr>
                <a:schemeClr val="tx1"/>
              </a:buClr>
              <a:buSzPct val="100000"/>
              <a:buFont typeface="Arial"/>
              <a:buChar char="•"/>
            </a:pPr>
            <a:endParaRPr lang="en-US" sz="20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285750" indent="-285750">
              <a:lnSpc>
                <a:spcPct val="90000"/>
              </a:lnSpc>
              <a:spcBef>
                <a:spcPct val="20000"/>
              </a:spcBef>
              <a:spcAft>
                <a:spcPts val="600"/>
              </a:spcAft>
              <a:buClr>
                <a:schemeClr val="tx1"/>
              </a:buClr>
              <a:buSzPct val="100000"/>
              <a:buFont typeface="Arial"/>
              <a:buChar char="•"/>
            </a:pPr>
            <a:r>
              <a:rPr lang="en-US" sz="20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Focus on operational agility to navigate uncertainty</a:t>
            </a:r>
          </a:p>
          <a:p>
            <a:pPr marL="285750" indent="-285750">
              <a:lnSpc>
                <a:spcPct val="90000"/>
              </a:lnSpc>
              <a:spcBef>
                <a:spcPct val="20000"/>
              </a:spcBef>
              <a:spcAft>
                <a:spcPts val="600"/>
              </a:spcAft>
              <a:buClr>
                <a:schemeClr val="tx1"/>
              </a:buClr>
              <a:buSzPct val="100000"/>
              <a:buFont typeface="Arial"/>
              <a:buChar char="•"/>
            </a:pPr>
            <a:endParaRPr lang="en-US" sz="20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285750" indent="-285750">
              <a:lnSpc>
                <a:spcPct val="90000"/>
              </a:lnSpc>
              <a:spcBef>
                <a:spcPct val="20000"/>
              </a:spcBef>
              <a:spcAft>
                <a:spcPts val="600"/>
              </a:spcAft>
              <a:buClr>
                <a:schemeClr val="tx1"/>
              </a:buClr>
              <a:buSzPct val="100000"/>
              <a:buFont typeface="Arial"/>
              <a:buChar char="•"/>
            </a:pPr>
            <a:endParaRPr lang="en-US" sz="20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285750" indent="-285750">
              <a:lnSpc>
                <a:spcPct val="90000"/>
              </a:lnSpc>
              <a:spcBef>
                <a:spcPct val="20000"/>
              </a:spcBef>
              <a:spcAft>
                <a:spcPts val="600"/>
              </a:spcAft>
              <a:buClr>
                <a:schemeClr val="tx1"/>
              </a:buClr>
              <a:buSzPct val="100000"/>
              <a:buFont typeface="Arial"/>
              <a:buChar char="•"/>
            </a:pPr>
            <a:r>
              <a:rPr lang="en-US" sz="20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Use technology to alleviate operational burden and promote safety</a:t>
            </a:r>
          </a:p>
        </p:txBody>
      </p:sp>
      <p:sp>
        <p:nvSpPr>
          <p:cNvPr id="9" name="TextBox 8">
            <a:extLst>
              <a:ext uri="{FF2B5EF4-FFF2-40B4-BE49-F238E27FC236}">
                <a16:creationId xmlns:a16="http://schemas.microsoft.com/office/drawing/2014/main" id="{4602ECB0-EACF-9643-B8AC-CC705FC361E1}"/>
              </a:ext>
            </a:extLst>
          </p:cNvPr>
          <p:cNvSpPr txBox="1"/>
          <p:nvPr/>
        </p:nvSpPr>
        <p:spPr>
          <a:xfrm>
            <a:off x="8922327" y="6211669"/>
            <a:ext cx="2972289" cy="646331"/>
          </a:xfrm>
          <a:prstGeom prst="rect">
            <a:avLst/>
          </a:prstGeom>
          <a:noFill/>
        </p:spPr>
        <p:txBody>
          <a:bodyPr wrap="none" rtlCol="0">
            <a:spAutoFit/>
          </a:bodyPr>
          <a:lstStyle/>
          <a:p>
            <a:r>
              <a:rPr lang="en-GB" dirty="0"/>
              <a:t>(</a:t>
            </a:r>
            <a:r>
              <a:rPr lang="en-GB" dirty="0" err="1"/>
              <a:t>Çevrimkaya</a:t>
            </a:r>
            <a:r>
              <a:rPr lang="en-GB" dirty="0"/>
              <a:t> et al., 2020)</a:t>
            </a:r>
            <a:endParaRPr lang="en-FR" dirty="0"/>
          </a:p>
          <a:p>
            <a:endParaRPr lang="en-GB" dirty="0"/>
          </a:p>
        </p:txBody>
      </p:sp>
      <p:pic>
        <p:nvPicPr>
          <p:cNvPr id="2" name="Audio Recording 15 Nov 2020 at 11:13:40" descr="Audio Recording 15 Nov 2020 at 11:13:40">
            <a:hlinkClick r:id="" action="ppaction://media"/>
            <a:extLst>
              <a:ext uri="{FF2B5EF4-FFF2-40B4-BE49-F238E27FC236}">
                <a16:creationId xmlns:a16="http://schemas.microsoft.com/office/drawing/2014/main" id="{082274D3-18F6-5F41-82E4-7971218B4DA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094577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4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46DA03F-41F9-8A4D-9765-AD566BF1F5FA}"/>
              </a:ext>
            </a:extLst>
          </p:cNvPr>
          <p:cNvSpPr txBox="1"/>
          <p:nvPr/>
        </p:nvSpPr>
        <p:spPr>
          <a:xfrm>
            <a:off x="2909454" y="2705725"/>
            <a:ext cx="5783956" cy="1446550"/>
          </a:xfrm>
          <a:prstGeom prst="rect">
            <a:avLst/>
          </a:prstGeom>
          <a:noFill/>
        </p:spPr>
        <p:txBody>
          <a:bodyPr wrap="none" rtlCol="0">
            <a:spAutoFit/>
          </a:bodyPr>
          <a:lstStyle/>
          <a:p>
            <a:r>
              <a:rPr lang="en-GB" sz="8800" dirty="0"/>
              <a:t>Thank You</a:t>
            </a:r>
          </a:p>
        </p:txBody>
      </p:sp>
    </p:spTree>
    <p:extLst>
      <p:ext uri="{BB962C8B-B14F-4D97-AF65-F5344CB8AC3E}">
        <p14:creationId xmlns:p14="http://schemas.microsoft.com/office/powerpoint/2010/main" val="3943624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439662-D191-0A45-896D-88067ACC2998}"/>
              </a:ext>
            </a:extLst>
          </p:cNvPr>
          <p:cNvSpPr/>
          <p:nvPr/>
        </p:nvSpPr>
        <p:spPr>
          <a:xfrm>
            <a:off x="3048000" y="1028343"/>
            <a:ext cx="6096000" cy="5632311"/>
          </a:xfrm>
          <a:prstGeom prst="rect">
            <a:avLst/>
          </a:prstGeom>
        </p:spPr>
        <p:txBody>
          <a:bodyPr>
            <a:spAutoFit/>
          </a:bodyPr>
          <a:lstStyle/>
          <a:p>
            <a:pPr>
              <a:spcAft>
                <a:spcPts val="0"/>
              </a:spcAft>
            </a:pPr>
            <a:r>
              <a:rPr lang="en-GB" dirty="0" err="1">
                <a:latin typeface="Calibri" panose="020F0502020204030204" pitchFamily="34" charset="0"/>
                <a:ea typeface="Calibri" panose="020F0502020204030204" pitchFamily="34" charset="0"/>
                <a:cs typeface="Times New Roman" panose="02020603050405020304" pitchFamily="18" charset="0"/>
              </a:rPr>
              <a:t>Çevrimkaya</a:t>
            </a:r>
            <a:r>
              <a:rPr lang="en-GB" dirty="0">
                <a:latin typeface="Calibri" panose="020F0502020204030204" pitchFamily="34" charset="0"/>
                <a:ea typeface="Calibri" panose="020F0502020204030204" pitchFamily="34" charset="0"/>
                <a:cs typeface="Times New Roman" panose="02020603050405020304" pitchFamily="18" charset="0"/>
              </a:rPr>
              <a:t>, M., </a:t>
            </a:r>
            <a:r>
              <a:rPr lang="en-GB" dirty="0" err="1">
                <a:latin typeface="Calibri" panose="020F0502020204030204" pitchFamily="34" charset="0"/>
                <a:ea typeface="Calibri" panose="020F0502020204030204" pitchFamily="34" charset="0"/>
                <a:cs typeface="Times New Roman" panose="02020603050405020304" pitchFamily="18" charset="0"/>
              </a:rPr>
              <a:t>Işkın</a:t>
            </a:r>
            <a:r>
              <a:rPr lang="en-GB" dirty="0">
                <a:latin typeface="Calibri" panose="020F0502020204030204" pitchFamily="34" charset="0"/>
                <a:ea typeface="Calibri" panose="020F0502020204030204" pitchFamily="34" charset="0"/>
                <a:cs typeface="Times New Roman" panose="02020603050405020304" pitchFamily="18" charset="0"/>
              </a:rPr>
              <a:t>, M., </a:t>
            </a:r>
            <a:r>
              <a:rPr lang="en-GB" dirty="0" err="1">
                <a:latin typeface="Calibri" panose="020F0502020204030204" pitchFamily="34" charset="0"/>
                <a:ea typeface="Calibri" panose="020F0502020204030204" pitchFamily="34" charset="0"/>
                <a:cs typeface="Times New Roman" panose="02020603050405020304" pitchFamily="18" charset="0"/>
              </a:rPr>
              <a:t>Zengin</a:t>
            </a:r>
            <a:r>
              <a:rPr lang="en-GB" dirty="0">
                <a:latin typeface="Calibri" panose="020F0502020204030204" pitchFamily="34" charset="0"/>
                <a:ea typeface="Calibri" panose="020F0502020204030204" pitchFamily="34" charset="0"/>
                <a:cs typeface="Times New Roman" panose="02020603050405020304" pitchFamily="18" charset="0"/>
              </a:rPr>
              <a:t>, B., </a:t>
            </a:r>
            <a:r>
              <a:rPr lang="en-GB" dirty="0" err="1">
                <a:latin typeface="Calibri" panose="020F0502020204030204" pitchFamily="34" charset="0"/>
                <a:ea typeface="Calibri" panose="020F0502020204030204" pitchFamily="34" charset="0"/>
                <a:cs typeface="Times New Roman" panose="02020603050405020304" pitchFamily="18" charset="0"/>
              </a:rPr>
              <a:t>Sarıışık</a:t>
            </a:r>
            <a:r>
              <a:rPr lang="en-GB" dirty="0">
                <a:latin typeface="Calibri" panose="020F0502020204030204" pitchFamily="34" charset="0"/>
                <a:ea typeface="Calibri" panose="020F0502020204030204" pitchFamily="34" charset="0"/>
                <a:cs typeface="Times New Roman" panose="02020603050405020304" pitchFamily="18" charset="0"/>
              </a:rPr>
              <a:t>, M., </a:t>
            </a:r>
            <a:r>
              <a:rPr lang="en-GB" dirty="0" err="1">
                <a:latin typeface="Calibri" panose="020F0502020204030204" pitchFamily="34" charset="0"/>
                <a:ea typeface="Calibri" panose="020F0502020204030204" pitchFamily="34" charset="0"/>
                <a:cs typeface="Times New Roman" panose="02020603050405020304" pitchFamily="18" charset="0"/>
              </a:rPr>
              <a:t>Şengel</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Ü</a:t>
            </a:r>
            <a:r>
              <a:rPr lang="en-GB" dirty="0">
                <a:latin typeface="Calibri" panose="020F0502020204030204" pitchFamily="34" charset="0"/>
                <a:ea typeface="Calibri" panose="020F0502020204030204" pitchFamily="34" charset="0"/>
                <a:cs typeface="Times New Roman" panose="02020603050405020304" pitchFamily="18" charset="0"/>
              </a:rPr>
              <a:t>., 2020. The Effects of Novel Coronavirus (COVID-19) on Hospitality Industry: A Case Study. </a:t>
            </a:r>
            <a:r>
              <a:rPr lang="en-GB" dirty="0" err="1">
                <a:latin typeface="Calibri" panose="020F0502020204030204" pitchFamily="34" charset="0"/>
                <a:ea typeface="Calibri" panose="020F0502020204030204" pitchFamily="34" charset="0"/>
                <a:cs typeface="Times New Roman" panose="02020603050405020304" pitchFamily="18" charset="0"/>
              </a:rPr>
              <a:t>jotags</a:t>
            </a:r>
            <a:r>
              <a:rPr lang="en-GB" dirty="0">
                <a:latin typeface="Calibri" panose="020F0502020204030204" pitchFamily="34" charset="0"/>
                <a:ea typeface="Calibri" panose="020F0502020204030204" pitchFamily="34" charset="0"/>
                <a:cs typeface="Times New Roman" panose="02020603050405020304" pitchFamily="18" charset="0"/>
              </a:rPr>
              <a:t> 8, 1646–1667. </a:t>
            </a:r>
            <a:r>
              <a:rPr lang="en-GB" dirty="0">
                <a:latin typeface="Calibri" panose="020F0502020204030204" pitchFamily="34" charset="0"/>
                <a:ea typeface="Calibri" panose="020F0502020204030204" pitchFamily="34" charset="0"/>
                <a:cs typeface="Times New Roman" panose="02020603050405020304" pitchFamily="18" charset="0"/>
                <a:hlinkClick r:id="rId2"/>
              </a:rPr>
              <a:t>https://doi.org/10.21325/jotags.2020.626</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FR"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Hao, F., Xiao, Q., Chon, K., 2020. COVID-19 and China’s Hotel Industry: Impacts, a Disaster Management Framework, and Post-Pandemic Agenda. International Journal of Hospitality Management 90, 102636. </a:t>
            </a:r>
            <a:r>
              <a:rPr lang="en-GB" dirty="0">
                <a:latin typeface="Calibri" panose="020F0502020204030204" pitchFamily="34" charset="0"/>
                <a:ea typeface="Calibri" panose="020F0502020204030204" pitchFamily="34" charset="0"/>
                <a:cs typeface="Times New Roman" panose="02020603050405020304" pitchFamily="18" charset="0"/>
                <a:hlinkClick r:id="rId3"/>
              </a:rPr>
              <a:t>https://doi.org/10.1016/j.ijhm.2020.102636</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FR"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Jiang, Y., Wen, J., 2020. Effects of COVID-19 on hotel marketing and management: a perspective article. IJCHM 32, 2563–2573. </a:t>
            </a:r>
            <a:r>
              <a:rPr lang="en-GB" dirty="0">
                <a:latin typeface="Calibri" panose="020F0502020204030204" pitchFamily="34" charset="0"/>
                <a:ea typeface="Calibri" panose="020F0502020204030204" pitchFamily="34" charset="0"/>
                <a:cs typeface="Times New Roman" panose="02020603050405020304" pitchFamily="18" charset="0"/>
                <a:hlinkClick r:id="rId4"/>
              </a:rPr>
              <a:t>https://doi.org/10.1108/IJCHM-03-2020-0237</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FR"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Song, H.J., Yeon, J., Lee, S., 2021. Impact of the COVID-19 pandemic: Evidence from the U.S. restaurant industry. International Journal of Hospitality Management 92. https://</a:t>
            </a:r>
            <a:r>
              <a:rPr lang="en-GB" dirty="0" err="1">
                <a:latin typeface="Calibri" panose="020F0502020204030204" pitchFamily="34" charset="0"/>
                <a:ea typeface="Calibri" panose="020F0502020204030204" pitchFamily="34" charset="0"/>
                <a:cs typeface="Times New Roman" panose="02020603050405020304" pitchFamily="18" charset="0"/>
              </a:rPr>
              <a:t>doi.org</a:t>
            </a:r>
            <a:r>
              <a:rPr lang="en-GB" dirty="0">
                <a:latin typeface="Calibri" panose="020F0502020204030204" pitchFamily="34" charset="0"/>
                <a:ea typeface="Calibri" panose="020F0502020204030204" pitchFamily="34" charset="0"/>
                <a:cs typeface="Times New Roman" panose="02020603050405020304" pitchFamily="18" charset="0"/>
              </a:rPr>
              <a:t>/10.1016/j.ijhm.2020.102702</a:t>
            </a:r>
            <a:endParaRPr lang="en-FR" dirty="0">
              <a:latin typeface="Calibri" panose="020F0502020204030204" pitchFamily="34" charset="0"/>
              <a:ea typeface="Calibri" panose="020F0502020204030204" pitchFamily="34" charset="0"/>
              <a:cs typeface="Times New Roman" panose="02020603050405020304" pitchFamily="18" charset="0"/>
            </a:endParaRPr>
          </a:p>
          <a:p>
            <a:pPr indent="457200">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FR" dirty="0">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42460225-F497-D243-9B5D-FAEA69AA638B}"/>
              </a:ext>
            </a:extLst>
          </p:cNvPr>
          <p:cNvSpPr txBox="1"/>
          <p:nvPr/>
        </p:nvSpPr>
        <p:spPr>
          <a:xfrm>
            <a:off x="706582" y="540327"/>
            <a:ext cx="1511952" cy="646331"/>
          </a:xfrm>
          <a:prstGeom prst="rect">
            <a:avLst/>
          </a:prstGeom>
          <a:noFill/>
        </p:spPr>
        <p:txBody>
          <a:bodyPr wrap="none" rtlCol="0">
            <a:spAutoFit/>
          </a:bodyPr>
          <a:lstStyle/>
          <a:p>
            <a:r>
              <a:rPr lang="en-GB" b="1" u="sng" dirty="0"/>
              <a:t>References</a:t>
            </a:r>
            <a:r>
              <a:rPr lang="en-GB" dirty="0"/>
              <a:t> </a:t>
            </a:r>
          </a:p>
          <a:p>
            <a:endParaRPr lang="en-GB" dirty="0"/>
          </a:p>
        </p:txBody>
      </p:sp>
    </p:spTree>
    <p:extLst>
      <p:ext uri="{BB962C8B-B14F-4D97-AF65-F5344CB8AC3E}">
        <p14:creationId xmlns:p14="http://schemas.microsoft.com/office/powerpoint/2010/main" val="8770271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{9D8E86A9-12D7-DE43-A46D-EFEF0B38C3BC}tf10001063</Template>
  <TotalTime>10</TotalTime>
  <Words>729</Words>
  <Application>Microsoft Macintosh PowerPoint</Application>
  <PresentationFormat>Widescreen</PresentationFormat>
  <Paragraphs>104</Paragraphs>
  <Slides>11</Slides>
  <Notes>0</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vt:lpstr>
      <vt:lpstr>Mesh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 Silva D N (FCES)</dc:creator>
  <cp:lastModifiedBy>De Silva D N (FCES)</cp:lastModifiedBy>
  <cp:revision>2</cp:revision>
  <dcterms:created xsi:type="dcterms:W3CDTF">2020-11-15T11:03:55Z</dcterms:created>
  <dcterms:modified xsi:type="dcterms:W3CDTF">2020-11-15T11:14:39Z</dcterms:modified>
</cp:coreProperties>
</file>