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8288000" cy="10287000"/>
  <p:notesSz cx="6858000" cy="9144000"/>
  <p:embeddedFontLst>
    <p:embeddedFont>
      <p:font typeface="League Spartan" pitchFamily="2" charset="77"/>
      <p:regular r:id="rId10"/>
      <p:bold r:id="rId11"/>
    </p:embeddedFont>
    <p:embeddedFont>
      <p:font typeface="Open Sans" panose="020B0606030504020204" pitchFamily="34" charset="0"/>
      <p:regular r:id="rId12"/>
      <p:bold r:id="rId13"/>
    </p:embeddedFont>
    <p:embeddedFont>
      <p:font typeface="Open Sans Bold" panose="020B0606030504020204" pitchFamily="34" charset="0"/>
      <p:regular r:id="rId14"/>
      <p:bold r:id="rId15"/>
      <p:italic r:id="rId16"/>
      <p:boldItalic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 autoAdjust="0"/>
    <p:restoredTop sz="94640" autoAdjust="0"/>
  </p:normalViewPr>
  <p:slideViewPr>
    <p:cSldViewPr>
      <p:cViewPr varScale="1">
        <p:scale>
          <a:sx n="60" d="100"/>
          <a:sy n="60" d="100"/>
        </p:scale>
        <p:origin x="216" y="6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def.org/digital-literacy-guide" TargetMode="External"/><Relationship Id="rId7" Type="http://schemas.openxmlformats.org/officeDocument/2006/relationships/image" Target="../media/image2.svg"/><Relationship Id="rId2" Type="http://schemas.openxmlformats.org/officeDocument/2006/relationships/hyperlink" Target="https://www.jisc.ac.uk/reports/international-students-digital-experience-phase-two-experiences-and-expectations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hyperlink" Target="https://www.neilmosley.com/blog/2023-wrapped-online-education-within-uk-higher-education" TargetMode="External"/><Relationship Id="rId4" Type="http://schemas.openxmlformats.org/officeDocument/2006/relationships/hyperlink" Target="https://www.researchgate.net/publication/38073441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2758082"/>
            <a:ext cx="14860375" cy="408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172"/>
              </a:lnSpc>
            </a:pPr>
            <a:r>
              <a:rPr lang="en-US" sz="13477" spc="49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REFLECTIVE PRESENTATION</a:t>
            </a:r>
          </a:p>
        </p:txBody>
      </p:sp>
      <p:sp>
        <p:nvSpPr>
          <p:cNvPr id="3" name="Freeform 3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11954868" y="4495924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3"/>
                </a:lnTo>
                <a:lnTo>
                  <a:pt x="0" y="12986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9027295"/>
            <a:ext cx="2420057" cy="462011"/>
          </a:xfrm>
          <a:custGeom>
            <a:avLst/>
            <a:gdLst/>
            <a:ahLst/>
            <a:cxnLst/>
            <a:rect l="l" t="t" r="r" b="b"/>
            <a:pathLst>
              <a:path w="2420057" h="462011">
                <a:moveTo>
                  <a:pt x="0" y="0"/>
                </a:moveTo>
                <a:lnTo>
                  <a:pt x="2420057" y="0"/>
                </a:lnTo>
                <a:lnTo>
                  <a:pt x="2420057" y="462010"/>
                </a:lnTo>
                <a:lnTo>
                  <a:pt x="0" y="4620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2978777" y="1028700"/>
            <a:ext cx="3142381" cy="1256952"/>
          </a:xfrm>
          <a:custGeom>
            <a:avLst/>
            <a:gdLst/>
            <a:ahLst/>
            <a:cxnLst/>
            <a:rect l="l" t="t" r="r" b="b"/>
            <a:pathLst>
              <a:path w="3142381" h="1256952">
                <a:moveTo>
                  <a:pt x="0" y="0"/>
                </a:moveTo>
                <a:lnTo>
                  <a:pt x="3142381" y="0"/>
                </a:lnTo>
                <a:lnTo>
                  <a:pt x="3142381" y="1256952"/>
                </a:lnTo>
                <a:lnTo>
                  <a:pt x="0" y="125695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30722" y="981075"/>
            <a:ext cx="9652568" cy="407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27"/>
              </a:lnSpc>
              <a:spcBef>
                <a:spcPct val="0"/>
              </a:spcBef>
            </a:pPr>
            <a:r>
              <a:rPr lang="en-US" sz="2376" spc="674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UNIVERSITY OF WALES TRINITY SAINT DAVID</a:t>
            </a:r>
          </a:p>
        </p:txBody>
      </p:sp>
      <p:sp>
        <p:nvSpPr>
          <p:cNvPr id="7" name="TextBox 7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07923" y="7070956"/>
            <a:ext cx="6340511" cy="467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90"/>
              </a:lnSpc>
              <a:spcBef>
                <a:spcPct val="0"/>
              </a:spcBef>
            </a:pPr>
            <a:r>
              <a:rPr lang="en-US" sz="2778" spc="225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By Josue David Rodriguez Castro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362200" y="3735759"/>
            <a:ext cx="14674014" cy="4545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200"/>
              </a:lnSpc>
            </a:pPr>
            <a:endParaRPr dirty="0"/>
          </a:p>
          <a:p>
            <a:pPr marL="561341" lvl="1" indent="-280670" algn="just">
              <a:lnSpc>
                <a:spcPts val="5200"/>
              </a:lnSpc>
              <a:buFont typeface="Arial"/>
              <a:buChar char="•"/>
            </a:pPr>
            <a:r>
              <a:rPr lang="en-US" sz="26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 arrived in the UK and had to adapt to a completely new education system.</a:t>
            </a:r>
          </a:p>
          <a:p>
            <a:pPr marL="561341" lvl="1" indent="-280670" algn="just">
              <a:lnSpc>
                <a:spcPts val="5200"/>
              </a:lnSpc>
              <a:buFont typeface="Arial"/>
              <a:buChar char="•"/>
            </a:pPr>
            <a:r>
              <a:rPr lang="en-US" sz="26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Returning to university after several years felt exciting but also challenging.</a:t>
            </a:r>
          </a:p>
          <a:p>
            <a:pPr marL="561341" lvl="1" indent="-280670" algn="just">
              <a:lnSpc>
                <a:spcPts val="5200"/>
              </a:lnSpc>
              <a:buFont typeface="Arial"/>
              <a:buChar char="•"/>
            </a:pPr>
            <a:r>
              <a:rPr lang="en-US" sz="26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As an international and mature student, digital tools became essential for </a:t>
            </a:r>
          </a:p>
          <a:p>
            <a:pPr marL="280671" lvl="1" algn="just">
              <a:lnSpc>
                <a:spcPts val="5200"/>
              </a:lnSpc>
            </a:pPr>
            <a:r>
              <a:rPr lang="en-US" sz="26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  balancing studying, work, and parenting.</a:t>
            </a:r>
          </a:p>
          <a:p>
            <a:pPr marL="561341" lvl="1" indent="-280670" algn="just">
              <a:lnSpc>
                <a:spcPts val="5200"/>
              </a:lnSpc>
              <a:buFont typeface="Arial"/>
              <a:buChar char="•"/>
            </a:pPr>
            <a:r>
              <a:rPr lang="en-US" sz="26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This module helped me understand who I am as a learner in the digital era.</a:t>
            </a:r>
          </a:p>
          <a:p>
            <a:pPr algn="just">
              <a:lnSpc>
                <a:spcPts val="5200"/>
              </a:lnSpc>
            </a:pPr>
            <a:endParaRPr lang="en-US" sz="260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3" name="Freeform 3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65371" y="3735759"/>
            <a:ext cx="2772968" cy="312589"/>
          </a:xfrm>
          <a:custGeom>
            <a:avLst/>
            <a:gdLst/>
            <a:ahLst/>
            <a:cxnLst/>
            <a:rect l="l" t="t" r="r" b="b"/>
            <a:pathLst>
              <a:path w="2772968" h="312589">
                <a:moveTo>
                  <a:pt x="0" y="0"/>
                </a:moveTo>
                <a:lnTo>
                  <a:pt x="2772968" y="0"/>
                </a:lnTo>
                <a:lnTo>
                  <a:pt x="2772968" y="312589"/>
                </a:lnTo>
                <a:lnTo>
                  <a:pt x="0" y="3125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585286" y="2102456"/>
            <a:ext cx="11907103" cy="1633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404"/>
              </a:lnSpc>
              <a:spcBef>
                <a:spcPct val="0"/>
              </a:spcBef>
            </a:pPr>
            <a:r>
              <a:rPr lang="en-US" sz="9574" b="1" u="none" strike="noStrike" spc="26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INTRODUCTION</a:t>
            </a:r>
          </a:p>
        </p:txBody>
      </p: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-5186908" y="4495924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3"/>
                </a:lnTo>
                <a:lnTo>
                  <a:pt x="0" y="12986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585286" y="981075"/>
            <a:ext cx="5706106" cy="407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27"/>
              </a:lnSpc>
              <a:spcBef>
                <a:spcPct val="0"/>
              </a:spcBef>
            </a:pPr>
            <a:r>
              <a:rPr lang="en-US" sz="2376" spc="674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UWTSD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368231" y="4028538"/>
            <a:ext cx="2623419" cy="295731"/>
          </a:xfrm>
          <a:custGeom>
            <a:avLst/>
            <a:gdLst/>
            <a:ahLst/>
            <a:cxnLst/>
            <a:rect l="l" t="t" r="r" b="b"/>
            <a:pathLst>
              <a:path w="2623419" h="295731">
                <a:moveTo>
                  <a:pt x="0" y="0"/>
                </a:moveTo>
                <a:lnTo>
                  <a:pt x="2623419" y="0"/>
                </a:lnTo>
                <a:lnTo>
                  <a:pt x="2623419" y="295731"/>
                </a:lnTo>
                <a:lnTo>
                  <a:pt x="0" y="2957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-5186908" y="4495924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3"/>
                </a:lnTo>
                <a:lnTo>
                  <a:pt x="0" y="12986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368231" y="847725"/>
            <a:ext cx="11907103" cy="33286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404"/>
              </a:lnSpc>
              <a:spcBef>
                <a:spcPct val="0"/>
              </a:spcBef>
            </a:pPr>
            <a:r>
              <a:rPr lang="en-US" sz="9574" spc="26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REFLECTING ON THE PROCESS</a:t>
            </a:r>
          </a:p>
        </p:txBody>
      </p:sp>
      <p:sp>
        <p:nvSpPr>
          <p:cNvPr id="6" name="TextBox 6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553194" y="981075"/>
            <a:ext cx="5706106" cy="40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27"/>
              </a:lnSpc>
              <a:spcBef>
                <a:spcPct val="0"/>
              </a:spcBef>
            </a:pPr>
            <a:r>
              <a:rPr lang="en-US" sz="2376" spc="674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UWTSD</a:t>
            </a:r>
          </a:p>
        </p:txBody>
      </p:sp>
      <p:sp>
        <p:nvSpPr>
          <p:cNvPr id="4" name="TextBox 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368231" y="4976983"/>
            <a:ext cx="14891069" cy="4281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9644" lvl="1" indent="-284822" algn="just">
              <a:lnSpc>
                <a:spcPts val="3430"/>
              </a:lnSpc>
              <a:buFont typeface="Arial"/>
              <a:buChar char="•"/>
            </a:pPr>
            <a:r>
              <a:rPr lang="en-US" sz="2638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2638" u="none" strike="noStrik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 first, understanding digital systems like Moodle, Turnitin and university email felt overwhelming.</a:t>
            </a:r>
          </a:p>
          <a:p>
            <a:pPr algn="just">
              <a:lnSpc>
                <a:spcPts val="3430"/>
              </a:lnSpc>
            </a:pPr>
            <a:endParaRPr lang="en-US" sz="2638" u="none" strike="noStrike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9644" lvl="1" indent="-284822" algn="just">
              <a:lnSpc>
                <a:spcPts val="3430"/>
              </a:lnSpc>
              <a:buFont typeface="Arial"/>
              <a:buChar char="•"/>
            </a:pPr>
            <a:r>
              <a:rPr lang="en-US" sz="2638" u="none" strike="noStrik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Studying in a second language made online instructions more complex.</a:t>
            </a:r>
          </a:p>
          <a:p>
            <a:pPr algn="just">
              <a:lnSpc>
                <a:spcPts val="3430"/>
              </a:lnSpc>
            </a:pPr>
            <a:endParaRPr lang="en-US" sz="2638" u="none" strike="noStrike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9644" lvl="1" indent="-284822" algn="just">
              <a:lnSpc>
                <a:spcPts val="3430"/>
              </a:lnSpc>
              <a:buFont typeface="Arial"/>
              <a:buChar char="•"/>
            </a:pPr>
            <a:r>
              <a:rPr lang="en-US" sz="2638" u="none" strike="noStrike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Jisc’s</a:t>
            </a:r>
            <a:r>
              <a:rPr lang="en-US" sz="2638" u="none" strike="noStrik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concept of “digital shock” described my experience perfectly, which helped me understand I wasn’t alone in this struggle.</a:t>
            </a:r>
          </a:p>
          <a:p>
            <a:pPr algn="just">
              <a:lnSpc>
                <a:spcPts val="3430"/>
              </a:lnSpc>
            </a:pPr>
            <a:endParaRPr lang="en-US" sz="2638" u="none" strike="noStrike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9644" lvl="1" indent="-284822" algn="just">
              <a:lnSpc>
                <a:spcPts val="3430"/>
              </a:lnSpc>
              <a:buFont typeface="Arial"/>
              <a:buChar char="•"/>
            </a:pPr>
            <a:r>
              <a:rPr lang="en-US" sz="2638" u="none" strike="noStrike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This challenge pushed me to develop better study habits and ask for help when needed.</a:t>
            </a:r>
          </a:p>
          <a:p>
            <a:pPr marL="0" lvl="0" indent="0" algn="just">
              <a:lnSpc>
                <a:spcPts val="3430"/>
              </a:lnSpc>
            </a:pPr>
            <a:endParaRPr lang="en-US" sz="2638" u="none" strike="noStrike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8634084" y="-27147"/>
            <a:ext cx="10748929" cy="10969660"/>
            <a:chOff x="0" y="0"/>
            <a:chExt cx="2830994" cy="2889129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830993" cy="2889129"/>
            </a:xfrm>
            <a:custGeom>
              <a:avLst/>
              <a:gdLst/>
              <a:ahLst/>
              <a:cxnLst/>
              <a:rect l="l" t="t" r="r" b="b"/>
              <a:pathLst>
                <a:path w="2830993" h="2889129">
                  <a:moveTo>
                    <a:pt x="0" y="0"/>
                  </a:moveTo>
                  <a:lnTo>
                    <a:pt x="2830993" y="0"/>
                  </a:lnTo>
                  <a:lnTo>
                    <a:pt x="2830993" y="2889129"/>
                  </a:lnTo>
                  <a:lnTo>
                    <a:pt x="0" y="2889129"/>
                  </a:lnTo>
                  <a:close/>
                </a:path>
              </a:pathLst>
            </a:custGeom>
            <a:solidFill>
              <a:srgbClr val="28282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47625"/>
              <a:ext cx="2830994" cy="29367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20"/>
                </a:lnSpc>
              </a:pPr>
              <a:endParaRPr/>
            </a:p>
          </p:txBody>
        </p:sp>
      </p:grp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4873416">
            <a:off x="3241450" y="4495924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3"/>
                </a:lnTo>
                <a:lnTo>
                  <a:pt x="0" y="12986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>
            <a:grpSpLocks noGrp="1" noUngrp="1" noRot="1" noMove="1" noResize="1"/>
          </p:cNvGrpSpPr>
          <p:nvPr/>
        </p:nvGrpSpPr>
        <p:grpSpPr>
          <a:xfrm rot="792552">
            <a:off x="6887549" y="-539109"/>
            <a:ext cx="2209301" cy="10969660"/>
            <a:chOff x="0" y="0"/>
            <a:chExt cx="581874" cy="2889129"/>
          </a:xfrm>
        </p:grpSpPr>
        <p:sp>
          <p:nvSpPr>
            <p:cNvPr id="7" name="Freeform 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581874" cy="2889129"/>
            </a:xfrm>
            <a:custGeom>
              <a:avLst/>
              <a:gdLst/>
              <a:ahLst/>
              <a:cxnLst/>
              <a:rect l="l" t="t" r="r" b="b"/>
              <a:pathLst>
                <a:path w="581874" h="2889129">
                  <a:moveTo>
                    <a:pt x="0" y="0"/>
                  </a:moveTo>
                  <a:lnTo>
                    <a:pt x="581874" y="0"/>
                  </a:lnTo>
                  <a:lnTo>
                    <a:pt x="581874" y="2889129"/>
                  </a:lnTo>
                  <a:lnTo>
                    <a:pt x="0" y="288912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47625"/>
              <a:ext cx="581874" cy="29367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20"/>
                </a:lnSpc>
              </a:pPr>
              <a:endParaRPr/>
            </a:p>
          </p:txBody>
        </p:sp>
      </p:grpSp>
      <p:sp>
        <p:nvSpPr>
          <p:cNvPr id="9" name="TextBox 9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5452" y="847725"/>
            <a:ext cx="8931784" cy="5024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404"/>
              </a:lnSpc>
              <a:spcBef>
                <a:spcPct val="0"/>
              </a:spcBef>
            </a:pPr>
            <a:r>
              <a:rPr lang="en-US" sz="9574" b="1" u="none" strike="noStrike" spc="26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REFLECTING ON THE PROCESS</a:t>
            </a:r>
          </a:p>
        </p:txBody>
      </p:sp>
      <p:sp>
        <p:nvSpPr>
          <p:cNvPr id="10" name="Freeform 10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5452" y="5817867"/>
            <a:ext cx="2623419" cy="295731"/>
          </a:xfrm>
          <a:custGeom>
            <a:avLst/>
            <a:gdLst/>
            <a:ahLst/>
            <a:cxnLst/>
            <a:rect l="l" t="t" r="r" b="b"/>
            <a:pathLst>
              <a:path w="2623419" h="295731">
                <a:moveTo>
                  <a:pt x="0" y="0"/>
                </a:moveTo>
                <a:lnTo>
                  <a:pt x="2623419" y="0"/>
                </a:lnTo>
                <a:lnTo>
                  <a:pt x="2623419" y="295731"/>
                </a:lnTo>
                <a:lnTo>
                  <a:pt x="0" y="2957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553194" y="590550"/>
            <a:ext cx="5706106" cy="40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27"/>
              </a:lnSpc>
              <a:spcBef>
                <a:spcPct val="0"/>
              </a:spcBef>
            </a:pPr>
            <a:r>
              <a:rPr lang="en-US" sz="2376" spc="674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UWTSD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563846" y="1275546"/>
            <a:ext cx="6695454" cy="7710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380"/>
              </a:lnSpc>
            </a:pPr>
            <a:endParaRPr/>
          </a:p>
          <a:p>
            <a:pPr marL="561341" lvl="1" indent="-280670" algn="just">
              <a:lnSpc>
                <a:spcPts val="3380"/>
              </a:lnSpc>
              <a:buFont typeface="Arial"/>
              <a:buChar char="•"/>
            </a:pPr>
            <a:r>
              <a:rPr lang="en-US" sz="26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 also discovered positive opportunities: recorded lessons, digital notes and online resources allowed me to learn at my own pace.</a:t>
            </a:r>
          </a:p>
          <a:p>
            <a:pPr algn="just">
              <a:lnSpc>
                <a:spcPts val="3380"/>
              </a:lnSpc>
            </a:pPr>
            <a:endParaRPr lang="en-US" sz="2600" u="none" strike="noStrike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1341" lvl="1" indent="-280670" algn="just">
              <a:lnSpc>
                <a:spcPts val="3380"/>
              </a:lnSpc>
              <a:buFont typeface="Arial"/>
              <a:buChar char="•"/>
            </a:pPr>
            <a:r>
              <a:rPr lang="en-US" sz="26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Being able to pause, replay or reread content helped me understand lessons better in English.</a:t>
            </a:r>
          </a:p>
          <a:p>
            <a:pPr algn="just">
              <a:lnSpc>
                <a:spcPts val="3380"/>
              </a:lnSpc>
            </a:pPr>
            <a:endParaRPr lang="en-US" sz="2600" u="none" strike="noStrike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1341" lvl="1" indent="-280670" algn="just">
              <a:lnSpc>
                <a:spcPts val="3380"/>
              </a:lnSpc>
              <a:buFont typeface="Arial"/>
              <a:buChar char="•"/>
            </a:pPr>
            <a:r>
              <a:rPr lang="en-US" sz="26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Digital tools supported me as I balanced fatherhood, work and university life.</a:t>
            </a:r>
          </a:p>
          <a:p>
            <a:pPr algn="just">
              <a:lnSpc>
                <a:spcPts val="3380"/>
              </a:lnSpc>
            </a:pPr>
            <a:endParaRPr lang="en-US" sz="2600" u="none" strike="noStrike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1341" lvl="1" indent="-280670" algn="just">
              <a:lnSpc>
                <a:spcPts val="3380"/>
              </a:lnSpc>
              <a:buFont typeface="Arial"/>
              <a:buChar char="•"/>
            </a:pPr>
            <a:r>
              <a:rPr lang="en-US" sz="26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Completing this assessment taught me that progress matters more than perfection.</a:t>
            </a:r>
          </a:p>
          <a:p>
            <a:pPr marL="0" lvl="0" indent="0" algn="just">
              <a:lnSpc>
                <a:spcPts val="3380"/>
              </a:lnSpc>
            </a:pPr>
            <a:endParaRPr lang="en-US" sz="2600" u="none" strike="noStrike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72597" y="-27147"/>
            <a:ext cx="11615403" cy="10969660"/>
            <a:chOff x="0" y="0"/>
            <a:chExt cx="3059201" cy="28891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059201" cy="2889129"/>
            </a:xfrm>
            <a:custGeom>
              <a:avLst/>
              <a:gdLst/>
              <a:ahLst/>
              <a:cxnLst/>
              <a:rect l="l" t="t" r="r" b="b"/>
              <a:pathLst>
                <a:path w="3059201" h="2889129">
                  <a:moveTo>
                    <a:pt x="0" y="0"/>
                  </a:moveTo>
                  <a:lnTo>
                    <a:pt x="3059201" y="0"/>
                  </a:lnTo>
                  <a:lnTo>
                    <a:pt x="3059201" y="2889129"/>
                  </a:lnTo>
                  <a:lnTo>
                    <a:pt x="0" y="2889129"/>
                  </a:lnTo>
                  <a:close/>
                </a:path>
              </a:pathLst>
            </a:custGeom>
            <a:solidFill>
              <a:srgbClr val="28282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059201" cy="29367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20"/>
                </a:lnSpc>
              </a:pPr>
              <a:endParaRPr/>
            </a:p>
          </p:txBody>
        </p:sp>
      </p:grp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4873416">
            <a:off x="1299095" y="4296410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3"/>
                </a:lnTo>
                <a:lnTo>
                  <a:pt x="0" y="12986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 rot="792552">
            <a:off x="4926061" y="-539109"/>
            <a:ext cx="2209301" cy="10969660"/>
            <a:chOff x="0" y="0"/>
            <a:chExt cx="581874" cy="2889129"/>
          </a:xfrm>
        </p:grpSpPr>
        <p:sp>
          <p:nvSpPr>
            <p:cNvPr id="7" name="Freeform 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581874" cy="2889129"/>
            </a:xfrm>
            <a:custGeom>
              <a:avLst/>
              <a:gdLst/>
              <a:ahLst/>
              <a:cxnLst/>
              <a:rect l="l" t="t" r="r" b="b"/>
              <a:pathLst>
                <a:path w="581874" h="2889129">
                  <a:moveTo>
                    <a:pt x="0" y="0"/>
                  </a:moveTo>
                  <a:lnTo>
                    <a:pt x="581874" y="0"/>
                  </a:lnTo>
                  <a:lnTo>
                    <a:pt x="581874" y="2889129"/>
                  </a:lnTo>
                  <a:lnTo>
                    <a:pt x="0" y="288912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581874" cy="29367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20"/>
                </a:lnSpc>
              </a:pPr>
              <a:endParaRPr/>
            </a:p>
          </p:txBody>
        </p:sp>
      </p:grpSp>
      <p:sp>
        <p:nvSpPr>
          <p:cNvPr id="9" name="TextBox 9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3520784"/>
            <a:ext cx="7561642" cy="2706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920"/>
              </a:lnSpc>
            </a:pPr>
            <a:r>
              <a:rPr lang="en-US" sz="7800" spc="21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LOOKING</a:t>
            </a:r>
          </a:p>
          <a:p>
            <a:pPr algn="l">
              <a:lnSpc>
                <a:spcPts val="10920"/>
              </a:lnSpc>
              <a:spcBef>
                <a:spcPct val="0"/>
              </a:spcBef>
            </a:pPr>
            <a:r>
              <a:rPr lang="en-US" sz="7800" spc="218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FORWARD</a:t>
            </a:r>
          </a:p>
        </p:txBody>
      </p:sp>
      <p:sp>
        <p:nvSpPr>
          <p:cNvPr id="10" name="TextBox 10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862702" y="779638"/>
            <a:ext cx="8396598" cy="9146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200"/>
              </a:lnSpc>
            </a:pPr>
            <a:endParaRPr dirty="0"/>
          </a:p>
          <a:p>
            <a:pPr marL="561341" lvl="1" indent="-280670" algn="just">
              <a:lnSpc>
                <a:spcPts val="52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 will c</a:t>
            </a:r>
            <a:r>
              <a:rPr lang="en-US" sz="2600" u="none" strike="noStrike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ontinue using digital tools to stay organised, focused and confident.</a:t>
            </a:r>
          </a:p>
          <a:p>
            <a:pPr algn="just">
              <a:lnSpc>
                <a:spcPts val="5200"/>
              </a:lnSpc>
              <a:spcBef>
                <a:spcPct val="0"/>
              </a:spcBef>
            </a:pPr>
            <a:endParaRPr lang="en-US" sz="2600" u="none" strike="noStrike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1341" lvl="1" indent="-280670" algn="just">
              <a:lnSpc>
                <a:spcPts val="52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u="none" strike="noStrike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 plan to keep improving my digital skills slowly, step by step, without pressure.</a:t>
            </a:r>
          </a:p>
          <a:p>
            <a:pPr algn="just">
              <a:lnSpc>
                <a:spcPts val="5200"/>
              </a:lnSpc>
              <a:spcBef>
                <a:spcPct val="0"/>
              </a:spcBef>
            </a:pPr>
            <a:endParaRPr lang="en-US" sz="2600" u="none" strike="noStrike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1341" lvl="1" indent="-280670" algn="just">
              <a:lnSpc>
                <a:spcPts val="52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u="none" strike="noStrike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This module showed me that every small achievement matters—especially when studying in a new country.</a:t>
            </a:r>
          </a:p>
          <a:p>
            <a:pPr algn="just">
              <a:lnSpc>
                <a:spcPts val="5200"/>
              </a:lnSpc>
              <a:spcBef>
                <a:spcPct val="0"/>
              </a:spcBef>
            </a:pPr>
            <a:endParaRPr lang="en-US" sz="2600" u="none" strike="noStrike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561341" lvl="1" indent="-280670" algn="just">
              <a:lnSpc>
                <a:spcPts val="52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u="none" strike="noStrike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Digital learning is now part of my personal and academic growth.</a:t>
            </a:r>
          </a:p>
          <a:p>
            <a:pPr marL="0" lvl="0" indent="0" algn="just">
              <a:lnSpc>
                <a:spcPts val="5200"/>
              </a:lnSpc>
              <a:spcBef>
                <a:spcPct val="0"/>
              </a:spcBef>
            </a:pPr>
            <a:endParaRPr lang="en-US" sz="2600" u="none" strike="noStrike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" name="TextBox 11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553194" y="981075"/>
            <a:ext cx="5706106" cy="406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27"/>
              </a:lnSpc>
              <a:spcBef>
                <a:spcPct val="0"/>
              </a:spcBef>
            </a:pPr>
            <a:r>
              <a:rPr lang="en-US" sz="2376" spc="674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UWTSD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2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2481028"/>
            <a:ext cx="2259280" cy="254682"/>
          </a:xfrm>
          <a:custGeom>
            <a:avLst/>
            <a:gdLst/>
            <a:ahLst/>
            <a:cxnLst/>
            <a:rect l="l" t="t" r="r" b="b"/>
            <a:pathLst>
              <a:path w="2259280" h="254682">
                <a:moveTo>
                  <a:pt x="0" y="0"/>
                </a:moveTo>
                <a:lnTo>
                  <a:pt x="2259280" y="0"/>
                </a:lnTo>
                <a:lnTo>
                  <a:pt x="2259280" y="254683"/>
                </a:lnTo>
                <a:lnTo>
                  <a:pt x="0" y="2546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847725"/>
            <a:ext cx="13012387" cy="1633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404"/>
              </a:lnSpc>
              <a:spcBef>
                <a:spcPct val="0"/>
              </a:spcBef>
            </a:pPr>
            <a:r>
              <a:rPr lang="en-US" sz="9574" spc="268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</a:t>
            </a:r>
            <a:r>
              <a:rPr lang="en-US" sz="9574" b="1" u="none" strike="noStrike" spc="268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HANK YOU / Q&amp;A</a:t>
            </a:r>
          </a:p>
        </p:txBody>
      </p:sp>
      <p:sp>
        <p:nvSpPr>
          <p:cNvPr id="4" name="TextBox 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8575627"/>
            <a:ext cx="7083406" cy="464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0"/>
              </a:lnSpc>
              <a:spcBef>
                <a:spcPct val="0"/>
              </a:spcBef>
            </a:pPr>
            <a:r>
              <a:rPr lang="en-US" sz="2700" b="1" dirty="0">
                <a:solidFill>
                  <a:srgbClr val="00B7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2506920@student.uwtsd.ac.uk</a:t>
            </a:r>
          </a:p>
        </p:txBody>
      </p:sp>
      <p:sp>
        <p:nvSpPr>
          <p:cNvPr id="5" name="TextBox 5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3493770"/>
            <a:ext cx="6626033" cy="164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400"/>
              </a:lnSpc>
              <a:spcBef>
                <a:spcPct val="0"/>
              </a:spcBef>
            </a:pPr>
            <a:r>
              <a:rPr lang="en-US" sz="72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7200" u="none" strike="noStrike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ny questions?</a:t>
            </a:r>
          </a:p>
        </p:txBody>
      </p:sp>
      <p:sp>
        <p:nvSpPr>
          <p:cNvPr id="6" name="Freeform 6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11954868" y="4495924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3"/>
                </a:lnTo>
                <a:lnTo>
                  <a:pt x="0" y="12986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2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847725"/>
            <a:ext cx="12892189" cy="1633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404"/>
              </a:lnSpc>
              <a:spcBef>
                <a:spcPct val="0"/>
              </a:spcBef>
            </a:pPr>
            <a:r>
              <a:rPr lang="en-US" sz="9574" spc="268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</a:t>
            </a:r>
            <a:r>
              <a:rPr lang="en-US" sz="9574" b="1" u="none" strike="noStrike" spc="268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EFERENCES</a:t>
            </a:r>
          </a:p>
        </p:txBody>
      </p:sp>
      <p:sp>
        <p:nvSpPr>
          <p:cNvPr id="3" name="TextBox 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2614311"/>
            <a:ext cx="14751295" cy="7132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0"/>
              </a:lnSpc>
            </a:pPr>
            <a:r>
              <a:rPr lang="en-US" sz="2700" dirty="0" err="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Jisc</a:t>
            </a:r>
            <a:r>
              <a:rPr lang="en-US" sz="27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(2023) International students’ digital experience: phase two – experiences and expectations. Available at: </a:t>
            </a:r>
            <a:r>
              <a:rPr lang="en-US" sz="2700" u="sng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  <a:hlinkClick r:id="rId2" tooltip="https://www.jisc.ac.uk/reports/international-students-digital-experience-phase-two-experiences-and-expectations?utm_source=chatgpt.com"/>
              </a:rPr>
              <a:t>https://www.jisc.ac.uk/reports/international-students-digital-experience-phase-two-experiences-and-expectations</a:t>
            </a:r>
          </a:p>
          <a:p>
            <a:pPr algn="l">
              <a:lnSpc>
                <a:spcPts val="3780"/>
              </a:lnSpc>
            </a:pPr>
            <a:endParaRPr lang="en-US" sz="2700" u="sng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  <a:hlinkClick r:id="rId2" tooltip="https://www.jisc.ac.uk/reports/international-students-digital-experience-phase-two-experiences-and-expectations?utm_source=chatgpt.com"/>
            </a:endParaRPr>
          </a:p>
          <a:p>
            <a:pPr algn="l">
              <a:lnSpc>
                <a:spcPts val="3780"/>
              </a:lnSpc>
            </a:pPr>
            <a:r>
              <a:rPr lang="en-US" sz="27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Digital Literacy Guide (2023) Evaluating online sources and using AI responsibly. Available at: </a:t>
            </a:r>
            <a:r>
              <a:rPr lang="en-US" sz="2700" u="sng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  <a:hlinkClick r:id="rId3" tooltip="https://www.ndef.org/digital-literacy-guide"/>
              </a:rPr>
              <a:t>https://www.ndef.org/digital-literacy-guide</a:t>
            </a:r>
          </a:p>
          <a:p>
            <a:pPr algn="l">
              <a:lnSpc>
                <a:spcPts val="3780"/>
              </a:lnSpc>
            </a:pPr>
            <a:endParaRPr lang="en-US" sz="2700" u="sng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  <a:hlinkClick r:id="rId3" tooltip="https://www.ndef.org/digital-literacy-guide"/>
            </a:endParaRPr>
          </a:p>
          <a:p>
            <a:pPr algn="l">
              <a:lnSpc>
                <a:spcPts val="3780"/>
              </a:lnSpc>
            </a:pPr>
            <a:r>
              <a:rPr lang="en-US" sz="27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Rafiq, S., Iqbal, S. and Afzal, A. (2024) The impact of digital tools and online learning platforms on higher education learning outcomes. Journal of Higher Education Studies. Available at: </a:t>
            </a:r>
            <a:r>
              <a:rPr lang="en-US" sz="2700" u="sng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  <a:hlinkClick r:id="rId4" tooltip="https://www.researchgate.net/publication/380734414"/>
              </a:rPr>
              <a:t>https://www.researchgate.net/publication/380734414</a:t>
            </a:r>
          </a:p>
          <a:p>
            <a:pPr algn="l">
              <a:lnSpc>
                <a:spcPts val="3780"/>
              </a:lnSpc>
            </a:pPr>
            <a:endParaRPr lang="en-US" sz="2700" u="sng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  <a:hlinkClick r:id="rId4" tooltip="https://www.researchgate.net/publication/380734414"/>
            </a:endParaRPr>
          </a:p>
          <a:p>
            <a:pPr algn="l">
              <a:lnSpc>
                <a:spcPts val="3780"/>
              </a:lnSpc>
            </a:pPr>
            <a:r>
              <a:rPr lang="en-US" sz="27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Mosley, N. (2023) 2023 wrapped: Online education within UK higher education. Available at: </a:t>
            </a:r>
            <a:r>
              <a:rPr lang="en-US" sz="2700" u="sng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  <a:hlinkClick r:id="rId5" tooltip="https://www.neilmosley.com/blog/2023-wrapped-online-education-within-uk-higher-education"/>
              </a:rPr>
              <a:t>Statistical tools for survey data</a:t>
            </a:r>
          </a:p>
          <a:p>
            <a:pPr algn="l">
              <a:lnSpc>
                <a:spcPts val="3780"/>
              </a:lnSpc>
              <a:spcBef>
                <a:spcPct val="0"/>
              </a:spcBef>
            </a:pPr>
            <a:r>
              <a:rPr lang="en-US" sz="2700" u="sng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  <a:hlinkClick r:id="rId5" tooltip="https://www.neilmosley.com/blog/2023-wrapped-online-education-within-uk-higher-education"/>
              </a:rPr>
              <a:t>Thematic analysis for interviews</a:t>
            </a:r>
          </a:p>
          <a:p>
            <a:pPr algn="l">
              <a:lnSpc>
                <a:spcPts val="3780"/>
              </a:lnSpc>
              <a:spcBef>
                <a:spcPct val="0"/>
              </a:spcBef>
            </a:pPr>
            <a:endParaRPr lang="en-US" sz="2700" u="sng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  <a:hlinkClick r:id="rId5" tooltip="https://www.neilmosley.com/blog/2023-wrapped-online-education-within-uk-higher-education"/>
            </a:endParaRPr>
          </a:p>
        </p:txBody>
      </p:sp>
      <p:sp>
        <p:nvSpPr>
          <p:cNvPr id="4" name="Freeform 4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11954868" y="4495924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3"/>
                </a:lnTo>
                <a:lnTo>
                  <a:pt x="0" y="129862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28700" y="2226271"/>
            <a:ext cx="2259280" cy="254682"/>
          </a:xfrm>
          <a:custGeom>
            <a:avLst/>
            <a:gdLst/>
            <a:ahLst/>
            <a:cxnLst/>
            <a:rect l="l" t="t" r="r" b="b"/>
            <a:pathLst>
              <a:path w="2259280" h="254682">
                <a:moveTo>
                  <a:pt x="0" y="0"/>
                </a:moveTo>
                <a:lnTo>
                  <a:pt x="2259280" y="0"/>
                </a:lnTo>
                <a:lnTo>
                  <a:pt x="2259280" y="254683"/>
                </a:lnTo>
                <a:lnTo>
                  <a:pt x="0" y="25468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 rot="-5400000">
            <a:off x="-5186908" y="4494189"/>
            <a:ext cx="11520040" cy="1298623"/>
          </a:xfrm>
          <a:custGeom>
            <a:avLst/>
            <a:gdLst/>
            <a:ahLst/>
            <a:cxnLst/>
            <a:rect l="l" t="t" r="r" b="b"/>
            <a:pathLst>
              <a:path w="11520040" h="1298623">
                <a:moveTo>
                  <a:pt x="0" y="0"/>
                </a:moveTo>
                <a:lnTo>
                  <a:pt x="11520040" y="0"/>
                </a:lnTo>
                <a:lnTo>
                  <a:pt x="11520040" y="1298622"/>
                </a:lnTo>
                <a:lnTo>
                  <a:pt x="0" y="12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325633" y="3494752"/>
            <a:ext cx="13933667" cy="2795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866"/>
              </a:lnSpc>
              <a:spcBef>
                <a:spcPct val="0"/>
              </a:spcBef>
            </a:pPr>
            <a:r>
              <a:rPr lang="en-US" sz="16333" b="1" spc="457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 YOU</a:t>
            </a:r>
          </a:p>
        </p:txBody>
      </p:sp>
      <p:sp>
        <p:nvSpPr>
          <p:cNvPr id="4" name="TextBox 4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86268" y="6047576"/>
            <a:ext cx="7844699" cy="430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575"/>
              </a:lnSpc>
              <a:spcBef>
                <a:spcPct val="0"/>
              </a:spcBef>
            </a:pPr>
            <a:r>
              <a:rPr lang="en-US" sz="2554" u="none" strike="noStrike" spc="173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FOR THE ATTENTION</a:t>
            </a:r>
          </a:p>
        </p:txBody>
      </p:sp>
      <p:sp>
        <p:nvSpPr>
          <p:cNvPr id="5" name="Freeform 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3450238" y="8531116"/>
            <a:ext cx="3809062" cy="727184"/>
          </a:xfrm>
          <a:custGeom>
            <a:avLst/>
            <a:gdLst/>
            <a:ahLst/>
            <a:cxnLst/>
            <a:rect l="l" t="t" r="r" b="b"/>
            <a:pathLst>
              <a:path w="3809062" h="727184">
                <a:moveTo>
                  <a:pt x="0" y="0"/>
                </a:moveTo>
                <a:lnTo>
                  <a:pt x="3809062" y="0"/>
                </a:lnTo>
                <a:lnTo>
                  <a:pt x="3809062" y="727184"/>
                </a:lnTo>
                <a:lnTo>
                  <a:pt x="0" y="7271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740469" y="1028700"/>
            <a:ext cx="2518831" cy="283941"/>
          </a:xfrm>
          <a:custGeom>
            <a:avLst/>
            <a:gdLst/>
            <a:ahLst/>
            <a:cxnLst/>
            <a:rect l="l" t="t" r="r" b="b"/>
            <a:pathLst>
              <a:path w="2518831" h="283941">
                <a:moveTo>
                  <a:pt x="0" y="0"/>
                </a:moveTo>
                <a:lnTo>
                  <a:pt x="2518831" y="0"/>
                </a:lnTo>
                <a:lnTo>
                  <a:pt x="2518831" y="283941"/>
                </a:lnTo>
                <a:lnTo>
                  <a:pt x="0" y="283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449</Words>
  <Application>Microsoft Macintosh PowerPoint</Application>
  <PresentationFormat>Custom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Open Sans Bold</vt:lpstr>
      <vt:lpstr>League Spartan</vt:lpstr>
      <vt:lpstr>Arial</vt:lpstr>
      <vt:lpstr>Open Sans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White Modern Thesis Defense Research Presentation</dc:title>
  <cp:lastModifiedBy>Josue David Rodriguez Castro (2506920)</cp:lastModifiedBy>
  <cp:revision>6</cp:revision>
  <dcterms:created xsi:type="dcterms:W3CDTF">2006-08-16T00:00:00Z</dcterms:created>
  <dcterms:modified xsi:type="dcterms:W3CDTF">2025-11-21T19:51:38Z</dcterms:modified>
  <dc:identifier>DAG5WMbMHhs</dc:identifier>
</cp:coreProperties>
</file>