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40"/>
  </p:notesMasterIdLst>
  <p:handoutMasterIdLst>
    <p:handoutMasterId r:id="rId41"/>
  </p:handoutMasterIdLst>
  <p:sldIdLst>
    <p:sldId id="418" r:id="rId2"/>
    <p:sldId id="419" r:id="rId3"/>
    <p:sldId id="410" r:id="rId4"/>
    <p:sldId id="403" r:id="rId5"/>
    <p:sldId id="434" r:id="rId6"/>
    <p:sldId id="455" r:id="rId7"/>
    <p:sldId id="466" r:id="rId8"/>
    <p:sldId id="465" r:id="rId9"/>
    <p:sldId id="463" r:id="rId10"/>
    <p:sldId id="468" r:id="rId11"/>
    <p:sldId id="435" r:id="rId12"/>
    <p:sldId id="469" r:id="rId13"/>
    <p:sldId id="475" r:id="rId14"/>
    <p:sldId id="476" r:id="rId15"/>
    <p:sldId id="477" r:id="rId16"/>
    <p:sldId id="496" r:id="rId17"/>
    <p:sldId id="478" r:id="rId18"/>
    <p:sldId id="479" r:id="rId19"/>
    <p:sldId id="488" r:id="rId20"/>
    <p:sldId id="489" r:id="rId21"/>
    <p:sldId id="490" r:id="rId22"/>
    <p:sldId id="460" r:id="rId23"/>
    <p:sldId id="472" r:id="rId24"/>
    <p:sldId id="480" r:id="rId25"/>
    <p:sldId id="481" r:id="rId26"/>
    <p:sldId id="482" r:id="rId27"/>
    <p:sldId id="483" r:id="rId28"/>
    <p:sldId id="484" r:id="rId29"/>
    <p:sldId id="485" r:id="rId30"/>
    <p:sldId id="486" r:id="rId31"/>
    <p:sldId id="487" r:id="rId32"/>
    <p:sldId id="491" r:id="rId33"/>
    <p:sldId id="492" r:id="rId34"/>
    <p:sldId id="407" r:id="rId35"/>
    <p:sldId id="474" r:id="rId36"/>
    <p:sldId id="494" r:id="rId37"/>
    <p:sldId id="452" r:id="rId38"/>
    <p:sldId id="414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FCD8EF-94B7-42CA-B757-0A20DE4F8655}" v="117" dt="2023-01-24T15:15:39.1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05" autoAdjust="0"/>
    <p:restoredTop sz="95260" autoAdjust="0"/>
  </p:normalViewPr>
  <p:slideViewPr>
    <p:cSldViewPr>
      <p:cViewPr varScale="1">
        <p:scale>
          <a:sx n="80" d="100"/>
          <a:sy n="80" d="100"/>
        </p:scale>
        <p:origin x="149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93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4" d="100"/>
        <a:sy n="154" d="100"/>
      </p:scale>
      <p:origin x="0" y="-1039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V.Tavlaridi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MMbxhhxpFU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23565/2020_Business_Population_Estimates_for_the_UK_and_regions_Statistical_Release.pdf" TargetMode="External"/><Relationship Id="rId2" Type="http://schemas.openxmlformats.org/officeDocument/2006/relationships/hyperlink" Target="https://assets.publishing.service.gov.uk/government/uploads/system/uploads/attachment_data/file/852919/Business_Population_Estimates_for_the_UK_and_regions_-_2019_Statistical_Release.pdf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1106039/2022_Business_Population_Estimates_for_the_UK_and_regions_Statistical_Release.pdf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1106039/2022_Business_Population_Estimates_for_the_UK_and_regions_Statistical_Release.pdf" TargetMode="External"/><Relationship Id="rId2" Type="http://schemas.openxmlformats.org/officeDocument/2006/relationships/hyperlink" Target="https://assets.publishing.service.gov.uk/government/uploads/system/uploads/attachment_data/file/923565/2020_Business_Population_Estimates_for_the_UK_and_regions_Statistical_Release.pdf" TargetMode="Externa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business-population-estimates-2021/business-population-estimates-for-the-uk-and-regions-2021-statistical-release-html" TargetMode="External"/><Relationship Id="rId2" Type="http://schemas.openxmlformats.org/officeDocument/2006/relationships/hyperlink" Target="https://www.gov.uk/government/statistics/business-population-estimates-2020" TargetMode="Externa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267765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Welcome and introduction to the module &amp; assessments</a:t>
            </a:r>
            <a:endParaRPr lang="fr-FR" sz="2800" dirty="0">
              <a:solidFill>
                <a:schemeClr val="bg1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75838"/>
          </a:xfrm>
        </p:spPr>
        <p:txBody>
          <a:bodyPr anchor="b">
            <a:normAutofit fontScale="90000"/>
          </a:bodyPr>
          <a:lstStyle/>
          <a:p>
            <a:pPr lvl="0">
              <a:spcBef>
                <a:spcPts val="0"/>
              </a:spcBef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LCMB7004: </a:t>
            </a: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0971F-BA44-48F7-B964-44DCE3D5E62F}"/>
              </a:ext>
            </a:extLst>
          </p:cNvPr>
          <p:cNvSpPr txBox="1"/>
          <p:nvPr/>
        </p:nvSpPr>
        <p:spPr>
          <a:xfrm>
            <a:off x="791580" y="1412776"/>
            <a:ext cx="75608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Introductions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3678B-D0C2-42B3-90A9-2EC8CF178928}"/>
              </a:ext>
            </a:extLst>
          </p:cNvPr>
          <p:cNvSpPr txBox="1"/>
          <p:nvPr/>
        </p:nvSpPr>
        <p:spPr>
          <a:xfrm>
            <a:off x="1125960" y="2204864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Module leader/Lecturer:</a:t>
            </a:r>
            <a:r>
              <a:rPr lang="en-GB" sz="2400" dirty="0"/>
              <a:t> Vasilios Tavlaridis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Email: </a:t>
            </a:r>
            <a:r>
              <a:rPr lang="en-GB" sz="2400" dirty="0">
                <a:hlinkClick r:id="rId2"/>
              </a:rPr>
              <a:t>V.Tavlaridis@uwtsd.ac.uk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33879359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91691"/>
            <a:ext cx="8229600" cy="72494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71541"/>
            <a:ext cx="8229600" cy="3545691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Title</a:t>
            </a:r>
            <a:r>
              <a:rPr lang="en-GB" dirty="0"/>
              <a:t> -  Entrepreneurship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Module Code</a:t>
            </a:r>
            <a:r>
              <a:rPr lang="en-GB" dirty="0"/>
              <a:t>-  LCMB7004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Credits</a:t>
            </a:r>
            <a:r>
              <a:rPr lang="en-GB" dirty="0"/>
              <a:t> - 	20 (Level 7)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36405E-CB71-4466-9A49-43D70F443367}"/>
              </a:ext>
            </a:extLst>
          </p:cNvPr>
          <p:cNvSpPr txBox="1">
            <a:spLocks/>
          </p:cNvSpPr>
          <p:nvPr/>
        </p:nvSpPr>
        <p:spPr>
          <a:xfrm>
            <a:off x="460999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 </a:t>
            </a:r>
            <a:r>
              <a:rPr lang="en-GB" b="1" dirty="0">
                <a:solidFill>
                  <a:srgbClr val="0070C0"/>
                </a:solidFill>
              </a:rPr>
              <a:t>How you will be assessed on this module?</a:t>
            </a:r>
          </a:p>
          <a:p>
            <a:endParaRPr lang="en-GB" sz="1800" b="1" i="0" u="none" strike="noStrike" baseline="0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</a:rPr>
              <a:t>                                                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</a:rPr>
              <a:t>Coursework</a:t>
            </a:r>
          </a:p>
          <a:p>
            <a:pPr marL="0" indent="0">
              <a:buNone/>
            </a:pP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Assessment 1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</a:rPr>
              <a:t>-50% weighting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Essay (2500 words ±10%) </a:t>
            </a:r>
            <a:endParaRPr lang="en-GB" sz="240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8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Assessment 2 &amp; 3-50% weighting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Presentation-(10 minutes) &amp;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Report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(2000 words ±10%) </a:t>
            </a:r>
          </a:p>
          <a:p>
            <a:endParaRPr lang="en-GB" sz="1800" b="1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ED3147A-665D-4042-B9EA-368521C5171D}"/>
              </a:ext>
            </a:extLst>
          </p:cNvPr>
          <p:cNvSpPr txBox="1">
            <a:spLocks/>
          </p:cNvSpPr>
          <p:nvPr/>
        </p:nvSpPr>
        <p:spPr>
          <a:xfrm>
            <a:off x="460999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964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06685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1"/>
            <a:ext cx="8229600" cy="3600401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other fellow students.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 assessment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 am always here to help, provide feedback etc.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792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477" y="578264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Weekly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12777"/>
            <a:ext cx="8784976" cy="4104456"/>
          </a:xfrm>
        </p:spPr>
        <p:txBody>
          <a:bodyPr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Weekday Sessions: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Every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Tuesday 14:00-18:00</a:t>
            </a:r>
            <a:endParaRPr kumimoji="0" lang="en-GB" sz="2800" b="1" i="0" u="sng" strike="noStrike" kern="1200" cap="none" spc="0" normalizeH="0" baseline="0" noProof="0" dirty="0">
              <a:ln>
                <a:noFill/>
              </a:ln>
              <a:solidFill>
                <a:srgbClr val="373A3C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10 Teaching weeks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16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January- 26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March 2023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Teaching Location: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Quay Place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45 minutes sessions with 15 minutes break every hour.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17:45-18:00- reserved for 1 to 1.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Anyone that comes to class late after 45 minutes will be marked as absent in the register- University regulation- lectures/ module leaders do not have any control.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112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185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Aim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55931"/>
            <a:ext cx="8856984" cy="4446941"/>
          </a:xfrm>
        </p:spPr>
        <p:txBody>
          <a:bodyPr>
            <a:normAutofit fontScale="925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 </a:t>
            </a:r>
            <a:r>
              <a:rPr lang="en-GB" sz="2800" dirty="0"/>
              <a:t>To introduce the concepts of entrepreneurship, the entrepreneur and enterprise, through an historical and economic review and a comprehensive consideration of current issues in enterprise and entrepreneurship.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To build on students own personal, practical and workplace expectations and experiences of entrepreneurship and enterprise to develop a critical understanding of the necessary skills, motivators, characteristics and attributes.</a:t>
            </a: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025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185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Learning outcomes (LOs)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484785"/>
            <a:ext cx="8856984" cy="410445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Upon the successful completion of this module, the student should be able to demonstrate the ability to: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critically apply and evaluate concepts and knowledge about enterprise and entrepreneurship from a range of perspectives: for example, as an entrepreneur, intrapreneur, support provider or policy maker;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to evaluate and review entrepreneurial and enterprise opportunities.</a:t>
            </a: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000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30F12F1-D5E3-4667-9AC8-4C8430711F1F}"/>
              </a:ext>
            </a:extLst>
          </p:cNvPr>
          <p:cNvSpPr txBox="1">
            <a:spLocks/>
          </p:cNvSpPr>
          <p:nvPr/>
        </p:nvSpPr>
        <p:spPr>
          <a:xfrm>
            <a:off x="470024" y="511268"/>
            <a:ext cx="8229600" cy="352691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Weekly teaching schedule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B04EF-E76B-BE21-F8F6-B0F2194E2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688" y="980728"/>
            <a:ext cx="8784976" cy="5076564"/>
          </a:xfrm>
        </p:spPr>
        <p:txBody>
          <a:bodyPr>
            <a:normAutofit fontScale="62500" lnSpcReduction="20000"/>
          </a:bodyPr>
          <a:lstStyle/>
          <a:p>
            <a:pPr marL="360363" indent="-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1</a:t>
            </a:r>
            <a:r>
              <a:rPr lang="en-GB" sz="2200" b="1" dirty="0"/>
              <a:t>:</a:t>
            </a:r>
            <a:r>
              <a:rPr lang="en-GB" sz="2200" dirty="0"/>
              <a:t> Welcome/Introduction to Module/ Historical perspectives and definitions of Entrepreneurship, Entrepreneurs and SMEs</a:t>
            </a:r>
          </a:p>
          <a:p>
            <a:pPr marL="0" indent="0">
              <a:buNone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2: </a:t>
            </a:r>
            <a:r>
              <a:rPr lang="en-GB" sz="2200" dirty="0"/>
              <a:t>Impact of Entrepreneurship on economies - different types of entrepreneurs -SMEs and self-employment. 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3: </a:t>
            </a:r>
            <a:r>
              <a:rPr lang="en-GB" sz="2200" dirty="0"/>
              <a:t>Skills, characteristics, attributes and behaviours of entrepreneurs &amp; the differences between business owners and entrepreneurs.</a:t>
            </a:r>
          </a:p>
          <a:p>
            <a:pPr marL="17463" indent="0">
              <a:buNone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4: </a:t>
            </a:r>
            <a:r>
              <a:rPr lang="en-GB" sz="2200" dirty="0"/>
              <a:t>Issues affecting entrepreneurship development around the globe- SMEs, international trade &amp; Government policies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5: </a:t>
            </a:r>
            <a:r>
              <a:rPr lang="en-GB" sz="2200" dirty="0"/>
              <a:t>SME management &amp; intrapreneurship- Family businesses and succession issues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6: </a:t>
            </a:r>
            <a:r>
              <a:rPr lang="en-GB" sz="2200" dirty="0"/>
              <a:t>Business Plan, Business Model Canvas and planning ahead.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7: </a:t>
            </a:r>
            <a:r>
              <a:rPr lang="en-GB" sz="2200" dirty="0"/>
              <a:t>Startup financing &amp; SME funding for growth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8: </a:t>
            </a:r>
            <a:r>
              <a:rPr lang="en-GB" sz="2200" dirty="0"/>
              <a:t>Entrepreneurial marketing, innovation and digital revolution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9: </a:t>
            </a:r>
            <a:r>
              <a:rPr lang="en-GB" sz="2200" dirty="0"/>
              <a:t>Mock presentation / Assessment 2 support session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200" b="1" dirty="0">
                <a:solidFill>
                  <a:srgbClr val="0070C0"/>
                </a:solidFill>
              </a:rPr>
              <a:t>Week 10: </a:t>
            </a:r>
            <a:r>
              <a:rPr lang="en-GB" sz="2200" dirty="0"/>
              <a:t>Presentation Day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10B52-0295-5377-C785-FC5CC4737978}"/>
              </a:ext>
            </a:extLst>
          </p:cNvPr>
          <p:cNvSpPr txBox="1">
            <a:spLocks/>
          </p:cNvSpPr>
          <p:nvPr/>
        </p:nvSpPr>
        <p:spPr>
          <a:xfrm>
            <a:off x="470024" y="-92043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760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0103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14185"/>
            <a:ext cx="8856984" cy="4588687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1600" b="1" dirty="0"/>
              <a:t>Essential reading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Bolton, B. &amp; Thompson, J.(2013) Entrepreneurs: Talent, Temperament, Technique (3rd Ed) Oxford: Elsevier Butterworth-Heinemann.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Carter, S. and Jones-Evans, D. (2006) Enterprise and small business: principles, practices and policy. 2nd. Ed. Prentice Hall. 	</a:t>
            </a: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1600" b="1" dirty="0"/>
              <a:t>Further reading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Bessant J &amp; Tidd J (2007) Innovation &amp; Entrepreneurship. John Wiley &amp; Sons, London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Baker, M (2004) Marketing Theory, London, Thomson Learning.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Read, s. </a:t>
            </a:r>
            <a:r>
              <a:rPr lang="en-GB" sz="1600" b="0" i="0" u="none" strike="noStrike" baseline="0" dirty="0" err="1">
                <a:solidFill>
                  <a:srgbClr val="000000"/>
                </a:solidFill>
              </a:rPr>
              <a:t>Sarasvathy</a:t>
            </a:r>
            <a:r>
              <a:rPr lang="en-GB" sz="1600" b="0" i="0" u="none" strike="noStrike" baseline="0" dirty="0">
                <a:solidFill>
                  <a:srgbClr val="000000"/>
                </a:solidFill>
              </a:rPr>
              <a:t>, S. Dew, N. </a:t>
            </a:r>
            <a:r>
              <a:rPr lang="en-GB" sz="1600" b="0" i="0" u="none" strike="noStrike" baseline="0" dirty="0" err="1">
                <a:solidFill>
                  <a:srgbClr val="000000"/>
                </a:solidFill>
              </a:rPr>
              <a:t>Wiltbank</a:t>
            </a:r>
            <a:r>
              <a:rPr lang="en-GB" sz="1600" b="0" i="0" u="none" strike="noStrike" baseline="0" dirty="0">
                <a:solidFill>
                  <a:srgbClr val="000000"/>
                </a:solidFill>
              </a:rPr>
              <a:t>, R &amp; Ohlsson A-V (2011) Effectual Entrepreneurship, Routledge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Bridge, S., O’Neill, K. &amp; </a:t>
            </a:r>
            <a:r>
              <a:rPr lang="en-GB" sz="1600" b="0" i="0" u="none" strike="noStrike" baseline="0" dirty="0" err="1">
                <a:solidFill>
                  <a:srgbClr val="000000"/>
                </a:solidFill>
              </a:rPr>
              <a:t>Cromie</a:t>
            </a:r>
            <a:r>
              <a:rPr lang="en-GB" sz="1600" b="0" i="0" u="none" strike="noStrike" baseline="0" dirty="0">
                <a:solidFill>
                  <a:srgbClr val="000000"/>
                </a:solidFill>
              </a:rPr>
              <a:t>, S. (2008), Understanding Enterprise, Entrepreneurship and Small Business (3rd Ed), Basingstoke : Palgrave Macmillan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dirty="0"/>
              <a:t>Blackwell, E. (2011), How to Prepare a Business Plan: Planning for Successful Start-up and Expansion, (5th Ed) Sunday Times Business Enterprise Series, Kogan Page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Burns, P. (2008) Corporate Entrepreneurship. Palgrave, Macmillan. 	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745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Do you have any ……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899592" y="2356431"/>
            <a:ext cx="8064896" cy="267765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Historical perspectives and definitions of Entrepreneurship, Entrepreneurs and SMEs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199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700808"/>
            <a:ext cx="8435280" cy="352839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Define Entrepreneurship, Entrepreneurs &amp; SMEs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Identify the </a:t>
            </a:r>
            <a:r>
              <a:rPr lang="en-GB" altLang="en-US" sz="2800" dirty="0"/>
              <a:t>importance of Entrepreneurship in economies around the world-impact of SMEs</a:t>
            </a:r>
            <a:endParaRPr lang="en-US" altLang="en-US" sz="2800" dirty="0"/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Understand the UK SME sector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574283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36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36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36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3600" b="1" dirty="0">
                <a:solidFill>
                  <a:srgbClr val="007DC3"/>
                </a:solidFill>
              </a:rPr>
              <a:t>Entrepreneurship?</a:t>
            </a:r>
          </a:p>
          <a:p>
            <a:pPr marL="0" indent="0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5222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340768"/>
            <a:ext cx="8856984" cy="39604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US" sz="30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3000" b="1" dirty="0">
                <a:solidFill>
                  <a:srgbClr val="007DC3"/>
                </a:solidFill>
                <a:latin typeface="+mn-lt"/>
              </a:rPr>
              <a:t>Entrepreneurship</a:t>
            </a:r>
            <a:r>
              <a:rPr lang="en-US" sz="3000" dirty="0">
                <a:latin typeface="+mn-lt"/>
              </a:rPr>
              <a:t> is </a:t>
            </a:r>
            <a:r>
              <a:rPr lang="en-GB" sz="3000" dirty="0">
                <a:latin typeface="+mn-lt"/>
              </a:rPr>
              <a:t>the activity of setting up a business or businesses, taking on financial risks in the hope of profit.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3000" dirty="0">
              <a:latin typeface="+mn-lt"/>
            </a:endParaRP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b="1" dirty="0">
                <a:solidFill>
                  <a:srgbClr val="0070C0"/>
                </a:solidFill>
              </a:rPr>
              <a:t>Entrepreneurship</a:t>
            </a:r>
            <a:r>
              <a:rPr lang="en-GB" altLang="en-US" sz="2800" dirty="0"/>
              <a:t> is the phenomena associated with the mindset, planning and activities that create and exchange value through the identification and employment of changes in resources, opportunities and/or innovation.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 </a:t>
            </a:r>
            <a:r>
              <a:rPr lang="en-GB" altLang="en-US" sz="2800" b="1" dirty="0">
                <a:solidFill>
                  <a:srgbClr val="0070C0"/>
                </a:solidFill>
              </a:rPr>
              <a:t>Entrepreneurial activity </a:t>
            </a:r>
            <a:r>
              <a:rPr lang="en-GB" altLang="en-US" sz="2800" dirty="0"/>
              <a:t>is the enterprising human action associated with the creation and exchange of value through the identification and employment of resources, opportunities and/or innovation.</a:t>
            </a:r>
          </a:p>
          <a:p>
            <a:pPr marL="0" indent="0" algn="ctr">
              <a:buNone/>
            </a:pPr>
            <a:endParaRPr lang="en-US" sz="3000" dirty="0">
              <a:latin typeface="+mn-lt"/>
            </a:endParaRPr>
          </a:p>
          <a:p>
            <a:pPr marL="0" indent="0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706686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/>
              <a:t> </a:t>
            </a:r>
            <a:r>
              <a:rPr lang="en-US" sz="3200" b="1" dirty="0">
                <a:solidFill>
                  <a:srgbClr val="007DC3"/>
                </a:solidFill>
              </a:rPr>
              <a:t>Entrepreneurship</a:t>
            </a:r>
            <a:endParaRPr lang="en-US" sz="4000" b="1" dirty="0">
              <a:solidFill>
                <a:srgbClr val="007DC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340768"/>
            <a:ext cx="8856984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dirty="0"/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b="1" dirty="0">
                <a:solidFill>
                  <a:srgbClr val="007DC3"/>
                </a:solidFill>
              </a:rPr>
              <a:t>Entrepreneurship</a:t>
            </a:r>
            <a:r>
              <a:rPr lang="en-US" sz="2400" dirty="0">
                <a:solidFill>
                  <a:prstClr val="black"/>
                </a:solidFill>
              </a:rPr>
              <a:t> is the process of transformation of products or services into value generating sustainable  enterprises.  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US" sz="2400" dirty="0">
              <a:solidFill>
                <a:prstClr val="black"/>
              </a:solidFill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prstClr val="black"/>
                </a:solidFill>
              </a:rPr>
              <a:t>  An </a:t>
            </a:r>
            <a:r>
              <a:rPr lang="en-US" sz="2400" b="1" dirty="0">
                <a:solidFill>
                  <a:srgbClr val="007DC3"/>
                </a:solidFill>
              </a:rPr>
              <a:t>enterprise (company, business)</a:t>
            </a:r>
            <a:r>
              <a:rPr lang="en-US" sz="2400" dirty="0">
                <a:solidFill>
                  <a:prstClr val="black"/>
                </a:solidFill>
              </a:rPr>
              <a:t> is any entity either new or existing that provides new products or services or develops and uses new methods in producing or developing goods and services at affordable prices.</a:t>
            </a:r>
          </a:p>
          <a:p>
            <a:pPr marL="0" indent="0" algn="ctr">
              <a:buNone/>
            </a:pPr>
            <a:endParaRPr lang="en-US" sz="3000" dirty="0">
              <a:latin typeface="+mn-lt"/>
            </a:endParaRPr>
          </a:p>
          <a:p>
            <a:pPr marL="0" indent="0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706686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/>
              <a:t> </a:t>
            </a:r>
            <a:r>
              <a:rPr lang="en-US" sz="3200" b="1" dirty="0">
                <a:solidFill>
                  <a:srgbClr val="007DC3"/>
                </a:solidFill>
              </a:rPr>
              <a:t>Entrepreneurship</a:t>
            </a:r>
            <a:endParaRPr lang="en-US" sz="40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6376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9872"/>
            <a:ext cx="8856984" cy="40973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b="1" dirty="0">
              <a:solidFill>
                <a:srgbClr val="007DC3"/>
              </a:solidFill>
              <a:latin typeface="+mn-lt"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US" sz="2400" dirty="0">
                <a:latin typeface="+mn-lt"/>
              </a:rPr>
              <a:t> Find 3 definitions of entrepreneurship </a:t>
            </a:r>
            <a:r>
              <a:rPr lang="en-US" sz="2400" dirty="0"/>
              <a:t>on your mobiles or laptop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US" sz="24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US" sz="2400" u="sng" dirty="0">
                <a:highlight>
                  <a:srgbClr val="FFFF00"/>
                </a:highlight>
                <a:latin typeface="+mn-lt"/>
              </a:rPr>
              <a:t>Discuss in class</a:t>
            </a:r>
          </a:p>
          <a:p>
            <a:pPr marL="0" indent="0" algn="ctr">
              <a:buNone/>
            </a:pPr>
            <a:endParaRPr lang="en-US" sz="3000" u="sng" dirty="0"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4F6C1-C0C8-9C0F-C1B0-70CE6A701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3200" b="1" dirty="0">
                <a:solidFill>
                  <a:srgbClr val="007DC3"/>
                </a:solidFill>
              </a:rPr>
              <a:t>Class Activity- discussion</a:t>
            </a:r>
            <a:endParaRPr lang="en-US" sz="40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9940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AFD0-6C37-CA74-3A6F-2EE93A0EB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rgbClr val="007DC3"/>
                </a:solidFill>
                <a:ea typeface="+mn-ea"/>
                <a:cs typeface="+mn-cs"/>
              </a:rPr>
              <a:t>Types of Entrepreneurship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A7D3-A598-FF55-525B-A4702E289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77124"/>
            <a:ext cx="8784976" cy="4303751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Private or Independent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individuals setting up a business for profit.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Social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the entrepreneurial activities carried out by social enterprises, NGOs and charitable organizations.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Corporate Entrepreneurship-Intrapreneurship- intrapreneurs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employees of organisations that are encourage to be innovative by developing new product services or projects etc. Example Apple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Academic Entrepreneurship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entrepreneurial activity through academic institutions including schools. Example-Covid19 vaccine.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Public Sector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process of introducing innovation, the generation and implementation of new ideas, in the public sector.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0C0BC10-A415-0D30-DEFF-162F22B3D7D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277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dirty="0">
                <a:solidFill>
                  <a:srgbClr val="007DC3"/>
                </a:solidFill>
              </a:rPr>
              <a:t> </a:t>
            </a:r>
            <a:r>
              <a:rPr lang="en-GB" sz="4000" b="1" dirty="0">
                <a:solidFill>
                  <a:srgbClr val="007DC3"/>
                </a:solidFill>
              </a:rPr>
              <a:t>  </a:t>
            </a:r>
          </a:p>
          <a:p>
            <a:pPr algn="ctr">
              <a:buNone/>
            </a:pPr>
            <a:endParaRPr lang="en-GB" sz="40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Entrepreneurs?</a:t>
            </a: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5676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435280" cy="46805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dirty="0">
              <a:solidFill>
                <a:srgbClr val="007DC3"/>
              </a:solidFill>
            </a:endParaRPr>
          </a:p>
          <a:p>
            <a:pPr>
              <a:buNone/>
            </a:pPr>
            <a:r>
              <a:rPr lang="en-GB" sz="2800" dirty="0"/>
              <a:t>An entrepreneur is….</a:t>
            </a:r>
          </a:p>
          <a:p>
            <a:pPr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“</a:t>
            </a:r>
            <a:r>
              <a:rPr lang="en-GB" sz="2800" i="1" dirty="0"/>
              <a:t>A person who recognises an opportunity and organises and manages a business, assuming the risk for the sake of potential return” </a:t>
            </a:r>
          </a:p>
          <a:p>
            <a:pPr algn="ctr">
              <a:buNone/>
            </a:pPr>
            <a:r>
              <a:rPr lang="en-GB" sz="2800" dirty="0"/>
              <a:t>(Mariotti and Glackin, 2015: 27)</a:t>
            </a:r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i="1" dirty="0"/>
              <a:t>The word comes from the French verb entreprendre (“to begin something, undertake”)</a:t>
            </a:r>
          </a:p>
          <a:p>
            <a:pPr algn="ctr">
              <a:buNone/>
            </a:pPr>
            <a:endParaRPr lang="en-GB" sz="2800" b="1" dirty="0"/>
          </a:p>
          <a:p>
            <a:pPr marL="0" indent="0">
              <a:buNone/>
            </a:pPr>
            <a:endParaRPr lang="en-GB" altLang="en-US" b="1" dirty="0">
              <a:solidFill>
                <a:srgbClr val="C00000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FC202E-DD5D-4227-947E-10B777F61538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704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686800" cy="4824536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1200"/>
              </a:spcAft>
              <a:buNone/>
            </a:pPr>
            <a:r>
              <a:rPr lang="en-US" altLang="en-US" dirty="0"/>
              <a:t>           </a:t>
            </a:r>
            <a:r>
              <a:rPr lang="en-US" altLang="en-US" b="1" dirty="0">
                <a:solidFill>
                  <a:srgbClr val="007DC3"/>
                </a:solidFill>
                <a:latin typeface="+mn-lt"/>
              </a:rPr>
              <a:t>Who is an Entrepreneur?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An </a:t>
            </a:r>
            <a:r>
              <a:rPr lang="en-US" altLang="en-US" sz="2800" b="1" i="1" dirty="0">
                <a:solidFill>
                  <a:srgbClr val="007DC3"/>
                </a:solidFill>
                <a:latin typeface="+mn-lt"/>
              </a:rPr>
              <a:t>entrepreneur</a:t>
            </a:r>
            <a:r>
              <a:rPr lang="en-US" altLang="en-US" sz="2800" dirty="0">
                <a:latin typeface="+mn-lt"/>
              </a:rPr>
              <a:t> is a person who seeks a</a:t>
            </a:r>
            <a:r>
              <a:rPr lang="en-US" altLang="en-US" sz="2800" dirty="0"/>
              <a:t>n</a:t>
            </a:r>
            <a:r>
              <a:rPr lang="en-US" altLang="en-US" sz="2800" dirty="0">
                <a:latin typeface="+mn-lt"/>
              </a:rPr>
              <a:t> opportunity and takes the necessary risks, </a:t>
            </a:r>
            <a:r>
              <a:rPr lang="en-GB" altLang="en-US" sz="2800" dirty="0"/>
              <a:t>assembles the necessary resources to capitalize on them. </a:t>
            </a:r>
            <a:r>
              <a:rPr lang="en-US" altLang="en-US" sz="2800" dirty="0">
                <a:latin typeface="+mn-lt"/>
              </a:rPr>
              <a:t> to set up and operate a business (profit/non-profit).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Differ from many small-business owners in their strong desire to </a:t>
            </a:r>
            <a:r>
              <a:rPr lang="en-US" altLang="en-US" sz="2800" b="1" i="1" dirty="0">
                <a:solidFill>
                  <a:srgbClr val="007DC3"/>
                </a:solidFill>
              </a:rPr>
              <a:t>grow their business</a:t>
            </a:r>
            <a:r>
              <a:rPr lang="en-US" altLang="en-US" sz="2800" dirty="0">
                <a:latin typeface="+mn-lt"/>
              </a:rPr>
              <a:t>.</a:t>
            </a:r>
          </a:p>
          <a:p>
            <a:pPr lvl="0"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600" dirty="0">
                <a:solidFill>
                  <a:prstClr val="black"/>
                </a:solidFill>
              </a:rPr>
              <a:t>Differ from managers through their </a:t>
            </a:r>
            <a:r>
              <a:rPr lang="en-US" altLang="en-US" sz="2600" b="1" i="1" dirty="0">
                <a:solidFill>
                  <a:srgbClr val="007DC3"/>
                </a:solidFill>
              </a:rPr>
              <a:t>overriding responsibility</a:t>
            </a:r>
            <a:r>
              <a:rPr lang="en-US" altLang="en-US" sz="2600" dirty="0">
                <a:solidFill>
                  <a:prstClr val="black"/>
                </a:solidFill>
              </a:rPr>
              <a:t> to use the resources of the organization to accomplish their goals.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altLang="en-US" sz="2800" dirty="0">
              <a:latin typeface="+mn-lt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A3AAEC5-CF5E-4735-80D5-FC03F5AAA51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608512"/>
          </a:xfrm>
        </p:spPr>
        <p:txBody>
          <a:bodyPr>
            <a:norm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4700" dirty="0"/>
              <a:t>           </a:t>
            </a:r>
          </a:p>
          <a:p>
            <a:pPr algn="ctr">
              <a:spcAft>
                <a:spcPts val="1200"/>
              </a:spcAft>
              <a:buNone/>
            </a:pPr>
            <a:r>
              <a:rPr lang="en-US" altLang="en-US" b="1" dirty="0">
                <a:solidFill>
                  <a:srgbClr val="007DC3"/>
                </a:solidFill>
                <a:latin typeface="+mn-lt"/>
              </a:rPr>
              <a:t>10 Best Entrepreneurs in the world</a:t>
            </a:r>
          </a:p>
          <a:p>
            <a:pPr algn="ctr">
              <a:spcAft>
                <a:spcPts val="1200"/>
              </a:spcAft>
              <a:buNone/>
            </a:pPr>
            <a:r>
              <a:rPr lang="en-GB" sz="2400" dirty="0">
                <a:hlinkClick r:id="rId2"/>
              </a:rPr>
              <a:t>https://www.youtube.com/watch?v=pMMbxhhxpFU</a:t>
            </a:r>
            <a:endParaRPr lang="en-GB" sz="2400" dirty="0"/>
          </a:p>
          <a:p>
            <a:pPr algn="ctr">
              <a:spcAft>
                <a:spcPts val="1200"/>
              </a:spcAft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A3AAEC5-CF5E-4735-80D5-FC03F5AAA51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9809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376" y="1412776"/>
            <a:ext cx="8528414" cy="4464496"/>
          </a:xfrm>
        </p:spPr>
        <p:txBody>
          <a:bodyPr>
            <a:normAutofit fontScale="70000" lnSpcReduction="20000"/>
          </a:bodyPr>
          <a:lstStyle/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>
                <a:latin typeface="+mn-lt"/>
              </a:rPr>
              <a:t>Early 1700’s-Richard Cantillon: Coins term entrepreneur  (“go-between” or “between taker”) 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>
                <a:latin typeface="+mn-lt"/>
              </a:rPr>
              <a:t>Late 1700’s-Entrepreneur bears risks and plans, supervises, organizes, and owns factors of production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/>
              <a:t> Early 1800’s-Jean Baptiste proposed that profits from entrepreneurship were separate from profits of capital ownership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/>
              <a:t> 1934-Joseph Schumpeter described the entrepreneur as someone who is an innovator and someone who “creatively destructs”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/>
              <a:t>1964-Peter Drucker described the entrepreneur as someone who maximizes opportunity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/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/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/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>
              <a:latin typeface="+mn-lt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A3AAEC5-CF5E-4735-80D5-FC03F5AAA51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LCMB7004: Entrepreneurship-Week 1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85F24F-4115-4225-B098-EBDA07C161F2}"/>
              </a:ext>
            </a:extLst>
          </p:cNvPr>
          <p:cNvSpPr txBox="1"/>
          <p:nvPr/>
        </p:nvSpPr>
        <p:spPr>
          <a:xfrm>
            <a:off x="481774" y="411466"/>
            <a:ext cx="820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3200" b="1" dirty="0">
                <a:solidFill>
                  <a:srgbClr val="007DC3"/>
                </a:solidFill>
                <a:latin typeface="+mn-lt"/>
              </a:rPr>
              <a:t>Who is an Entrepreneur?- Definitions</a:t>
            </a:r>
          </a:p>
        </p:txBody>
      </p:sp>
    </p:spTree>
    <p:extLst>
      <p:ext uri="{BB962C8B-B14F-4D97-AF65-F5344CB8AC3E}">
        <p14:creationId xmlns:p14="http://schemas.microsoft.com/office/powerpoint/2010/main" val="21240964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39248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Business, Company, Enterprise or SMEs are simply words to describe a business entity.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 business idea (for profit or not)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that is launched and run by  one individual, or more</a:t>
            </a:r>
            <a:r>
              <a:rPr lang="en-GB" sz="2000" dirty="0"/>
              <a:t> can be classified as SMEs if it meets either the specified number of employees or annual sales turnover definition.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Many countries have their own definition of what constitutes a small and medium-sized enterprises (SMEs).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The main factors determining whether an enterprise is a SME are staff headcount and turnover or balance sheet total.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A4536-6441-9BAB-1BA9-3FEE57C98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952" y="517506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</a:rPr>
              <a:t>Small Medium-sized Enterprises (SMEs) </a:t>
            </a:r>
            <a:br>
              <a:rPr lang="en-US" altLang="en-US" sz="3200" b="1" dirty="0">
                <a:solidFill>
                  <a:srgbClr val="C00000"/>
                </a:solidFill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327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71E79-2ACC-4A7F-85FE-A8A302AA2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225" y="509009"/>
            <a:ext cx="8229600" cy="468743"/>
          </a:xfrm>
        </p:spPr>
        <p:txBody>
          <a:bodyPr>
            <a:normAutofit fontScale="9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alt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SME definition across the globe</a:t>
            </a:r>
            <a:br>
              <a:rPr kumimoji="0" lang="en-US" alt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3EAD6F-0136-4A62-AE32-2700D1273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4837" y="1231032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DC3"/>
                </a:solidFill>
              </a:rPr>
              <a:t>EU (including UK)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C4EECD-DFD6-4EAF-9471-C7B9C056BD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07484" y="1231032"/>
            <a:ext cx="2812976" cy="639762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DC3"/>
                </a:solidFill>
              </a:rPr>
              <a:t>USA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40B73E2F-1B13-43F7-9F3E-D4724B0DBE31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256068" y="2780929"/>
          <a:ext cx="5108019" cy="2232248"/>
        </p:xfrm>
        <a:graphic>
          <a:graphicData uri="http://schemas.openxmlformats.org/drawingml/2006/table">
            <a:tbl>
              <a:tblPr/>
              <a:tblGrid>
                <a:gridCol w="1251283">
                  <a:extLst>
                    <a:ext uri="{9D8B030D-6E8A-4147-A177-3AD203B41FA5}">
                      <a16:colId xmlns:a16="http://schemas.microsoft.com/office/drawing/2014/main" val="557845225"/>
                    </a:ext>
                  </a:extLst>
                </a:gridCol>
                <a:gridCol w="1251283">
                  <a:extLst>
                    <a:ext uri="{9D8B030D-6E8A-4147-A177-3AD203B41FA5}">
                      <a16:colId xmlns:a16="http://schemas.microsoft.com/office/drawing/2014/main" val="3143456148"/>
                    </a:ext>
                  </a:extLst>
                </a:gridCol>
                <a:gridCol w="1337090">
                  <a:extLst>
                    <a:ext uri="{9D8B030D-6E8A-4147-A177-3AD203B41FA5}">
                      <a16:colId xmlns:a16="http://schemas.microsoft.com/office/drawing/2014/main" val="2078948649"/>
                    </a:ext>
                  </a:extLst>
                </a:gridCol>
                <a:gridCol w="1268363">
                  <a:extLst>
                    <a:ext uri="{9D8B030D-6E8A-4147-A177-3AD203B41FA5}">
                      <a16:colId xmlns:a16="http://schemas.microsoft.com/office/drawing/2014/main" val="1959169066"/>
                    </a:ext>
                  </a:extLst>
                </a:gridCol>
              </a:tblGrid>
              <a:tr h="906956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Enterprise category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Head count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Turnover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Balance sheet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2528251"/>
                  </a:ext>
                </a:extLst>
              </a:tr>
              <a:tr h="44176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Medium-sized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&lt; 250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€ 50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€ 43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1515882"/>
                  </a:ext>
                </a:extLst>
              </a:tr>
              <a:tr h="44176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 Small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effectLst/>
                        </a:rPr>
                        <a:t>&lt; 50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€ 10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€ 10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0591513"/>
                  </a:ext>
                </a:extLst>
              </a:tr>
              <a:tr h="44176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 Micro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effectLst/>
                        </a:rPr>
                        <a:t>&lt; 10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€ 2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€ 2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2576159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1E713D8C-D8CD-48A1-A8FC-E5E3901D38B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56840D0-4762-430B-B224-65A72BDF17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6068" y="2092475"/>
            <a:ext cx="5679420" cy="595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Small and medium-sized enterprises (SMEs) are defined in the EU recommendation 2003/361.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16" name="Content Placeholder 13">
            <a:extLst>
              <a:ext uri="{FF2B5EF4-FFF2-40B4-BE49-F238E27FC236}">
                <a16:creationId xmlns:a16="http://schemas.microsoft.com/office/drawing/2014/main" id="{DBF0DAF1-97B1-4E7C-95CC-8C8F03775A41}"/>
              </a:ext>
            </a:extLst>
          </p:cNvPr>
          <p:cNvSpPr txBox="1">
            <a:spLocks/>
          </p:cNvSpPr>
          <p:nvPr/>
        </p:nvSpPr>
        <p:spPr>
          <a:xfrm>
            <a:off x="5520392" y="2095195"/>
            <a:ext cx="3516104" cy="34152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800" dirty="0">
                <a:latin typeface="+mj-lt"/>
              </a:rPr>
              <a:t>Small and medium-sized enterprises (SMEs) in the USA, are defined </a:t>
            </a:r>
            <a:r>
              <a:rPr lang="en-GB" sz="1800" b="0" i="0" dirty="0">
                <a:solidFill>
                  <a:srgbClr val="202122"/>
                </a:solidFill>
                <a:effectLst/>
                <a:latin typeface="+mj-lt"/>
              </a:rPr>
              <a:t>based on industry, ownership structure, revenue and number of employees</a:t>
            </a:r>
            <a:r>
              <a:rPr lang="en-GB" sz="1800" dirty="0">
                <a:latin typeface="+mj-lt"/>
              </a:rPr>
              <a:t>. </a:t>
            </a:r>
          </a:p>
          <a:p>
            <a:pPr marL="0" indent="0">
              <a:buFont typeface="Arial" pitchFamily="34" charset="0"/>
              <a:buNone/>
            </a:pPr>
            <a:endParaRPr lang="en-GB" sz="1800" dirty="0">
              <a:latin typeface="+mj-lt"/>
            </a:endParaRPr>
          </a:p>
          <a:p>
            <a:pPr marL="0" indent="0">
              <a:buFont typeface="Arial" pitchFamily="34" charset="0"/>
              <a:buNone/>
            </a:pPr>
            <a:r>
              <a:rPr lang="en-GB" sz="1800" dirty="0">
                <a:latin typeface="+mj-lt"/>
              </a:rPr>
              <a:t>Any company that has less than 500 employees is considered SME in USA</a:t>
            </a:r>
          </a:p>
          <a:p>
            <a:pPr marL="0" indent="0">
              <a:buFont typeface="Arial" pitchFamily="34" charset="0"/>
              <a:buNone/>
            </a:pPr>
            <a:endParaRPr lang="en-GB" sz="1800" dirty="0">
              <a:latin typeface="+mj-lt"/>
            </a:endParaRPr>
          </a:p>
          <a:p>
            <a:pPr marL="0" indent="0">
              <a:buFont typeface="Arial" pitchFamily="34" charset="0"/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607535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14" grpId="0" build="p"/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799A3-CA21-44DC-9869-AB4EE6CFA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525" y="799132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Group Activity- Discussion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0B5D-4BE8-45B3-9AD2-383F609AC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449268"/>
            <a:ext cx="8229600" cy="39239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Can you please find and present to the class a definition of SMEs from a country in Asia, Middle east, Africa, Latin America or anywhere else you chose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u="sng" dirty="0">
                <a:highlight>
                  <a:srgbClr val="FFFF00"/>
                </a:highlight>
              </a:rPr>
              <a:t>Discuss in class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8D1207B-629B-4B98-8DCD-7184862794A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311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376" y="1115083"/>
            <a:ext cx="8435280" cy="403244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000" dirty="0"/>
              <a:t>Given the definition of UK SMEs below- How many Micro, Small and Medium sized enterprise do you think UK has?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73F0E-AC73-A52F-E886-D469FCB62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1" y="575511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SMEs in UK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AA6FE2-F126-8FC3-A086-60C0CEA23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420888"/>
            <a:ext cx="5544616" cy="223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3291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15082"/>
            <a:ext cx="8696349" cy="4546166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/>
              <a:t>Let's look at the UK business population estimate for 2019 &amp; 2020 (pre covid19)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8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https://assets.publishing.service.gov.uk/government/uploads/system/uploads/attachment_data/file/852919/Business_Population_Estimates_for_the_UK_and_regions_-_2019_Statistical_Release.pdf</a:t>
            </a:r>
            <a:endParaRPr lang="en-GB" sz="8800" dirty="0">
              <a:solidFill>
                <a:srgbClr val="0070C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8800" dirty="0">
              <a:solidFill>
                <a:srgbClr val="0070C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8800" dirty="0">
              <a:solidFill>
                <a:srgbClr val="0070C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https://assets.publishing.service.gov.uk/government/uploads/system/uploads/attachment_data/file/923565/2020_Business_Population_Estimates_for_the_UK_and_regions_Statistical_Release.pdf</a:t>
            </a:r>
            <a:endParaRPr lang="en-GB" sz="8800" dirty="0">
              <a:solidFill>
                <a:srgbClr val="0070C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6000" dirty="0"/>
          </a:p>
          <a:p>
            <a:pPr marL="0" indent="0">
              <a:buClr>
                <a:srgbClr val="007DC3"/>
              </a:buClr>
              <a:buNone/>
            </a:pPr>
            <a:endParaRPr lang="en-GB" sz="6000" dirty="0"/>
          </a:p>
          <a:p>
            <a:pPr marL="0" indent="0" algn="r">
              <a:buClr>
                <a:srgbClr val="007DC3"/>
              </a:buClr>
              <a:buNone/>
            </a:pPr>
            <a:endParaRPr lang="en-GB" sz="6000" dirty="0"/>
          </a:p>
          <a:p>
            <a:pPr marL="0" indent="0" algn="r">
              <a:buClr>
                <a:srgbClr val="007DC3"/>
              </a:buClr>
              <a:buNone/>
            </a:pPr>
            <a:r>
              <a:rPr lang="en-GB" sz="6000" dirty="0"/>
              <a:t>(BEIS, 2019, 2020)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6000" dirty="0"/>
          </a:p>
          <a:p>
            <a:pPr marL="0" indent="0" algn="r">
              <a:buClr>
                <a:srgbClr val="007DC3"/>
              </a:buClr>
              <a:buNone/>
            </a:pPr>
            <a:endParaRPr lang="en-GB" sz="60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F431C-B77B-CAA1-093F-E3FA0BE1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" y="582043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SMEs in UK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441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72572"/>
            <a:ext cx="8928992" cy="4760684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/>
              <a:t>There were 6.0 million private sector businesses in the UK at the start of 2020.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8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/>
              <a:t> 5.94 million small businesses (with 0 to 49 employees).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8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/>
              <a:t>36,100 medium-sized businesses (with 50 to 249 employees).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8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/>
              <a:t>7,800 large businesses (with 250 or more employees)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8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/>
              <a:t>Total employment in SMEs was 16.8 million (61% of the total), whilst turnover was estimated at £2.3 trillion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8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8800" dirty="0"/>
              <a:t>Companies with No employees just over 4.5 million</a:t>
            </a:r>
          </a:p>
          <a:p>
            <a:pPr marL="0" indent="0" algn="r">
              <a:buClr>
                <a:srgbClr val="007DC3"/>
              </a:buClr>
              <a:buNone/>
            </a:pPr>
            <a:r>
              <a:rPr lang="en-GB" sz="5600" dirty="0"/>
              <a:t>(BEIS, 2020)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A3529-4EBC-17F8-95F8-4BE3EC96F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35" y="433000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SMEs in UK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200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91483"/>
            <a:ext cx="8660499" cy="4258132"/>
          </a:xfrm>
        </p:spPr>
        <p:txBody>
          <a:bodyPr>
            <a:normAutofit fontScale="32500" lnSpcReduction="20000"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6800" dirty="0"/>
              <a:t>Let's look at the UK business population estimate for 2021-2022 (post-covid19)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6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6800" dirty="0">
                <a:solidFill>
                  <a:srgbClr val="0070C0"/>
                </a:solidFill>
              </a:rPr>
              <a:t>https://assets.publishing.service.gov.uk/government/uploads/system/uploads/attachment_data/file/1019907/2021_Business_Population_Estimates_for_the_UK_and_regions_Statistical_Release.pdf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6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68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https://assets.publishing.service.gov.uk/government/uploads/system/uploads/attachment_data/file/1106039/2022_Business_Population_Estimates_for_the_UK_and_regions_Statistical_Release.pdf</a:t>
            </a:r>
            <a:endParaRPr lang="en-GB" sz="6800" dirty="0">
              <a:solidFill>
                <a:srgbClr val="0070C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4000" dirty="0"/>
          </a:p>
          <a:p>
            <a:pPr marL="0" indent="0" algn="r">
              <a:buClr>
                <a:srgbClr val="007DC3"/>
              </a:buClr>
              <a:buNone/>
            </a:pPr>
            <a:endParaRPr lang="en-GB" sz="4000" dirty="0"/>
          </a:p>
          <a:p>
            <a:pPr marL="0" indent="0" algn="r">
              <a:buClr>
                <a:srgbClr val="007DC3"/>
              </a:buClr>
              <a:buNone/>
            </a:pPr>
            <a:r>
              <a:rPr lang="en-GB" sz="4300" dirty="0"/>
              <a:t>(BEIS, 2021, 2022)</a:t>
            </a:r>
            <a:r>
              <a:rPr lang="en-GB" sz="4000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3B958-40E8-8936-7B26-314EB526E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63" y="377833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SMEs in UK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8246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799A3-CA21-44DC-9869-AB4EE6CFA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525" y="799132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Group Activity- Discussion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0B5D-4BE8-45B3-9AD2-383F609AC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449268"/>
            <a:ext cx="8229600" cy="39239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algn="ctr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you identify  any obvious difference between the 4 years?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u="sng" dirty="0">
                <a:highlight>
                  <a:srgbClr val="FFFF00"/>
                </a:highlight>
              </a:rPr>
              <a:t>Discuss in class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8D1207B-629B-4B98-8DCD-7184862794A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1744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Do you have any Questions?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850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114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LCMB7004: Entrepreneurship-Week 1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08135" y="863213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chemeClr val="tx1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35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1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chemeClr val="tx1"/>
                </a:solidFill>
              </a:rPr>
              <a:t>Reading for the session (online/ open access)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000" dirty="0">
              <a:solidFill>
                <a:schemeClr val="tx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BEIS, 2020/2021-UK Small Business statistics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https://assets.publishing.service.gov.uk/government/uploads/system/uploads/attachment_data/file/923565/2020_Business_Population_Estimates_for_the_UK_and_regions_Statistical_Release.pdf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3"/>
              </a:rPr>
              <a:t>https://assets.publishing.service.gov.uk/government/uploads/system/uploads/attachment_data/file/1106039/2022_Business_Population_Estimates_for_the_UK_and_regions_Statistical_Release.pdf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                                                                                        (Accessed: 17 January 2023).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8660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59100" y="1218776"/>
            <a:ext cx="8702082" cy="4176464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740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8000" dirty="0">
                <a:solidFill>
                  <a:schemeClr val="tx1"/>
                </a:solidFill>
              </a:rPr>
              <a:t>Further reading (online)</a:t>
            </a:r>
            <a:endParaRPr kumimoji="0" lang="en-GB" sz="8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8000" b="0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8000" dirty="0">
                <a:solidFill>
                  <a:schemeClr val="tx1"/>
                </a:solidFill>
              </a:rPr>
              <a:t>BEIS, 2020-UK Small Business statistics (Online/ open access)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8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8000" b="0" dirty="0">
                <a:solidFill>
                  <a:schemeClr val="tx1"/>
                </a:solidFill>
              </a:rPr>
              <a:t>Department for Business, Energy and Industrial Strategy (2020) Business population estimates 2020 Available at: </a:t>
            </a:r>
            <a:r>
              <a:rPr lang="en-GB" sz="8000" b="0" dirty="0">
                <a:solidFill>
                  <a:schemeClr val="tx1"/>
                </a:solidFill>
                <a:hlinkClick r:id="rId2"/>
              </a:rPr>
              <a:t>https://www.gov.uk/government/statistics/business-population-estimates-2020</a:t>
            </a:r>
            <a:r>
              <a:rPr lang="en-GB" sz="8000" b="0" dirty="0">
                <a:solidFill>
                  <a:schemeClr val="tx1"/>
                </a:solidFill>
              </a:rPr>
              <a:t>  (Accessed: 22 January 2022).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80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8000" b="0" dirty="0">
                <a:solidFill>
                  <a:schemeClr val="tx1"/>
                </a:solidFill>
              </a:rPr>
              <a:t>Department for Business, Energy and Industrial Strategy (2021) Business population estimates 2021 Available at: </a:t>
            </a:r>
            <a:r>
              <a:rPr lang="en-GB" sz="8000" b="0" dirty="0">
                <a:solidFill>
                  <a:schemeClr val="tx1"/>
                </a:solidFill>
                <a:hlinkClick r:id="rId3"/>
              </a:rPr>
              <a:t>https://www.gov.uk/government/statistics/business-population-estimates-2021/business-population-estimates-for-the-uk-and-regions-2021-statistical-release-html</a:t>
            </a:r>
            <a:r>
              <a:rPr lang="en-GB" sz="8000" b="0" dirty="0">
                <a:solidFill>
                  <a:schemeClr val="tx1"/>
                </a:solidFill>
              </a:rPr>
              <a:t> (Accessed: 22 January 2022).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7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7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31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37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LCMB7004: Entrepreneurship-Week 1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3792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400" b="1" i="0" dirty="0">
                <a:effectLst/>
              </a:rPr>
              <a:t>UK SMEs and self-employment sector figures</a:t>
            </a:r>
            <a:endParaRPr lang="en-GB" sz="72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2425</Words>
  <Application>Microsoft Office PowerPoint</Application>
  <PresentationFormat>On-screen Show (4:3)</PresentationFormat>
  <Paragraphs>336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LCMB7004: Entrepreneurship</vt:lpstr>
      <vt:lpstr>Module overview</vt:lpstr>
      <vt:lpstr>PowerPoint Presentation</vt:lpstr>
      <vt:lpstr>In the classroom</vt:lpstr>
      <vt:lpstr>Weekly sessions</vt:lpstr>
      <vt:lpstr>Aim of the module</vt:lpstr>
      <vt:lpstr>Learning outcomes (LOs) of the module</vt:lpstr>
      <vt:lpstr>PowerPoint Presentation</vt:lpstr>
      <vt:lpstr>Reading List</vt:lpstr>
      <vt:lpstr> Do you have any …… </vt:lpstr>
      <vt:lpstr>PowerPoint Presentation</vt:lpstr>
      <vt:lpstr>Learning Outcomes for today’s session</vt:lpstr>
      <vt:lpstr>PowerPoint Presentation</vt:lpstr>
      <vt:lpstr> Entrepreneurship</vt:lpstr>
      <vt:lpstr> Entrepreneurship</vt:lpstr>
      <vt:lpstr>Class Activity- discussion</vt:lpstr>
      <vt:lpstr>Types of Entrepreneurship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Small Medium-sized Enterprises (SMEs)   </vt:lpstr>
      <vt:lpstr> SME definition across the globe </vt:lpstr>
      <vt:lpstr> Group Activity- Discussion </vt:lpstr>
      <vt:lpstr> SMEs in UK </vt:lpstr>
      <vt:lpstr> SMEs in UK </vt:lpstr>
      <vt:lpstr> SMEs in UK </vt:lpstr>
      <vt:lpstr> SMEs in UK </vt:lpstr>
      <vt:lpstr> Group Activity- Discussion </vt:lpstr>
      <vt:lpstr> Do you have any Questions? </vt:lpstr>
      <vt:lpstr> Thank you!</vt:lpstr>
      <vt:lpstr>PowerPoint Presentation</vt:lpstr>
      <vt:lpstr>PowerPoint Presentation</vt:lpstr>
      <vt:lpstr>PowerPoint Presentation</vt:lpstr>
      <vt:lpstr>PowerPoint Presentation</vt:lpstr>
      <vt:lpstr>Next week…..</vt:lpstr>
    </vt:vector>
  </TitlesOfParts>
  <Manager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1- LCMB7004-Entrepreneurship</dc:title>
  <dc:creator/>
  <cp:lastModifiedBy/>
  <cp:revision>1</cp:revision>
  <dcterms:created xsi:type="dcterms:W3CDTF">2022-01-28T09:21:09Z</dcterms:created>
  <dcterms:modified xsi:type="dcterms:W3CDTF">2023-01-28T09:33:02Z</dcterms:modified>
  <cp:contentStatus/>
</cp:coreProperties>
</file>