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91" autoAdjust="0"/>
    <p:restoredTop sz="94625"/>
  </p:normalViewPr>
  <p:slideViewPr>
    <p:cSldViewPr snapToGrid="0">
      <p:cViewPr varScale="1">
        <p:scale>
          <a:sx n="95" d="100"/>
          <a:sy n="95" d="100"/>
        </p:scale>
        <p:origin x="6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5" Type="http://schemas.microsoft.com/office/2015/10/relationships/revisionInfo" Target="revisionInfo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8F305B-5D25-4850-BB4B-F313B46025D0}" type="datetimeFigureOut">
              <a:rPr lang="en-GB" smtClean="0"/>
              <a:t>02/01/2018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0EB032-C7F0-4442-B67F-9F8B80A40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56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explain that the benefit is an increase in revenue and profits in the long term.</a:t>
            </a:r>
          </a:p>
          <a:p>
            <a:r>
              <a:rPr lang="en-GB" dirty="0"/>
              <a:t>Also mention that the estimates are based on market analysis conducted by the owners</a:t>
            </a:r>
          </a:p>
          <a:p>
            <a:r>
              <a:rPr lang="en-GB" dirty="0"/>
              <a:t>Project considered viable since new branch expected to be profitable. </a:t>
            </a:r>
          </a:p>
          <a:p>
            <a:r>
              <a:rPr lang="en-GB" dirty="0"/>
              <a:t>Also mention that accountants have  conducted investment appraisal analysis and the project is viable based on Net Present Value calculations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0EB032-C7F0-4442-B67F-9F8B80A40DA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214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mention process for each –</a:t>
            </a:r>
          </a:p>
          <a:p>
            <a:r>
              <a:rPr lang="en-GB" dirty="0"/>
              <a:t>Selection of </a:t>
            </a:r>
            <a:r>
              <a:rPr lang="en-GB" dirty="0" err="1"/>
              <a:t>premisis</a:t>
            </a:r>
            <a:r>
              <a:rPr lang="en-GB" dirty="0"/>
              <a:t> – get quotes from local estate agents, view properties etc</a:t>
            </a:r>
          </a:p>
          <a:p>
            <a:r>
              <a:rPr lang="en-GB" dirty="0"/>
              <a:t>Selection of contractors and equipment suppliers – PM to get quotes and make recommendations and owners to select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0EB032-C7F0-4442-B67F-9F8B80A40DA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904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1/2/18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1/2/18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1/2/18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1/2/18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1/2/18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1/2/18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1/2/18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1/2/18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1/2/18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1/2/18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1/2/18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1/2/18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1/2/18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1/2/18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1/2/18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1/2/18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1/2/18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1/2/18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235E8D2-9876-4840-884B-A51FE3820C6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Yokosushi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81517B98-DD18-42A3-8B70-35CD06CB2F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Project plan for new branch opening</a:t>
            </a:r>
          </a:p>
        </p:txBody>
      </p:sp>
    </p:spTree>
    <p:extLst>
      <p:ext uri="{BB962C8B-B14F-4D97-AF65-F5344CB8AC3E}">
        <p14:creationId xmlns:p14="http://schemas.microsoft.com/office/powerpoint/2010/main" val="2122318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907A375-85E0-44D7-B276-A69C9D95A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the Project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4319BBA-DAE1-41F7-98B6-B95127F5C59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/>
              <a:t>Yokosushi</a:t>
            </a:r>
            <a:r>
              <a:rPr lang="en-GB" dirty="0"/>
              <a:t> is a successful Japanese takeaway and delivery restaurant in Ilford, East London</a:t>
            </a:r>
          </a:p>
          <a:p>
            <a:r>
              <a:rPr lang="en-GB" dirty="0"/>
              <a:t>The owners have decided to expand the business by opening another branch in </a:t>
            </a:r>
            <a:r>
              <a:rPr lang="en-GB" dirty="0" err="1"/>
              <a:t>kennington</a:t>
            </a:r>
            <a:r>
              <a:rPr lang="en-GB" dirty="0"/>
              <a:t>, South London</a:t>
            </a:r>
          </a:p>
          <a:p>
            <a:r>
              <a:rPr lang="en-GB" dirty="0"/>
              <a:t>To accomplish this, the owners have decided to hire an external PM on a contract basis as there is no in-house project Management Expert. </a:t>
            </a:r>
          </a:p>
        </p:txBody>
      </p:sp>
    </p:spTree>
    <p:extLst>
      <p:ext uri="{BB962C8B-B14F-4D97-AF65-F5344CB8AC3E}">
        <p14:creationId xmlns:p14="http://schemas.microsoft.com/office/powerpoint/2010/main" val="15344411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0"/>
            <a:ext cx="10286999" cy="1210235"/>
          </a:xfrm>
        </p:spPr>
        <p:txBody>
          <a:bodyPr/>
          <a:lstStyle/>
          <a:p>
            <a:r>
              <a:rPr lang="en-GB" dirty="0"/>
              <a:t>Risk Analysis</a:t>
            </a:r>
            <a:r>
              <a:rPr lang="en-US" dirty="0"/>
              <a:t>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005833582"/>
              </p:ext>
            </p:extLst>
          </p:nvPr>
        </p:nvGraphicFramePr>
        <p:xfrm>
          <a:off x="685801" y="1210235"/>
          <a:ext cx="10851775" cy="431212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63579"/>
                <a:gridCol w="7888196"/>
              </a:tblGrid>
              <a:tr h="42805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b="1" i="0" dirty="0">
                          <a:effectLst/>
                        </a:rPr>
                        <a:t>Risk</a:t>
                      </a:r>
                      <a:endParaRPr lang="en-US" sz="1600" b="1" i="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b="1" i="0" dirty="0">
                          <a:effectLst/>
                        </a:rPr>
                        <a:t>Risk mitigation</a:t>
                      </a:r>
                      <a:endParaRPr lang="en-US" sz="1600" b="1" i="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  <a:tr h="173722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b="1" i="0" dirty="0">
                          <a:effectLst/>
                        </a:rPr>
                        <a:t>Delay in renovation</a:t>
                      </a:r>
                      <a:endParaRPr lang="en-US" sz="1600" b="1" i="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dirty="0">
                          <a:effectLst/>
                        </a:rPr>
                        <a:t>PM to obtain time-frame from contractor and the PM is responsible ensuring that contractor is adhering to stipulated deadlines. Owners could consider giving a monetary incentive for meeting completion deadlines. </a:t>
                      </a:r>
                      <a:endParaRPr lang="en-US" sz="1800" b="0" i="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  <a:tr h="129074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b="1" i="0" dirty="0">
                          <a:effectLst/>
                        </a:rPr>
                        <a:t>Delay in delivery</a:t>
                      </a:r>
                      <a:r>
                        <a:rPr lang="en-GB" sz="1600" b="1" i="0" dirty="0" smtClean="0">
                          <a:effectLst/>
                        </a:rPr>
                        <a:t>/</a:t>
                      </a: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b="1" i="0" dirty="0" smtClean="0">
                          <a:effectLst/>
                        </a:rPr>
                        <a:t>fitting </a:t>
                      </a:r>
                      <a:r>
                        <a:rPr lang="en-GB" sz="1600" b="1" i="0" dirty="0">
                          <a:effectLst/>
                        </a:rPr>
                        <a:t>of equipment</a:t>
                      </a:r>
                      <a:endParaRPr lang="en-US" sz="1600" b="1" i="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dirty="0">
                          <a:effectLst/>
                        </a:rPr>
                        <a:t>PM to ensure that all equipment is ordered with sufficient time for delivery and installation. PM to follow up with suppliers for delayed deliveries</a:t>
                      </a:r>
                      <a:endParaRPr lang="en-US" sz="1800" b="0" i="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  <a:tr h="85610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b="1" i="0">
                          <a:effectLst/>
                        </a:rPr>
                        <a:t>Delay in </a:t>
                      </a:r>
                      <a:r>
                        <a:rPr lang="en-GB" sz="1600" b="1" i="0">
                          <a:effectLst/>
                        </a:rPr>
                        <a:t>obtaining </a:t>
                      </a:r>
                      <a:endParaRPr lang="en-GB" sz="1600" b="1" i="0" smtClean="0">
                        <a:effectLst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b="1" i="0" smtClean="0">
                          <a:effectLst/>
                        </a:rPr>
                        <a:t>council </a:t>
                      </a:r>
                      <a:r>
                        <a:rPr lang="en-GB" sz="1600" b="1" i="0">
                          <a:effectLst/>
                        </a:rPr>
                        <a:t>permission </a:t>
                      </a:r>
                      <a:endParaRPr lang="en-US" sz="1600" b="1" i="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b="0" i="0" dirty="0">
                          <a:effectLst/>
                        </a:rPr>
                        <a:t>Owners to ascertain time taken for regulatory approval. PM to ensure that documentation filed on time. </a:t>
                      </a:r>
                      <a:endParaRPr lang="en-US" sz="1800" b="0" i="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8105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CE1100F-51A1-44C0-918D-4C43C698C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benefit analysis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AF6666A1-8F0C-44DF-A89D-27EF74F705F4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773853762"/>
              </p:ext>
            </p:extLst>
          </p:nvPr>
        </p:nvGraphicFramePr>
        <p:xfrm>
          <a:off x="685800" y="2063750"/>
          <a:ext cx="6587198" cy="330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3599">
                  <a:extLst>
                    <a:ext uri="{9D8B030D-6E8A-4147-A177-3AD203B41FA5}">
                      <a16:colId xmlns:a16="http://schemas.microsoft.com/office/drawing/2014/main" xmlns="" val="2451836852"/>
                    </a:ext>
                  </a:extLst>
                </a:gridCol>
                <a:gridCol w="3293599">
                  <a:extLst>
                    <a:ext uri="{9D8B030D-6E8A-4147-A177-3AD203B41FA5}">
                      <a16:colId xmlns:a16="http://schemas.microsoft.com/office/drawing/2014/main" xmlns="" val="39358098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 Black" panose="020B0A04020102020204" pitchFamily="34" charset="0"/>
                        </a:rPr>
                        <a:t>Estimated annual revenues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£60,000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9839203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Estimated Annual 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£12,000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7727684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Estimated increase in wages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£11,800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6180127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Estimated increase in raw materials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330389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Estimated annual profit from new branch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£26,200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8746755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Estimated equipment costs (fixed costs)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£15,000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3134022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01861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A733613-23EC-4999-A197-32C9A5480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571" y="362243"/>
            <a:ext cx="10396882" cy="720969"/>
          </a:xfrm>
        </p:spPr>
        <p:txBody>
          <a:bodyPr>
            <a:normAutofit fontScale="90000"/>
          </a:bodyPr>
          <a:lstStyle/>
          <a:p>
            <a:r>
              <a:rPr lang="en-GB" dirty="0"/>
              <a:t>Key Milestones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ABF7D3F2-7CAE-4565-A188-DC793A996E32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705443193"/>
              </p:ext>
            </p:extLst>
          </p:nvPr>
        </p:nvGraphicFramePr>
        <p:xfrm>
          <a:off x="534571" y="1232853"/>
          <a:ext cx="10971628" cy="438105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42907">
                  <a:extLst>
                    <a:ext uri="{9D8B030D-6E8A-4147-A177-3AD203B41FA5}">
                      <a16:colId xmlns:a16="http://schemas.microsoft.com/office/drawing/2014/main" xmlns="" val="1003794499"/>
                    </a:ext>
                  </a:extLst>
                </a:gridCol>
                <a:gridCol w="2742907">
                  <a:extLst>
                    <a:ext uri="{9D8B030D-6E8A-4147-A177-3AD203B41FA5}">
                      <a16:colId xmlns:a16="http://schemas.microsoft.com/office/drawing/2014/main" xmlns="" val="1985860703"/>
                    </a:ext>
                  </a:extLst>
                </a:gridCol>
                <a:gridCol w="2742907">
                  <a:extLst>
                    <a:ext uri="{9D8B030D-6E8A-4147-A177-3AD203B41FA5}">
                      <a16:colId xmlns:a16="http://schemas.microsoft.com/office/drawing/2014/main" xmlns="" val="3865773083"/>
                    </a:ext>
                  </a:extLst>
                </a:gridCol>
                <a:gridCol w="2742907">
                  <a:extLst>
                    <a:ext uri="{9D8B030D-6E8A-4147-A177-3AD203B41FA5}">
                      <a16:colId xmlns:a16="http://schemas.microsoft.com/office/drawing/2014/main" xmlns="" val="3142603610"/>
                    </a:ext>
                  </a:extLst>
                </a:gridCol>
              </a:tblGrid>
              <a:tr h="27951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 Black" panose="020B0A04020102020204" pitchFamily="34" charset="0"/>
                        </a:rPr>
                        <a:t>Milestone</a:t>
                      </a:r>
                      <a:endParaRPr lang="en-GB" sz="1600" dirty="0"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34" marR="5683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 Black" panose="020B0A04020102020204" pitchFamily="34" charset="0"/>
                        </a:rPr>
                        <a:t>What?</a:t>
                      </a:r>
                      <a:endParaRPr lang="en-GB" sz="1600" dirty="0"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34" marR="5683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 Black" panose="020B0A04020102020204" pitchFamily="34" charset="0"/>
                        </a:rPr>
                        <a:t>Who?</a:t>
                      </a:r>
                      <a:endParaRPr lang="en-GB" sz="1600"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34" marR="5683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 Black" panose="020B0A04020102020204" pitchFamily="34" charset="0"/>
                        </a:rPr>
                        <a:t>When?</a:t>
                      </a:r>
                      <a:endParaRPr lang="en-GB" sz="1600"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34" marR="56834" marT="0" marB="0"/>
                </a:tc>
                <a:extLst>
                  <a:ext uri="{0D108BD9-81ED-4DB2-BD59-A6C34878D82A}">
                    <a16:rowId xmlns:a16="http://schemas.microsoft.com/office/drawing/2014/main" xmlns="" val="26036169"/>
                  </a:ext>
                </a:extLst>
              </a:tr>
              <a:tr h="14678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 Black" panose="020B0A04020102020204" pitchFamily="34" charset="0"/>
                        </a:rPr>
                        <a:t>Selection and leasing of premises</a:t>
                      </a:r>
                      <a:endParaRPr lang="en-GB" sz="1600" dirty="0"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34" marR="5683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 Black" panose="020B0A04020102020204" pitchFamily="34" charset="0"/>
                        </a:rPr>
                        <a:t>Suitable premises to be identified by working with local commercial real estate agents</a:t>
                      </a:r>
                      <a:endParaRPr lang="en-GB" sz="1600" dirty="0"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34" marR="5683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 Black" panose="020B0A04020102020204" pitchFamily="34" charset="0"/>
                        </a:rPr>
                        <a:t>Owners</a:t>
                      </a:r>
                      <a:endParaRPr lang="en-GB" sz="1600" dirty="0"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34" marR="5683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 Black" panose="020B0A04020102020204" pitchFamily="34" charset="0"/>
                        </a:rPr>
                        <a:t>31/01/18</a:t>
                      </a:r>
                      <a:endParaRPr lang="en-GB" sz="1600"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34" marR="56834" marT="0" marB="0"/>
                </a:tc>
                <a:extLst>
                  <a:ext uri="{0D108BD9-81ED-4DB2-BD59-A6C34878D82A}">
                    <a16:rowId xmlns:a16="http://schemas.microsoft.com/office/drawing/2014/main" xmlns="" val="1683443027"/>
                  </a:ext>
                </a:extLst>
              </a:tr>
              <a:tr h="11707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 Black" panose="020B0A04020102020204" pitchFamily="34" charset="0"/>
                        </a:rPr>
                        <a:t>Selection of renovation contractors and equipment suppliers</a:t>
                      </a:r>
                      <a:endParaRPr lang="en-GB" sz="1600"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34" marR="5683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 Black" panose="020B0A04020102020204" pitchFamily="34" charset="0"/>
                        </a:rPr>
                        <a:t>PM to obtain quotations and make recommendation to owners</a:t>
                      </a:r>
                      <a:endParaRPr lang="en-GB" sz="1600"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34" marR="5683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 Black" panose="020B0A04020102020204" pitchFamily="34" charset="0"/>
                        </a:rPr>
                        <a:t>PM and Owners</a:t>
                      </a:r>
                      <a:endParaRPr lang="en-GB" sz="1600" dirty="0"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34" marR="5683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 Black" panose="020B0A04020102020204" pitchFamily="34" charset="0"/>
                        </a:rPr>
                        <a:t>14/02/18</a:t>
                      </a:r>
                      <a:endParaRPr lang="en-GB" sz="1600" dirty="0"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34" marR="56834" marT="0" marB="0"/>
                </a:tc>
                <a:extLst>
                  <a:ext uri="{0D108BD9-81ED-4DB2-BD59-A6C34878D82A}">
                    <a16:rowId xmlns:a16="http://schemas.microsoft.com/office/drawing/2014/main" xmlns="" val="1161021519"/>
                  </a:ext>
                </a:extLst>
              </a:tr>
              <a:tr h="8736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 Black" panose="020B0A04020102020204" pitchFamily="34" charset="0"/>
                        </a:rPr>
                        <a:t>Completion of renovation and fitting of equipment</a:t>
                      </a:r>
                      <a:endParaRPr lang="en-GB" sz="1600"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34" marR="5683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 Black" panose="020B0A04020102020204" pitchFamily="34" charset="0"/>
                        </a:rPr>
                        <a:t>PM to monitor progress to ensure timely completion </a:t>
                      </a:r>
                      <a:endParaRPr lang="en-GB" sz="1600"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34" marR="5683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 Black" panose="020B0A04020102020204" pitchFamily="34" charset="0"/>
                        </a:rPr>
                        <a:t>PM and contractors</a:t>
                      </a:r>
                      <a:endParaRPr lang="en-GB" sz="1600"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34" marR="5683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 Black" panose="020B0A04020102020204" pitchFamily="34" charset="0"/>
                        </a:rPr>
                        <a:t>31/03/18</a:t>
                      </a:r>
                      <a:endParaRPr lang="en-GB" sz="1600" dirty="0"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34" marR="56834" marT="0" marB="0"/>
                </a:tc>
                <a:extLst>
                  <a:ext uri="{0D108BD9-81ED-4DB2-BD59-A6C34878D82A}">
                    <a16:rowId xmlns:a16="http://schemas.microsoft.com/office/drawing/2014/main" xmlns="" val="3848673267"/>
                  </a:ext>
                </a:extLst>
              </a:tr>
              <a:tr h="5884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 Black" panose="020B0A04020102020204" pitchFamily="34" charset="0"/>
                        </a:rPr>
                        <a:t>Recruitment and training of new staff</a:t>
                      </a:r>
                      <a:endParaRPr lang="en-GB" sz="1600"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34" marR="56834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 Black" panose="020B0A04020102020204" pitchFamily="34" charset="0"/>
                        </a:rPr>
                        <a:t>Owners to recruit suitable staff</a:t>
                      </a:r>
                      <a:endParaRPr lang="en-GB" sz="1600"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34" marR="5683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 Black" panose="020B0A04020102020204" pitchFamily="34" charset="0"/>
                        </a:rPr>
                        <a:t>Owners</a:t>
                      </a:r>
                      <a:endParaRPr lang="en-GB" sz="1600"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34" marR="5683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 Black" panose="020B0A04020102020204" pitchFamily="34" charset="0"/>
                        </a:rPr>
                        <a:t>31/03/18</a:t>
                      </a:r>
                      <a:endParaRPr lang="en-GB" sz="1600" dirty="0">
                        <a:effectLst/>
                        <a:latin typeface="Arial Black" panose="020B0A040201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34" marR="56834" marT="0" marB="0"/>
                </a:tc>
                <a:extLst>
                  <a:ext uri="{0D108BD9-81ED-4DB2-BD59-A6C34878D82A}">
                    <a16:rowId xmlns:a16="http://schemas.microsoft.com/office/drawing/2014/main" xmlns="" val="1811725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6375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74ADF1B-D58A-40D2-AA35-CB2733229D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Monitoring and Stakeholder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86CDA9A-500F-4D60-9EAF-51335F775D1D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PM responsible for ensuring that contractor maintain timeframes</a:t>
            </a:r>
          </a:p>
          <a:p>
            <a:r>
              <a:rPr lang="en-GB" dirty="0"/>
              <a:t>Weekly meetings to be held between PM and Owners to monitor progress</a:t>
            </a:r>
          </a:p>
          <a:p>
            <a:r>
              <a:rPr lang="en-GB" dirty="0"/>
              <a:t>PM responsible for managing external stakeholders including local council for food hygiene inspections and building safety inspections</a:t>
            </a:r>
          </a:p>
          <a:p>
            <a:r>
              <a:rPr lang="en-GB" dirty="0"/>
              <a:t>Owners responsible for engaging with existing staff</a:t>
            </a:r>
          </a:p>
        </p:txBody>
      </p:sp>
    </p:spTree>
    <p:extLst>
      <p:ext uri="{BB962C8B-B14F-4D97-AF65-F5344CB8AC3E}">
        <p14:creationId xmlns:p14="http://schemas.microsoft.com/office/powerpoint/2010/main" val="3678348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3AEA46C-34C1-4FDB-AFB5-02920FE81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Financial and Non-Financial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912026D-25F7-4575-A2EA-91DDDDFFC37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company will benefit from an increase in revenue and profit</a:t>
            </a:r>
          </a:p>
          <a:p>
            <a:r>
              <a:rPr lang="en-GB" dirty="0"/>
              <a:t>There may be an opportunity to open additional branches as the finances increase</a:t>
            </a:r>
          </a:p>
          <a:p>
            <a:r>
              <a:rPr lang="en-GB" dirty="0"/>
              <a:t>The overall profile of the brand will be enhanced as more consumers become aware of </a:t>
            </a:r>
            <a:r>
              <a:rPr lang="en-GB" dirty="0" err="1"/>
              <a:t>Yokosushi</a:t>
            </a:r>
            <a:endParaRPr lang="en-GB" dirty="0"/>
          </a:p>
          <a:p>
            <a:r>
              <a:rPr lang="en-GB" dirty="0"/>
              <a:t>There is also an opportunity to work with local communities; for example, by offering training to disadvantaged youth - this will benefit the community and also the company as it will be perceived as being socially responsible</a:t>
            </a:r>
          </a:p>
        </p:txBody>
      </p:sp>
    </p:spTree>
    <p:extLst>
      <p:ext uri="{BB962C8B-B14F-4D97-AF65-F5344CB8AC3E}">
        <p14:creationId xmlns:p14="http://schemas.microsoft.com/office/powerpoint/2010/main" val="15604729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9C29A78-6FD2-4449-A30B-415CB5E91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072" y="2008164"/>
            <a:ext cx="10396882" cy="1151965"/>
          </a:xfrm>
        </p:spPr>
        <p:txBody>
          <a:bodyPr>
            <a:normAutofit fontScale="90000"/>
          </a:bodyPr>
          <a:lstStyle/>
          <a:p>
            <a:r>
              <a:rPr lang="en-GB" dirty="0"/>
              <a:t>Thank you for your attention </a:t>
            </a:r>
          </a:p>
        </p:txBody>
      </p:sp>
    </p:spTree>
    <p:extLst>
      <p:ext uri="{BB962C8B-B14F-4D97-AF65-F5344CB8AC3E}">
        <p14:creationId xmlns:p14="http://schemas.microsoft.com/office/powerpoint/2010/main" val="34966587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52</TotalTime>
  <Words>525</Words>
  <Application>Microsoft Macintosh PowerPoint</Application>
  <PresentationFormat>Widescreen</PresentationFormat>
  <Paragraphs>71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 Black</vt:lpstr>
      <vt:lpstr>Calibri</vt:lpstr>
      <vt:lpstr>Impact</vt:lpstr>
      <vt:lpstr>Times New Roman</vt:lpstr>
      <vt:lpstr>Arial</vt:lpstr>
      <vt:lpstr>Main Event</vt:lpstr>
      <vt:lpstr>Yokosushi</vt:lpstr>
      <vt:lpstr>Overview of the Project </vt:lpstr>
      <vt:lpstr>Risk Analysis </vt:lpstr>
      <vt:lpstr>Cost benefit analysis</vt:lpstr>
      <vt:lpstr>Key Milestones</vt:lpstr>
      <vt:lpstr>Monitoring and Stakeholder engagement</vt:lpstr>
      <vt:lpstr>Financial and Non-Financial Benefits</vt:lpstr>
      <vt:lpstr>Thank you for your attention </vt:lpstr>
    </vt:vector>
  </TitlesOfParts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Abhishek Sharma</dc:creator>
  <cp:lastModifiedBy>Kazi Islam (1605334)</cp:lastModifiedBy>
  <cp:revision>5</cp:revision>
  <dcterms:created xsi:type="dcterms:W3CDTF">2017-12-12T14:31:02Z</dcterms:created>
  <dcterms:modified xsi:type="dcterms:W3CDTF">2018-01-02T05:03:35Z</dcterms:modified>
</cp:coreProperties>
</file>