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5"/>
  </p:notesMasterIdLst>
  <p:sldIdLst>
    <p:sldId id="621" r:id="rId4"/>
    <p:sldId id="624" r:id="rId5"/>
    <p:sldId id="670" r:id="rId6"/>
    <p:sldId id="671" r:id="rId7"/>
    <p:sldId id="652" r:id="rId8"/>
    <p:sldId id="634" r:id="rId9"/>
    <p:sldId id="636" r:id="rId10"/>
    <p:sldId id="663" r:id="rId11"/>
    <p:sldId id="655" r:id="rId12"/>
    <p:sldId id="656" r:id="rId13"/>
    <p:sldId id="657" r:id="rId14"/>
    <p:sldId id="664" r:id="rId15"/>
    <p:sldId id="665" r:id="rId16"/>
    <p:sldId id="667" r:id="rId17"/>
    <p:sldId id="668" r:id="rId18"/>
    <p:sldId id="669" r:id="rId19"/>
    <p:sldId id="637" r:id="rId20"/>
    <p:sldId id="633" r:id="rId21"/>
    <p:sldId id="666" r:id="rId22"/>
    <p:sldId id="631" r:id="rId23"/>
    <p:sldId id="639"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93" autoAdjust="0"/>
    <p:restoredTop sz="90509" autoAdjust="0"/>
  </p:normalViewPr>
  <p:slideViewPr>
    <p:cSldViewPr>
      <p:cViewPr varScale="1">
        <p:scale>
          <a:sx n="101" d="100"/>
          <a:sy n="101" d="100"/>
        </p:scale>
        <p:origin x="1232"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16/10/2024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48F1B4-D8DB-4A55-8E6E-EBADE4857EED}" type="slidenum">
              <a:rPr lang="en-GB" altLang="en-US" smtClean="0"/>
              <a:pPr>
                <a:defRPr/>
              </a:pPr>
              <a:t>2</a:t>
            </a:fld>
            <a:endParaRPr lang="en-GB" altLang="en-US"/>
          </a:p>
        </p:txBody>
      </p:sp>
    </p:spTree>
    <p:extLst>
      <p:ext uri="{BB962C8B-B14F-4D97-AF65-F5344CB8AC3E}">
        <p14:creationId xmlns:p14="http://schemas.microsoft.com/office/powerpoint/2010/main" val="3822131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16/10/2024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16/10/2024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16/10/2024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16/10/2024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16/10/2024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16/10/2024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16/10/2024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16/10/2024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16/10/2024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16/10/2024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16/10/2024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16/10/2024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16/10/2024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16/10/2024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16/10/2024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16/10/2024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16/10/2024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16/10/2024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16/10/2024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16/10/2024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16/10/2024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16/10/2024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16/10/2024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16/10/2024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16/10/2024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16/10/2024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16/10/2024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hyperlink" Target="https://www.jobs.nhs.uk/candidate" TargetMode="External"/><Relationship Id="rId2" Type="http://schemas.openxmlformats.org/officeDocument/2006/relationships/hyperlink" Target="https://www.prospects.ac.uk/job-profiles"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airborndigital.us/2020/10/30/7-tactics-for-giving-captivating-online-presentations/" TargetMode="Externa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www.ispringsolutions.com/blog/how-to-structure-a-powerpoint-presentation" TargetMode="External"/><Relationship Id="rId2" Type="http://schemas.openxmlformats.org/officeDocument/2006/relationships/hyperlink" Target="https://www.skillsyouneed.com/present/writing-your-presentation.html" TargetMode="External"/><Relationship Id="rId1" Type="http://schemas.openxmlformats.org/officeDocument/2006/relationships/slideLayout" Target="../slideLayouts/slideLayout24.xml"/><Relationship Id="rId4" Type="http://schemas.openxmlformats.org/officeDocument/2006/relationships/hyperlink" Target="https://www.prospects.ac.uk/applying-for-university/university-life/6-steps-to-a-successful-pres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US" altLang="en-US" sz="3200" b="1" dirty="0">
                <a:solidFill>
                  <a:srgbClr val="FFFF00"/>
                </a:solidFill>
                <a:effectLst>
                  <a:outerShdw blurRad="38100" dist="38100" dir="2700000" algn="tl">
                    <a:srgbClr val="000000">
                      <a:alpha val="43137"/>
                    </a:srgbClr>
                  </a:outerShdw>
                </a:effectLst>
              </a:rPr>
              <a:t>Task 1: Individual Presentations</a:t>
            </a:r>
            <a:endParaRPr lang="en-GB" sz="3200" dirty="0"/>
          </a:p>
          <a:p>
            <a:pPr eaLnBrk="1" hangingPunct="1"/>
            <a:r>
              <a:rPr lang="en-GB" altLang="en-US" sz="3200" b="1" dirty="0">
                <a:solidFill>
                  <a:srgbClr val="FFFF00"/>
                </a:solidFill>
                <a:effectLst>
                  <a:outerShdw blurRad="38100" dist="38100" dir="2700000" algn="tl">
                    <a:srgbClr val="000000">
                      <a:alpha val="43137"/>
                    </a:srgbClr>
                  </a:outerShdw>
                </a:effectLst>
              </a:rPr>
              <a:t>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16/10/2024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95288" y="-243408"/>
            <a:ext cx="8229600" cy="1143000"/>
          </a:xfrm>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287400" y="620688"/>
            <a:ext cx="8569200" cy="4176811"/>
          </a:xfrm>
        </p:spPr>
        <p:txBody>
          <a:bodyPr/>
          <a:lstStyle/>
          <a:p>
            <a:pPr marL="0" lvl="0" indent="0">
              <a:spcBef>
                <a:spcPct val="0"/>
              </a:spcBef>
              <a:buNone/>
            </a:pPr>
            <a:r>
              <a:rPr lang="en-US" sz="2200" dirty="0"/>
              <a:t>ACE is a one-term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assessment component divided into 3 tasks:</a:t>
            </a:r>
          </a:p>
          <a:p>
            <a:pPr marL="0" indent="0">
              <a:buNone/>
            </a:pPr>
            <a:r>
              <a:rPr lang="en-GB" altLang="en-US" sz="2200" dirty="0">
                <a:highlight>
                  <a:srgbClr val="FFFF00"/>
                </a:highlight>
              </a:rPr>
              <a:t>- </a:t>
            </a:r>
            <a:r>
              <a:rPr lang="en-US" altLang="en-US" sz="2200" b="1" dirty="0">
                <a:highlight>
                  <a:srgbClr val="FFFF00"/>
                </a:highlight>
              </a:rPr>
              <a:t>Task 1: Presentation </a:t>
            </a:r>
            <a:r>
              <a:rPr lang="en-US" altLang="en-US" sz="2200" dirty="0">
                <a:highlight>
                  <a:srgbClr val="FFFF00"/>
                </a:highlight>
              </a:rPr>
              <a:t>(6-10 minutes) 50%</a:t>
            </a:r>
          </a:p>
          <a:p>
            <a:pPr marL="0" indent="0">
              <a:buNone/>
            </a:pPr>
            <a:r>
              <a:rPr lang="en-US" sz="2200" dirty="0"/>
              <a:t>- Task 2: Reflective Report on the Presentation (650 words) 20%</a:t>
            </a:r>
          </a:p>
          <a:p>
            <a:pPr>
              <a:buFontTx/>
              <a:buChar char="-"/>
            </a:pPr>
            <a:r>
              <a:rPr lang="en-US" sz="2200" dirty="0"/>
              <a:t>Task 3: Report (750 words) 30%</a:t>
            </a:r>
          </a:p>
          <a:p>
            <a:pPr marL="0" indent="0">
              <a:buNone/>
            </a:pPr>
            <a:endParaRPr lang="en-US" sz="2200" dirty="0"/>
          </a:p>
          <a:p>
            <a:r>
              <a:rPr lang="en-US" sz="2200" dirty="0">
                <a:solidFill>
                  <a:srgbClr val="000000"/>
                </a:solidFill>
                <a:latin typeface="Arial" panose="020B0604020202020204" pitchFamily="34" charset="0"/>
                <a:cs typeface="Arial" panose="020B0604020202020204" pitchFamily="34" charset="0"/>
              </a:rPr>
              <a:t>All 3 tasks will have marks released </a:t>
            </a:r>
            <a:r>
              <a:rPr lang="en-US" sz="2200" b="1" dirty="0">
                <a:solidFill>
                  <a:srgbClr val="000000"/>
                </a:solidFill>
                <a:latin typeface="Arial" panose="020B0604020202020204" pitchFamily="34" charset="0"/>
                <a:cs typeface="Arial" panose="020B0604020202020204" pitchFamily="34" charset="0"/>
              </a:rPr>
              <a:t>together</a:t>
            </a:r>
            <a:r>
              <a:rPr lang="en-US" sz="2200" dirty="0">
                <a:solidFill>
                  <a:srgbClr val="000000"/>
                </a:solidFill>
                <a:latin typeface="Arial" panose="020B0604020202020204" pitchFamily="34" charset="0"/>
                <a:cs typeface="Arial" panose="020B0604020202020204" pitchFamily="34" charset="0"/>
              </a:rPr>
              <a:t> after the third task is submitted/marked. No marks will be released before then.</a:t>
            </a:r>
          </a:p>
          <a:p>
            <a:r>
              <a:rPr lang="en-US" sz="2200" dirty="0">
                <a:solidFill>
                  <a:srgbClr val="000000"/>
                </a:solidFill>
                <a:latin typeface="Arial" panose="020B0604020202020204" pitchFamily="34" charset="0"/>
                <a:cs typeface="Arial" panose="020B0604020202020204" pitchFamily="34" charset="0"/>
              </a:rPr>
              <a:t>Marking for </a:t>
            </a:r>
            <a:r>
              <a:rPr lang="en-US" sz="2200" dirty="0">
                <a:solidFill>
                  <a:srgbClr val="000000"/>
                </a:solidFill>
                <a:highlight>
                  <a:srgbClr val="FFFF00"/>
                </a:highlight>
                <a:latin typeface="Arial" panose="020B0604020202020204" pitchFamily="34" charset="0"/>
                <a:cs typeface="Arial" panose="020B0604020202020204" pitchFamily="34" charset="0"/>
              </a:rPr>
              <a:t>Task 1: Presentation </a:t>
            </a:r>
            <a:r>
              <a:rPr lang="en-US" sz="2200" dirty="0">
                <a:solidFill>
                  <a:srgbClr val="000000"/>
                </a:solidFill>
                <a:latin typeface="Arial" panose="020B0604020202020204" pitchFamily="34" charset="0"/>
                <a:cs typeface="Arial" panose="020B0604020202020204" pitchFamily="34" charset="0"/>
              </a:rPr>
              <a:t>will be under </a:t>
            </a:r>
            <a:r>
              <a:rPr lang="en-US" sz="2200" b="1" dirty="0">
                <a:solidFill>
                  <a:srgbClr val="000000"/>
                </a:solidFill>
                <a:latin typeface="Arial" panose="020B0604020202020204" pitchFamily="34" charset="0"/>
                <a:cs typeface="Arial" panose="020B0604020202020204" pitchFamily="34" charset="0"/>
              </a:rPr>
              <a:t>Criterion 4</a:t>
            </a:r>
            <a:r>
              <a:rPr lang="en-US" sz="2200" dirty="0">
                <a:solidFill>
                  <a:srgbClr val="000000"/>
                </a:solidFill>
                <a:latin typeface="Arial" panose="020B0604020202020204" pitchFamily="34" charset="0"/>
                <a:cs typeface="Arial" panose="020B0604020202020204" pitchFamily="34" charset="0"/>
              </a:rPr>
              <a:t> </a:t>
            </a:r>
            <a:r>
              <a:rPr lang="en-US" sz="2200" b="1" dirty="0">
                <a:solidFill>
                  <a:srgbClr val="000000"/>
                </a:solidFill>
                <a:latin typeface="Arial" panose="020B0604020202020204" pitchFamily="34" charset="0"/>
                <a:cs typeface="Arial" panose="020B0604020202020204" pitchFamily="34" charset="0"/>
              </a:rPr>
              <a:t>(SEE ASSESSMENT BRIEF FOR MORE DETAILS)</a:t>
            </a:r>
            <a:endParaRPr lang="en-US" sz="2200" dirty="0">
              <a:solidFill>
                <a:srgbClr val="000000"/>
              </a:solidFill>
              <a:latin typeface="Arial" panose="020B0604020202020204" pitchFamily="34" charset="0"/>
              <a:cs typeface="Arial" panose="020B0604020202020204" pitchFamily="34" charset="0"/>
            </a:endParaRPr>
          </a:p>
          <a:p>
            <a:r>
              <a:rPr lang="en-US" sz="2200" b="1" dirty="0">
                <a:solidFill>
                  <a:srgbClr val="000000"/>
                </a:solidFill>
                <a:latin typeface="Arial" panose="020B0604020202020204" pitchFamily="34" charset="0"/>
                <a:cs typeface="Arial" panose="020B0604020202020204" pitchFamily="34" charset="0"/>
              </a:rPr>
              <a:t>Please note: Proven academic misconduct on even one of these tasks will ensure a full </a:t>
            </a:r>
            <a:r>
              <a:rPr lang="en-US" sz="2200" b="1" dirty="0" err="1">
                <a:solidFill>
                  <a:srgbClr val="000000"/>
                </a:solidFill>
                <a:latin typeface="Arial" panose="020B0604020202020204" pitchFamily="34" charset="0"/>
                <a:cs typeface="Arial" panose="020B0604020202020204" pitchFamily="34" charset="0"/>
              </a:rPr>
              <a:t>resit</a:t>
            </a:r>
            <a:r>
              <a:rPr lang="en-US" sz="2200" b="1" dirty="0">
                <a:solidFill>
                  <a:srgbClr val="000000"/>
                </a:solidFill>
                <a:latin typeface="Arial" panose="020B0604020202020204" pitchFamily="34" charset="0"/>
                <a:cs typeface="Arial" panose="020B0604020202020204" pitchFamily="34" charset="0"/>
              </a:rPr>
              <a:t> for </a:t>
            </a:r>
            <a:r>
              <a:rPr lang="en-US" sz="2200" b="1" u="sng" dirty="0">
                <a:solidFill>
                  <a:srgbClr val="000000"/>
                </a:solidFill>
                <a:latin typeface="Arial" panose="020B0604020202020204" pitchFamily="34" charset="0"/>
                <a:cs typeface="Arial" panose="020B0604020202020204" pitchFamily="34" charset="0"/>
              </a:rPr>
              <a:t>all three tasks</a:t>
            </a:r>
            <a:r>
              <a:rPr lang="en-US" sz="2200" dirty="0">
                <a:solidFill>
                  <a:srgbClr val="000000"/>
                </a:solidFill>
                <a:latin typeface="Arial" panose="020B0604020202020204" pitchFamily="34" charset="0"/>
                <a:cs typeface="Arial" panose="020B0604020202020204" pitchFamily="34" charset="0"/>
              </a:rPr>
              <a:t> and the </a:t>
            </a:r>
            <a:r>
              <a:rPr lang="en-US" sz="2200" dirty="0" err="1">
                <a:solidFill>
                  <a:srgbClr val="000000"/>
                </a:solidFill>
                <a:latin typeface="Arial" panose="020B0604020202020204" pitchFamily="34" charset="0"/>
                <a:cs typeface="Arial" panose="020B0604020202020204" pitchFamily="34" charset="0"/>
              </a:rPr>
              <a:t>resit</a:t>
            </a:r>
            <a:r>
              <a:rPr lang="en-US" sz="2200" dirty="0">
                <a:solidFill>
                  <a:srgbClr val="000000"/>
                </a:solidFill>
                <a:latin typeface="Arial" panose="020B0604020202020204" pitchFamily="34" charset="0"/>
                <a:cs typeface="Arial" panose="020B0604020202020204" pitchFamily="34" charset="0"/>
              </a:rPr>
              <a:t> will be capped at 40%.</a:t>
            </a:r>
            <a:endParaRPr lang="en-US" sz="2200" u="sng" dirty="0">
              <a:solidFill>
                <a:srgbClr val="000000"/>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6148A-BE24-8BE4-49D5-EF20D683BB89}"/>
              </a:ext>
            </a:extLst>
          </p:cNvPr>
          <p:cNvSpPr>
            <a:spLocks noGrp="1"/>
          </p:cNvSpPr>
          <p:nvPr>
            <p:ph type="title"/>
          </p:nvPr>
        </p:nvSpPr>
        <p:spPr>
          <a:xfrm>
            <a:off x="457200" y="188640"/>
            <a:ext cx="8229600" cy="508918"/>
          </a:xfrm>
        </p:spPr>
        <p:txBody>
          <a:bodyPr/>
          <a:lstStyle/>
          <a:p>
            <a:r>
              <a:rPr lang="en-US" sz="3400" b="1" dirty="0"/>
              <a:t>Assessment Brief Exploration: Task 1</a:t>
            </a:r>
          </a:p>
        </p:txBody>
      </p:sp>
      <p:sp>
        <p:nvSpPr>
          <p:cNvPr id="3" name="Content Placeholder 2">
            <a:extLst>
              <a:ext uri="{FF2B5EF4-FFF2-40B4-BE49-F238E27FC236}">
                <a16:creationId xmlns:a16="http://schemas.microsoft.com/office/drawing/2014/main" id="{260DD426-897E-E424-D1DA-638BE24F7CE3}"/>
              </a:ext>
            </a:extLst>
          </p:cNvPr>
          <p:cNvSpPr>
            <a:spLocks noGrp="1"/>
          </p:cNvSpPr>
          <p:nvPr>
            <p:ph idx="1"/>
          </p:nvPr>
        </p:nvSpPr>
        <p:spPr>
          <a:xfrm>
            <a:off x="250825" y="908720"/>
            <a:ext cx="8641655" cy="3916363"/>
          </a:xfrm>
        </p:spPr>
        <p:txBody>
          <a:bodyPr/>
          <a:lstStyle/>
          <a:p>
            <a:pPr marL="514350" indent="-514350" algn="just">
              <a:buAutoNum type="arabicParenR"/>
            </a:pPr>
            <a:r>
              <a:rPr lang="en-US" sz="2600" dirty="0">
                <a:latin typeface="Arial" panose="020B0604020202020204" pitchFamily="34" charset="0"/>
                <a:cs typeface="Arial" panose="020B0604020202020204" pitchFamily="34" charset="0"/>
              </a:rPr>
              <a:t>What type of task is Task 1?</a:t>
            </a:r>
          </a:p>
          <a:p>
            <a:pPr marL="514350" indent="-514350" algn="just">
              <a:buAutoNum type="arabicParenR"/>
            </a:pPr>
            <a:r>
              <a:rPr lang="en-US" sz="2600" dirty="0">
                <a:latin typeface="Arial" panose="020B0604020202020204" pitchFamily="34" charset="0"/>
                <a:cs typeface="Arial" panose="020B0604020202020204" pitchFamily="34" charset="0"/>
              </a:rPr>
              <a:t>What is the topic of Task 1?</a:t>
            </a:r>
          </a:p>
          <a:p>
            <a:pPr marL="514350" indent="-514350" algn="just">
              <a:buAutoNum type="arabicParenR"/>
            </a:pPr>
            <a:r>
              <a:rPr lang="en-US" sz="2600" dirty="0">
                <a:latin typeface="Arial" panose="020B0604020202020204" pitchFamily="34" charset="0"/>
                <a:cs typeface="Arial" panose="020B0604020202020204" pitchFamily="34" charset="0"/>
              </a:rPr>
              <a:t>What important information do you need to include about your intended/future career?</a:t>
            </a:r>
          </a:p>
          <a:p>
            <a:pPr marL="514350" indent="-514350" algn="just">
              <a:buAutoNum type="arabicParenR"/>
            </a:pPr>
            <a:r>
              <a:rPr lang="en-US" sz="2600" dirty="0">
                <a:latin typeface="Arial" panose="020B0604020202020204" pitchFamily="34" charset="0"/>
                <a:cs typeface="Arial" panose="020B0604020202020204" pitchFamily="34" charset="0"/>
              </a:rPr>
              <a:t>What personal bits should you include?</a:t>
            </a:r>
          </a:p>
          <a:p>
            <a:pPr marL="514350" indent="-514350" algn="just">
              <a:buAutoNum type="arabicParenR"/>
            </a:pPr>
            <a:r>
              <a:rPr lang="en-US" sz="2600" dirty="0">
                <a:latin typeface="Arial" panose="020B0604020202020204" pitchFamily="34" charset="0"/>
                <a:cs typeface="Arial" panose="020B0604020202020204" pitchFamily="34" charset="0"/>
              </a:rPr>
              <a:t>What type of goal should you include? How many?</a:t>
            </a:r>
          </a:p>
          <a:p>
            <a:pPr marL="514350" indent="-514350" algn="just">
              <a:buAutoNum type="arabicParenR"/>
            </a:pPr>
            <a:r>
              <a:rPr lang="en-US" sz="2600" dirty="0">
                <a:latin typeface="Arial" panose="020B0604020202020204" pitchFamily="34" charset="0"/>
                <a:cs typeface="Arial" panose="020B0604020202020204" pitchFamily="34" charset="0"/>
              </a:rPr>
              <a:t>Do you need any sources?</a:t>
            </a:r>
          </a:p>
          <a:p>
            <a:pPr marL="514350" indent="-514350" algn="just">
              <a:buAutoNum type="arabicParenR"/>
            </a:pPr>
            <a:r>
              <a:rPr lang="en-US" sz="2600" dirty="0">
                <a:latin typeface="Arial" panose="020B0604020202020204" pitchFamily="34" charset="0"/>
                <a:cs typeface="Arial" panose="020B0604020202020204" pitchFamily="34" charset="0"/>
              </a:rPr>
              <a:t>How long should your presentation be in slides and minutes?</a:t>
            </a:r>
          </a:p>
          <a:p>
            <a:pPr marL="514350" indent="-514350" algn="just">
              <a:buAutoNum type="arabicParenR"/>
            </a:pPr>
            <a:r>
              <a:rPr lang="en-US" sz="2600" dirty="0">
                <a:latin typeface="Arial" panose="020B0604020202020204" pitchFamily="34" charset="0"/>
                <a:cs typeface="Arial" panose="020B0604020202020204" pitchFamily="34" charset="0"/>
              </a:rPr>
              <a:t>Which week will presentations take place in?</a:t>
            </a:r>
          </a:p>
        </p:txBody>
      </p:sp>
      <p:sp>
        <p:nvSpPr>
          <p:cNvPr id="4" name="Date Placeholder 3">
            <a:extLst>
              <a:ext uri="{FF2B5EF4-FFF2-40B4-BE49-F238E27FC236}">
                <a16:creationId xmlns:a16="http://schemas.microsoft.com/office/drawing/2014/main" id="{8F4667E9-4929-235F-904F-A44F04436095}"/>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824707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9C34-87B4-EE89-1F98-ED37EE3806E8}"/>
              </a:ext>
            </a:extLst>
          </p:cNvPr>
          <p:cNvSpPr>
            <a:spLocks noGrp="1"/>
          </p:cNvSpPr>
          <p:nvPr>
            <p:ph type="title"/>
          </p:nvPr>
        </p:nvSpPr>
        <p:spPr>
          <a:xfrm>
            <a:off x="1043608" y="-134143"/>
            <a:ext cx="7283152" cy="825500"/>
          </a:xfrm>
        </p:spPr>
        <p:txBody>
          <a:bodyPr/>
          <a:lstStyle/>
          <a:p>
            <a:r>
              <a:rPr lang="en-US" sz="3200" b="1" dirty="0"/>
              <a:t>Assessment Brief Exploration: Task 1</a:t>
            </a:r>
          </a:p>
        </p:txBody>
      </p:sp>
      <p:sp>
        <p:nvSpPr>
          <p:cNvPr id="3" name="Content Placeholder 2">
            <a:extLst>
              <a:ext uri="{FF2B5EF4-FFF2-40B4-BE49-F238E27FC236}">
                <a16:creationId xmlns:a16="http://schemas.microsoft.com/office/drawing/2014/main" id="{52A9719C-E1C2-B8ED-A619-29BAFCA939D8}"/>
              </a:ext>
            </a:extLst>
          </p:cNvPr>
          <p:cNvSpPr>
            <a:spLocks noGrp="1"/>
          </p:cNvSpPr>
          <p:nvPr>
            <p:ph idx="1"/>
          </p:nvPr>
        </p:nvSpPr>
        <p:spPr>
          <a:xfrm>
            <a:off x="107504" y="548680"/>
            <a:ext cx="8928992" cy="3916363"/>
          </a:xfrm>
        </p:spPr>
        <p:txBody>
          <a:bodyPr/>
          <a:lstStyle/>
          <a:p>
            <a:pPr marL="514350" indent="-514350" algn="just">
              <a:buFont typeface="+mj-lt"/>
              <a:buAutoNum type="arabicParenR"/>
            </a:pPr>
            <a:r>
              <a:rPr lang="en-US" sz="2000" dirty="0">
                <a:latin typeface="Arial" panose="020B0604020202020204" pitchFamily="34" charset="0"/>
                <a:cs typeface="Arial" panose="020B0604020202020204" pitchFamily="34" charset="0"/>
              </a:rPr>
              <a:t>Task 1 is a </a:t>
            </a:r>
            <a:r>
              <a:rPr lang="en-US" sz="2000" b="1" u="sng" dirty="0">
                <a:latin typeface="Arial" panose="020B0604020202020204" pitchFamily="34" charset="0"/>
                <a:cs typeface="Arial" panose="020B0604020202020204" pitchFamily="34" charset="0"/>
              </a:rPr>
              <a:t>presentation</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The topic of the presentation is the career you want to eventually do and the qualities needed for this career, as well as your own personal strengths, weaknesses, and skills related to this career</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Key responsibilities and duties for this career and an overall job description</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Personal bits should be your own personal strengths which make you good for this job, and your own personal weaknesses which might impact your ability to do this job, as well as how you will improve those weaknesses</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You should include and explain </a:t>
            </a:r>
            <a:r>
              <a:rPr lang="en-US" sz="2000" b="1" dirty="0">
                <a:solidFill>
                  <a:srgbClr val="C00000"/>
                </a:solidFill>
                <a:latin typeface="Arial" panose="020B0604020202020204" pitchFamily="34" charset="0"/>
                <a:cs typeface="Arial" panose="020B0604020202020204" pitchFamily="34" charset="0"/>
              </a:rPr>
              <a:t>1 SMART goal </a:t>
            </a:r>
            <a:r>
              <a:rPr lang="en-US" sz="2000" dirty="0">
                <a:latin typeface="Arial" panose="020B0604020202020204" pitchFamily="34" charset="0"/>
                <a:cs typeface="Arial" panose="020B0604020202020204" pitchFamily="34" charset="0"/>
              </a:rPr>
              <a:t>which will help you eventually achieve a role in your intended career</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Yes, 3 sources must be cited and referenced in your slides</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7-12 slides, 7-10 minutes including set up and questions</a:t>
            </a:r>
          </a:p>
          <a:p>
            <a:pPr marL="514350" indent="-514350" algn="just">
              <a:buFont typeface="+mj-lt"/>
              <a:buAutoNum type="arabicParenR"/>
            </a:pPr>
            <a:r>
              <a:rPr lang="en-US" sz="2000" dirty="0">
                <a:latin typeface="Arial" panose="020B0604020202020204" pitchFamily="34" charset="0"/>
                <a:cs typeface="Arial" panose="020B0604020202020204" pitchFamily="34" charset="0"/>
              </a:rPr>
              <a:t>Presentations will take place in </a:t>
            </a:r>
            <a:r>
              <a:rPr lang="en-US" sz="2000" b="1" u="sng" dirty="0">
                <a:solidFill>
                  <a:srgbClr val="C00000"/>
                </a:solidFill>
                <a:latin typeface="Arial" panose="020B0604020202020204" pitchFamily="34" charset="0"/>
                <a:cs typeface="Arial" panose="020B0604020202020204" pitchFamily="34" charset="0"/>
              </a:rPr>
              <a:t>Week 6, IN CLASS.</a:t>
            </a:r>
          </a:p>
        </p:txBody>
      </p:sp>
      <p:sp>
        <p:nvSpPr>
          <p:cNvPr id="4" name="Date Placeholder 3">
            <a:extLst>
              <a:ext uri="{FF2B5EF4-FFF2-40B4-BE49-F238E27FC236}">
                <a16:creationId xmlns:a16="http://schemas.microsoft.com/office/drawing/2014/main" id="{72282AEE-87C3-7A7D-5B04-895A46561C12}"/>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174893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1183-1431-4DDC-A22F-A9938E8C89C6}"/>
              </a:ext>
            </a:extLst>
          </p:cNvPr>
          <p:cNvSpPr>
            <a:spLocks noGrp="1"/>
          </p:cNvSpPr>
          <p:nvPr>
            <p:ph type="title"/>
          </p:nvPr>
        </p:nvSpPr>
        <p:spPr>
          <a:xfrm>
            <a:off x="2606463" y="0"/>
            <a:ext cx="3931072" cy="398016"/>
          </a:xfrm>
        </p:spPr>
        <p:txBody>
          <a:bodyPr/>
          <a:lstStyle/>
          <a:p>
            <a:r>
              <a:rPr lang="en-US" sz="2800" b="1" dirty="0"/>
              <a:t>Task 1: Presentation</a:t>
            </a:r>
            <a:endParaRPr lang="en-GB" sz="2800" b="1" dirty="0"/>
          </a:p>
        </p:txBody>
      </p:sp>
      <p:sp>
        <p:nvSpPr>
          <p:cNvPr id="3" name="Content Placeholder 2">
            <a:extLst>
              <a:ext uri="{FF2B5EF4-FFF2-40B4-BE49-F238E27FC236}">
                <a16:creationId xmlns:a16="http://schemas.microsoft.com/office/drawing/2014/main" id="{0B7E856B-3D42-4032-B777-18465CC38CF2}"/>
              </a:ext>
            </a:extLst>
          </p:cNvPr>
          <p:cNvSpPr>
            <a:spLocks noGrp="1"/>
          </p:cNvSpPr>
          <p:nvPr>
            <p:ph idx="1"/>
          </p:nvPr>
        </p:nvSpPr>
        <p:spPr>
          <a:xfrm>
            <a:off x="215167" y="366564"/>
            <a:ext cx="8713663" cy="4104456"/>
          </a:xfrm>
        </p:spPr>
        <p:txBody>
          <a:bodyPr/>
          <a:lstStyle/>
          <a:p>
            <a:pPr algn="just"/>
            <a:r>
              <a:rPr lang="en-GB" sz="2300" dirty="0"/>
              <a:t>Prepare an oral presentation in which you analyse your employability skills in relation to your intended healthcare career </a:t>
            </a:r>
          </a:p>
          <a:p>
            <a:pPr algn="just"/>
            <a:r>
              <a:rPr lang="en-GB" sz="2300" dirty="0"/>
              <a:t>Discuss the strengths</a:t>
            </a:r>
            <a:r>
              <a:rPr lang="en-GB" sz="2300" b="1" dirty="0"/>
              <a:t> you already have </a:t>
            </a:r>
            <a:r>
              <a:rPr lang="en-GB" sz="2300" dirty="0"/>
              <a:t>which would make you a good fit for the role you want and the weaknesses</a:t>
            </a:r>
            <a:r>
              <a:rPr lang="en-GB" sz="2300" b="1" dirty="0"/>
              <a:t> you need to improve</a:t>
            </a:r>
            <a:r>
              <a:rPr lang="en-GB" sz="2300" dirty="0"/>
              <a:t> in order to be successful in the chosen field </a:t>
            </a:r>
          </a:p>
          <a:p>
            <a:pPr algn="just" rtl="0" fontAlgn="base">
              <a:buFont typeface="Arial" panose="020B0604020202020204" pitchFamily="34" charset="0"/>
              <a:buChar char="•"/>
            </a:pPr>
            <a:r>
              <a:rPr lang="en-GB" sz="2300" dirty="0">
                <a:solidFill>
                  <a:srgbClr val="000000"/>
                </a:solidFill>
                <a:latin typeface="Arial" panose="020B0604020202020204" pitchFamily="34" charset="0"/>
              </a:rPr>
              <a:t>E</a:t>
            </a:r>
            <a:r>
              <a:rPr lang="en-GB" sz="2300" b="0" i="0" dirty="0">
                <a:solidFill>
                  <a:srgbClr val="000000"/>
                </a:solidFill>
                <a:effectLst/>
                <a:latin typeface="Arial" panose="020B0604020202020204" pitchFamily="34" charset="0"/>
              </a:rPr>
              <a:t>xplain how </a:t>
            </a:r>
            <a:r>
              <a:rPr lang="en-GB" sz="2200" b="0" i="0" dirty="0">
                <a:solidFill>
                  <a:srgbClr val="000000"/>
                </a:solidFill>
                <a:effectLst/>
                <a:latin typeface="Arial" panose="020B0604020202020204" pitchFamily="34" charset="0"/>
              </a:rPr>
              <a:t>you</a:t>
            </a:r>
            <a:r>
              <a:rPr lang="en-GB" sz="2300" b="0" i="0" dirty="0">
                <a:solidFill>
                  <a:srgbClr val="000000"/>
                </a:solidFill>
                <a:effectLst/>
                <a:latin typeface="Arial" panose="020B0604020202020204" pitchFamily="34" charset="0"/>
              </a:rPr>
              <a:t> could improve your weaknesses  </a:t>
            </a:r>
          </a:p>
          <a:p>
            <a:pPr algn="just" rtl="0" fontAlgn="base">
              <a:buFont typeface="Arial" panose="020B0604020202020204" pitchFamily="34" charset="0"/>
              <a:buChar char="•"/>
            </a:pPr>
            <a:r>
              <a:rPr lang="en-GB" sz="2300" b="0" i="0" dirty="0">
                <a:solidFill>
                  <a:srgbClr val="000000"/>
                </a:solidFill>
                <a:effectLst/>
                <a:latin typeface="Arial" panose="020B0604020202020204" pitchFamily="34" charset="0"/>
              </a:rPr>
              <a:t>Create and explain one SMART goal which will help you on your path to your intended career </a:t>
            </a:r>
          </a:p>
          <a:p>
            <a:pPr algn="just" rtl="0" fontAlgn="base">
              <a:buFont typeface="Arial" panose="020B0604020202020204" pitchFamily="34" charset="0"/>
              <a:buChar char="•"/>
            </a:pPr>
            <a:r>
              <a:rPr lang="en-GB" sz="2300" dirty="0"/>
              <a:t>Demonstrate an understanding of that field by referring to published literature. </a:t>
            </a:r>
          </a:p>
          <a:p>
            <a:pPr algn="just"/>
            <a:r>
              <a:rPr lang="en-GB" sz="2300" dirty="0"/>
              <a:t>You will need to prepare 6-10 PowerPoint slides to accompany your presentation. </a:t>
            </a:r>
          </a:p>
          <a:p>
            <a:pPr algn="just"/>
            <a:r>
              <a:rPr lang="en-GB" sz="2300" dirty="0"/>
              <a:t>You will need to cite at least 3 references in your slides</a:t>
            </a:r>
          </a:p>
        </p:txBody>
      </p:sp>
      <p:sp>
        <p:nvSpPr>
          <p:cNvPr id="4" name="Date Placeholder 3">
            <a:extLst>
              <a:ext uri="{FF2B5EF4-FFF2-40B4-BE49-F238E27FC236}">
                <a16:creationId xmlns:a16="http://schemas.microsoft.com/office/drawing/2014/main" id="{B4FBFE17-B663-4465-A010-681431B2BD96}"/>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226057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15168" y="980728"/>
            <a:ext cx="8713663" cy="4608512"/>
          </a:xfrm>
        </p:spPr>
        <p:txBody>
          <a:bodyPr/>
          <a:lstStyle/>
          <a:p>
            <a:pPr lvl="0"/>
            <a:r>
              <a:rPr lang="en-GB" sz="2400" dirty="0"/>
              <a:t>You will need to discuss your strengths (qualities </a:t>
            </a:r>
            <a:r>
              <a:rPr lang="en-GB" sz="2400" b="1" dirty="0"/>
              <a:t>and</a:t>
            </a:r>
            <a:r>
              <a:rPr lang="en-GB" sz="2400" dirty="0"/>
              <a:t> skills you already have) and your weaknesses (qualities </a:t>
            </a:r>
            <a:r>
              <a:rPr lang="en-GB" sz="2400" b="1" dirty="0"/>
              <a:t>and</a:t>
            </a:r>
            <a:r>
              <a:rPr lang="en-GB" sz="2400" dirty="0"/>
              <a:t> skills you will need to develop).</a:t>
            </a:r>
          </a:p>
          <a:p>
            <a:pPr lvl="0"/>
            <a:endParaRPr lang="en-GB" sz="1000" dirty="0"/>
          </a:p>
          <a:p>
            <a:pPr lvl="0"/>
            <a:r>
              <a:rPr lang="en-GB" sz="2400" dirty="0"/>
              <a:t>Show an understanding of the world of work in the chosen sector by citing relevant articles or advice from recruitment agencies, job centres, etc.</a:t>
            </a:r>
          </a:p>
          <a:p>
            <a:pPr lvl="0"/>
            <a:endParaRPr lang="en-GB" sz="1000" dirty="0"/>
          </a:p>
          <a:p>
            <a:pPr lvl="0"/>
            <a:r>
              <a:rPr lang="en-GB" sz="2400" b="1" dirty="0"/>
              <a:t>Presentations will be held in </a:t>
            </a:r>
            <a:r>
              <a:rPr lang="en-GB" sz="2400" b="1" u="sng" dirty="0">
                <a:solidFill>
                  <a:srgbClr val="C00000"/>
                </a:solidFill>
              </a:rPr>
              <a:t>Week 6</a:t>
            </a:r>
            <a:r>
              <a:rPr lang="en-GB" sz="2400" b="1" dirty="0"/>
              <a:t> during class time</a:t>
            </a:r>
            <a:r>
              <a:rPr lang="en-GB" sz="2400" dirty="0"/>
              <a:t>. </a:t>
            </a:r>
          </a:p>
          <a:p>
            <a:pPr marL="0" indent="0">
              <a:buNone/>
            </a:pPr>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2958736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114298"/>
            <a:ext cx="8229600" cy="634082"/>
          </a:xfrm>
        </p:spPr>
        <p:txBody>
          <a:bodyPr/>
          <a:lstStyle/>
          <a:p>
            <a:r>
              <a:rPr lang="en-GB" sz="3600" b="1" dirty="0"/>
              <a:t>The Important Bits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2284" y="748380"/>
            <a:ext cx="8558187" cy="4683571"/>
          </a:xfrm>
        </p:spPr>
        <p:txBody>
          <a:bodyPr/>
          <a:lstStyle/>
          <a:p>
            <a:r>
              <a:rPr lang="en-GB" sz="2400" dirty="0"/>
              <a:t>Aim for a 6-7 min presentation; the remaining minutes are for questions, feedback and/or solving any technical problems</a:t>
            </a:r>
          </a:p>
          <a:p>
            <a:r>
              <a:rPr lang="en-GB" sz="2400" dirty="0"/>
              <a:t>‘Referring to published literature’ means that you need to mention a few sources that you have read related to employability (</a:t>
            </a:r>
            <a:r>
              <a:rPr lang="en-GB" sz="2400" b="1" dirty="0"/>
              <a:t>hint: </a:t>
            </a:r>
            <a:r>
              <a:rPr lang="en-GB" sz="2400" dirty="0"/>
              <a:t>have a </a:t>
            </a:r>
            <a:r>
              <a:rPr lang="en-GB" sz="2400" i="1" dirty="0">
                <a:solidFill>
                  <a:srgbClr val="FF0000"/>
                </a:solidFill>
              </a:rPr>
              <a:t>reference list </a:t>
            </a:r>
            <a:r>
              <a:rPr lang="en-GB" sz="2400" dirty="0"/>
              <a:t>as your last slide)</a:t>
            </a:r>
          </a:p>
          <a:p>
            <a:r>
              <a:rPr lang="en-GB" sz="2400" dirty="0"/>
              <a:t>You will need to show us that you have a clear understanding of the skills needed in your selected field. For example, if you would like to become a nurse, you will need to mention the key skills that nurses need to have. You also need to discuss the key responsibilities they have as this is related to why the skills are necessary!</a:t>
            </a:r>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666393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The Important Bits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2" y="977677"/>
            <a:ext cx="8555849" cy="4536504"/>
          </a:xfrm>
        </p:spPr>
        <p:txBody>
          <a:bodyPr/>
          <a:lstStyle/>
          <a:p>
            <a:pPr lvl="0" algn="just"/>
            <a:r>
              <a:rPr lang="en-GB" sz="2400" dirty="0"/>
              <a:t>The PowerPoint slides will have to be uploaded onto Moodle (via an appropriate link that will be set up by the Assessments team) </a:t>
            </a:r>
            <a:r>
              <a:rPr lang="en-GB" sz="2400" b="1" dirty="0">
                <a:solidFill>
                  <a:srgbClr val="C00000"/>
                </a:solidFill>
              </a:rPr>
              <a:t>before you present.</a:t>
            </a:r>
            <a:r>
              <a:rPr lang="en-GB" sz="2400" dirty="0"/>
              <a:t> (NO EXCEPTIONS)</a:t>
            </a:r>
          </a:p>
          <a:p>
            <a:pPr marL="0" lvl="0" indent="0" algn="just">
              <a:buNone/>
            </a:pPr>
            <a:endParaRPr lang="en-GB" sz="2400" dirty="0"/>
          </a:p>
          <a:p>
            <a:pPr lvl="0" algn="just"/>
            <a:r>
              <a:rPr lang="en-GB" sz="2400" dirty="0"/>
              <a:t>A member of the Assessments team will visit your classroom and show you how to upload your work on Moodle.</a:t>
            </a:r>
          </a:p>
          <a:p>
            <a:pPr algn="just"/>
            <a:endParaRPr lang="en-GB" sz="2200" dirty="0"/>
          </a:p>
          <a:p>
            <a:pPr algn="just"/>
            <a:endParaRPr lang="en-GB" sz="2200" dirty="0"/>
          </a:p>
          <a:p>
            <a:pPr marL="0" indent="0" algn="just">
              <a:buNone/>
            </a:pPr>
            <a:endParaRPr lang="en-GB" sz="1800" dirty="0"/>
          </a:p>
          <a:p>
            <a:pPr algn="just"/>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2955128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3256" y="1052736"/>
            <a:ext cx="8229600" cy="4247803"/>
          </a:xfrm>
        </p:spPr>
        <p:txBody>
          <a:bodyPr/>
          <a:lstStyle/>
          <a:p>
            <a:pPr algn="just"/>
            <a:r>
              <a:rPr lang="en-GB" sz="2400" dirty="0"/>
              <a:t>You can start by specifying what job you will want to do (e.g., social care worker, nurse etc) in the future. </a:t>
            </a:r>
            <a:r>
              <a:rPr lang="en-GB" sz="2400" b="1" dirty="0"/>
              <a:t>It should be in the health and social care field.</a:t>
            </a:r>
          </a:p>
          <a:p>
            <a:pPr algn="just"/>
            <a:r>
              <a:rPr lang="en-GB" sz="2400" dirty="0"/>
              <a:t>If you are not sure which job to choose or which skills are required for this job, look through the job profiles on </a:t>
            </a:r>
            <a:r>
              <a:rPr lang="en-GB" sz="2400" dirty="0">
                <a:hlinkClick r:id="rId2"/>
              </a:rPr>
              <a:t>https://www.prospects.ac.uk/job-profiles</a:t>
            </a:r>
            <a:r>
              <a:rPr lang="en-GB" sz="2400" dirty="0"/>
              <a:t> and </a:t>
            </a:r>
            <a:r>
              <a:rPr lang="en-GB" sz="2400" dirty="0">
                <a:hlinkClick r:id="rId3"/>
              </a:rPr>
              <a:t>https://www.jobs.nhs.uk/candidate</a:t>
            </a:r>
            <a:r>
              <a:rPr lang="en-GB" sz="2400" dirty="0"/>
              <a:t>.</a:t>
            </a:r>
          </a:p>
          <a:p>
            <a:pPr algn="just"/>
            <a:r>
              <a:rPr lang="en-GB" sz="2400" dirty="0"/>
              <a:t>For example, if you want to develop your career as a nurse, you will need to have communication skills, critical thinking skills and be able to work in a team. Ask yourself if you have them; if you do – </a:t>
            </a:r>
            <a:r>
              <a:rPr lang="en-GB" sz="2400" b="1" dirty="0"/>
              <a:t>give examples</a:t>
            </a:r>
            <a:r>
              <a:rPr lang="en-GB" sz="2400" dirty="0"/>
              <a:t>. </a:t>
            </a:r>
          </a:p>
          <a:p>
            <a:pPr algn="just"/>
            <a:endParaRPr lang="en-GB" sz="2400" dirty="0"/>
          </a:p>
          <a:p>
            <a:pPr algn="just"/>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284190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052736"/>
            <a:ext cx="8507288" cy="1512168"/>
          </a:xfrm>
        </p:spPr>
        <p:txBody>
          <a:bodyPr/>
          <a:lstStyle/>
          <a:p>
            <a:r>
              <a:rPr lang="en-US" sz="2400" dirty="0"/>
              <a:t>Once you know what job you will be focusing on, make sure you read more about it:</a:t>
            </a:r>
          </a:p>
          <a:p>
            <a:pPr lvl="1"/>
            <a:r>
              <a:rPr lang="en-US" sz="2000" dirty="0"/>
              <a:t>from sources such as business magazines, recruiters’ websites, academic analyses, government reports, advice from job </a:t>
            </a:r>
            <a:r>
              <a:rPr lang="en-US" sz="2000" dirty="0" err="1"/>
              <a:t>centres</a:t>
            </a:r>
            <a:r>
              <a:rPr lang="en-US" sz="2000" dirty="0"/>
              <a:t> </a:t>
            </a:r>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pic>
        <p:nvPicPr>
          <p:cNvPr id="7" name="Picture 6" descr="The skill set more than ¾ of employers want | CareerBuilder">
            <a:extLst>
              <a:ext uri="{FF2B5EF4-FFF2-40B4-BE49-F238E27FC236}">
                <a16:creationId xmlns:a16="http://schemas.microsoft.com/office/drawing/2014/main" id="{B6534E2E-B1BB-48D2-9636-554A9DBE9A09}"/>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2924944"/>
            <a:ext cx="3558182" cy="2585323"/>
          </a:xfrm>
          <a:prstGeom prst="rect">
            <a:avLst/>
          </a:prstGeom>
          <a:noFill/>
          <a:ln>
            <a:noFill/>
          </a:ln>
        </p:spPr>
      </p:pic>
      <p:sp>
        <p:nvSpPr>
          <p:cNvPr id="5" name="TextBox 4">
            <a:extLst>
              <a:ext uri="{FF2B5EF4-FFF2-40B4-BE49-F238E27FC236}">
                <a16:creationId xmlns:a16="http://schemas.microsoft.com/office/drawing/2014/main" id="{6F85E0E4-3505-408B-9382-253CAAE14E3C}"/>
              </a:ext>
            </a:extLst>
          </p:cNvPr>
          <p:cNvSpPr txBox="1"/>
          <p:nvPr/>
        </p:nvSpPr>
        <p:spPr>
          <a:xfrm>
            <a:off x="471508" y="2924944"/>
            <a:ext cx="4350270" cy="258532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latin typeface="+mn-lt"/>
              </a:rPr>
              <a:t>Find a few </a:t>
            </a:r>
            <a:r>
              <a:rPr lang="en-US" sz="2400" b="1" dirty="0">
                <a:latin typeface="+mn-lt"/>
              </a:rPr>
              <a:t>job adverts </a:t>
            </a:r>
            <a:r>
              <a:rPr lang="en-US" sz="2400" dirty="0">
                <a:latin typeface="+mn-lt"/>
              </a:rPr>
              <a:t>for the role to understand what employers are looking for and think how well you meet the criteria (only in terms of skills) </a:t>
            </a:r>
          </a:p>
          <a:p>
            <a:endParaRPr lang="en-GB" dirty="0"/>
          </a:p>
        </p:txBody>
      </p:sp>
    </p:spTree>
    <p:extLst>
      <p:ext uri="{BB962C8B-B14F-4D97-AF65-F5344CB8AC3E}">
        <p14:creationId xmlns:p14="http://schemas.microsoft.com/office/powerpoint/2010/main" val="2968586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 The Job Description and Skills Needed</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196752"/>
            <a:ext cx="8229600" cy="4247803"/>
          </a:xfrm>
        </p:spPr>
        <p:txBody>
          <a:bodyPr/>
          <a:lstStyle/>
          <a:p>
            <a:r>
              <a:rPr lang="en-US" sz="2400" dirty="0"/>
              <a:t>You need to show that you understand:</a:t>
            </a:r>
          </a:p>
          <a:p>
            <a:pPr marL="0" indent="0">
              <a:buNone/>
            </a:pPr>
            <a:endParaRPr lang="en-US" sz="2400" dirty="0"/>
          </a:p>
          <a:p>
            <a:pPr>
              <a:buFontTx/>
              <a:buChar char="-"/>
            </a:pPr>
            <a:r>
              <a:rPr lang="en-US" sz="2400" dirty="0"/>
              <a:t>What the job responsibilities are</a:t>
            </a:r>
          </a:p>
          <a:p>
            <a:pPr>
              <a:buFontTx/>
              <a:buChar char="-"/>
            </a:pPr>
            <a:r>
              <a:rPr lang="en-US" sz="2400" dirty="0"/>
              <a:t>What each skill discussed means and be able to give examples (e.g. it is not enough to just say ‘a nurse needs communication skills’ you must also give an example of why these are needed, such as, to communicate with other members of the team; patients; patients’ families; doctors)</a:t>
            </a:r>
          </a:p>
          <a:p>
            <a:pPr marL="0" indent="0">
              <a:buNone/>
            </a:pPr>
            <a:endParaRPr lang="en-US" sz="2400" dirty="0"/>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581435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6CA9-DBDB-8CC9-B994-51563E672DE9}"/>
              </a:ext>
            </a:extLst>
          </p:cNvPr>
          <p:cNvSpPr>
            <a:spLocks noGrp="1"/>
          </p:cNvSpPr>
          <p:nvPr>
            <p:ph type="title"/>
          </p:nvPr>
        </p:nvSpPr>
        <p:spPr>
          <a:xfrm>
            <a:off x="822412" y="58738"/>
            <a:ext cx="7499176" cy="1066799"/>
          </a:xfrm>
        </p:spPr>
        <p:txBody>
          <a:bodyPr/>
          <a:lstStyle/>
          <a:p>
            <a:r>
              <a:rPr lang="en-US" sz="3600" b="1" dirty="0"/>
              <a:t>How to go about it: The Skills You Have and the Skills You Need</a:t>
            </a:r>
          </a:p>
        </p:txBody>
      </p:sp>
      <p:sp>
        <p:nvSpPr>
          <p:cNvPr id="3" name="Content Placeholder 2">
            <a:extLst>
              <a:ext uri="{FF2B5EF4-FFF2-40B4-BE49-F238E27FC236}">
                <a16:creationId xmlns:a16="http://schemas.microsoft.com/office/drawing/2014/main" id="{09EC725F-FD48-6DE2-8162-093D1EA760C2}"/>
              </a:ext>
            </a:extLst>
          </p:cNvPr>
          <p:cNvSpPr>
            <a:spLocks noGrp="1"/>
          </p:cNvSpPr>
          <p:nvPr>
            <p:ph idx="1"/>
          </p:nvPr>
        </p:nvSpPr>
        <p:spPr>
          <a:xfrm>
            <a:off x="250824" y="1470818"/>
            <a:ext cx="8569647" cy="3974406"/>
          </a:xfrm>
        </p:spPr>
        <p:txBody>
          <a:bodyPr/>
          <a:lstStyle/>
          <a:p>
            <a:pPr algn="just"/>
            <a:r>
              <a:rPr lang="en-US" sz="2600" dirty="0"/>
              <a:t>These are your current strengths and weaknesses.</a:t>
            </a:r>
          </a:p>
          <a:p>
            <a:pPr algn="just"/>
            <a:r>
              <a:rPr lang="en-US" sz="2600" dirty="0"/>
              <a:t>Consider what you are </a:t>
            </a:r>
            <a:r>
              <a:rPr lang="en-US" sz="2600" b="1" dirty="0"/>
              <a:t>already good at and give examples of this</a:t>
            </a:r>
            <a:r>
              <a:rPr lang="en-US" sz="2600" dirty="0"/>
              <a:t> (e.g. it is not enough to just say ”I have good communication skills” you must explain why and give specific examples of why)</a:t>
            </a:r>
          </a:p>
          <a:p>
            <a:pPr algn="just"/>
            <a:r>
              <a:rPr lang="en-US" sz="2600" dirty="0"/>
              <a:t>Consider what you </a:t>
            </a:r>
            <a:r>
              <a:rPr lang="en-US" sz="2600" b="1" dirty="0"/>
              <a:t>need to improve </a:t>
            </a:r>
            <a:r>
              <a:rPr lang="en-US" sz="2600" dirty="0"/>
              <a:t>and give examples of this (e.g. “I have poor time management, so I am always late for work and I miss quite a few deadlines!)</a:t>
            </a:r>
          </a:p>
        </p:txBody>
      </p:sp>
      <p:sp>
        <p:nvSpPr>
          <p:cNvPr id="4" name="Date Placeholder 3">
            <a:extLst>
              <a:ext uri="{FF2B5EF4-FFF2-40B4-BE49-F238E27FC236}">
                <a16:creationId xmlns:a16="http://schemas.microsoft.com/office/drawing/2014/main" id="{D75F89C9-6A8D-385E-EE36-034FAF421F3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500898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1877-AEE7-D667-47C1-67B860BD7827}"/>
              </a:ext>
            </a:extLst>
          </p:cNvPr>
          <p:cNvSpPr>
            <a:spLocks noGrp="1"/>
          </p:cNvSpPr>
          <p:nvPr>
            <p:ph type="title"/>
          </p:nvPr>
        </p:nvSpPr>
        <p:spPr/>
        <p:txBody>
          <a:bodyPr/>
          <a:lstStyle/>
          <a:p>
            <a:r>
              <a:rPr lang="en-US" b="1" dirty="0"/>
              <a:t>Plans to Improve</a:t>
            </a:r>
          </a:p>
        </p:txBody>
      </p:sp>
      <p:sp>
        <p:nvSpPr>
          <p:cNvPr id="3" name="Content Placeholder 2">
            <a:extLst>
              <a:ext uri="{FF2B5EF4-FFF2-40B4-BE49-F238E27FC236}">
                <a16:creationId xmlns:a16="http://schemas.microsoft.com/office/drawing/2014/main" id="{1A486B1E-F7F3-D38A-933B-6321309BE7C0}"/>
              </a:ext>
            </a:extLst>
          </p:cNvPr>
          <p:cNvSpPr>
            <a:spLocks noGrp="1"/>
          </p:cNvSpPr>
          <p:nvPr>
            <p:ph idx="1"/>
          </p:nvPr>
        </p:nvSpPr>
        <p:spPr/>
        <p:txBody>
          <a:bodyPr/>
          <a:lstStyle/>
          <a:p>
            <a:r>
              <a:rPr lang="en-US" dirty="0"/>
              <a:t>As well as including your weaknesses, you should also give a few points on how you are going to improve these weaknesses</a:t>
            </a:r>
          </a:p>
          <a:p>
            <a:r>
              <a:rPr lang="en-US" dirty="0"/>
              <a:t>E.g. If you struggle with time management, what techniques are you going to implement to improve it?</a:t>
            </a:r>
          </a:p>
        </p:txBody>
      </p:sp>
      <p:sp>
        <p:nvSpPr>
          <p:cNvPr id="4" name="Date Placeholder 3">
            <a:extLst>
              <a:ext uri="{FF2B5EF4-FFF2-40B4-BE49-F238E27FC236}">
                <a16:creationId xmlns:a16="http://schemas.microsoft.com/office/drawing/2014/main" id="{2E99A44E-4B22-205B-4C7F-510B8E628301}"/>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2406824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FEF54-8A61-D181-B992-EF81379B894C}"/>
              </a:ext>
            </a:extLst>
          </p:cNvPr>
          <p:cNvSpPr>
            <a:spLocks noGrp="1"/>
          </p:cNvSpPr>
          <p:nvPr>
            <p:ph type="title"/>
          </p:nvPr>
        </p:nvSpPr>
        <p:spPr>
          <a:xfrm>
            <a:off x="427112" y="-243408"/>
            <a:ext cx="8229600" cy="1143000"/>
          </a:xfrm>
        </p:spPr>
        <p:txBody>
          <a:bodyPr/>
          <a:lstStyle/>
          <a:p>
            <a:r>
              <a:rPr lang="en-US" b="1" dirty="0"/>
              <a:t>SMART Goals</a:t>
            </a:r>
          </a:p>
        </p:txBody>
      </p:sp>
      <p:sp>
        <p:nvSpPr>
          <p:cNvPr id="3" name="Content Placeholder 2">
            <a:extLst>
              <a:ext uri="{FF2B5EF4-FFF2-40B4-BE49-F238E27FC236}">
                <a16:creationId xmlns:a16="http://schemas.microsoft.com/office/drawing/2014/main" id="{C21D0D05-BDE8-4338-AD53-14E3660E3BE9}"/>
              </a:ext>
            </a:extLst>
          </p:cNvPr>
          <p:cNvSpPr>
            <a:spLocks noGrp="1"/>
          </p:cNvSpPr>
          <p:nvPr>
            <p:ph idx="1"/>
          </p:nvPr>
        </p:nvSpPr>
        <p:spPr>
          <a:xfrm>
            <a:off x="396528" y="764704"/>
            <a:ext cx="8229600" cy="4752528"/>
          </a:xfrm>
        </p:spPr>
        <p:txBody>
          <a:bodyPr/>
          <a:lstStyle/>
          <a:p>
            <a:r>
              <a:rPr lang="en-US" sz="2800" dirty="0"/>
              <a:t>Although you will list a few weaknesses and a few ways you plan to improve these weaknesses, you will need to select one of these weaknesses and create </a:t>
            </a:r>
            <a:r>
              <a:rPr lang="en-US" sz="2800" b="1" dirty="0"/>
              <a:t>ONE </a:t>
            </a:r>
            <a:r>
              <a:rPr lang="en-US" sz="2800" dirty="0"/>
              <a:t>SMART goal which will focus on this weakness and </a:t>
            </a:r>
            <a:r>
              <a:rPr lang="en-US" sz="2800" b="1" dirty="0"/>
              <a:t>go into detail </a:t>
            </a:r>
            <a:r>
              <a:rPr lang="en-US" sz="2800" dirty="0"/>
              <a:t>about how you will improve this weakness</a:t>
            </a:r>
          </a:p>
          <a:p>
            <a:r>
              <a:rPr lang="en-US" sz="2800" b="1" dirty="0"/>
              <a:t>The SMART goal cannot be that you will “finish the </a:t>
            </a:r>
            <a:r>
              <a:rPr lang="en-US" sz="2800" b="1" dirty="0" err="1"/>
              <a:t>CertHE</a:t>
            </a:r>
            <a:r>
              <a:rPr lang="en-US" sz="2800" b="1" dirty="0"/>
              <a:t> program”. It needs to be a separate SMART goal to the degree you are currently taking.</a:t>
            </a:r>
          </a:p>
        </p:txBody>
      </p:sp>
      <p:sp>
        <p:nvSpPr>
          <p:cNvPr id="4" name="Date Placeholder 3">
            <a:extLst>
              <a:ext uri="{FF2B5EF4-FFF2-40B4-BE49-F238E27FC236}">
                <a16:creationId xmlns:a16="http://schemas.microsoft.com/office/drawing/2014/main" id="{B2AFBD60-24DB-C0B6-9B8E-0CAF85F3AFE7}"/>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1377944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5C66B-6C20-5148-FB74-3B386EA3050A}"/>
              </a:ext>
            </a:extLst>
          </p:cNvPr>
          <p:cNvSpPr>
            <a:spLocks noGrp="1"/>
          </p:cNvSpPr>
          <p:nvPr>
            <p:ph type="title"/>
          </p:nvPr>
        </p:nvSpPr>
        <p:spPr>
          <a:xfrm>
            <a:off x="1475656" y="188640"/>
            <a:ext cx="5508264" cy="436910"/>
          </a:xfrm>
        </p:spPr>
        <p:txBody>
          <a:bodyPr/>
          <a:lstStyle/>
          <a:p>
            <a:r>
              <a:rPr lang="en-US" sz="3600" b="1" dirty="0">
                <a:latin typeface="Arial" panose="020B0604020202020204" pitchFamily="34" charset="0"/>
                <a:cs typeface="Arial" panose="020B0604020202020204" pitchFamily="34" charset="0"/>
              </a:rPr>
              <a:t>SMART Goal Example:</a:t>
            </a:r>
          </a:p>
        </p:txBody>
      </p:sp>
      <p:sp>
        <p:nvSpPr>
          <p:cNvPr id="4" name="Date Placeholder 3">
            <a:extLst>
              <a:ext uri="{FF2B5EF4-FFF2-40B4-BE49-F238E27FC236}">
                <a16:creationId xmlns:a16="http://schemas.microsoft.com/office/drawing/2014/main" id="{5D1555E8-2443-F979-064D-D79BAFDAA998}"/>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
        <p:nvSpPr>
          <p:cNvPr id="5" name="Content Placeholder 4">
            <a:extLst>
              <a:ext uri="{FF2B5EF4-FFF2-40B4-BE49-F238E27FC236}">
                <a16:creationId xmlns:a16="http://schemas.microsoft.com/office/drawing/2014/main" id="{4E80E5CC-2206-68BB-E6FC-9E59C03814D4}"/>
              </a:ext>
            </a:extLst>
          </p:cNvPr>
          <p:cNvSpPr>
            <a:spLocks noGrp="1"/>
          </p:cNvSpPr>
          <p:nvPr>
            <p:ph idx="1"/>
          </p:nvPr>
        </p:nvSpPr>
        <p:spPr>
          <a:xfrm>
            <a:off x="250825" y="980728"/>
            <a:ext cx="8641655" cy="3916363"/>
          </a:xfrm>
        </p:spPr>
        <p:txBody>
          <a:bodyPr/>
          <a:lstStyle/>
          <a:p>
            <a:pPr marL="0" indent="0">
              <a:buNone/>
            </a:pPr>
            <a:r>
              <a:rPr lang="en-GB" sz="2800" b="1" dirty="0"/>
              <a:t>Weakness: Poor Organisation Skills </a:t>
            </a:r>
          </a:p>
          <a:p>
            <a:pPr marL="0" indent="0">
              <a:buNone/>
            </a:pPr>
            <a:endParaRPr lang="en-GB" sz="800" b="1" dirty="0"/>
          </a:p>
          <a:p>
            <a:pPr marL="0" indent="0" algn="just">
              <a:buNone/>
            </a:pPr>
            <a:r>
              <a:rPr lang="en-GB" sz="2400" b="1" dirty="0"/>
              <a:t>SMART Goal: </a:t>
            </a:r>
            <a:r>
              <a:rPr lang="en-GB" sz="2400" dirty="0"/>
              <a:t>"I will improve my organization skills by creating a digital task planner with Microsoft To Do where I categorize all tasks into 'work,' 'personal,' and 'deadlines,' and prioritize at least 5 tasks in each category every week. I will review and update the planner every Sunday for the next 6 weeks, tracking how many tasks I complete each week."</a:t>
            </a:r>
          </a:p>
          <a:p>
            <a:pPr marL="0" indent="0">
              <a:buNone/>
            </a:pPr>
            <a:endParaRPr lang="en-GB" sz="2400" b="1" dirty="0"/>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159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E5EDA-B541-6CCE-3440-54399EE15463}"/>
              </a:ext>
            </a:extLst>
          </p:cNvPr>
          <p:cNvSpPr>
            <a:spLocks noGrp="1"/>
          </p:cNvSpPr>
          <p:nvPr>
            <p:ph type="title"/>
          </p:nvPr>
        </p:nvSpPr>
        <p:spPr>
          <a:xfrm>
            <a:off x="2226568" y="116632"/>
            <a:ext cx="4690864" cy="317500"/>
          </a:xfrm>
        </p:spPr>
        <p:txBody>
          <a:bodyPr/>
          <a:lstStyle/>
          <a:p>
            <a:r>
              <a:rPr lang="en-US" sz="3200" b="1" dirty="0"/>
              <a:t>SMART Goal Explained</a:t>
            </a:r>
          </a:p>
        </p:txBody>
      </p:sp>
      <p:sp>
        <p:nvSpPr>
          <p:cNvPr id="3" name="Content Placeholder 2">
            <a:extLst>
              <a:ext uri="{FF2B5EF4-FFF2-40B4-BE49-F238E27FC236}">
                <a16:creationId xmlns:a16="http://schemas.microsoft.com/office/drawing/2014/main" id="{50787087-1B0D-691D-16D3-8C3EA9BF4542}"/>
              </a:ext>
            </a:extLst>
          </p:cNvPr>
          <p:cNvSpPr>
            <a:spLocks noGrp="1"/>
          </p:cNvSpPr>
          <p:nvPr>
            <p:ph idx="1"/>
          </p:nvPr>
        </p:nvSpPr>
        <p:spPr>
          <a:xfrm>
            <a:off x="143508" y="442814"/>
            <a:ext cx="8856984" cy="3916363"/>
          </a:xfrm>
        </p:spPr>
        <p:txBody>
          <a:bodyPr/>
          <a:lstStyle/>
          <a:p>
            <a:pPr marL="0" indent="0" algn="just">
              <a:buNone/>
            </a:pPr>
            <a:r>
              <a:rPr lang="en-GB" sz="2000" b="1" dirty="0">
                <a:latin typeface="Arial" panose="020B0604020202020204" pitchFamily="34" charset="0"/>
                <a:cs typeface="Arial" panose="020B0604020202020204" pitchFamily="34" charset="0"/>
              </a:rPr>
              <a:t>Breakdown:</a:t>
            </a:r>
          </a:p>
          <a:p>
            <a:pPr marL="0" indent="0" algn="just">
              <a:buNone/>
            </a:pPr>
            <a:r>
              <a:rPr lang="en-GB" sz="2000" b="1" dirty="0">
                <a:latin typeface="Arial" panose="020B0604020202020204" pitchFamily="34" charset="0"/>
                <a:cs typeface="Arial" panose="020B0604020202020204" pitchFamily="34" charset="0"/>
              </a:rPr>
              <a:t>Specific</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Task planner</a:t>
            </a:r>
            <a:r>
              <a:rPr lang="en-GB" sz="2000" dirty="0">
                <a:latin typeface="Arial" panose="020B0604020202020204" pitchFamily="34" charset="0"/>
                <a:cs typeface="Arial" panose="020B0604020202020204" pitchFamily="34" charset="0"/>
              </a:rPr>
              <a:t> with </a:t>
            </a:r>
            <a:r>
              <a:rPr lang="en-GB" sz="2000" b="1" dirty="0">
                <a:latin typeface="Arial" panose="020B0604020202020204" pitchFamily="34" charset="0"/>
                <a:cs typeface="Arial" panose="020B0604020202020204" pitchFamily="34" charset="0"/>
              </a:rPr>
              <a:t>specific</a:t>
            </a:r>
            <a:r>
              <a:rPr lang="en-GB" sz="2000" dirty="0">
                <a:latin typeface="Arial" panose="020B0604020202020204" pitchFamily="34" charset="0"/>
                <a:cs typeface="Arial" panose="020B0604020202020204" pitchFamily="34" charset="0"/>
              </a:rPr>
              <a:t> categories (work, personal, deadlines) ; prioritization of at least 3 tasks in each.</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Measurable</a:t>
            </a:r>
            <a:r>
              <a:rPr lang="en-GB" sz="2000" dirty="0">
                <a:latin typeface="Arial" panose="020B0604020202020204" pitchFamily="34" charset="0"/>
                <a:cs typeface="Arial" panose="020B0604020202020204" pitchFamily="34" charset="0"/>
              </a:rPr>
              <a:t>: Success tracked by prioritisation of 9 tasks (3 per category) ; how many of these tasks are completed each week. ; regularly reviewing the completion rate will give me specific data to assess improvement in organization.</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Achievable</a:t>
            </a:r>
            <a:r>
              <a:rPr lang="en-GB" sz="2000" dirty="0">
                <a:latin typeface="Arial" panose="020B0604020202020204" pitchFamily="34" charset="0"/>
                <a:cs typeface="Arial" panose="020B0604020202020204" pitchFamily="34" charset="0"/>
              </a:rPr>
              <a:t>: Setting up and using a digital planner for categorizing and tracking tasks is easy; will focus on a manageable number of tasks (9 per week).</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Relevant</a:t>
            </a:r>
            <a:r>
              <a:rPr lang="en-GB" sz="2000" dirty="0">
                <a:latin typeface="Arial" panose="020B0604020202020204" pitchFamily="34" charset="0"/>
                <a:cs typeface="Arial" panose="020B0604020202020204" pitchFamily="34" charset="0"/>
              </a:rPr>
              <a:t>: Directly targets improving organization with a structured system for managing different types of tasks.</a:t>
            </a:r>
          </a:p>
          <a:p>
            <a:pPr marL="0" indent="0" algn="just">
              <a:buNone/>
            </a:pPr>
            <a:endParaRPr lang="en-GB" sz="800" dirty="0">
              <a:latin typeface="Arial" panose="020B0604020202020204" pitchFamily="34" charset="0"/>
              <a:cs typeface="Arial" panose="020B0604020202020204" pitchFamily="34" charset="0"/>
            </a:endParaRPr>
          </a:p>
          <a:p>
            <a:pPr marL="0" indent="0" algn="just">
              <a:buNone/>
            </a:pPr>
            <a:r>
              <a:rPr lang="en-GB" sz="2000" b="1" dirty="0">
                <a:latin typeface="Arial" panose="020B0604020202020204" pitchFamily="34" charset="0"/>
                <a:cs typeface="Arial" panose="020B0604020202020204" pitchFamily="34" charset="0"/>
              </a:rPr>
              <a:t>Time-bound</a:t>
            </a:r>
            <a:r>
              <a:rPr lang="en-GB" sz="2000" dirty="0">
                <a:latin typeface="Arial" panose="020B0604020202020204" pitchFamily="34" charset="0"/>
                <a:cs typeface="Arial" panose="020B0604020202020204" pitchFamily="34" charset="0"/>
              </a:rPr>
              <a:t>: Specific time frame of 6 weeks, with weekly reviews on Sundays to track progress</a:t>
            </a:r>
            <a:endParaRPr 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F4E2ABD-2F85-628A-C486-78500EF296FE}"/>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678117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Advice about the slides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Make sure you have a title slide with your name, student ID and the details of the module </a:t>
            </a:r>
          </a:p>
          <a:p>
            <a:pPr lvl="0"/>
            <a:r>
              <a:rPr lang="en-GB" sz="2400" b="1" dirty="0"/>
              <a:t>Remember about the basics: </a:t>
            </a:r>
            <a:r>
              <a:rPr lang="en-GB" sz="2400" dirty="0"/>
              <a:t>clear consistent font, contrasting background, good font size. You can include images if you want to. Use a template if you prefer (available when you first open the PPT). </a:t>
            </a:r>
          </a:p>
          <a:p>
            <a:r>
              <a:rPr lang="en-GB" sz="2400" b="1" dirty="0"/>
              <a:t>Avoid full sentences or long paragraphs</a:t>
            </a:r>
            <a:r>
              <a:rPr lang="en-GB" sz="2400" dirty="0"/>
              <a:t>; only note the key points e.g. as bullet points (remember: lecturer slides are NOT always perfect examples as we need to include a lot more text so you can review easily!)</a:t>
            </a:r>
          </a:p>
          <a:p>
            <a:r>
              <a:rPr lang="en-GB" sz="2400" dirty="0"/>
              <a:t>Proof read your slides for grammar, punctuation and spelling mistakes </a:t>
            </a:r>
          </a:p>
          <a:p>
            <a:pPr lvl="0"/>
            <a:endParaRPr lang="en-GB" sz="24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3337271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D09F5B3B-85DE-45A2-AA8D-03D928329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720" y="2780928"/>
            <a:ext cx="7326560" cy="2423400"/>
          </a:xfrm>
          <a:prstGeom prst="rect">
            <a:avLst/>
          </a:prstGeom>
        </p:spPr>
      </p:pic>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4000" b="1" dirty="0"/>
              <a:t>In essence</a:t>
            </a:r>
            <a:endParaRPr lang="en-GB" sz="40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457200" y="1196752"/>
            <a:ext cx="8229600" cy="3916363"/>
          </a:xfrm>
        </p:spPr>
        <p:txBody>
          <a:bodyPr/>
          <a:lstStyle/>
          <a:p>
            <a:r>
              <a:rPr lang="en-GB" sz="2800" dirty="0"/>
              <a:t>The presentation is supposed to be about you and </a:t>
            </a:r>
            <a:r>
              <a:rPr lang="en-GB" sz="2800" b="1" dirty="0"/>
              <a:t>your</a:t>
            </a:r>
            <a:r>
              <a:rPr lang="en-GB" sz="2800" dirty="0"/>
              <a:t> employability skills for the </a:t>
            </a:r>
            <a:r>
              <a:rPr lang="en-GB" sz="2800" b="1" dirty="0"/>
              <a:t>specific career you wish </a:t>
            </a:r>
            <a:r>
              <a:rPr lang="en-GB" sz="2800" b="1"/>
              <a:t>to have</a:t>
            </a:r>
            <a:r>
              <a:rPr lang="en-GB" sz="2800"/>
              <a:t>, </a:t>
            </a:r>
            <a:r>
              <a:rPr lang="en-GB" sz="2800" dirty="0"/>
              <a:t>NOT about employability skills in general </a:t>
            </a:r>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3794648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1ACB0-9C79-63FF-D08F-AE64E9BA2166}"/>
              </a:ext>
            </a:extLst>
          </p:cNvPr>
          <p:cNvSpPr>
            <a:spLocks noGrp="1"/>
          </p:cNvSpPr>
          <p:nvPr>
            <p:ph type="title"/>
          </p:nvPr>
        </p:nvSpPr>
        <p:spPr>
          <a:xfrm>
            <a:off x="2985238" y="0"/>
            <a:ext cx="3173524" cy="434479"/>
          </a:xfrm>
        </p:spPr>
        <p:txBody>
          <a:bodyPr/>
          <a:lstStyle/>
          <a:p>
            <a:r>
              <a:rPr lang="en-US" sz="2400" b="1" dirty="0"/>
              <a:t>Common Mistakes</a:t>
            </a:r>
          </a:p>
        </p:txBody>
      </p:sp>
      <p:sp>
        <p:nvSpPr>
          <p:cNvPr id="3" name="Content Placeholder 2">
            <a:extLst>
              <a:ext uri="{FF2B5EF4-FFF2-40B4-BE49-F238E27FC236}">
                <a16:creationId xmlns:a16="http://schemas.microsoft.com/office/drawing/2014/main" id="{F100A616-8D4F-FA40-1084-9A6E48A4D8CA}"/>
              </a:ext>
            </a:extLst>
          </p:cNvPr>
          <p:cNvSpPr>
            <a:spLocks noGrp="1"/>
          </p:cNvSpPr>
          <p:nvPr>
            <p:ph idx="1"/>
          </p:nvPr>
        </p:nvSpPr>
        <p:spPr>
          <a:xfrm>
            <a:off x="250825" y="232817"/>
            <a:ext cx="8569647" cy="3916363"/>
          </a:xfrm>
        </p:spPr>
        <p:txBody>
          <a:bodyPr/>
          <a:lstStyle/>
          <a:p>
            <a:pPr algn="just"/>
            <a:r>
              <a:rPr lang="en-US" sz="1900" dirty="0"/>
              <a:t>Slides have way too much text on them (</a:t>
            </a:r>
            <a:r>
              <a:rPr lang="en-US" sz="1900" b="1" dirty="0">
                <a:solidFill>
                  <a:srgbClr val="C00000"/>
                </a:solidFill>
              </a:rPr>
              <a:t>Please note: </a:t>
            </a:r>
            <a:r>
              <a:rPr lang="en-US" sz="1900" b="1" dirty="0"/>
              <a:t>teaching slides </a:t>
            </a:r>
            <a:r>
              <a:rPr lang="en-US" sz="1900" dirty="0"/>
              <a:t>are NOT models of good presentation slides! They are designed for students to easily review material and are therefore very packed!)</a:t>
            </a:r>
          </a:p>
          <a:p>
            <a:pPr algn="just"/>
            <a:r>
              <a:rPr lang="en-US" sz="1900" dirty="0"/>
              <a:t>Font is small and hard for audience to read</a:t>
            </a:r>
          </a:p>
          <a:p>
            <a:pPr algn="just"/>
            <a:r>
              <a:rPr lang="en-US" sz="1900" dirty="0"/>
              <a:t>Students forget to describe the career, key responsibilities of the career</a:t>
            </a:r>
          </a:p>
          <a:p>
            <a:pPr algn="just"/>
            <a:r>
              <a:rPr lang="en-US" sz="1900" dirty="0"/>
              <a:t>Strengths and Weaknesses are very vague and do not have examples from student’s life to support them</a:t>
            </a:r>
          </a:p>
          <a:p>
            <a:pPr algn="just"/>
            <a:r>
              <a:rPr lang="en-US" sz="1900" dirty="0"/>
              <a:t>Skill description is given for the job but not specific to the student</a:t>
            </a:r>
          </a:p>
          <a:p>
            <a:pPr algn="just"/>
            <a:r>
              <a:rPr lang="en-US" sz="1900" dirty="0"/>
              <a:t>Students do not discuss how they will improve their weaknesses</a:t>
            </a:r>
          </a:p>
          <a:p>
            <a:pPr algn="just"/>
            <a:r>
              <a:rPr lang="en-US" sz="1900" dirty="0"/>
              <a:t>Too many strengths/weaknesses given so they are just listed instead of explained</a:t>
            </a:r>
          </a:p>
          <a:p>
            <a:pPr algn="just"/>
            <a:r>
              <a:rPr lang="en-US" sz="1900" dirty="0"/>
              <a:t>Students do not give any citations/references</a:t>
            </a:r>
          </a:p>
          <a:p>
            <a:pPr algn="just"/>
            <a:r>
              <a:rPr lang="en-US" sz="1900" dirty="0"/>
              <a:t>Students do not read the task requirements carefully and so miss out very important requirements/information</a:t>
            </a:r>
          </a:p>
          <a:p>
            <a:pPr algn="just"/>
            <a:r>
              <a:rPr lang="en-US" sz="1900" dirty="0"/>
              <a:t>Students do not practice and so read out from slides/notes, have back to audience a lot, can’t answer questions from the audience after their presentation</a:t>
            </a:r>
          </a:p>
        </p:txBody>
      </p:sp>
      <p:sp>
        <p:nvSpPr>
          <p:cNvPr id="4" name="Date Placeholder 3">
            <a:extLst>
              <a:ext uri="{FF2B5EF4-FFF2-40B4-BE49-F238E27FC236}">
                <a16:creationId xmlns:a16="http://schemas.microsoft.com/office/drawing/2014/main" id="{FC744CD2-F3F3-C1DA-9342-84A36621265A}"/>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3730935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404664"/>
            <a:ext cx="8229600" cy="4679851"/>
          </a:xfrm>
        </p:spPr>
        <p:txBody>
          <a:bodyPr/>
          <a:lstStyle/>
          <a:p>
            <a:pPr marL="0" indent="0" algn="ctr">
              <a:buNone/>
            </a:pPr>
            <a:r>
              <a:rPr lang="en-US" b="1" dirty="0"/>
              <a:t>GOOD LUCK!!</a:t>
            </a:r>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r>
              <a:rPr lang="en-US" sz="1050" dirty="0"/>
              <a:t>Image source: </a:t>
            </a:r>
            <a:r>
              <a:rPr lang="en-US" sz="1050" dirty="0">
                <a:hlinkClick r:id="rId2"/>
              </a:rPr>
              <a:t>https://fairborndigital.us/2020/10/30/7-tactics-for-giving-captivating-online-presentations/</a:t>
            </a:r>
            <a:r>
              <a:rPr lang="en-US" sz="1050" dirty="0"/>
              <a:t> </a:t>
            </a:r>
            <a:endParaRPr lang="en-GB" sz="1200"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pic>
        <p:nvPicPr>
          <p:cNvPr id="1026" name="Picture 2" descr="7 Tactics For Giving Captivating Online Presentations">
            <a:extLst>
              <a:ext uri="{FF2B5EF4-FFF2-40B4-BE49-F238E27FC236}">
                <a16:creationId xmlns:a16="http://schemas.microsoft.com/office/drawing/2014/main" id="{C6A796FD-909F-4797-B27A-7657AA8B91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38" t="17686" r="3538"/>
          <a:stretch/>
        </p:blipFill>
        <p:spPr bwMode="auto">
          <a:xfrm>
            <a:off x="1403648" y="1124744"/>
            <a:ext cx="6480720" cy="3777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651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a:xfrm>
            <a:off x="457200" y="274638"/>
            <a:ext cx="8229600" cy="562074"/>
          </a:xfrm>
        </p:spPr>
        <p:txBody>
          <a:bodyPr/>
          <a:lstStyle/>
          <a:p>
            <a:r>
              <a:rPr lang="en-US" sz="4000" b="1" dirty="0"/>
              <a:t>Start reading!</a:t>
            </a:r>
            <a:endParaRPr lang="en-GB" sz="4000" b="1"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980728"/>
            <a:ext cx="8229600" cy="4680520"/>
          </a:xfrm>
        </p:spPr>
        <p:txBody>
          <a:bodyPr/>
          <a:lstStyle/>
          <a:p>
            <a:pPr marL="0" indent="0">
              <a:buNone/>
            </a:pPr>
            <a:r>
              <a:rPr lang="en-GB" sz="2400" dirty="0"/>
              <a:t>Some sources to help you plan your presentation: </a:t>
            </a:r>
          </a:p>
          <a:p>
            <a:r>
              <a:rPr lang="en-GB" sz="2400" b="1" dirty="0"/>
              <a:t>Writing</a:t>
            </a:r>
            <a:r>
              <a:rPr lang="en-GB" sz="2400" dirty="0"/>
              <a:t> </a:t>
            </a:r>
            <a:r>
              <a:rPr lang="en-GB" sz="2400" b="1" dirty="0"/>
              <a:t>Your Presentation</a:t>
            </a:r>
          </a:p>
          <a:p>
            <a:pPr marL="0" indent="0">
              <a:buNone/>
            </a:pPr>
            <a:r>
              <a:rPr lang="en-GB" sz="2400" dirty="0">
                <a:hlinkClick r:id="rId2"/>
              </a:rPr>
              <a:t>https://www.skillsyouneed.com/present/writing-your-presentation.html</a:t>
            </a:r>
            <a:endParaRPr lang="en-GB" sz="2400" dirty="0"/>
          </a:p>
          <a:p>
            <a:r>
              <a:rPr lang="en-US" sz="2400" b="1" dirty="0"/>
              <a:t>How to Structure a PowerPoint Presentation</a:t>
            </a:r>
          </a:p>
          <a:p>
            <a:pPr marL="0" indent="0">
              <a:buNone/>
            </a:pPr>
            <a:r>
              <a:rPr lang="en-GB" sz="2400" dirty="0">
                <a:hlinkClick r:id="rId3"/>
              </a:rPr>
              <a:t>https://www.ispringsolutions.com/blog/how-to-structure-a-powerpoint-presentation</a:t>
            </a:r>
            <a:r>
              <a:rPr lang="en-GB" sz="2400" dirty="0"/>
              <a:t> </a:t>
            </a:r>
          </a:p>
          <a:p>
            <a:r>
              <a:rPr lang="en-US" sz="2400" b="1" dirty="0"/>
              <a:t>6 steps to a successful presentation</a:t>
            </a:r>
          </a:p>
          <a:p>
            <a:pPr marL="0" indent="0">
              <a:buNone/>
            </a:pPr>
            <a:r>
              <a:rPr lang="en-GB" sz="2400" dirty="0">
                <a:hlinkClick r:id="rId4"/>
              </a:rPr>
              <a:t>https://www.prospects.ac.uk/applying-for-university/university-life/6-steps-to-a-successful-presentation</a:t>
            </a:r>
            <a:endParaRPr lang="en-GB" sz="2400" dirty="0"/>
          </a:p>
          <a:p>
            <a:endParaRPr lang="en-GB" sz="2400"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16/10/2024</a:t>
            </a:fld>
            <a:endParaRPr lang="en-GB"/>
          </a:p>
        </p:txBody>
      </p:sp>
    </p:spTree>
    <p:extLst>
      <p:ext uri="{BB962C8B-B14F-4D97-AF65-F5344CB8AC3E}">
        <p14:creationId xmlns:p14="http://schemas.microsoft.com/office/powerpoint/2010/main" val="238372135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244</TotalTime>
  <Words>1918</Words>
  <Application>Microsoft Macintosh PowerPoint</Application>
  <PresentationFormat>On-screen Show (4:3)</PresentationFormat>
  <Paragraphs>154</Paragraphs>
  <Slides>21</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21</vt:i4>
      </vt:variant>
    </vt:vector>
  </HeadingPairs>
  <TitlesOfParts>
    <vt:vector size="27" baseType="lpstr">
      <vt:lpstr>Arial</vt:lpstr>
      <vt:lpstr>Calibri</vt:lpstr>
      <vt:lpstr>Myriad Pro</vt:lpstr>
      <vt:lpstr>1_20140311PresentationUWTSDTemplate</vt:lpstr>
      <vt:lpstr>20140311PresentationUWTSDTemplate</vt:lpstr>
      <vt:lpstr>2_20140311PresentationUWTSDTemplate</vt:lpstr>
      <vt:lpstr> LCHS4001 Academic and Employability Skills (ACE)  </vt:lpstr>
      <vt:lpstr>Academic and Employability Skills (ACE) </vt:lpstr>
      <vt:lpstr>Assessment Brief Exploration: Task 1</vt:lpstr>
      <vt:lpstr>Assessment Brief Exploration: Task 1</vt:lpstr>
      <vt:lpstr>Task 1: Presentation</vt:lpstr>
      <vt:lpstr>Further guidelines  </vt:lpstr>
      <vt:lpstr>The Important Bits</vt:lpstr>
      <vt:lpstr>The Important Bits</vt:lpstr>
      <vt:lpstr>How to go about it</vt:lpstr>
      <vt:lpstr>How to go about it</vt:lpstr>
      <vt:lpstr>How to go about it: The Job Description and Skills Needed</vt:lpstr>
      <vt:lpstr>How to go about it: The Skills You Have and the Skills You Need</vt:lpstr>
      <vt:lpstr>Plans to Improve</vt:lpstr>
      <vt:lpstr>SMART Goals</vt:lpstr>
      <vt:lpstr>SMART Goal Example:</vt:lpstr>
      <vt:lpstr>SMART Goal Explained</vt:lpstr>
      <vt:lpstr>Advice about the slides</vt:lpstr>
      <vt:lpstr>In essence</vt:lpstr>
      <vt:lpstr>Common Mistakes</vt:lpstr>
      <vt:lpstr>PowerPoint Presentation</vt:lpstr>
      <vt:lpstr>Start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435</cp:revision>
  <dcterms:created xsi:type="dcterms:W3CDTF">2012-10-20T16:04:33Z</dcterms:created>
  <dcterms:modified xsi:type="dcterms:W3CDTF">2024-10-16T09:51:34Z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2024-05-24T10:00:32Z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e50f49b3-69b4-4fa2-847f-549f5758ab93</vt:lpwstr>
  </property>
  <property fmtid="{D5CDD505-2E9C-101B-9397-08002B2CF9AE}" pid="8" name="MSIP_Label_9762d7e7-4474-4a67-9ef6-3d4dc52b0ea7_ContentBits">
    <vt:lpwstr>0</vt:lpwstr>
  </property>
</Properties>
</file>