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Default Extension="svg" ContentType="image/svg+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7" r:id="rId1"/>
  </p:sldMasterIdLst>
  <p:notesMasterIdLst>
    <p:notesMasterId r:id="rId16"/>
  </p:notesMasterIdLst>
  <p:sldIdLst>
    <p:sldId id="263" r:id="rId2"/>
    <p:sldId id="266" r:id="rId3"/>
    <p:sldId id="258" r:id="rId4"/>
    <p:sldId id="270" r:id="rId5"/>
    <p:sldId id="264" r:id="rId6"/>
    <p:sldId id="261" r:id="rId7"/>
    <p:sldId id="265" r:id="rId8"/>
    <p:sldId id="276" r:id="rId9"/>
    <p:sldId id="277" r:id="rId10"/>
    <p:sldId id="262" r:id="rId11"/>
    <p:sldId id="274" r:id="rId12"/>
    <p:sldId id="272" r:id="rId13"/>
    <p:sldId id="278" r:id="rId14"/>
    <p:sldId id="273"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extLst>
    <p:ext uri="{E76CE94A-603C-4142-B9EB-6D1370010A27}">
      <p14:discardImageEditData xmlns:p14="http://schemas.microsoft.com/office/powerpoint/2010/main" xmlns="" val="0"/>
    </p:ext>
    <p:ext uri="{D31A062A-798A-4329-ABDD-BBA856620510}">
      <p14:defaultImageDpi xmlns:p14="http://schemas.microsoft.com/office/powerpoint/2010/main" xmlns=""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638B1855-1B75-4FBE-930C-398BA8C253C6}" styleName="Themed Style 2 - Accent 6">
    <a:tblBg>
      <a:fillRef idx="3">
        <a:schemeClr val="accent6"/>
      </a:fillRef>
      <a:effectRef idx="3">
        <a:schemeClr val="accent6"/>
      </a:effectRef>
    </a:tblBg>
    <a:wholeTbl>
      <a:tcTxStyle>
        <a:fontRef idx="minor">
          <a:scrgbClr r="0" g="0" b="0"/>
        </a:fontRef>
        <a:schemeClr val="lt1"/>
      </a:tcTxStyle>
      <a:tcStyle>
        <a:tcBdr>
          <a:left>
            <a:lnRef idx="1">
              <a:schemeClr val="accent6">
                <a:tint val="50000"/>
              </a:schemeClr>
            </a:lnRef>
          </a:left>
          <a:right>
            <a:lnRef idx="1">
              <a:schemeClr val="accent6">
                <a:tint val="50000"/>
              </a:schemeClr>
            </a:lnRef>
          </a:right>
          <a:top>
            <a:lnRef idx="1">
              <a:schemeClr val="accent6">
                <a:tint val="50000"/>
              </a:schemeClr>
            </a:lnRef>
          </a:top>
          <a:bottom>
            <a:lnRef idx="1">
              <a:schemeClr val="accent6">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8" d="100"/>
          <a:sy n="68" d="100"/>
        </p:scale>
        <p:origin x="-798" y="-96"/>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B758756-F5A6-4068-9789-DB2103922083}" type="datetimeFigureOut">
              <a:rPr lang="en-US" smtClean="0"/>
              <a:pPr/>
              <a:t>10/24/2019</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A59913D-73B6-49B3-B0D6-B0E379B70703}"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9" name="Rectangle 8"/>
            <p:cNvSpPr/>
            <p:nvPr/>
          </p:nvSpPr>
          <p:spPr>
            <a:xfrm>
              <a:off x="0" y="0"/>
              <a:ext cx="12192000" cy="6858000"/>
            </a:xfrm>
            <a:prstGeom prst="rect">
              <a:avLst/>
            </a:prstGeom>
            <a:blipFill>
              <a:blip r:embed="rId2" cstate="print">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a:t>Click to edit Master title style</a:t>
            </a:r>
            <a:endParaRPr lang="en-US" dirty="0"/>
          </a:p>
        </p:txBody>
      </p:sp>
      <p:sp>
        <p:nvSpPr>
          <p:cNvPr id="3" name="Subtitle 2"/>
          <p:cNvSpPr>
            <a:spLocks noGrp="1"/>
          </p:cNvSpPr>
          <p:nvPr>
            <p:ph type="subTitle" idx="1"/>
          </p:nvPr>
        </p:nvSpPr>
        <p:spPr bwMode="gray">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bwMode="gray">
          <a:xfrm rot="5400000">
            <a:off x="10158984" y="1792224"/>
            <a:ext cx="990599" cy="304799"/>
          </a:xfrm>
        </p:spPr>
        <p:txBody>
          <a:bodyPr anchor="t"/>
          <a:lstStyle>
            <a:lvl1pPr algn="l">
              <a:defRPr b="0" i="0">
                <a:solidFill>
                  <a:schemeClr val="bg1">
                    <a:alpha val="60000"/>
                  </a:schemeClr>
                </a:solidFill>
              </a:defRPr>
            </a:lvl1pPr>
          </a:lstStyle>
          <a:p>
            <a:fld id="{427EE165-6F73-4C0A-8429-1DC9F8CE3D75}" type="datetimeFigureOut">
              <a:rPr lang="en-GB" smtClean="0"/>
              <a:pPr/>
              <a:t>24/10/2019</a:t>
            </a:fld>
            <a:endParaRPr lang="en-GB"/>
          </a:p>
        </p:txBody>
      </p:sp>
      <p:sp>
        <p:nvSpPr>
          <p:cNvPr id="5" name="Footer Placeholder 4"/>
          <p:cNvSpPr>
            <a:spLocks noGrp="1"/>
          </p:cNvSpPr>
          <p:nvPr>
            <p:ph type="ftr" sz="quarter" idx="11"/>
          </p:nvPr>
        </p:nvSpPr>
        <p:spPr bwMode="gray">
          <a:xfrm rot="5400000">
            <a:off x="8951976" y="3227832"/>
            <a:ext cx="3859795" cy="304801"/>
          </a:xfrm>
        </p:spPr>
        <p:txBody>
          <a:bodyPr/>
          <a:lstStyle>
            <a:lvl1pPr>
              <a:defRPr b="0" i="0">
                <a:solidFill>
                  <a:schemeClr val="bg1">
                    <a:alpha val="60000"/>
                  </a:schemeClr>
                </a:solidFill>
              </a:defRPr>
            </a:lvl1pPr>
          </a:lstStyle>
          <a:p>
            <a:endParaRPr lang="en-GB"/>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Slide Number Placeholder 5"/>
          <p:cNvSpPr>
            <a:spLocks noGrp="1"/>
          </p:cNvSpPr>
          <p:nvPr>
            <p:ph type="sldNum" sz="quarter" idx="12"/>
          </p:nvPr>
        </p:nvSpPr>
        <p:spPr>
          <a:xfrm>
            <a:off x="10352540" y="295729"/>
            <a:ext cx="838199" cy="767687"/>
          </a:xfrm>
        </p:spPr>
        <p:txBody>
          <a:bodyPr/>
          <a:lstStyle/>
          <a:p>
            <a:fld id="{97F0E88C-ED8F-4E47-AE10-AA461A464AA1}" type="slidenum">
              <a:rPr lang="en-GB" smtClean="0"/>
              <a:pPr/>
              <a:t>‹#›</a:t>
            </a:fld>
            <a:endParaRPr lang="en-GB"/>
          </a:p>
        </p:txBody>
      </p:sp>
    </p:spTree>
    <p:extLst>
      <p:ext uri="{BB962C8B-B14F-4D97-AF65-F5344CB8AC3E}">
        <p14:creationId xmlns:p14="http://schemas.microsoft.com/office/powerpoint/2010/main" xmlns="" val="31125305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1154954" y="2603500"/>
            <a:ext cx="8825659" cy="34163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27EE165-6F73-4C0A-8429-1DC9F8CE3D75}" type="datetimeFigureOut">
              <a:rPr lang="en-GB" smtClean="0"/>
              <a:pPr/>
              <a:t>24/10/2019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7F0E88C-ED8F-4E47-AE10-AA461A464AA1}" type="slidenum">
              <a:rPr lang="en-GB" smtClean="0"/>
              <a:pPr/>
              <a:t>‹#›</a:t>
            </a:fld>
            <a:endParaRPr lang="en-GB"/>
          </a:p>
        </p:txBody>
      </p:sp>
    </p:spTree>
    <p:extLst>
      <p:ext uri="{BB962C8B-B14F-4D97-AF65-F5344CB8AC3E}">
        <p14:creationId xmlns:p14="http://schemas.microsoft.com/office/powerpoint/2010/main" xmlns="" val="33443784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cstate="print">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677645"/>
            <a:ext cx="4351025" cy="2283824"/>
          </a:xfrm>
        </p:spPr>
        <p:txBody>
          <a:bodyPr anchor="ctr"/>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27EE165-6F73-4C0A-8429-1DC9F8CE3D75}" type="datetimeFigureOut">
              <a:rPr lang="en-GB" smtClean="0"/>
              <a:pPr/>
              <a:t>24/10/2019</a:t>
            </a:fld>
            <a:endParaRPr lang="en-GB"/>
          </a:p>
        </p:txBody>
      </p:sp>
      <p:sp>
        <p:nvSpPr>
          <p:cNvPr id="5" name="Footer Placeholder 4"/>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97F0E88C-ED8F-4E47-AE10-AA461A464AA1}" type="slidenum">
              <a:rPr lang="en-GB" smtClean="0"/>
              <a:pPr/>
              <a:t>‹#›</a:t>
            </a:fld>
            <a:endParaRPr lang="en-GB"/>
          </a:p>
        </p:txBody>
      </p:sp>
    </p:spTree>
    <p:extLst>
      <p:ext uri="{BB962C8B-B14F-4D97-AF65-F5344CB8AC3E}">
        <p14:creationId xmlns:p14="http://schemas.microsoft.com/office/powerpoint/2010/main" xmlns="" val="19720881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27EE165-6F73-4C0A-8429-1DC9F8CE3D75}" type="datetimeFigureOut">
              <a:rPr lang="en-GB" smtClean="0"/>
              <a:pPr/>
              <a:t>24/10/2019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7F0E88C-ED8F-4E47-AE10-AA461A464AA1}" type="slidenum">
              <a:rPr lang="en-GB" smtClean="0"/>
              <a:pPr/>
              <a:t>‹#›</a:t>
            </a:fld>
            <a:endParaRPr lang="en-GB"/>
          </a:p>
        </p:txBody>
      </p:sp>
    </p:spTree>
    <p:extLst>
      <p:ext uri="{BB962C8B-B14F-4D97-AF65-F5344CB8AC3E}">
        <p14:creationId xmlns:p14="http://schemas.microsoft.com/office/powerpoint/2010/main" xmlns="" val="2228143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08712" y="3179762"/>
            <a:ext cx="4825159" cy="28400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27EE165-6F73-4C0A-8429-1DC9F8CE3D75}" type="datetimeFigureOut">
              <a:rPr lang="en-GB" smtClean="0"/>
              <a:pPr/>
              <a:t>24/10/2019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7F0E88C-ED8F-4E47-AE10-AA461A464AA1}" type="slidenum">
              <a:rPr lang="en-GB" smtClean="0"/>
              <a:pPr/>
              <a:t>‹#›</a:t>
            </a:fld>
            <a:endParaRPr lang="en-GB"/>
          </a:p>
        </p:txBody>
      </p:sp>
    </p:spTree>
    <p:extLst>
      <p:ext uri="{BB962C8B-B14F-4D97-AF65-F5344CB8AC3E}">
        <p14:creationId xmlns:p14="http://schemas.microsoft.com/office/powerpoint/2010/main" xmlns="" val="28424631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Title 1"/>
          <p:cNvSpPr>
            <a:spLocks noGrp="1"/>
          </p:cNvSpPr>
          <p:nvPr>
            <p:ph type="title"/>
          </p:nvPr>
        </p:nvSpPr>
        <p:spPr>
          <a:xfrm>
            <a:off x="1154954" y="973668"/>
            <a:ext cx="8761413" cy="706964"/>
          </a:xfrm>
        </p:spPr>
        <p:txBody>
          <a:bodyPr/>
          <a:lstStyle>
            <a:lvl1pPr>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27EE165-6F73-4C0A-8429-1DC9F8CE3D75}" type="datetimeFigureOut">
              <a:rPr lang="en-GB" smtClean="0"/>
              <a:pPr/>
              <a:t>24/10/2019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7F0E88C-ED8F-4E47-AE10-AA461A464AA1}" type="slidenum">
              <a:rPr lang="en-GB" smtClean="0"/>
              <a:pPr/>
              <a:t>‹#›</a:t>
            </a:fld>
            <a:endParaRPr lang="en-GB"/>
          </a:p>
        </p:txBody>
      </p:sp>
    </p:spTree>
    <p:extLst>
      <p:ext uri="{BB962C8B-B14F-4D97-AF65-F5344CB8AC3E}">
        <p14:creationId xmlns:p14="http://schemas.microsoft.com/office/powerpoint/2010/main" xmlns="" val="10907906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27EE165-6F73-4C0A-8429-1DC9F8CE3D75}" type="datetimeFigureOut">
              <a:rPr lang="en-GB" smtClean="0"/>
              <a:pPr/>
              <a:t>24/10/2019</a:t>
            </a:fld>
            <a:endParaRPr lang="en-GB"/>
          </a:p>
        </p:txBody>
      </p:sp>
      <p:sp>
        <p:nvSpPr>
          <p:cNvPr id="3" name="Footer Placeholder 2"/>
          <p:cNvSpPr>
            <a:spLocks noGrp="1"/>
          </p:cNvSpPr>
          <p:nvPr>
            <p:ph type="ftr" sz="quarter" idx="11"/>
          </p:nvPr>
        </p:nvSpPr>
        <p:spPr/>
        <p:txBody>
          <a:bodyPr/>
          <a:lstStyle/>
          <a:p>
            <a:endParaRPr lang="en-GB"/>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97F0E88C-ED8F-4E47-AE10-AA461A464AA1}" type="slidenum">
              <a:rPr lang="en-GB" smtClean="0"/>
              <a:pPr/>
              <a:t>‹#›</a:t>
            </a:fld>
            <a:endParaRPr lang="en-GB"/>
          </a:p>
        </p:txBody>
      </p:sp>
    </p:spTree>
    <p:extLst>
      <p:ext uri="{BB962C8B-B14F-4D97-AF65-F5344CB8AC3E}">
        <p14:creationId xmlns:p14="http://schemas.microsoft.com/office/powerpoint/2010/main" xmlns="" val="38685904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cstate="print">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295400"/>
            <a:ext cx="2793158" cy="16002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5781146" y="1447800"/>
            <a:ext cx="5190066" cy="45720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bwMode="gray">
          <a:xfrm>
            <a:off x="1154954" y="3129280"/>
            <a:ext cx="2793158" cy="2895599"/>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27EE165-6F73-4C0A-8429-1DC9F8CE3D75}" type="datetimeFigureOut">
              <a:rPr lang="en-GB" smtClean="0"/>
              <a:pPr/>
              <a:t>24/10/2019</a:t>
            </a:fld>
            <a:endParaRPr lang="en-GB"/>
          </a:p>
        </p:txBody>
      </p:sp>
      <p:sp>
        <p:nvSpPr>
          <p:cNvPr id="6" name="Footer Placeholder 5"/>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97F0E88C-ED8F-4E47-AE10-AA461A464AA1}" type="slidenum">
              <a:rPr lang="en-GB" smtClean="0"/>
              <a:pPr/>
              <a:t>‹#›</a:t>
            </a:fld>
            <a:endParaRPr lang="en-GB"/>
          </a:p>
        </p:txBody>
      </p:sp>
    </p:spTree>
    <p:extLst>
      <p:ext uri="{BB962C8B-B14F-4D97-AF65-F5344CB8AC3E}">
        <p14:creationId xmlns:p14="http://schemas.microsoft.com/office/powerpoint/2010/main" xmlns="" val="31408879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cstate="print">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693333"/>
            <a:ext cx="3865134" cy="1735667"/>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marL="0" lvl="0" indent="0" algn="ctr">
              <a:buNone/>
            </a:pPr>
            <a:r>
              <a:rPr lang="en-US"/>
              <a:t>Click icon to add picture</a:t>
            </a:r>
            <a:endParaRPr lang="en-US" dirty="0"/>
          </a:p>
        </p:txBody>
      </p:sp>
      <p:sp>
        <p:nvSpPr>
          <p:cNvPr id="4" name="Text Placeholder 3"/>
          <p:cNvSpPr>
            <a:spLocks noGrp="1"/>
          </p:cNvSpPr>
          <p:nvPr>
            <p:ph type="body" sz="half" idx="2"/>
          </p:nvPr>
        </p:nvSpPr>
        <p:spPr bwMode="gray">
          <a:xfrm>
            <a:off x="1154954" y="3657600"/>
            <a:ext cx="3859212" cy="13716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27EE165-6F73-4C0A-8429-1DC9F8CE3D75}" type="datetimeFigureOut">
              <a:rPr lang="en-GB" smtClean="0"/>
              <a:pPr/>
              <a:t>24/10/2019</a:t>
            </a:fld>
            <a:endParaRPr lang="en-GB"/>
          </a:p>
        </p:txBody>
      </p:sp>
      <p:sp>
        <p:nvSpPr>
          <p:cNvPr id="6" name="Footer Placeholder 5"/>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97F0E88C-ED8F-4E47-AE10-AA461A464AA1}" type="slidenum">
              <a:rPr lang="en-GB" smtClean="0"/>
              <a:pPr/>
              <a:t>‹#›</a:t>
            </a:fld>
            <a:endParaRPr lang="en-GB"/>
          </a:p>
        </p:txBody>
      </p:sp>
    </p:spTree>
    <p:extLst>
      <p:ext uri="{BB962C8B-B14F-4D97-AF65-F5344CB8AC3E}">
        <p14:creationId xmlns:p14="http://schemas.microsoft.com/office/powerpoint/2010/main" xmlns="" val="30869021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3" name="Rectangle 12"/>
            <p:cNvSpPr/>
            <p:nvPr/>
          </p:nvSpPr>
          <p:spPr>
            <a:xfrm>
              <a:off x="0" y="0"/>
              <a:ext cx="12192000" cy="6858000"/>
            </a:xfrm>
            <a:prstGeom prst="rect">
              <a:avLst/>
            </a:prstGeom>
            <a:blipFill>
              <a:blip r:embed="rId2" cstate="print">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4969927"/>
            <a:ext cx="8825659"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4" y="685800"/>
            <a:ext cx="8825659"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5536665"/>
            <a:ext cx="8825658"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27EE165-6F73-4C0A-8429-1DC9F8CE3D75}" type="datetimeFigureOut">
              <a:rPr lang="en-GB" smtClean="0"/>
              <a:pPr/>
              <a:t>24/10/2019</a:t>
            </a:fld>
            <a:endParaRPr lang="en-GB"/>
          </a:p>
        </p:txBody>
      </p:sp>
      <p:sp>
        <p:nvSpPr>
          <p:cNvPr id="6" name="Footer Placeholder 5"/>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97F0E88C-ED8F-4E47-AE10-AA461A464AA1}" type="slidenum">
              <a:rPr lang="en-GB" smtClean="0"/>
              <a:pPr/>
              <a:t>‹#›</a:t>
            </a:fld>
            <a:endParaRPr lang="en-GB"/>
          </a:p>
        </p:txBody>
      </p:sp>
    </p:spTree>
    <p:extLst>
      <p:ext uri="{BB962C8B-B14F-4D97-AF65-F5344CB8AC3E}">
        <p14:creationId xmlns:p14="http://schemas.microsoft.com/office/powerpoint/2010/main" xmlns="" val="22744808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cstate="print">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48798" y="1063417"/>
            <a:ext cx="8831816" cy="1372986"/>
          </a:xfrm>
        </p:spPr>
        <p:txBody>
          <a:bodyPr/>
          <a:lstStyle>
            <a:lvl1pPr>
              <a:defRPr sz="4000"/>
            </a:lvl1pPr>
          </a:lstStyle>
          <a:p>
            <a:r>
              <a:rPr lang="en-US"/>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27EE165-6F73-4C0A-8429-1DC9F8CE3D75}" type="datetimeFigureOut">
              <a:rPr lang="en-GB" smtClean="0"/>
              <a:pPr/>
              <a:t>24/10/2019</a:t>
            </a:fld>
            <a:endParaRPr lang="en-GB"/>
          </a:p>
        </p:txBody>
      </p:sp>
      <p:sp>
        <p:nvSpPr>
          <p:cNvPr id="5" name="Footer Placeholder 4"/>
          <p:cNvSpPr>
            <a:spLocks noGrp="1"/>
          </p:cNvSpPr>
          <p:nvPr>
            <p:ph type="ftr" sz="quarter" idx="11"/>
          </p:nvPr>
        </p:nvSpPr>
        <p:spPr/>
        <p:txBody>
          <a:bodyPr/>
          <a:lstStyle/>
          <a:p>
            <a:endParaRPr lang="en-GB"/>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97F0E88C-ED8F-4E47-AE10-AA461A464AA1}" type="slidenum">
              <a:rPr lang="en-GB" smtClean="0"/>
              <a:pPr/>
              <a:t>‹#›</a:t>
            </a:fld>
            <a:endParaRPr lang="en-GB"/>
          </a:p>
        </p:txBody>
      </p:sp>
    </p:spTree>
    <p:extLst>
      <p:ext uri="{BB962C8B-B14F-4D97-AF65-F5344CB8AC3E}">
        <p14:creationId xmlns:p14="http://schemas.microsoft.com/office/powerpoint/2010/main" xmlns="" val="417775638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7" name="Rectangle 16"/>
            <p:cNvSpPr/>
            <p:nvPr/>
          </p:nvSpPr>
          <p:spPr>
            <a:xfrm>
              <a:off x="0" y="0"/>
              <a:ext cx="12192000" cy="6858000"/>
            </a:xfrm>
            <a:prstGeom prst="rect">
              <a:avLst/>
            </a:prstGeom>
            <a:blipFill>
              <a:blip r:embed="rId2" cstate="print">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Oval 24"/>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6" name="TextBox 15"/>
          <p:cNvSpPr txBox="1"/>
          <p:nvPr/>
        </p:nvSpPr>
        <p:spPr bwMode="gray">
          <a:xfrm>
            <a:off x="881566" y="607336"/>
            <a:ext cx="801912"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13" name="TextBox 12"/>
          <p:cNvSpPr txBox="1"/>
          <p:nvPr/>
        </p:nvSpPr>
        <p:spPr bwMode="gray">
          <a:xfrm>
            <a:off x="9884458" y="2613787"/>
            <a:ext cx="652763"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581878" y="982134"/>
            <a:ext cx="8453906" cy="2696632"/>
          </a:xfrm>
        </p:spPr>
        <p:txBody>
          <a:bodyPr/>
          <a:lstStyle>
            <a:lvl1pPr>
              <a:defRPr sz="4000"/>
            </a:lvl1pPr>
          </a:lstStyle>
          <a:p>
            <a:r>
              <a:rPr lang="en-US"/>
              <a:t>Click to edit Master title style</a:t>
            </a:r>
            <a:endParaRPr lang="en-US" dirty="0"/>
          </a:p>
        </p:txBody>
      </p:sp>
      <p:sp>
        <p:nvSpPr>
          <p:cNvPr id="14" name="Text Placeholder 3"/>
          <p:cNvSpPr>
            <a:spLocks noGrp="1"/>
          </p:cNvSpPr>
          <p:nvPr>
            <p:ph type="body" sz="half" idx="13"/>
          </p:nvPr>
        </p:nvSpPr>
        <p:spPr bwMode="gray">
          <a:xfrm>
            <a:off x="1945945" y="3678766"/>
            <a:ext cx="7731219" cy="342174"/>
          </a:xfrm>
        </p:spPr>
        <p:txBody>
          <a:bodyPr anchor="t">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0" name="Text Placeholder 3"/>
          <p:cNvSpPr>
            <a:spLocks noGrp="1"/>
          </p:cNvSpPr>
          <p:nvPr>
            <p:ph type="body" sz="half" idx="2"/>
          </p:nvPr>
        </p:nvSpPr>
        <p:spPr>
          <a:xfrm>
            <a:off x="1154954" y="5029199"/>
            <a:ext cx="9244897" cy="997857"/>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27EE165-6F73-4C0A-8429-1DC9F8CE3D75}" type="datetimeFigureOut">
              <a:rPr lang="en-GB" smtClean="0"/>
              <a:pPr/>
              <a:t>24/10/2019</a:t>
            </a:fld>
            <a:endParaRPr lang="en-GB"/>
          </a:p>
        </p:txBody>
      </p:sp>
      <p:sp>
        <p:nvSpPr>
          <p:cNvPr id="5" name="Footer Placeholder 4"/>
          <p:cNvSpPr>
            <a:spLocks noGrp="1"/>
          </p:cNvSpPr>
          <p:nvPr>
            <p:ph type="ftr" sz="quarter" idx="11"/>
          </p:nvPr>
        </p:nvSpPr>
        <p:spPr/>
        <p:txBody>
          <a:bodyPr/>
          <a:lstStyle/>
          <a:p>
            <a:endParaRPr lang="en-GB"/>
          </a:p>
        </p:txBody>
      </p:sp>
      <p:sp>
        <p:nvSpPr>
          <p:cNvPr id="19" name="Rectangle 1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97F0E88C-ED8F-4E47-AE10-AA461A464AA1}" type="slidenum">
              <a:rPr lang="en-GB" smtClean="0"/>
              <a:pPr/>
              <a:t>‹#›</a:t>
            </a:fld>
            <a:endParaRPr lang="en-GB"/>
          </a:p>
        </p:txBody>
      </p:sp>
    </p:spTree>
    <p:extLst>
      <p:ext uri="{BB962C8B-B14F-4D97-AF65-F5344CB8AC3E}">
        <p14:creationId xmlns:p14="http://schemas.microsoft.com/office/powerpoint/2010/main" xmlns="" val="306658329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cstate="print">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5024967"/>
            <a:ext cx="8825659"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27EE165-6F73-4C0A-8429-1DC9F8CE3D75}" type="datetimeFigureOut">
              <a:rPr lang="en-GB" smtClean="0"/>
              <a:pPr/>
              <a:t>24/10/2019</a:t>
            </a:fld>
            <a:endParaRPr lang="en-GB"/>
          </a:p>
        </p:txBody>
      </p:sp>
      <p:sp>
        <p:nvSpPr>
          <p:cNvPr id="5" name="Footer Placeholder 4"/>
          <p:cNvSpPr>
            <a:spLocks noGrp="1"/>
          </p:cNvSpPr>
          <p:nvPr>
            <p:ph type="ftr" sz="quarter" idx="11"/>
          </p:nvPr>
        </p:nvSpPr>
        <p:spPr/>
        <p:txBody>
          <a:bodyPr/>
          <a:lstStyle/>
          <a:p>
            <a:endParaRPr lang="en-GB"/>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97F0E88C-ED8F-4E47-AE10-AA461A464AA1}" type="slidenum">
              <a:rPr lang="en-GB" smtClean="0"/>
              <a:pPr/>
              <a:t>‹#›</a:t>
            </a:fld>
            <a:endParaRPr lang="en-GB"/>
          </a:p>
        </p:txBody>
      </p:sp>
    </p:spTree>
    <p:extLst>
      <p:ext uri="{BB962C8B-B14F-4D97-AF65-F5344CB8AC3E}">
        <p14:creationId xmlns:p14="http://schemas.microsoft.com/office/powerpoint/2010/main" xmlns="" val="17141018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2603502"/>
            <a:ext cx="314187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1154953" y="3179764"/>
            <a:ext cx="314187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12721" y="2603500"/>
            <a:ext cx="314700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4512721" y="3179763"/>
            <a:ext cx="314700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888135" y="2603501"/>
            <a:ext cx="3145730"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888329" y="3179762"/>
            <a:ext cx="3145536"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427EE165-6F73-4C0A-8429-1DC9F8CE3D75}" type="datetimeFigureOut">
              <a:rPr lang="en-GB" smtClean="0"/>
              <a:pPr/>
              <a:t>24/10/2019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7F0E88C-ED8F-4E47-AE10-AA461A464AA1}" type="slidenum">
              <a:rPr lang="en-GB" smtClean="0"/>
              <a:pPr/>
              <a:t>‹#›</a:t>
            </a:fld>
            <a:endParaRPr lang="en-GB"/>
          </a:p>
        </p:txBody>
      </p:sp>
    </p:spTree>
    <p:extLst>
      <p:ext uri="{BB962C8B-B14F-4D97-AF65-F5344CB8AC3E}">
        <p14:creationId xmlns:p14="http://schemas.microsoft.com/office/powerpoint/2010/main" xmlns="" val="30308032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4532844"/>
            <a:ext cx="30504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Picture Placeholder 2"/>
          <p:cNvSpPr>
            <a:spLocks noGrp="1" noChangeAspect="1"/>
          </p:cNvSpPr>
          <p:nvPr>
            <p:ph type="pic" idx="15"/>
          </p:nvPr>
        </p:nvSpPr>
        <p:spPr>
          <a:xfrm>
            <a:off x="133455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1154954" y="5109106"/>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68865" y="4532844"/>
            <a:ext cx="3050438" cy="576263"/>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1" name="Picture Placeholder 2"/>
          <p:cNvSpPr>
            <a:spLocks noGrp="1" noChangeAspect="1"/>
          </p:cNvSpPr>
          <p:nvPr>
            <p:ph type="pic" idx="21"/>
          </p:nvPr>
        </p:nvSpPr>
        <p:spPr>
          <a:xfrm>
            <a:off x="4748462" y="2603500"/>
            <a:ext cx="2691243"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4570172" y="5109105"/>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982775" y="4532845"/>
            <a:ext cx="3051095"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2"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982775" y="5109104"/>
            <a:ext cx="3051096"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43" name="Straight Connector 42"/>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4" name="Straight Connector 43"/>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427EE165-6F73-4C0A-8429-1DC9F8CE3D75}" type="datetimeFigureOut">
              <a:rPr lang="en-GB" smtClean="0"/>
              <a:pPr/>
              <a:t>24/10/2019</a:t>
            </a:fld>
            <a:endParaRPr lang="en-GB"/>
          </a:p>
        </p:txBody>
      </p:sp>
      <p:sp>
        <p:nvSpPr>
          <p:cNvPr id="8" name="Footer Placeholder 7"/>
          <p:cNvSpPr>
            <a:spLocks noGrp="1"/>
          </p:cNvSpPr>
          <p:nvPr>
            <p:ph type="ftr" sz="quarter" idx="11"/>
          </p:nvPr>
        </p:nvSpPr>
        <p:spPr>
          <a:xfrm>
            <a:off x="561111" y="6391838"/>
            <a:ext cx="3644282" cy="304801"/>
          </a:xfrm>
        </p:spPr>
        <p:txBody>
          <a:bodyPr/>
          <a:lstStyle/>
          <a:p>
            <a:endParaRPr lang="en-GB"/>
          </a:p>
        </p:txBody>
      </p:sp>
      <p:sp>
        <p:nvSpPr>
          <p:cNvPr id="9" name="Slide Number Placeholder 8"/>
          <p:cNvSpPr>
            <a:spLocks noGrp="1"/>
          </p:cNvSpPr>
          <p:nvPr>
            <p:ph type="sldNum" sz="quarter" idx="12"/>
          </p:nvPr>
        </p:nvSpPr>
        <p:spPr/>
        <p:txBody>
          <a:bodyPr/>
          <a:lstStyle/>
          <a:p>
            <a:fld id="{97F0E88C-ED8F-4E47-AE10-AA461A464AA1}" type="slidenum">
              <a:rPr lang="en-GB" smtClean="0"/>
              <a:pPr/>
              <a:t>‹#›</a:t>
            </a:fld>
            <a:endParaRPr lang="en-GB"/>
          </a:p>
        </p:txBody>
      </p:sp>
    </p:spTree>
    <p:extLst>
      <p:ext uri="{BB962C8B-B14F-4D97-AF65-F5344CB8AC3E}">
        <p14:creationId xmlns:p14="http://schemas.microsoft.com/office/powerpoint/2010/main" xmlns="" val="94326769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95439" y="6391838"/>
            <a:ext cx="990599" cy="304799"/>
          </a:xfrm>
        </p:spPr>
        <p:txBody>
          <a:bodyPr/>
          <a:lstStyle/>
          <a:p>
            <a:fld id="{427EE165-6F73-4C0A-8429-1DC9F8CE3D75}" type="datetimeFigureOut">
              <a:rPr lang="en-GB" smtClean="0"/>
              <a:pPr/>
              <a:t>24/10/2019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7F0E88C-ED8F-4E47-AE10-AA461A464AA1}" type="slidenum">
              <a:rPr lang="en-GB" smtClean="0"/>
              <a:pPr/>
              <a:t>‹#›</a:t>
            </a:fld>
            <a:endParaRPr lang="en-GB"/>
          </a:p>
        </p:txBody>
      </p:sp>
    </p:spTree>
    <p:extLst>
      <p:ext uri="{BB962C8B-B14F-4D97-AF65-F5344CB8AC3E}">
        <p14:creationId xmlns:p14="http://schemas.microsoft.com/office/powerpoint/2010/main" xmlns="" val="145744322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cstate="print">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bwMode="gray">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78467"/>
            <a:ext cx="1409965" cy="4748590"/>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1154954" y="1278467"/>
            <a:ext cx="6256025" cy="474859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53104" y="6391838"/>
            <a:ext cx="992135" cy="304799"/>
          </a:xfrm>
        </p:spPr>
        <p:txBody>
          <a:bodyPr/>
          <a:lstStyle/>
          <a:p>
            <a:fld id="{427EE165-6F73-4C0A-8429-1DC9F8CE3D75}" type="datetimeFigureOut">
              <a:rPr lang="en-GB" smtClean="0"/>
              <a:pPr/>
              <a:t>24/10/2019</a:t>
            </a:fld>
            <a:endParaRPr lang="en-GB"/>
          </a:p>
        </p:txBody>
      </p:sp>
      <p:sp>
        <p:nvSpPr>
          <p:cNvPr id="5" name="Footer Placeholder 4"/>
          <p:cNvSpPr>
            <a:spLocks noGrp="1"/>
          </p:cNvSpPr>
          <p:nvPr>
            <p:ph type="ftr" sz="quarter" idx="11"/>
          </p:nvPr>
        </p:nvSpPr>
        <p:spPr/>
        <p:txBody>
          <a:bodyPr/>
          <a:lstStyle/>
          <a:p>
            <a:endParaRPr lang="en-GB"/>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97F0E88C-ED8F-4E47-AE10-AA461A464AA1}" type="slidenum">
              <a:rPr lang="en-GB" smtClean="0"/>
              <a:pPr/>
              <a:t>‹#›</a:t>
            </a:fld>
            <a:endParaRPr lang="en-GB"/>
          </a:p>
        </p:txBody>
      </p:sp>
    </p:spTree>
    <p:extLst>
      <p:ext uri="{BB962C8B-B14F-4D97-AF65-F5344CB8AC3E}">
        <p14:creationId xmlns:p14="http://schemas.microsoft.com/office/powerpoint/2010/main" xmlns="" val="34453815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7" name="Rectangle 6"/>
            <p:cNvSpPr/>
            <p:nvPr/>
          </p:nvSpPr>
          <p:spPr>
            <a:xfrm>
              <a:off x="0" y="0"/>
              <a:ext cx="12192000" cy="6858000"/>
            </a:xfrm>
            <a:prstGeom prst="rect">
              <a:avLst/>
            </a:prstGeom>
            <a:blipFill>
              <a:blip r:embed="rId19" cstate="print">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653104" y="6391838"/>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427EE165-6F73-4C0A-8429-1DC9F8CE3D75}" type="datetimeFigureOut">
              <a:rPr lang="en-GB" smtClean="0"/>
              <a:pPr/>
              <a:t>24/10/2019</a:t>
            </a:fld>
            <a:endParaRPr lang="en-GB"/>
          </a:p>
        </p:txBody>
      </p:sp>
      <p:sp>
        <p:nvSpPr>
          <p:cNvPr id="5" name="Footer Placeholder 4"/>
          <p:cNvSpPr>
            <a:spLocks noGrp="1"/>
          </p:cNvSpPr>
          <p:nvPr>
            <p:ph type="ftr" sz="quarter" idx="3"/>
          </p:nvPr>
        </p:nvSpPr>
        <p:spPr>
          <a:xfrm>
            <a:off x="561110" y="6391838"/>
            <a:ext cx="3859795" cy="304801"/>
          </a:xfrm>
          <a:prstGeom prst="rect">
            <a:avLst/>
          </a:prstGeom>
        </p:spPr>
        <p:txBody>
          <a:bodyPr vert="horz" lIns="91440" tIns="45720" rIns="91440" bIns="45720" rtlCol="0" anchor="ctr"/>
          <a:lstStyle>
            <a:lvl1pPr algn="l">
              <a:defRPr sz="1000" b="1" i="0">
                <a:solidFill>
                  <a:schemeClr val="accent1"/>
                </a:solidFill>
              </a:defRPr>
            </a:lvl1pPr>
          </a:lstStyle>
          <a:p>
            <a:endParaRPr lang="en-GB"/>
          </a:p>
        </p:txBody>
      </p:sp>
      <p:sp>
        <p:nvSpPr>
          <p:cNvPr id="21" name="Rectangle 2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97F0E88C-ED8F-4E47-AE10-AA461A464AA1}" type="slidenum">
              <a:rPr lang="en-GB" smtClean="0"/>
              <a:pPr/>
              <a:t>‹#›</a:t>
            </a:fld>
            <a:endParaRPr lang="en-GB"/>
          </a:p>
        </p:txBody>
      </p:sp>
    </p:spTree>
    <p:extLst>
      <p:ext uri="{BB962C8B-B14F-4D97-AF65-F5344CB8AC3E}">
        <p14:creationId xmlns:p14="http://schemas.microsoft.com/office/powerpoint/2010/main" xmlns="" val="2597180229"/>
      </p:ext>
    </p:extLst>
  </p:cSld>
  <p:clrMap bg1="lt1" tx1="dk1" bg2="lt2" tx2="dk2" accent1="accent1" accent2="accent2" accent3="accent3" accent4="accent4" accent5="accent5" accent6="accent6" hlink="hlink" folHlink="folHlink"/>
  <p:sldLayoutIdLst>
    <p:sldLayoutId id="2147483728" r:id="rId1"/>
    <p:sldLayoutId id="2147483729" r:id="rId2"/>
    <p:sldLayoutId id="2147483730" r:id="rId3"/>
    <p:sldLayoutId id="2147483731" r:id="rId4"/>
    <p:sldLayoutId id="2147483732" r:id="rId5"/>
    <p:sldLayoutId id="2147483733" r:id="rId6"/>
    <p:sldLayoutId id="2147483734" r:id="rId7"/>
    <p:sldLayoutId id="2147483735" r:id="rId8"/>
    <p:sldLayoutId id="2147483736" r:id="rId9"/>
    <p:sldLayoutId id="2147483737" r:id="rId10"/>
    <p:sldLayoutId id="2147483738" r:id="rId11"/>
    <p:sldLayoutId id="2147483739" r:id="rId12"/>
    <p:sldLayoutId id="2147483740" r:id="rId13"/>
    <p:sldLayoutId id="2147483741" r:id="rId14"/>
    <p:sldLayoutId id="2147483742" r:id="rId15"/>
    <p:sldLayoutId id="2147483743" r:id="rId16"/>
    <p:sldLayoutId id="2147483744" r:id="rId17"/>
  </p:sldLayoutIdLst>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jpe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jpe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jpeg"/><Relationship Id="rId1" Type="http://schemas.openxmlformats.org/officeDocument/2006/relationships/slideLayout" Target="../slideLayouts/slideLayout6.xml"/><Relationship Id="rId4" Type="http://schemas.openxmlformats.org/officeDocument/2006/relationships/image" Target="../media/image17.png"/></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jpeg"/><Relationship Id="rId1" Type="http://schemas.openxmlformats.org/officeDocument/2006/relationships/slideLayout" Target="../slideLayouts/slideLayout11.xml"/></Relationships>
</file>

<file path=ppt/slides/_rels/slide1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Layout" Target="../slideLayouts/slideLayout11.xml"/></Relationships>
</file>

<file path=ppt/slides/_rels/slide14.xml.rels><?xml version="1.0" encoding="UTF-8" standalone="yes"?>
<Relationships xmlns="http://schemas.openxmlformats.org/package/2006/relationships"><Relationship Id="rId8" Type="http://schemas.openxmlformats.org/officeDocument/2006/relationships/hyperlink" Target="http://www.rockinghamforest.co.uk/" TargetMode="External"/><Relationship Id="rId3" Type="http://schemas.openxmlformats.org/officeDocument/2006/relationships/image" Target="../media/image21.png"/><Relationship Id="rId7" Type="http://schemas.openxmlformats.org/officeDocument/2006/relationships/hyperlink" Target="https://www.researchgate.net/publication/47619084_" TargetMode="External"/><Relationship Id="rId2" Type="http://schemas.openxmlformats.org/officeDocument/2006/relationships/image" Target="../media/image1.jpeg"/><Relationship Id="rId1" Type="http://schemas.openxmlformats.org/officeDocument/2006/relationships/slideLayout" Target="../slideLayouts/slideLayout11.xml"/><Relationship Id="rId6" Type="http://schemas.openxmlformats.org/officeDocument/2006/relationships/hyperlink" Target="https://www.researchgate.net/publication/47619084_Customer_Satisfaction_in_the_Hotel_Industry_A_Case_Study_from_Sicily" TargetMode="External"/><Relationship Id="rId5" Type="http://schemas.openxmlformats.org/officeDocument/2006/relationships/hyperlink" Target="chrome-extension://oemmndcbldboiebfnladdacbdfmadadm/https:/www.researchgate.net/profile/Gandolfo_Dominici/publication/47619084_Customer_Satisfaction_in_the_Hotel_Industry_A_Case_Study_from_Sicily/links/0bc49b470bd4c2491b2aab37/Customer-Satisfaction-in-the-Hotel-Industry-A-Case-Study-from-Sicily.pdf?origin=publication_detail" TargetMode="External"/><Relationship Id="rId4" Type="http://schemas.openxmlformats.org/officeDocument/2006/relationships/image" Target="../media/image22.svg"/><Relationship Id="rId9" Type="http://schemas.openxmlformats.org/officeDocument/2006/relationships/hyperlink" Target="http://upyourmargin.blogspot.com/2013/01/market-segment-pricing.htm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5">
            <a:extLst>
              <a:ext uri="{FF2B5EF4-FFF2-40B4-BE49-F238E27FC236}">
                <a16:creationId xmlns:a16="http://schemas.microsoft.com/office/drawing/2014/main" xmlns="" id="{C36FFEAE-A64A-4CA7-A17B-8C05B4E53D1E}"/>
              </a:ext>
            </a:extLst>
          </p:cNvPr>
          <p:cNvSpPr>
            <a:spLocks noMove="1" noResize="1"/>
          </p:cNvSpPr>
          <p:nvPr/>
        </p:nvSpPr>
        <p:spPr>
          <a:xfrm>
            <a:off x="0" y="1591"/>
            <a:ext cx="12191996" cy="6856408"/>
          </a:xfrm>
          <a:custGeom>
            <a:avLst/>
            <a:gdLst>
              <a:gd name="f0" fmla="val w"/>
              <a:gd name="f1" fmla="val h"/>
              <a:gd name="f2" fmla="val 0"/>
              <a:gd name="f3" fmla="val 15356"/>
              <a:gd name="f4" fmla="val 8638"/>
              <a:gd name="f5" fmla="val 14748"/>
              <a:gd name="f6" fmla="val 8038"/>
              <a:gd name="f7" fmla="val 600"/>
              <a:gd name="f8" fmla="val 592"/>
              <a:gd name="f9" fmla="*/ f0 1 15356"/>
              <a:gd name="f10" fmla="*/ f1 1 8638"/>
              <a:gd name="f11" fmla="+- f4 0 f2"/>
              <a:gd name="f12" fmla="+- f3 0 f2"/>
              <a:gd name="f13" fmla="*/ f12 1 15356"/>
              <a:gd name="f14" fmla="*/ f11 1 8638"/>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15356" h="8638">
                <a:moveTo>
                  <a:pt x="f2" y="f2"/>
                </a:moveTo>
                <a:lnTo>
                  <a:pt x="f2" y="f4"/>
                </a:lnTo>
                <a:lnTo>
                  <a:pt x="f3" y="f4"/>
                </a:lnTo>
                <a:lnTo>
                  <a:pt x="f3" y="f2"/>
                </a:lnTo>
                <a:lnTo>
                  <a:pt x="f2" y="f2"/>
                </a:lnTo>
                <a:close/>
                <a:moveTo>
                  <a:pt x="f5" y="f6"/>
                </a:moveTo>
                <a:lnTo>
                  <a:pt x="f7" y="f6"/>
                </a:lnTo>
                <a:lnTo>
                  <a:pt x="f7" y="f8"/>
                </a:lnTo>
                <a:lnTo>
                  <a:pt x="f5" y="f8"/>
                </a:lnTo>
                <a:lnTo>
                  <a:pt x="f5" y="f6"/>
                </a:lnTo>
                <a:close/>
              </a:path>
            </a:pathLst>
          </a:custGeom>
          <a:solidFill>
            <a:srgbClr val="FFFFFF"/>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0" cap="none" spc="0" baseline="0">
              <a:solidFill>
                <a:srgbClr val="000000"/>
              </a:solidFill>
              <a:uFillTx/>
              <a:latin typeface="Calibri"/>
            </a:endParaRPr>
          </a:p>
        </p:txBody>
      </p:sp>
      <p:sp>
        <p:nvSpPr>
          <p:cNvPr id="3" name="Rectangle 11">
            <a:extLst>
              <a:ext uri="{FF2B5EF4-FFF2-40B4-BE49-F238E27FC236}">
                <a16:creationId xmlns:a16="http://schemas.microsoft.com/office/drawing/2014/main" xmlns="" id="{36686082-84DB-464B-83AC-670065E39D36}"/>
              </a:ext>
            </a:extLst>
          </p:cNvPr>
          <p:cNvSpPr>
            <a:spLocks noMove="1" noResize="1"/>
          </p:cNvSpPr>
          <p:nvPr/>
        </p:nvSpPr>
        <p:spPr>
          <a:xfrm>
            <a:off x="10437811" y="0"/>
            <a:ext cx="685800" cy="1143000"/>
          </a:xfrm>
          <a:prstGeom prst="rect">
            <a:avLst/>
          </a:prstGeom>
          <a:solidFill>
            <a:srgbClr val="B31166"/>
          </a:solidFill>
          <a:ln cap="flat">
            <a:noFill/>
            <a:prstDash val="solid"/>
          </a:ln>
          <a:effectLst>
            <a:outerShdw dist="25402" dir="5400000" algn="tl">
              <a:srgbClr val="000000">
                <a:alpha val="45000"/>
              </a:srgbClr>
            </a:outerShdw>
          </a:effectLst>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0" cap="none" spc="0" baseline="0">
              <a:solidFill>
                <a:srgbClr val="000000"/>
              </a:solidFill>
              <a:uFillTx/>
              <a:latin typeface="Calibri"/>
            </a:endParaRPr>
          </a:p>
        </p:txBody>
      </p:sp>
      <p:sp>
        <p:nvSpPr>
          <p:cNvPr id="4" name="Title 1">
            <a:extLst>
              <a:ext uri="{FF2B5EF4-FFF2-40B4-BE49-F238E27FC236}">
                <a16:creationId xmlns:a16="http://schemas.microsoft.com/office/drawing/2014/main" xmlns="" id="{9CB62C0B-5A52-4CC4-81F3-08368CB32930}"/>
              </a:ext>
            </a:extLst>
          </p:cNvPr>
          <p:cNvSpPr txBox="1">
            <a:spLocks noGrp="1"/>
          </p:cNvSpPr>
          <p:nvPr>
            <p:ph type="ctrTitle"/>
          </p:nvPr>
        </p:nvSpPr>
        <p:spPr>
          <a:xfrm>
            <a:off x="2025331" y="581742"/>
            <a:ext cx="8412480" cy="647689"/>
          </a:xfrm>
        </p:spPr>
        <p:txBody>
          <a:bodyPr>
            <a:normAutofit fontScale="90000"/>
          </a:bodyPr>
          <a:lstStyle/>
          <a:p>
            <a:pPr lvl="0"/>
            <a:r>
              <a:rPr lang="en-GB" sz="3800" b="1" u="sng" dirty="0"/>
              <a:t>The Rockingham Forest Hotel </a:t>
            </a:r>
          </a:p>
        </p:txBody>
      </p:sp>
      <p:sp>
        <p:nvSpPr>
          <p:cNvPr id="5" name="Subtitle 2">
            <a:extLst>
              <a:ext uri="{FF2B5EF4-FFF2-40B4-BE49-F238E27FC236}">
                <a16:creationId xmlns:a16="http://schemas.microsoft.com/office/drawing/2014/main" xmlns="" id="{CB4F6A77-82C0-4908-827C-163FD2CD267A}"/>
              </a:ext>
            </a:extLst>
          </p:cNvPr>
          <p:cNvSpPr txBox="1">
            <a:spLocks noGrp="1"/>
          </p:cNvSpPr>
          <p:nvPr>
            <p:ph type="subTitle" idx="1"/>
          </p:nvPr>
        </p:nvSpPr>
        <p:spPr>
          <a:xfrm>
            <a:off x="730647" y="5283954"/>
            <a:ext cx="7513021" cy="1126214"/>
          </a:xfrm>
        </p:spPr>
        <p:txBody>
          <a:bodyPr>
            <a:normAutofit lnSpcReduction="10000"/>
          </a:bodyPr>
          <a:lstStyle/>
          <a:p>
            <a:pPr lvl="0">
              <a:lnSpc>
                <a:spcPct val="90000"/>
              </a:lnSpc>
            </a:pPr>
            <a:r>
              <a:rPr lang="en-GB" sz="2000" b="1" dirty="0"/>
              <a:t>Raluca Urloi 1905716,</a:t>
            </a:r>
          </a:p>
          <a:p>
            <a:pPr lvl="0">
              <a:lnSpc>
                <a:spcPct val="90000"/>
              </a:lnSpc>
            </a:pPr>
            <a:r>
              <a:rPr lang="en-GB" sz="2000" b="1" dirty="0"/>
              <a:t> Ionela VLAD 1905718,  </a:t>
            </a:r>
          </a:p>
          <a:p>
            <a:pPr lvl="0">
              <a:lnSpc>
                <a:spcPct val="90000"/>
              </a:lnSpc>
            </a:pPr>
            <a:r>
              <a:rPr lang="en-GB" sz="2000" b="1" dirty="0"/>
              <a:t>Andreia Stefana Dumitrascu 1905740</a:t>
            </a:r>
          </a:p>
        </p:txBody>
      </p:sp>
      <p:pic>
        <p:nvPicPr>
          <p:cNvPr id="6" name="Picture 4">
            <a:extLst>
              <a:ext uri="{FF2B5EF4-FFF2-40B4-BE49-F238E27FC236}">
                <a16:creationId xmlns:a16="http://schemas.microsoft.com/office/drawing/2014/main" xmlns="" id="{EB4D49D8-82E0-40A9-9AAF-2A637517783B}"/>
              </a:ext>
            </a:extLst>
          </p:cNvPr>
          <p:cNvPicPr>
            <a:picLocks noChangeAspect="1"/>
          </p:cNvPicPr>
          <p:nvPr/>
        </p:nvPicPr>
        <p:blipFill>
          <a:blip r:embed="rId2" cstate="print"/>
          <a:srcRect l="17578" t="9091" r="-1" b="-1"/>
          <a:stretch>
            <a:fillRect/>
          </a:stretch>
        </p:blipFill>
        <p:spPr>
          <a:xfrm>
            <a:off x="1455976" y="1298948"/>
            <a:ext cx="6960696" cy="3915488"/>
          </a:xfrm>
          <a:prstGeom prst="rect">
            <a:avLst/>
          </a:prstGeom>
          <a:noFill/>
          <a:ln cap="flat">
            <a:noFill/>
          </a:ln>
          <a:effectLst>
            <a:outerShdw dist="50804" dir="5400000" algn="tl">
              <a:srgbClr val="000000">
                <a:alpha val="43000"/>
              </a:srgbClr>
            </a:outerShdw>
          </a:effectLst>
        </p:spPr>
      </p:pic>
      <p:sp>
        <p:nvSpPr>
          <p:cNvPr id="8" name="Rectangle 7">
            <a:extLst>
              <a:ext uri="{FF2B5EF4-FFF2-40B4-BE49-F238E27FC236}">
                <a16:creationId xmlns:a16="http://schemas.microsoft.com/office/drawing/2014/main" xmlns="" id="{2FD5680E-68A5-4982-A007-A0F8D71B8C78}"/>
              </a:ext>
            </a:extLst>
          </p:cNvPr>
          <p:cNvSpPr/>
          <p:nvPr/>
        </p:nvSpPr>
        <p:spPr>
          <a:xfrm>
            <a:off x="8421990" y="4482980"/>
            <a:ext cx="3180054" cy="1754326"/>
          </a:xfrm>
          <a:prstGeom prst="rect">
            <a:avLst/>
          </a:prstGeom>
        </p:spPr>
        <p:txBody>
          <a:bodyPr wrap="square">
            <a:spAutoFit/>
          </a:bodyPr>
          <a:lstStyle/>
          <a:p>
            <a:r>
              <a:rPr lang="en-GB" b="1" u="sng" dirty="0">
                <a:solidFill>
                  <a:schemeClr val="accent3">
                    <a:lumMod val="60000"/>
                    <a:lumOff val="40000"/>
                  </a:schemeClr>
                </a:solidFill>
              </a:rPr>
              <a:t>University of Wales Trinity Saint David </a:t>
            </a:r>
          </a:p>
          <a:p>
            <a:r>
              <a:rPr lang="en-GB" b="1" u="sng" dirty="0">
                <a:solidFill>
                  <a:schemeClr val="accent3">
                    <a:lumMod val="60000"/>
                    <a:lumOff val="40000"/>
                  </a:schemeClr>
                </a:solidFill>
              </a:rPr>
              <a:t>Hospitality and Guest Services </a:t>
            </a:r>
          </a:p>
          <a:p>
            <a:r>
              <a:rPr lang="en-GB" b="1" u="sng" dirty="0">
                <a:solidFill>
                  <a:schemeClr val="accent3">
                    <a:lumMod val="60000"/>
                    <a:lumOff val="40000"/>
                  </a:schemeClr>
                </a:solidFill>
              </a:rPr>
              <a:t>M4X01915</a:t>
            </a:r>
          </a:p>
          <a:p>
            <a:r>
              <a:rPr lang="en-GB" b="1" u="sng" dirty="0">
                <a:solidFill>
                  <a:schemeClr val="accent3">
                    <a:lumMod val="60000"/>
                    <a:lumOff val="40000"/>
                  </a:schemeClr>
                </a:solidFill>
              </a:rPr>
              <a:t>Lecturer: ABDI RAHMAN</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xmlns="" id="{D977B19A-5E22-46BC-8343-11310C72DE78}"/>
              </a:ext>
            </a:extLst>
          </p:cNvPr>
          <p:cNvPicPr>
            <a:picLocks noChangeAspect="1"/>
          </p:cNvPicPr>
          <p:nvPr/>
        </p:nvPicPr>
        <p:blipFill rotWithShape="1">
          <a:blip r:embed="rId2" cstate="print"/>
          <a:srcRect t="14438" r="1" b="23273"/>
          <a:stretch/>
        </p:blipFill>
        <p:spPr>
          <a:xfrm>
            <a:off x="477085" y="392420"/>
            <a:ext cx="11237832" cy="3884612"/>
          </a:xfrm>
          <a:custGeom>
            <a:avLst/>
            <a:gdLst>
              <a:gd name="connsiteX0" fmla="*/ 0 w 12191695"/>
              <a:gd name="connsiteY0" fmla="*/ 0 h 5020241"/>
              <a:gd name="connsiteX1" fmla="*/ 12191695 w 12191695"/>
              <a:gd name="connsiteY1" fmla="*/ 0 h 5020241"/>
              <a:gd name="connsiteX2" fmla="*/ 12191695 w 12191695"/>
              <a:gd name="connsiteY2" fmla="*/ 4057991 h 5020241"/>
              <a:gd name="connsiteX3" fmla="*/ 11914945 w 12191695"/>
              <a:gd name="connsiteY3" fmla="*/ 4110187 h 5020241"/>
              <a:gd name="connsiteX4" fmla="*/ 11639412 w 12191695"/>
              <a:gd name="connsiteY4" fmla="*/ 4159931 h 5020241"/>
              <a:gd name="connsiteX5" fmla="*/ 11362661 w 12191695"/>
              <a:gd name="connsiteY5" fmla="*/ 4208624 h 5020241"/>
              <a:gd name="connsiteX6" fmla="*/ 11084690 w 12191695"/>
              <a:gd name="connsiteY6" fmla="*/ 4250310 h 5020241"/>
              <a:gd name="connsiteX7" fmla="*/ 10807939 w 12191695"/>
              <a:gd name="connsiteY7" fmla="*/ 4292347 h 5020241"/>
              <a:gd name="connsiteX8" fmla="*/ 10529968 w 12191695"/>
              <a:gd name="connsiteY8" fmla="*/ 4331582 h 5020241"/>
              <a:gd name="connsiteX9" fmla="*/ 10255655 w 12191695"/>
              <a:gd name="connsiteY9" fmla="*/ 4365211 h 5020241"/>
              <a:gd name="connsiteX10" fmla="*/ 9977684 w 12191695"/>
              <a:gd name="connsiteY10" fmla="*/ 4397089 h 5020241"/>
              <a:gd name="connsiteX11" fmla="*/ 9700933 w 12191695"/>
              <a:gd name="connsiteY11" fmla="*/ 4426165 h 5020241"/>
              <a:gd name="connsiteX12" fmla="*/ 9429058 w 12191695"/>
              <a:gd name="connsiteY12" fmla="*/ 4451387 h 5020241"/>
              <a:gd name="connsiteX13" fmla="*/ 9153526 w 12191695"/>
              <a:gd name="connsiteY13" fmla="*/ 4476609 h 5020241"/>
              <a:gd name="connsiteX14" fmla="*/ 8881651 w 12191695"/>
              <a:gd name="connsiteY14" fmla="*/ 4497628 h 5020241"/>
              <a:gd name="connsiteX15" fmla="*/ 8609776 w 12191695"/>
              <a:gd name="connsiteY15" fmla="*/ 4514092 h 5020241"/>
              <a:gd name="connsiteX16" fmla="*/ 8339121 w 12191695"/>
              <a:gd name="connsiteY16" fmla="*/ 4531258 h 5020241"/>
              <a:gd name="connsiteX17" fmla="*/ 8070903 w 12191695"/>
              <a:gd name="connsiteY17" fmla="*/ 4545620 h 5020241"/>
              <a:gd name="connsiteX18" fmla="*/ 7805124 w 12191695"/>
              <a:gd name="connsiteY18" fmla="*/ 4555779 h 5020241"/>
              <a:gd name="connsiteX19" fmla="*/ 7539345 w 12191695"/>
              <a:gd name="connsiteY19" fmla="*/ 4564537 h 5020241"/>
              <a:gd name="connsiteX20" fmla="*/ 7276005 w 12191695"/>
              <a:gd name="connsiteY20" fmla="*/ 4572944 h 5020241"/>
              <a:gd name="connsiteX21" fmla="*/ 7016322 w 12191695"/>
              <a:gd name="connsiteY21" fmla="*/ 4576798 h 5020241"/>
              <a:gd name="connsiteX22" fmla="*/ 6756639 w 12191695"/>
              <a:gd name="connsiteY22" fmla="*/ 4581001 h 5020241"/>
              <a:gd name="connsiteX23" fmla="*/ 6500613 w 12191695"/>
              <a:gd name="connsiteY23" fmla="*/ 4583103 h 5020241"/>
              <a:gd name="connsiteX24" fmla="*/ 6247026 w 12191695"/>
              <a:gd name="connsiteY24" fmla="*/ 4581001 h 5020241"/>
              <a:gd name="connsiteX25" fmla="*/ 5995877 w 12191695"/>
              <a:gd name="connsiteY25" fmla="*/ 4581001 h 5020241"/>
              <a:gd name="connsiteX26" fmla="*/ 5747167 w 12191695"/>
              <a:gd name="connsiteY26" fmla="*/ 4576798 h 5020241"/>
              <a:gd name="connsiteX27" fmla="*/ 5503333 w 12191695"/>
              <a:gd name="connsiteY27" fmla="*/ 4570492 h 5020241"/>
              <a:gd name="connsiteX28" fmla="*/ 5261938 w 12191695"/>
              <a:gd name="connsiteY28" fmla="*/ 4564537 h 5020241"/>
              <a:gd name="connsiteX29" fmla="*/ 5025418 w 12191695"/>
              <a:gd name="connsiteY29" fmla="*/ 4557881 h 5020241"/>
              <a:gd name="connsiteX30" fmla="*/ 4790118 w 12191695"/>
              <a:gd name="connsiteY30" fmla="*/ 4547722 h 5020241"/>
              <a:gd name="connsiteX31" fmla="*/ 4558477 w 12191695"/>
              <a:gd name="connsiteY31" fmla="*/ 4536862 h 5020241"/>
              <a:gd name="connsiteX32" fmla="*/ 4331710 w 12191695"/>
              <a:gd name="connsiteY32" fmla="*/ 4527054 h 5020241"/>
              <a:gd name="connsiteX33" fmla="*/ 3889152 w 12191695"/>
              <a:gd name="connsiteY33" fmla="*/ 4499379 h 5020241"/>
              <a:gd name="connsiteX34" fmla="*/ 3464881 w 12191695"/>
              <a:gd name="connsiteY34" fmla="*/ 4469954 h 5020241"/>
              <a:gd name="connsiteX35" fmla="*/ 3057678 w 12191695"/>
              <a:gd name="connsiteY35" fmla="*/ 4439126 h 5020241"/>
              <a:gd name="connsiteX36" fmla="*/ 2672421 w 12191695"/>
              <a:gd name="connsiteY36" fmla="*/ 4405147 h 5020241"/>
              <a:gd name="connsiteX37" fmla="*/ 2304232 w 12191695"/>
              <a:gd name="connsiteY37" fmla="*/ 4369765 h 5020241"/>
              <a:gd name="connsiteX38" fmla="*/ 1962864 w 12191695"/>
              <a:gd name="connsiteY38" fmla="*/ 4331582 h 5020241"/>
              <a:gd name="connsiteX39" fmla="*/ 1642223 w 12191695"/>
              <a:gd name="connsiteY39" fmla="*/ 4294099 h 5020241"/>
              <a:gd name="connsiteX40" fmla="*/ 1347183 w 12191695"/>
              <a:gd name="connsiteY40" fmla="*/ 4256616 h 5020241"/>
              <a:gd name="connsiteX41" fmla="*/ 1076528 w 12191695"/>
              <a:gd name="connsiteY41" fmla="*/ 4221235 h 5020241"/>
              <a:gd name="connsiteX42" fmla="*/ 836351 w 12191695"/>
              <a:gd name="connsiteY42" fmla="*/ 4187605 h 5020241"/>
              <a:gd name="connsiteX43" fmla="*/ 619339 w 12191695"/>
              <a:gd name="connsiteY43" fmla="*/ 4155727 h 5020241"/>
              <a:gd name="connsiteX44" fmla="*/ 436464 w 12191695"/>
              <a:gd name="connsiteY44" fmla="*/ 4129104 h 5020241"/>
              <a:gd name="connsiteX45" fmla="*/ 282848 w 12191695"/>
              <a:gd name="connsiteY45" fmla="*/ 4103881 h 5020241"/>
              <a:gd name="connsiteX46" fmla="*/ 71932 w 12191695"/>
              <a:gd name="connsiteY46" fmla="*/ 4067800 h 5020241"/>
              <a:gd name="connsiteX47" fmla="*/ 1 w 12191695"/>
              <a:gd name="connsiteY47" fmla="*/ 4055539 h 5020241"/>
              <a:gd name="connsiteX48" fmla="*/ 1 w 12191695"/>
              <a:gd name="connsiteY48" fmla="*/ 5020241 h 5020241"/>
              <a:gd name="connsiteX49" fmla="*/ 0 w 12191695"/>
              <a:gd name="connsiteY49" fmla="*/ 5020241 h 50202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12191695" h="5020241">
                <a:moveTo>
                  <a:pt x="0" y="0"/>
                </a:moveTo>
                <a:lnTo>
                  <a:pt x="12191695" y="0"/>
                </a:lnTo>
                <a:lnTo>
                  <a:pt x="12191695" y="4057991"/>
                </a:lnTo>
                <a:lnTo>
                  <a:pt x="11914945" y="4110187"/>
                </a:lnTo>
                <a:lnTo>
                  <a:pt x="11639412" y="4159931"/>
                </a:lnTo>
                <a:lnTo>
                  <a:pt x="11362661" y="4208624"/>
                </a:lnTo>
                <a:lnTo>
                  <a:pt x="11084690" y="4250310"/>
                </a:lnTo>
                <a:lnTo>
                  <a:pt x="10807939" y="4292347"/>
                </a:lnTo>
                <a:lnTo>
                  <a:pt x="10529968" y="4331582"/>
                </a:lnTo>
                <a:lnTo>
                  <a:pt x="10255655" y="4365211"/>
                </a:lnTo>
                <a:lnTo>
                  <a:pt x="9977684" y="4397089"/>
                </a:lnTo>
                <a:lnTo>
                  <a:pt x="9700933" y="4426165"/>
                </a:lnTo>
                <a:lnTo>
                  <a:pt x="9429058" y="4451387"/>
                </a:lnTo>
                <a:lnTo>
                  <a:pt x="9153526" y="4476609"/>
                </a:lnTo>
                <a:lnTo>
                  <a:pt x="8881651" y="4497628"/>
                </a:lnTo>
                <a:lnTo>
                  <a:pt x="8609776" y="4514092"/>
                </a:lnTo>
                <a:lnTo>
                  <a:pt x="8339121" y="4531258"/>
                </a:lnTo>
                <a:lnTo>
                  <a:pt x="8070903" y="4545620"/>
                </a:lnTo>
                <a:lnTo>
                  <a:pt x="7805124" y="4555779"/>
                </a:lnTo>
                <a:lnTo>
                  <a:pt x="7539345" y="4564537"/>
                </a:lnTo>
                <a:lnTo>
                  <a:pt x="7276005" y="4572944"/>
                </a:lnTo>
                <a:lnTo>
                  <a:pt x="7016322" y="4576798"/>
                </a:lnTo>
                <a:lnTo>
                  <a:pt x="6756639" y="4581001"/>
                </a:lnTo>
                <a:lnTo>
                  <a:pt x="6500613" y="4583103"/>
                </a:lnTo>
                <a:lnTo>
                  <a:pt x="6247026" y="4581001"/>
                </a:lnTo>
                <a:lnTo>
                  <a:pt x="5995877" y="4581001"/>
                </a:lnTo>
                <a:lnTo>
                  <a:pt x="5747167" y="4576798"/>
                </a:lnTo>
                <a:lnTo>
                  <a:pt x="5503333" y="4570492"/>
                </a:lnTo>
                <a:lnTo>
                  <a:pt x="5261938" y="4564537"/>
                </a:lnTo>
                <a:lnTo>
                  <a:pt x="5025418" y="4557881"/>
                </a:lnTo>
                <a:lnTo>
                  <a:pt x="4790118" y="4547722"/>
                </a:lnTo>
                <a:lnTo>
                  <a:pt x="4558477" y="4536862"/>
                </a:lnTo>
                <a:lnTo>
                  <a:pt x="4331710" y="4527054"/>
                </a:lnTo>
                <a:lnTo>
                  <a:pt x="3889152" y="4499379"/>
                </a:lnTo>
                <a:lnTo>
                  <a:pt x="3464881" y="4469954"/>
                </a:lnTo>
                <a:lnTo>
                  <a:pt x="3057678" y="4439126"/>
                </a:lnTo>
                <a:lnTo>
                  <a:pt x="2672421" y="4405147"/>
                </a:lnTo>
                <a:lnTo>
                  <a:pt x="2304232" y="4369765"/>
                </a:lnTo>
                <a:lnTo>
                  <a:pt x="1962864" y="4331582"/>
                </a:lnTo>
                <a:lnTo>
                  <a:pt x="1642223" y="4294099"/>
                </a:lnTo>
                <a:lnTo>
                  <a:pt x="1347183" y="4256616"/>
                </a:lnTo>
                <a:lnTo>
                  <a:pt x="1076528" y="4221235"/>
                </a:lnTo>
                <a:lnTo>
                  <a:pt x="836351" y="4187605"/>
                </a:lnTo>
                <a:lnTo>
                  <a:pt x="619339" y="4155727"/>
                </a:lnTo>
                <a:lnTo>
                  <a:pt x="436464" y="4129104"/>
                </a:lnTo>
                <a:lnTo>
                  <a:pt x="282848" y="4103881"/>
                </a:lnTo>
                <a:lnTo>
                  <a:pt x="71932" y="4067800"/>
                </a:lnTo>
                <a:lnTo>
                  <a:pt x="1" y="4055539"/>
                </a:lnTo>
                <a:lnTo>
                  <a:pt x="1" y="5020241"/>
                </a:lnTo>
                <a:lnTo>
                  <a:pt x="0" y="5020241"/>
                </a:lnTo>
                <a:close/>
              </a:path>
            </a:pathLst>
          </a:cu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sp>
        <p:nvSpPr>
          <p:cNvPr id="9" name="Freeform 16">
            <a:extLst>
              <a:ext uri="{FF2B5EF4-FFF2-40B4-BE49-F238E27FC236}">
                <a16:creationId xmlns:a16="http://schemas.microsoft.com/office/drawing/2014/main" xmlns="" id="{E4F17063-EDA4-417B-946F-BA357F3B390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8242856" y="3128074"/>
            <a:ext cx="3472060" cy="825932"/>
          </a:xfrm>
          <a:custGeom>
            <a:avLst/>
            <a:gdLst>
              <a:gd name="connsiteX0" fmla="*/ 3470310 w 3472060"/>
              <a:gd name="connsiteY0" fmla="*/ 0 h 825932"/>
              <a:gd name="connsiteX1" fmla="*/ 3472060 w 3472060"/>
              <a:gd name="connsiteY1" fmla="*/ 12850 h 825932"/>
              <a:gd name="connsiteX2" fmla="*/ 3472060 w 3472060"/>
              <a:gd name="connsiteY2" fmla="*/ 480529 h 825932"/>
              <a:gd name="connsiteX3" fmla="*/ 3363699 w 3472060"/>
              <a:gd name="connsiteY3" fmla="*/ 498471 h 825932"/>
              <a:gd name="connsiteX4" fmla="*/ 42060 w 3472060"/>
              <a:gd name="connsiteY4" fmla="*/ 824486 h 825932"/>
              <a:gd name="connsiteX5" fmla="*/ 0 w 3472060"/>
              <a:gd name="connsiteY5" fmla="*/ 758452 h 825932"/>
              <a:gd name="connsiteX6" fmla="*/ 188014 w 3472060"/>
              <a:gd name="connsiteY6" fmla="*/ 735602 h 825932"/>
              <a:gd name="connsiteX7" fmla="*/ 284087 w 3472060"/>
              <a:gd name="connsiteY7" fmla="*/ 722590 h 825932"/>
              <a:gd name="connsiteX8" fmla="*/ 382288 w 3472060"/>
              <a:gd name="connsiteY8" fmla="*/ 709392 h 825932"/>
              <a:gd name="connsiteX9" fmla="*/ 481858 w 3472060"/>
              <a:gd name="connsiteY9" fmla="*/ 695774 h 825932"/>
              <a:gd name="connsiteX10" fmla="*/ 581897 w 3472060"/>
              <a:gd name="connsiteY10" fmla="*/ 680711 h 825932"/>
              <a:gd name="connsiteX11" fmla="*/ 683670 w 3472060"/>
              <a:gd name="connsiteY11" fmla="*/ 665256 h 825932"/>
              <a:gd name="connsiteX12" fmla="*/ 787206 w 3472060"/>
              <a:gd name="connsiteY12" fmla="*/ 649587 h 825932"/>
              <a:gd name="connsiteX13" fmla="*/ 892019 w 3472060"/>
              <a:gd name="connsiteY13" fmla="*/ 632968 h 825932"/>
              <a:gd name="connsiteX14" fmla="*/ 997620 w 3472060"/>
              <a:gd name="connsiteY14" fmla="*/ 614667 h 825932"/>
              <a:gd name="connsiteX15" fmla="*/ 1104727 w 3472060"/>
              <a:gd name="connsiteY15" fmla="*/ 596741 h 825932"/>
              <a:gd name="connsiteX16" fmla="*/ 1212669 w 3472060"/>
              <a:gd name="connsiteY16" fmla="*/ 577397 h 825932"/>
              <a:gd name="connsiteX17" fmla="*/ 1321506 w 3472060"/>
              <a:gd name="connsiteY17" fmla="*/ 556988 h 825932"/>
              <a:gd name="connsiteX18" fmla="*/ 1430709 w 3472060"/>
              <a:gd name="connsiteY18" fmla="*/ 536607 h 825932"/>
              <a:gd name="connsiteX19" fmla="*/ 1541050 w 3472060"/>
              <a:gd name="connsiteY19" fmla="*/ 514481 h 825932"/>
              <a:gd name="connsiteX20" fmla="*/ 1652805 w 3472060"/>
              <a:gd name="connsiteY20" fmla="*/ 492202 h 825932"/>
              <a:gd name="connsiteX21" fmla="*/ 1763708 w 3472060"/>
              <a:gd name="connsiteY21" fmla="*/ 469161 h 825932"/>
              <a:gd name="connsiteX22" fmla="*/ 1875795 w 3472060"/>
              <a:gd name="connsiteY22" fmla="*/ 444641 h 825932"/>
              <a:gd name="connsiteX23" fmla="*/ 1989128 w 3472060"/>
              <a:gd name="connsiteY23" fmla="*/ 418995 h 825932"/>
              <a:gd name="connsiteX24" fmla="*/ 2102476 w 3472060"/>
              <a:gd name="connsiteY24" fmla="*/ 393438 h 825932"/>
              <a:gd name="connsiteX25" fmla="*/ 2215549 w 3472060"/>
              <a:gd name="connsiteY25" fmla="*/ 366291 h 825932"/>
              <a:gd name="connsiteX26" fmla="*/ 2330490 w 3472060"/>
              <a:gd name="connsiteY26" fmla="*/ 337455 h 825932"/>
              <a:gd name="connsiteX27" fmla="*/ 2443333 w 3472060"/>
              <a:gd name="connsiteY27" fmla="*/ 308983 h 825932"/>
              <a:gd name="connsiteX28" fmla="*/ 2558014 w 3472060"/>
              <a:gd name="connsiteY28" fmla="*/ 278646 h 825932"/>
              <a:gd name="connsiteX29" fmla="*/ 2673621 w 3472060"/>
              <a:gd name="connsiteY29" fmla="*/ 247421 h 825932"/>
              <a:gd name="connsiteX30" fmla="*/ 2787008 w 3472060"/>
              <a:gd name="connsiteY30" fmla="*/ 215853 h 825932"/>
              <a:gd name="connsiteX31" fmla="*/ 2901442 w 3472060"/>
              <a:gd name="connsiteY31" fmla="*/ 182011 h 825932"/>
              <a:gd name="connsiteX32" fmla="*/ 3015722 w 3472060"/>
              <a:gd name="connsiteY32" fmla="*/ 147286 h 825932"/>
              <a:gd name="connsiteX33" fmla="*/ 3130018 w 3472060"/>
              <a:gd name="connsiteY33" fmla="*/ 112649 h 825932"/>
              <a:gd name="connsiteX34" fmla="*/ 3243551 w 3472060"/>
              <a:gd name="connsiteY34" fmla="*/ 75688 h 825932"/>
              <a:gd name="connsiteX35" fmla="*/ 3356992 w 3472060"/>
              <a:gd name="connsiteY35" fmla="*/ 38197 h 825932"/>
              <a:gd name="connsiteX36" fmla="*/ 3470310 w 3472060"/>
              <a:gd name="connsiteY36" fmla="*/ 0 h 825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472060" h="825932">
                <a:moveTo>
                  <a:pt x="3470310" y="0"/>
                </a:moveTo>
                <a:lnTo>
                  <a:pt x="3472060" y="12850"/>
                </a:lnTo>
                <a:lnTo>
                  <a:pt x="3472060" y="480529"/>
                </a:lnTo>
                <a:lnTo>
                  <a:pt x="3363699" y="498471"/>
                </a:lnTo>
                <a:cubicBezTo>
                  <a:pt x="2435623" y="645518"/>
                  <a:pt x="603076" y="844866"/>
                  <a:pt x="42060" y="824486"/>
                </a:cubicBezTo>
                <a:cubicBezTo>
                  <a:pt x="28151" y="802425"/>
                  <a:pt x="13909" y="780513"/>
                  <a:pt x="0" y="758452"/>
                </a:cubicBezTo>
                <a:lnTo>
                  <a:pt x="188014" y="735602"/>
                </a:lnTo>
                <a:lnTo>
                  <a:pt x="284087" y="722590"/>
                </a:lnTo>
                <a:lnTo>
                  <a:pt x="382288" y="709392"/>
                </a:lnTo>
                <a:lnTo>
                  <a:pt x="481858" y="695774"/>
                </a:lnTo>
                <a:lnTo>
                  <a:pt x="581897" y="680711"/>
                </a:lnTo>
                <a:lnTo>
                  <a:pt x="683670" y="665256"/>
                </a:lnTo>
                <a:lnTo>
                  <a:pt x="787206" y="649587"/>
                </a:lnTo>
                <a:lnTo>
                  <a:pt x="892019" y="632968"/>
                </a:lnTo>
                <a:lnTo>
                  <a:pt x="997620" y="614667"/>
                </a:lnTo>
                <a:lnTo>
                  <a:pt x="1104727" y="596741"/>
                </a:lnTo>
                <a:lnTo>
                  <a:pt x="1212669" y="577397"/>
                </a:lnTo>
                <a:lnTo>
                  <a:pt x="1321506" y="556988"/>
                </a:lnTo>
                <a:lnTo>
                  <a:pt x="1430709" y="536607"/>
                </a:lnTo>
                <a:lnTo>
                  <a:pt x="1541050" y="514481"/>
                </a:lnTo>
                <a:lnTo>
                  <a:pt x="1652805" y="492202"/>
                </a:lnTo>
                <a:lnTo>
                  <a:pt x="1763708" y="469161"/>
                </a:lnTo>
                <a:lnTo>
                  <a:pt x="1875795" y="444641"/>
                </a:lnTo>
                <a:lnTo>
                  <a:pt x="1989128" y="418995"/>
                </a:lnTo>
                <a:lnTo>
                  <a:pt x="2102476" y="393438"/>
                </a:lnTo>
                <a:lnTo>
                  <a:pt x="2215549" y="366291"/>
                </a:lnTo>
                <a:lnTo>
                  <a:pt x="2330490" y="337455"/>
                </a:lnTo>
                <a:lnTo>
                  <a:pt x="2443333" y="308983"/>
                </a:lnTo>
                <a:lnTo>
                  <a:pt x="2558014" y="278646"/>
                </a:lnTo>
                <a:lnTo>
                  <a:pt x="2673621" y="247421"/>
                </a:lnTo>
                <a:lnTo>
                  <a:pt x="2787008" y="215853"/>
                </a:lnTo>
                <a:lnTo>
                  <a:pt x="2901442" y="182011"/>
                </a:lnTo>
                <a:lnTo>
                  <a:pt x="3015722" y="147286"/>
                </a:lnTo>
                <a:lnTo>
                  <a:pt x="3130018" y="112649"/>
                </a:lnTo>
                <a:lnTo>
                  <a:pt x="3243551" y="75688"/>
                </a:lnTo>
                <a:lnTo>
                  <a:pt x="3356992" y="38197"/>
                </a:lnTo>
                <a:lnTo>
                  <a:pt x="3470310" y="0"/>
                </a:lnTo>
                <a:close/>
              </a:path>
            </a:pathLst>
          </a:custGeom>
          <a:solidFill>
            <a:schemeClr val="tx1">
              <a:alpha val="20000"/>
            </a:schemeClr>
          </a:solidFill>
          <a:ln>
            <a:noFill/>
          </a:ln>
        </p:spPr>
        <p:txBody>
          <a:bodyPr rtlCol="0" anchor="ctr"/>
          <a:lstStyle/>
          <a:p>
            <a:pPr algn="ctr"/>
            <a:endParaRPr lang="en-US" dirty="0">
              <a:solidFill>
                <a:schemeClr val="tx1"/>
              </a:solidFill>
            </a:endParaRPr>
          </a:p>
        </p:txBody>
      </p:sp>
      <p:sp>
        <p:nvSpPr>
          <p:cNvPr id="11" name="Freeform: Shape 10">
            <a:extLst>
              <a:ext uri="{FF2B5EF4-FFF2-40B4-BE49-F238E27FC236}">
                <a16:creationId xmlns:a16="http://schemas.microsoft.com/office/drawing/2014/main" xmlns="" id="{D36F3EEA-55D4-4677-80E7-92D00B8F343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3358392"/>
            <a:ext cx="12192000" cy="3033446"/>
          </a:xfrm>
          <a:custGeom>
            <a:avLst/>
            <a:gdLst>
              <a:gd name="connsiteX0" fmla="*/ 1 w 12192000"/>
              <a:gd name="connsiteY0" fmla="*/ 0 h 2802467"/>
              <a:gd name="connsiteX1" fmla="*/ 71932 w 12192000"/>
              <a:gd name="connsiteY1" fmla="*/ 12261 h 2802467"/>
              <a:gd name="connsiteX2" fmla="*/ 282848 w 12192000"/>
              <a:gd name="connsiteY2" fmla="*/ 48342 h 2802467"/>
              <a:gd name="connsiteX3" fmla="*/ 436464 w 12192000"/>
              <a:gd name="connsiteY3" fmla="*/ 73565 h 2802467"/>
              <a:gd name="connsiteX4" fmla="*/ 619339 w 12192000"/>
              <a:gd name="connsiteY4" fmla="*/ 100188 h 2802467"/>
              <a:gd name="connsiteX5" fmla="*/ 836351 w 12192000"/>
              <a:gd name="connsiteY5" fmla="*/ 132066 h 2802467"/>
              <a:gd name="connsiteX6" fmla="*/ 1076528 w 12192000"/>
              <a:gd name="connsiteY6" fmla="*/ 165696 h 2802467"/>
              <a:gd name="connsiteX7" fmla="*/ 1347183 w 12192000"/>
              <a:gd name="connsiteY7" fmla="*/ 201077 h 2802467"/>
              <a:gd name="connsiteX8" fmla="*/ 1642223 w 12192000"/>
              <a:gd name="connsiteY8" fmla="*/ 238560 h 2802467"/>
              <a:gd name="connsiteX9" fmla="*/ 1962864 w 12192000"/>
              <a:gd name="connsiteY9" fmla="*/ 276043 h 2802467"/>
              <a:gd name="connsiteX10" fmla="*/ 2304232 w 12192000"/>
              <a:gd name="connsiteY10" fmla="*/ 314226 h 2802467"/>
              <a:gd name="connsiteX11" fmla="*/ 2672421 w 12192000"/>
              <a:gd name="connsiteY11" fmla="*/ 349608 h 2802467"/>
              <a:gd name="connsiteX12" fmla="*/ 3057678 w 12192000"/>
              <a:gd name="connsiteY12" fmla="*/ 383587 h 2802467"/>
              <a:gd name="connsiteX13" fmla="*/ 3464881 w 12192000"/>
              <a:gd name="connsiteY13" fmla="*/ 414415 h 2802467"/>
              <a:gd name="connsiteX14" fmla="*/ 3889152 w 12192000"/>
              <a:gd name="connsiteY14" fmla="*/ 443840 h 2802467"/>
              <a:gd name="connsiteX15" fmla="*/ 4331710 w 12192000"/>
              <a:gd name="connsiteY15" fmla="*/ 471515 h 2802467"/>
              <a:gd name="connsiteX16" fmla="*/ 4558476 w 12192000"/>
              <a:gd name="connsiteY16" fmla="*/ 481323 h 2802467"/>
              <a:gd name="connsiteX17" fmla="*/ 4790118 w 12192000"/>
              <a:gd name="connsiteY17" fmla="*/ 492183 h 2802467"/>
              <a:gd name="connsiteX18" fmla="*/ 5025418 w 12192000"/>
              <a:gd name="connsiteY18" fmla="*/ 502342 h 2802467"/>
              <a:gd name="connsiteX19" fmla="*/ 5261937 w 12192000"/>
              <a:gd name="connsiteY19" fmla="*/ 508998 h 2802467"/>
              <a:gd name="connsiteX20" fmla="*/ 5503332 w 12192000"/>
              <a:gd name="connsiteY20" fmla="*/ 514953 h 2802467"/>
              <a:gd name="connsiteX21" fmla="*/ 5747166 w 12192000"/>
              <a:gd name="connsiteY21" fmla="*/ 521259 h 2802467"/>
              <a:gd name="connsiteX22" fmla="*/ 5995877 w 12192000"/>
              <a:gd name="connsiteY22" fmla="*/ 525462 h 2802467"/>
              <a:gd name="connsiteX23" fmla="*/ 6247026 w 12192000"/>
              <a:gd name="connsiteY23" fmla="*/ 525462 h 2802467"/>
              <a:gd name="connsiteX24" fmla="*/ 6500613 w 12192000"/>
              <a:gd name="connsiteY24" fmla="*/ 527564 h 2802467"/>
              <a:gd name="connsiteX25" fmla="*/ 6756639 w 12192000"/>
              <a:gd name="connsiteY25" fmla="*/ 525462 h 2802467"/>
              <a:gd name="connsiteX26" fmla="*/ 7016322 w 12192000"/>
              <a:gd name="connsiteY26" fmla="*/ 521259 h 2802467"/>
              <a:gd name="connsiteX27" fmla="*/ 7276005 w 12192000"/>
              <a:gd name="connsiteY27" fmla="*/ 517405 h 2802467"/>
              <a:gd name="connsiteX28" fmla="*/ 7539345 w 12192000"/>
              <a:gd name="connsiteY28" fmla="*/ 508998 h 2802467"/>
              <a:gd name="connsiteX29" fmla="*/ 7805124 w 12192000"/>
              <a:gd name="connsiteY29" fmla="*/ 500240 h 2802467"/>
              <a:gd name="connsiteX30" fmla="*/ 8070903 w 12192000"/>
              <a:gd name="connsiteY30" fmla="*/ 490081 h 2802467"/>
              <a:gd name="connsiteX31" fmla="*/ 8339121 w 12192000"/>
              <a:gd name="connsiteY31" fmla="*/ 475719 h 2802467"/>
              <a:gd name="connsiteX32" fmla="*/ 8609776 w 12192000"/>
              <a:gd name="connsiteY32" fmla="*/ 458553 h 2802467"/>
              <a:gd name="connsiteX33" fmla="*/ 8881651 w 12192000"/>
              <a:gd name="connsiteY33" fmla="*/ 442089 h 2802467"/>
              <a:gd name="connsiteX34" fmla="*/ 9153526 w 12192000"/>
              <a:gd name="connsiteY34" fmla="*/ 421070 h 2802467"/>
              <a:gd name="connsiteX35" fmla="*/ 9429058 w 12192000"/>
              <a:gd name="connsiteY35" fmla="*/ 395848 h 2802467"/>
              <a:gd name="connsiteX36" fmla="*/ 9700933 w 12192000"/>
              <a:gd name="connsiteY36" fmla="*/ 370626 h 2802467"/>
              <a:gd name="connsiteX37" fmla="*/ 9977684 w 12192000"/>
              <a:gd name="connsiteY37" fmla="*/ 341550 h 2802467"/>
              <a:gd name="connsiteX38" fmla="*/ 10255655 w 12192000"/>
              <a:gd name="connsiteY38" fmla="*/ 309672 h 2802467"/>
              <a:gd name="connsiteX39" fmla="*/ 10529968 w 12192000"/>
              <a:gd name="connsiteY39" fmla="*/ 276043 h 2802467"/>
              <a:gd name="connsiteX40" fmla="*/ 10807939 w 12192000"/>
              <a:gd name="connsiteY40" fmla="*/ 236808 h 2802467"/>
              <a:gd name="connsiteX41" fmla="*/ 11084690 w 12192000"/>
              <a:gd name="connsiteY41" fmla="*/ 194771 h 2802467"/>
              <a:gd name="connsiteX42" fmla="*/ 11362661 w 12192000"/>
              <a:gd name="connsiteY42" fmla="*/ 153085 h 2802467"/>
              <a:gd name="connsiteX43" fmla="*/ 11639412 w 12192000"/>
              <a:gd name="connsiteY43" fmla="*/ 104392 h 2802467"/>
              <a:gd name="connsiteX44" fmla="*/ 11914945 w 12192000"/>
              <a:gd name="connsiteY44" fmla="*/ 54648 h 2802467"/>
              <a:gd name="connsiteX45" fmla="*/ 12191696 w 12192000"/>
              <a:gd name="connsiteY45" fmla="*/ 2452 h 2802467"/>
              <a:gd name="connsiteX46" fmla="*/ 12191696 w 12192000"/>
              <a:gd name="connsiteY46" fmla="*/ 2236410 h 2802467"/>
              <a:gd name="connsiteX47" fmla="*/ 12192000 w 12192000"/>
              <a:gd name="connsiteY47" fmla="*/ 2236410 h 2802467"/>
              <a:gd name="connsiteX48" fmla="*/ 12192000 w 12192000"/>
              <a:gd name="connsiteY48" fmla="*/ 2802467 h 2802467"/>
              <a:gd name="connsiteX49" fmla="*/ 12191696 w 12192000"/>
              <a:gd name="connsiteY49" fmla="*/ 2802467 h 2802467"/>
              <a:gd name="connsiteX50" fmla="*/ 0 w 12192000"/>
              <a:gd name="connsiteY50" fmla="*/ 2802467 h 2802467"/>
              <a:gd name="connsiteX51" fmla="*/ 0 w 12192000"/>
              <a:gd name="connsiteY51" fmla="*/ 2236410 h 2802467"/>
              <a:gd name="connsiteX52" fmla="*/ 1 w 12192000"/>
              <a:gd name="connsiteY52" fmla="*/ 2236410 h 2802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12192000" h="2802467">
                <a:moveTo>
                  <a:pt x="1" y="0"/>
                </a:moveTo>
                <a:lnTo>
                  <a:pt x="71932" y="12261"/>
                </a:lnTo>
                <a:lnTo>
                  <a:pt x="282848" y="48342"/>
                </a:lnTo>
                <a:lnTo>
                  <a:pt x="436464" y="73565"/>
                </a:lnTo>
                <a:lnTo>
                  <a:pt x="619339" y="100188"/>
                </a:lnTo>
                <a:lnTo>
                  <a:pt x="836351" y="132066"/>
                </a:lnTo>
                <a:lnTo>
                  <a:pt x="1076528" y="165696"/>
                </a:lnTo>
                <a:lnTo>
                  <a:pt x="1347183" y="201077"/>
                </a:lnTo>
                <a:lnTo>
                  <a:pt x="1642223" y="238560"/>
                </a:lnTo>
                <a:lnTo>
                  <a:pt x="1962864" y="276043"/>
                </a:lnTo>
                <a:lnTo>
                  <a:pt x="2304232" y="314226"/>
                </a:lnTo>
                <a:lnTo>
                  <a:pt x="2672421" y="349608"/>
                </a:lnTo>
                <a:lnTo>
                  <a:pt x="3057678" y="383587"/>
                </a:lnTo>
                <a:lnTo>
                  <a:pt x="3464881" y="414415"/>
                </a:lnTo>
                <a:lnTo>
                  <a:pt x="3889152" y="443840"/>
                </a:lnTo>
                <a:lnTo>
                  <a:pt x="4331710" y="471515"/>
                </a:lnTo>
                <a:lnTo>
                  <a:pt x="4558476" y="481323"/>
                </a:lnTo>
                <a:lnTo>
                  <a:pt x="4790118" y="492183"/>
                </a:lnTo>
                <a:lnTo>
                  <a:pt x="5025418" y="502342"/>
                </a:lnTo>
                <a:lnTo>
                  <a:pt x="5261937" y="508998"/>
                </a:lnTo>
                <a:lnTo>
                  <a:pt x="5503332" y="514953"/>
                </a:lnTo>
                <a:lnTo>
                  <a:pt x="5747166" y="521259"/>
                </a:lnTo>
                <a:lnTo>
                  <a:pt x="5995877" y="525462"/>
                </a:lnTo>
                <a:lnTo>
                  <a:pt x="6247026" y="525462"/>
                </a:lnTo>
                <a:lnTo>
                  <a:pt x="6500613" y="527564"/>
                </a:lnTo>
                <a:lnTo>
                  <a:pt x="6756639" y="525462"/>
                </a:lnTo>
                <a:lnTo>
                  <a:pt x="7016322" y="521259"/>
                </a:lnTo>
                <a:lnTo>
                  <a:pt x="7276005" y="517405"/>
                </a:lnTo>
                <a:lnTo>
                  <a:pt x="7539345" y="508998"/>
                </a:lnTo>
                <a:lnTo>
                  <a:pt x="7805124" y="500240"/>
                </a:lnTo>
                <a:lnTo>
                  <a:pt x="8070903" y="490081"/>
                </a:lnTo>
                <a:lnTo>
                  <a:pt x="8339121" y="475719"/>
                </a:lnTo>
                <a:lnTo>
                  <a:pt x="8609776" y="458553"/>
                </a:lnTo>
                <a:lnTo>
                  <a:pt x="8881651" y="442089"/>
                </a:lnTo>
                <a:lnTo>
                  <a:pt x="9153526" y="421070"/>
                </a:lnTo>
                <a:lnTo>
                  <a:pt x="9429058" y="395848"/>
                </a:lnTo>
                <a:lnTo>
                  <a:pt x="9700933" y="370626"/>
                </a:lnTo>
                <a:lnTo>
                  <a:pt x="9977684" y="341550"/>
                </a:lnTo>
                <a:lnTo>
                  <a:pt x="10255655" y="309672"/>
                </a:lnTo>
                <a:lnTo>
                  <a:pt x="10529968" y="276043"/>
                </a:lnTo>
                <a:lnTo>
                  <a:pt x="10807939" y="236808"/>
                </a:lnTo>
                <a:lnTo>
                  <a:pt x="11084690" y="194771"/>
                </a:lnTo>
                <a:lnTo>
                  <a:pt x="11362661" y="153085"/>
                </a:lnTo>
                <a:lnTo>
                  <a:pt x="11639412" y="104392"/>
                </a:lnTo>
                <a:lnTo>
                  <a:pt x="11914945" y="54648"/>
                </a:lnTo>
                <a:lnTo>
                  <a:pt x="12191696" y="2452"/>
                </a:lnTo>
                <a:lnTo>
                  <a:pt x="12191696" y="2236410"/>
                </a:lnTo>
                <a:lnTo>
                  <a:pt x="12192000" y="2236410"/>
                </a:lnTo>
                <a:lnTo>
                  <a:pt x="12192000" y="2802467"/>
                </a:lnTo>
                <a:lnTo>
                  <a:pt x="12191696" y="2802467"/>
                </a:lnTo>
                <a:lnTo>
                  <a:pt x="0" y="2802467"/>
                </a:lnTo>
                <a:lnTo>
                  <a:pt x="0" y="2236410"/>
                </a:lnTo>
                <a:lnTo>
                  <a:pt x="1" y="2236410"/>
                </a:lnTo>
                <a:close/>
              </a:path>
            </a:pathLst>
          </a:cu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13" name="Freeform 5">
            <a:extLst>
              <a:ext uri="{FF2B5EF4-FFF2-40B4-BE49-F238E27FC236}">
                <a16:creationId xmlns:a16="http://schemas.microsoft.com/office/drawing/2014/main" xmlns="" id="{C91E93A7-6C7F-4F77-9CB0-280D958EF4D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tx1"/>
          </a:solidFill>
          <a:ln>
            <a:noFill/>
          </a:ln>
        </p:spPr>
      </p:sp>
      <p:sp>
        <p:nvSpPr>
          <p:cNvPr id="2" name="Title 1"/>
          <p:cNvSpPr>
            <a:spLocks noGrp="1"/>
          </p:cNvSpPr>
          <p:nvPr>
            <p:ph type="title"/>
          </p:nvPr>
        </p:nvSpPr>
        <p:spPr>
          <a:xfrm>
            <a:off x="1154955" y="4110824"/>
            <a:ext cx="5015258" cy="1908975"/>
          </a:xfrm>
        </p:spPr>
        <p:txBody>
          <a:bodyPr>
            <a:normAutofit/>
          </a:bodyPr>
          <a:lstStyle/>
          <a:p>
            <a:r>
              <a:rPr lang="en-US" sz="3600" b="1" u="sng" dirty="0">
                <a:solidFill>
                  <a:schemeClr val="tx1"/>
                </a:solidFill>
              </a:rPr>
              <a:t>To come</a:t>
            </a:r>
          </a:p>
        </p:txBody>
      </p:sp>
      <p:sp>
        <p:nvSpPr>
          <p:cNvPr id="3" name="Content Placeholder 2"/>
          <p:cNvSpPr>
            <a:spLocks noGrp="1"/>
          </p:cNvSpPr>
          <p:nvPr>
            <p:ph idx="1"/>
          </p:nvPr>
        </p:nvSpPr>
        <p:spPr>
          <a:xfrm>
            <a:off x="4293761" y="4277032"/>
            <a:ext cx="3604477" cy="1786435"/>
          </a:xfrm>
        </p:spPr>
        <p:txBody>
          <a:bodyPr anchor="ctr">
            <a:normAutofit/>
          </a:bodyPr>
          <a:lstStyle/>
          <a:p>
            <a:pPr>
              <a:lnSpc>
                <a:spcPct val="90000"/>
              </a:lnSpc>
            </a:pPr>
            <a:r>
              <a:rPr lang="en-US" b="1" dirty="0">
                <a:solidFill>
                  <a:schemeClr val="tx1"/>
                </a:solidFill>
              </a:rPr>
              <a:t>Introduction</a:t>
            </a:r>
          </a:p>
          <a:p>
            <a:pPr>
              <a:lnSpc>
                <a:spcPct val="90000"/>
              </a:lnSpc>
            </a:pPr>
            <a:r>
              <a:rPr lang="en-US" b="1" dirty="0">
                <a:solidFill>
                  <a:schemeClr val="tx1"/>
                </a:solidFill>
              </a:rPr>
              <a:t>About us</a:t>
            </a:r>
          </a:p>
          <a:p>
            <a:pPr>
              <a:lnSpc>
                <a:spcPct val="90000"/>
              </a:lnSpc>
            </a:pPr>
            <a:r>
              <a:rPr lang="en-US" b="1" dirty="0">
                <a:solidFill>
                  <a:schemeClr val="tx1"/>
                </a:solidFill>
              </a:rPr>
              <a:t>Guest service experience</a:t>
            </a:r>
          </a:p>
          <a:p>
            <a:pPr>
              <a:lnSpc>
                <a:spcPct val="90000"/>
              </a:lnSpc>
            </a:pPr>
            <a:r>
              <a:rPr lang="en-US" b="1" dirty="0">
                <a:solidFill>
                  <a:schemeClr val="tx1"/>
                </a:solidFill>
              </a:rPr>
              <a:t>USP</a:t>
            </a:r>
          </a:p>
          <a:p>
            <a:pPr marL="0" indent="0">
              <a:lnSpc>
                <a:spcPct val="90000"/>
              </a:lnSpc>
              <a:buNone/>
            </a:pPr>
            <a:endParaRPr lang="en-US" b="1" dirty="0">
              <a:solidFill>
                <a:schemeClr val="tx1"/>
              </a:solidFill>
            </a:endParaRPr>
          </a:p>
          <a:p>
            <a:pPr marL="0" indent="0">
              <a:lnSpc>
                <a:spcPct val="90000"/>
              </a:lnSpc>
              <a:buNone/>
            </a:pPr>
            <a:endParaRPr lang="en-US" sz="1000" dirty="0">
              <a:solidFill>
                <a:schemeClr val="tx1"/>
              </a:solidFill>
            </a:endParaRPr>
          </a:p>
        </p:txBody>
      </p:sp>
      <p:sp>
        <p:nvSpPr>
          <p:cNvPr id="5" name="TextBox 4">
            <a:extLst>
              <a:ext uri="{FF2B5EF4-FFF2-40B4-BE49-F238E27FC236}">
                <a16:creationId xmlns:a16="http://schemas.microsoft.com/office/drawing/2014/main" xmlns="" id="{99DD65CB-DEFC-4584-A1BD-A3058907B9F9}"/>
              </a:ext>
            </a:extLst>
          </p:cNvPr>
          <p:cNvSpPr txBox="1"/>
          <p:nvPr/>
        </p:nvSpPr>
        <p:spPr>
          <a:xfrm>
            <a:off x="7554351" y="4330350"/>
            <a:ext cx="3948535" cy="1338828"/>
          </a:xfrm>
          <a:prstGeom prst="rect">
            <a:avLst/>
          </a:prstGeom>
          <a:noFill/>
        </p:spPr>
        <p:txBody>
          <a:bodyPr wrap="square" rtlCol="0">
            <a:spAutoFit/>
          </a:bodyPr>
          <a:lstStyle/>
          <a:p>
            <a:pPr marL="285750" indent="-285750">
              <a:lnSpc>
                <a:spcPct val="90000"/>
              </a:lnSpc>
              <a:buClr>
                <a:schemeClr val="accent2"/>
              </a:buClr>
              <a:buFont typeface="Century Gothic" panose="020B0502020202020204" pitchFamily="34" charset="0"/>
              <a:buChar char="►"/>
            </a:pPr>
            <a:r>
              <a:rPr lang="en-US" b="1" dirty="0"/>
              <a:t>SWOT</a:t>
            </a:r>
          </a:p>
          <a:p>
            <a:pPr marL="285750" indent="-285750">
              <a:lnSpc>
                <a:spcPct val="90000"/>
              </a:lnSpc>
              <a:buClr>
                <a:schemeClr val="accent2"/>
              </a:buClr>
              <a:buFont typeface="Century Gothic" panose="020B0502020202020204" pitchFamily="34" charset="0"/>
              <a:buChar char="►"/>
            </a:pPr>
            <a:r>
              <a:rPr lang="en-US" b="1" dirty="0"/>
              <a:t>Market Segments</a:t>
            </a:r>
          </a:p>
          <a:p>
            <a:pPr marL="285750" indent="-285750">
              <a:lnSpc>
                <a:spcPct val="90000"/>
              </a:lnSpc>
              <a:buClr>
                <a:schemeClr val="accent2"/>
              </a:buClr>
              <a:buFont typeface="Century Gothic" panose="020B0502020202020204" pitchFamily="34" charset="0"/>
              <a:buChar char="►"/>
            </a:pPr>
            <a:r>
              <a:rPr lang="en-US" b="1" dirty="0"/>
              <a:t>Skills Used by the Rockingham’s Hotel Staff</a:t>
            </a:r>
          </a:p>
          <a:p>
            <a:pPr marL="285750" indent="-285750">
              <a:lnSpc>
                <a:spcPct val="90000"/>
              </a:lnSpc>
              <a:buClr>
                <a:schemeClr val="accent2"/>
              </a:buClr>
              <a:buFont typeface="Century Gothic" panose="020B0502020202020204" pitchFamily="34" charset="0"/>
              <a:buChar char="►"/>
            </a:pPr>
            <a:r>
              <a:rPr lang="en-US" b="1" dirty="0"/>
              <a:t>Products and services</a:t>
            </a:r>
          </a:p>
        </p:txBody>
      </p:sp>
    </p:spTree>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xmlns="" id="{C1E9439D-FBBD-403D-8796-2AD477396D8A}"/>
              </a:ext>
            </a:extLst>
          </p:cNvPr>
          <p:cNvSpPr>
            <a:spLocks noGrp="1"/>
          </p:cNvSpPr>
          <p:nvPr>
            <p:ph type="title"/>
          </p:nvPr>
        </p:nvSpPr>
        <p:spPr/>
        <p:txBody>
          <a:bodyPr/>
          <a:lstStyle/>
          <a:p>
            <a:pPr lvl="0"/>
            <a:r>
              <a:rPr lang="en-GB" b="1" u="sng">
                <a:solidFill>
                  <a:srgbClr val="FFFFFF"/>
                </a:solidFill>
              </a:rPr>
              <a:t>About us  </a:t>
            </a:r>
          </a:p>
        </p:txBody>
      </p:sp>
      <p:pic>
        <p:nvPicPr>
          <p:cNvPr id="3" name="Picture 2">
            <a:extLst>
              <a:ext uri="{FF2B5EF4-FFF2-40B4-BE49-F238E27FC236}">
                <a16:creationId xmlns:a16="http://schemas.microsoft.com/office/drawing/2014/main" xmlns="" id="{21EDF1B8-8642-40CB-B4C2-28FEC41B437C}"/>
              </a:ext>
            </a:extLst>
          </p:cNvPr>
          <p:cNvPicPr/>
          <p:nvPr/>
        </p:nvPicPr>
        <p:blipFill>
          <a:blip r:embed="rId2" cstate="print"/>
          <a:stretch>
            <a:fillRect/>
          </a:stretch>
        </p:blipFill>
        <p:spPr>
          <a:xfrm>
            <a:off x="0" y="0"/>
            <a:ext cx="12192000" cy="6858000"/>
          </a:xfrm>
          <a:prstGeom prst="rect">
            <a:avLst/>
          </a:prstGeom>
        </p:spPr>
      </p:pic>
      <p:sp>
        <p:nvSpPr>
          <p:cNvPr id="4" name="Rectangle 3"/>
          <p:cNvSpPr/>
          <p:nvPr/>
        </p:nvSpPr>
        <p:spPr>
          <a:xfrm>
            <a:off x="7411479" y="6311091"/>
            <a:ext cx="3815468" cy="369332"/>
          </a:xfrm>
          <a:prstGeom prst="rect">
            <a:avLst/>
          </a:prstGeom>
        </p:spPr>
        <p:txBody>
          <a:bodyPr wrap="none">
            <a:spAutoFit/>
          </a:bodyPr>
          <a:lstStyle/>
          <a:p>
            <a:r>
              <a:rPr lang="en-US" dirty="0"/>
              <a:t>      </a:t>
            </a:r>
            <a:r>
              <a:rPr lang="en-US" sz="1400" dirty="0"/>
              <a:t>Source: www.rockinghamforest.co.uk</a:t>
            </a:r>
          </a:p>
        </p:txBody>
      </p:sp>
    </p:spTree>
    <p:extLst>
      <p:ext uri="{BB962C8B-B14F-4D97-AF65-F5344CB8AC3E}">
        <p14:creationId xmlns:p14="http://schemas.microsoft.com/office/powerpoint/2010/main" xmlns="" val="33705031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2CA80FA-5039-4DE1-8FBF-FA93D4D05BEF}"/>
              </a:ext>
            </a:extLst>
          </p:cNvPr>
          <p:cNvSpPr>
            <a:spLocks noGrp="1"/>
          </p:cNvSpPr>
          <p:nvPr>
            <p:ph type="title"/>
          </p:nvPr>
        </p:nvSpPr>
        <p:spPr/>
        <p:txBody>
          <a:bodyPr/>
          <a:lstStyle/>
          <a:p>
            <a:r>
              <a:rPr lang="en-GB" b="1" u="sng" dirty="0"/>
              <a:t>GUEST EXPERIENCES</a:t>
            </a:r>
          </a:p>
        </p:txBody>
      </p:sp>
      <p:sp>
        <p:nvSpPr>
          <p:cNvPr id="3" name="Content Placeholder 2">
            <a:extLst>
              <a:ext uri="{FF2B5EF4-FFF2-40B4-BE49-F238E27FC236}">
                <a16:creationId xmlns:a16="http://schemas.microsoft.com/office/drawing/2014/main" xmlns="" id="{C803E553-5DA1-4468-82E4-A85035D135F0}"/>
              </a:ext>
            </a:extLst>
          </p:cNvPr>
          <p:cNvSpPr>
            <a:spLocks noGrp="1"/>
          </p:cNvSpPr>
          <p:nvPr>
            <p:ph idx="1"/>
          </p:nvPr>
        </p:nvSpPr>
        <p:spPr>
          <a:xfrm>
            <a:off x="0" y="2323245"/>
            <a:ext cx="3650104" cy="1659011"/>
          </a:xfrm>
        </p:spPr>
        <p:txBody>
          <a:bodyPr>
            <a:normAutofit fontScale="92500"/>
          </a:bodyPr>
          <a:lstStyle/>
          <a:p>
            <a:pPr marL="0" indent="0">
              <a:buNone/>
            </a:pPr>
            <a:r>
              <a:rPr lang="en-GB" dirty="0"/>
              <a:t>  According to Heppell (2010), </a:t>
            </a:r>
            <a:r>
              <a:rPr lang="en-GB" b="1" dirty="0"/>
              <a:t>a 5 star experience is what every customer would like to receive. That is when you feel cared about and even  loved by the ones that offer you the service.</a:t>
            </a:r>
          </a:p>
          <a:p>
            <a:pPr marL="0" indent="0">
              <a:buNone/>
            </a:pPr>
            <a:endParaRPr lang="en-GB" dirty="0"/>
          </a:p>
          <a:p>
            <a:pPr marL="0" indent="0">
              <a:buNone/>
            </a:pPr>
            <a:endParaRPr lang="en-GB" dirty="0"/>
          </a:p>
        </p:txBody>
      </p:sp>
      <p:sp>
        <p:nvSpPr>
          <p:cNvPr id="4" name="Rectangle 1">
            <a:extLst>
              <a:ext uri="{FF2B5EF4-FFF2-40B4-BE49-F238E27FC236}">
                <a16:creationId xmlns:a16="http://schemas.microsoft.com/office/drawing/2014/main" xmlns="" id="{BFACA9DB-174D-4787-B25C-03988338C032}"/>
              </a:ext>
            </a:extLst>
          </p:cNvPr>
          <p:cNvSpPr>
            <a:spLocks noChangeArrowheads="1"/>
          </p:cNvSpPr>
          <p:nvPr/>
        </p:nvSpPr>
        <p:spPr bwMode="auto">
          <a:xfrm>
            <a:off x="196948" y="4156564"/>
            <a:ext cx="2718813" cy="2492990"/>
          </a:xfrm>
          <a:prstGeom prst="rect">
            <a:avLst/>
          </a:prstGeom>
          <a:ln w="76200"/>
        </p:spPr>
        <p:style>
          <a:lnRef idx="1">
            <a:schemeClr val="accent6"/>
          </a:lnRef>
          <a:fillRef idx="2">
            <a:schemeClr val="accent6"/>
          </a:fillRef>
          <a:effectRef idx="1">
            <a:schemeClr val="accent6"/>
          </a:effectRef>
          <a:fontRef idx="minor">
            <a:schemeClr val="dk1"/>
          </a:fontRef>
        </p:style>
        <p:txBody>
          <a:bodyPr vert="horz" wrap="squar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1" i="1" u="sng" strike="noStrike" cap="none" normalizeH="0" baseline="0" dirty="0">
                <a:ln>
                  <a:noFill/>
                </a:ln>
                <a:solidFill>
                  <a:srgbClr val="000A12"/>
                </a:solidFill>
                <a:effectLst/>
                <a:latin typeface="Arial" panose="020B0604020202020204" pitchFamily="34" charset="0"/>
                <a:cs typeface="Arial" panose="020B0604020202020204" pitchFamily="34" charset="0"/>
              </a:rPr>
              <a:t>Traveler rating:</a:t>
            </a:r>
            <a:endParaRPr kumimoji="0" lang="en-US" altLang="en-US" sz="2400" b="1" i="1" u="sng"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tabLst/>
            </a:pPr>
            <a:r>
              <a:rPr kumimoji="0" lang="en-US" altLang="en-US" sz="2400" b="0" i="0" u="none" strike="noStrike" cap="none" normalizeH="0" baseline="0" dirty="0">
                <a:ln>
                  <a:noFill/>
                </a:ln>
                <a:solidFill>
                  <a:srgbClr val="2C2C2C"/>
                </a:solidFill>
                <a:effectLst/>
                <a:latin typeface="Arial" panose="020B0604020202020204" pitchFamily="34" charset="0"/>
                <a:cs typeface="Arial" panose="020B0604020202020204" pitchFamily="34" charset="0"/>
              </a:rPr>
              <a:t> Excellent-263                                                      </a:t>
            </a:r>
          </a:p>
          <a:p>
            <a:pPr marL="0" marR="0" lvl="0" indent="0" algn="l" defTabSz="914400" rtl="0" eaLnBrk="0" fontAlgn="base" latinLnBrk="0" hangingPunct="0">
              <a:lnSpc>
                <a:spcPct val="100000"/>
              </a:lnSpc>
              <a:spcBef>
                <a:spcPct val="0"/>
              </a:spcBef>
              <a:spcAft>
                <a:spcPct val="0"/>
              </a:spcAft>
              <a:buClrTx/>
              <a:buSzTx/>
              <a:tabLst/>
            </a:pPr>
            <a:r>
              <a:rPr kumimoji="0" lang="en-US" altLang="en-US" sz="2400" b="0" i="0" u="none" strike="noStrike" cap="none" normalizeH="0" baseline="0" dirty="0">
                <a:ln>
                  <a:noFill/>
                </a:ln>
                <a:solidFill>
                  <a:srgbClr val="2C2C2C"/>
                </a:solidFill>
                <a:effectLst/>
                <a:latin typeface="Arial" panose="020B0604020202020204" pitchFamily="34" charset="0"/>
                <a:cs typeface="Arial" panose="020B0604020202020204" pitchFamily="34" charset="0"/>
              </a:rPr>
              <a:t> Good-219</a:t>
            </a:r>
          </a:p>
          <a:p>
            <a:pPr marL="0" marR="0" lvl="0" indent="0" algn="l" defTabSz="914400" rtl="0" eaLnBrk="0" fontAlgn="base" latinLnBrk="0" hangingPunct="0">
              <a:lnSpc>
                <a:spcPct val="100000"/>
              </a:lnSpc>
              <a:spcBef>
                <a:spcPct val="0"/>
              </a:spcBef>
              <a:spcAft>
                <a:spcPct val="0"/>
              </a:spcAft>
              <a:buClrTx/>
              <a:buSzTx/>
              <a:tabLst/>
            </a:pPr>
            <a:r>
              <a:rPr kumimoji="0" lang="en-US" altLang="en-US" sz="2400" b="0" i="0" u="none" strike="noStrike" cap="none" normalizeH="0" baseline="0" dirty="0">
                <a:ln>
                  <a:noFill/>
                </a:ln>
                <a:solidFill>
                  <a:srgbClr val="2C2C2C"/>
                </a:solidFill>
                <a:effectLst/>
                <a:latin typeface="Arial" panose="020B0604020202020204" pitchFamily="34" charset="0"/>
                <a:cs typeface="Arial" panose="020B0604020202020204" pitchFamily="34" charset="0"/>
              </a:rPr>
              <a:t> Average-88</a:t>
            </a:r>
          </a:p>
          <a:p>
            <a:pPr marL="0" marR="0" lvl="0" indent="0" algn="l" defTabSz="914400" rtl="0" eaLnBrk="0" fontAlgn="base" latinLnBrk="0" hangingPunct="0">
              <a:lnSpc>
                <a:spcPct val="100000"/>
              </a:lnSpc>
              <a:spcBef>
                <a:spcPct val="0"/>
              </a:spcBef>
              <a:spcAft>
                <a:spcPct val="0"/>
              </a:spcAft>
              <a:buClrTx/>
              <a:buSzTx/>
              <a:tabLst/>
            </a:pPr>
            <a:r>
              <a:rPr kumimoji="0" lang="en-US" altLang="en-US" sz="2400" b="0" i="0" u="none" strike="noStrike" cap="none" normalizeH="0" baseline="0" dirty="0">
                <a:ln>
                  <a:noFill/>
                </a:ln>
                <a:solidFill>
                  <a:srgbClr val="2C2C2C"/>
                </a:solidFill>
                <a:effectLst/>
                <a:latin typeface="Arial" panose="020B0604020202020204" pitchFamily="34" charset="0"/>
                <a:cs typeface="Arial" panose="020B0604020202020204" pitchFamily="34" charset="0"/>
              </a:rPr>
              <a:t> Poor-36 </a:t>
            </a:r>
          </a:p>
          <a:p>
            <a:pPr marL="0" marR="0" lvl="0" indent="0" algn="l" defTabSz="914400" rtl="0" eaLnBrk="0" fontAlgn="base" latinLnBrk="0" hangingPunct="0">
              <a:lnSpc>
                <a:spcPct val="100000"/>
              </a:lnSpc>
              <a:spcBef>
                <a:spcPct val="0"/>
              </a:spcBef>
              <a:spcAft>
                <a:spcPct val="0"/>
              </a:spcAft>
              <a:buClrTx/>
              <a:buSzTx/>
              <a:tabLst/>
            </a:pPr>
            <a:r>
              <a:rPr kumimoji="0" lang="en-US" altLang="en-US" sz="2400" b="0" i="0" u="none" strike="noStrike" cap="none" normalizeH="0" baseline="0" dirty="0">
                <a:ln>
                  <a:noFill/>
                </a:ln>
                <a:solidFill>
                  <a:srgbClr val="2C2C2C"/>
                </a:solidFill>
                <a:effectLst/>
                <a:latin typeface="Arial" panose="020B0604020202020204" pitchFamily="34" charset="0"/>
                <a:cs typeface="Arial" panose="020B0604020202020204" pitchFamily="34" charset="0"/>
              </a:rPr>
              <a:t> Terrible-18          </a:t>
            </a:r>
            <a:endParaRPr kumimoji="0" lang="en-US" altLang="en-US" sz="2400" b="1" i="0" u="none" strike="noStrike" cap="none" normalizeH="0" baseline="0" dirty="0">
              <a:ln>
                <a:noFill/>
              </a:ln>
              <a:solidFill>
                <a:srgbClr val="2C2C2C"/>
              </a:solidFill>
              <a:effectLst/>
              <a:latin typeface="Arial" panose="020B060402020202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5" name="Rectangle 2">
            <a:extLst>
              <a:ext uri="{FF2B5EF4-FFF2-40B4-BE49-F238E27FC236}">
                <a16:creationId xmlns:a16="http://schemas.microsoft.com/office/drawing/2014/main" xmlns="" id="{F93FB65A-E04C-4345-9A70-A7018008770A}"/>
              </a:ext>
            </a:extLst>
          </p:cNvPr>
          <p:cNvSpPr>
            <a:spLocks noChangeArrowheads="1"/>
          </p:cNvSpPr>
          <p:nvPr/>
        </p:nvSpPr>
        <p:spPr bwMode="auto">
          <a:xfrm>
            <a:off x="8810565" y="4910194"/>
            <a:ext cx="2910335" cy="1846659"/>
          </a:xfrm>
          <a:prstGeom prst="rect">
            <a:avLst/>
          </a:prstGeom>
          <a:ln/>
        </p:spPr>
        <p:style>
          <a:lnRef idx="1">
            <a:schemeClr val="accent6"/>
          </a:lnRef>
          <a:fillRef idx="2">
            <a:schemeClr val="accent6"/>
          </a:fillRef>
          <a:effectRef idx="1">
            <a:schemeClr val="accent6"/>
          </a:effectRef>
          <a:fontRef idx="minor">
            <a:schemeClr val="dk1"/>
          </a:fontRef>
        </p:style>
        <p:txBody>
          <a:bodyPr vert="horz" wrap="squar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ctr" latinLnBrk="0" hangingPunct="0">
              <a:lnSpc>
                <a:spcPct val="100000"/>
              </a:lnSpc>
              <a:spcBef>
                <a:spcPct val="0"/>
              </a:spcBef>
              <a:spcAft>
                <a:spcPct val="0"/>
              </a:spcAft>
              <a:buClrTx/>
              <a:buSzTx/>
              <a:buFontTx/>
              <a:buNone/>
              <a:tabLst/>
            </a:pPr>
            <a:r>
              <a:rPr kumimoji="0" lang="en-US" altLang="en-US" sz="2400" b="1" i="0" u="none" strike="noStrike" cap="none" normalizeH="0" baseline="0" dirty="0">
                <a:ln>
                  <a:noFill/>
                </a:ln>
                <a:solidFill>
                  <a:srgbClr val="003580"/>
                </a:solidFill>
                <a:effectLst/>
                <a:latin typeface="BlinkMacSystemFont"/>
              </a:rPr>
              <a:t>Very good </a:t>
            </a:r>
            <a:r>
              <a:rPr kumimoji="0" lang="en-US" altLang="en-US" sz="2400" b="0" i="0" u="none" strike="noStrike" cap="none" normalizeH="0" baseline="0" dirty="0">
                <a:ln>
                  <a:noFill/>
                </a:ln>
                <a:solidFill>
                  <a:srgbClr val="666666"/>
                </a:solidFill>
                <a:effectLst/>
                <a:latin typeface="BlinkMacSystemFont"/>
              </a:rPr>
              <a:t>452 reviews </a:t>
            </a:r>
            <a:endParaRPr kumimoji="0" lang="en-US" altLang="en-US" sz="2400" b="0" i="0" u="none" strike="noStrike" cap="none" normalizeH="0" baseline="0" dirty="0">
              <a:ln>
                <a:noFill/>
              </a:ln>
              <a:solidFill>
                <a:schemeClr val="tx1"/>
              </a:solidFill>
              <a:effectLst/>
            </a:endParaRPr>
          </a:p>
          <a:p>
            <a:pPr marL="0" marR="0" lvl="0" indent="0" algn="l" defTabSz="914400" rtl="0" eaLnBrk="0" fontAlgn="t" latinLnBrk="0" hangingPunct="0">
              <a:lnSpc>
                <a:spcPct val="100000"/>
              </a:lnSpc>
              <a:spcBef>
                <a:spcPct val="0"/>
              </a:spcBef>
              <a:spcAft>
                <a:spcPct val="0"/>
              </a:spcAft>
              <a:buClrTx/>
              <a:buSzTx/>
              <a:buFontTx/>
              <a:buChar char="•"/>
              <a:tabLst/>
            </a:pPr>
            <a:r>
              <a:rPr kumimoji="0" lang="en-US" altLang="en-US" sz="2400" b="0" i="0" u="none" strike="noStrike" cap="none" normalizeH="0" baseline="0" dirty="0">
                <a:ln>
                  <a:noFill/>
                </a:ln>
                <a:solidFill>
                  <a:srgbClr val="383838"/>
                </a:solidFill>
                <a:effectLst/>
                <a:latin typeface="BlinkMacSystemFont"/>
              </a:rPr>
              <a:t>Staff-</a:t>
            </a:r>
            <a:r>
              <a:rPr kumimoji="0" lang="en-US" altLang="en-US" sz="2400" b="0" i="0" u="none" strike="noStrike" cap="none" normalizeH="0" baseline="0" dirty="0">
                <a:ln>
                  <a:noFill/>
                </a:ln>
                <a:solidFill>
                  <a:srgbClr val="707070"/>
                </a:solidFill>
                <a:effectLst/>
                <a:latin typeface="BlinkMacSystemFont"/>
              </a:rPr>
              <a:t>8.6</a:t>
            </a:r>
            <a:r>
              <a:rPr kumimoji="0" lang="en-US" altLang="en-US" sz="2400" b="0" i="0" u="none" strike="noStrike" cap="none" normalizeH="0" baseline="0" dirty="0">
                <a:ln>
                  <a:noFill/>
                </a:ln>
                <a:solidFill>
                  <a:srgbClr val="383838"/>
                </a:solidFill>
                <a:effectLst/>
                <a:latin typeface="BlinkMacSystemFont"/>
              </a:rPr>
              <a:t> </a:t>
            </a:r>
          </a:p>
          <a:p>
            <a:pPr marL="0" marR="0" lvl="0" indent="0" algn="l" defTabSz="914400" rtl="0" eaLnBrk="0" fontAlgn="t" latinLnBrk="0" hangingPunct="0">
              <a:lnSpc>
                <a:spcPct val="100000"/>
              </a:lnSpc>
              <a:spcBef>
                <a:spcPct val="0"/>
              </a:spcBef>
              <a:spcAft>
                <a:spcPct val="0"/>
              </a:spcAft>
              <a:buClrTx/>
              <a:buSzTx/>
              <a:buFontTx/>
              <a:buChar char="•"/>
              <a:tabLst/>
            </a:pPr>
            <a:r>
              <a:rPr kumimoji="0" lang="en-US" altLang="en-US" sz="2400" b="0" i="0" u="none" strike="noStrike" cap="none" normalizeH="0" baseline="0" dirty="0">
                <a:ln>
                  <a:noFill/>
                </a:ln>
                <a:solidFill>
                  <a:srgbClr val="383838"/>
                </a:solidFill>
                <a:effectLst/>
                <a:latin typeface="BlinkMacSystemFont"/>
              </a:rPr>
              <a:t>Facilities-</a:t>
            </a:r>
            <a:r>
              <a:rPr kumimoji="0" lang="en-US" altLang="en-US" sz="2400" b="0" i="0" u="none" strike="noStrike" cap="none" normalizeH="0" baseline="0" dirty="0">
                <a:ln>
                  <a:noFill/>
                </a:ln>
                <a:solidFill>
                  <a:srgbClr val="707070"/>
                </a:solidFill>
                <a:effectLst/>
                <a:latin typeface="BlinkMacSystemFont"/>
              </a:rPr>
              <a:t>7.9</a:t>
            </a:r>
            <a:r>
              <a:rPr kumimoji="0" lang="en-US" altLang="en-US" sz="2400" b="0" i="0" u="none" strike="noStrike" cap="none" normalizeH="0" baseline="0" dirty="0">
                <a:ln>
                  <a:noFill/>
                </a:ln>
                <a:solidFill>
                  <a:srgbClr val="383838"/>
                </a:solidFill>
                <a:effectLst/>
                <a:latin typeface="BlinkMacSystemFont"/>
              </a:rPr>
              <a:t> </a:t>
            </a:r>
          </a:p>
          <a:p>
            <a:pPr defTabSz="914400" fontAlgn="t">
              <a:buFontTx/>
              <a:buChar char="•"/>
            </a:pPr>
            <a:r>
              <a:rPr kumimoji="0" lang="en-US" altLang="en-US" sz="2400" b="0" i="0" u="none" strike="noStrike" cap="none" normalizeH="0" baseline="0" dirty="0">
                <a:ln>
                  <a:noFill/>
                </a:ln>
                <a:solidFill>
                  <a:srgbClr val="383838"/>
                </a:solidFill>
                <a:effectLst/>
                <a:latin typeface="BlinkMacSystemFont"/>
              </a:rPr>
              <a:t>Cleanliness-</a:t>
            </a:r>
            <a:r>
              <a:rPr kumimoji="0" lang="en-US" altLang="en-US" sz="2400" b="0" i="0" u="none" strike="noStrike" cap="none" normalizeH="0" baseline="0" dirty="0">
                <a:ln>
                  <a:noFill/>
                </a:ln>
                <a:solidFill>
                  <a:srgbClr val="707070"/>
                </a:solidFill>
                <a:effectLst/>
                <a:latin typeface="BlinkMacSystemFont"/>
              </a:rPr>
              <a:t>8.1</a:t>
            </a:r>
            <a:r>
              <a:rPr kumimoji="0" lang="en-US" altLang="en-US" sz="2400" b="0" i="0" u="none" strike="noStrike" cap="none" normalizeH="0" baseline="0" dirty="0">
                <a:ln>
                  <a:noFill/>
                </a:ln>
                <a:solidFill>
                  <a:srgbClr val="383838"/>
                </a:solidFill>
                <a:effectLst/>
                <a:latin typeface="BlinkMacSystemFont"/>
              </a:rPr>
              <a:t> </a:t>
            </a:r>
          </a:p>
          <a:p>
            <a:pPr marL="0" marR="0" lvl="0" indent="0" algn="l" defTabSz="914400" rtl="0" eaLnBrk="0" fontAlgn="t" latinLnBrk="0" hangingPunct="0">
              <a:lnSpc>
                <a:spcPct val="100000"/>
              </a:lnSpc>
              <a:spcBef>
                <a:spcPct val="0"/>
              </a:spcBef>
              <a:spcAft>
                <a:spcPct val="0"/>
              </a:spcAft>
              <a:buClrTx/>
              <a:buSzTx/>
              <a:buFontTx/>
              <a:buChar char="•"/>
              <a:tabLst/>
            </a:pPr>
            <a:r>
              <a:rPr kumimoji="0" lang="en-US" altLang="en-US" sz="2400" b="0" i="0" u="none" strike="noStrike" cap="none" normalizeH="0" baseline="0" dirty="0">
                <a:ln>
                  <a:noFill/>
                </a:ln>
                <a:solidFill>
                  <a:srgbClr val="383838"/>
                </a:solidFill>
                <a:effectLst/>
                <a:latin typeface="BlinkMacSystemFont"/>
              </a:rPr>
              <a:t>Comfort-</a:t>
            </a:r>
            <a:r>
              <a:rPr kumimoji="0" lang="en-US" altLang="en-US" sz="2400" b="0" i="0" u="none" strike="noStrike" cap="none" normalizeH="0" baseline="0" dirty="0">
                <a:ln>
                  <a:noFill/>
                </a:ln>
                <a:solidFill>
                  <a:srgbClr val="707070"/>
                </a:solidFill>
                <a:effectLst/>
                <a:latin typeface="BlinkMacSystemFont"/>
              </a:rPr>
              <a:t>8.2</a:t>
            </a:r>
            <a:endParaRPr kumimoji="0" lang="en-US" altLang="en-US" sz="2400" b="0" i="0" u="none" strike="noStrike" cap="none" normalizeH="0" baseline="0" dirty="0">
              <a:ln>
                <a:noFill/>
              </a:ln>
              <a:solidFill>
                <a:schemeClr val="tx1"/>
              </a:solidFill>
              <a:effectLst/>
              <a:latin typeface="Arial" panose="020B0604020202020204" pitchFamily="34" charset="0"/>
            </a:endParaRPr>
          </a:p>
        </p:txBody>
      </p:sp>
      <p:sp>
        <p:nvSpPr>
          <p:cNvPr id="7" name="Rectangle 6">
            <a:extLst>
              <a:ext uri="{FF2B5EF4-FFF2-40B4-BE49-F238E27FC236}">
                <a16:creationId xmlns:a16="http://schemas.microsoft.com/office/drawing/2014/main" xmlns="" id="{87855ED4-1616-406E-8F42-91EE3FD0A9C7}"/>
              </a:ext>
            </a:extLst>
          </p:cNvPr>
          <p:cNvSpPr/>
          <p:nvPr/>
        </p:nvSpPr>
        <p:spPr>
          <a:xfrm>
            <a:off x="7817937" y="2324871"/>
            <a:ext cx="4589767" cy="2585323"/>
          </a:xfrm>
          <a:prstGeom prst="rect">
            <a:avLst/>
          </a:prstGeom>
        </p:spPr>
        <p:txBody>
          <a:bodyPr wrap="square">
            <a:spAutoFit/>
          </a:bodyPr>
          <a:lstStyle/>
          <a:p>
            <a:r>
              <a:rPr lang="en-GB" dirty="0"/>
              <a:t>A positive feedback about The Rockingham Forest Hotel says: </a:t>
            </a:r>
            <a:r>
              <a:rPr lang="en-GB" b="1" dirty="0"/>
              <a:t>Myself and my wife we came for food at the hotel on Friday night, we were amazed by the food standard, 5*. We will be back and we hope the chef keep on pushing on this standard and quality of dishes! We will be back! Thank you very much!”</a:t>
            </a:r>
          </a:p>
        </p:txBody>
      </p:sp>
      <p:pic>
        <p:nvPicPr>
          <p:cNvPr id="8" name="Picture 7">
            <a:extLst>
              <a:ext uri="{FF2B5EF4-FFF2-40B4-BE49-F238E27FC236}">
                <a16:creationId xmlns:a16="http://schemas.microsoft.com/office/drawing/2014/main" xmlns="" id="{34AD4B2A-0F44-4CF4-B666-80CDDFBF7CD2}"/>
              </a:ext>
            </a:extLst>
          </p:cNvPr>
          <p:cNvPicPr>
            <a:picLocks noChangeAspect="1"/>
          </p:cNvPicPr>
          <p:nvPr/>
        </p:nvPicPr>
        <p:blipFill>
          <a:blip r:embed="rId2" cstate="print"/>
          <a:stretch>
            <a:fillRect/>
          </a:stretch>
        </p:blipFill>
        <p:spPr>
          <a:xfrm>
            <a:off x="3881753" y="5200650"/>
            <a:ext cx="3810000" cy="1657350"/>
          </a:xfrm>
          <a:prstGeom prst="rect">
            <a:avLst/>
          </a:prstGeom>
        </p:spPr>
      </p:pic>
      <p:pic>
        <p:nvPicPr>
          <p:cNvPr id="9" name="Picture 8">
            <a:extLst>
              <a:ext uri="{FF2B5EF4-FFF2-40B4-BE49-F238E27FC236}">
                <a16:creationId xmlns:a16="http://schemas.microsoft.com/office/drawing/2014/main" xmlns="" id="{3CB757D1-4B17-4B4F-9078-BBEE467CF502}"/>
              </a:ext>
            </a:extLst>
          </p:cNvPr>
          <p:cNvPicPr>
            <a:picLocks noChangeAspect="1"/>
          </p:cNvPicPr>
          <p:nvPr/>
        </p:nvPicPr>
        <p:blipFill>
          <a:blip r:embed="rId3" cstate="print"/>
          <a:stretch>
            <a:fillRect/>
          </a:stretch>
        </p:blipFill>
        <p:spPr>
          <a:xfrm>
            <a:off x="3532386" y="2323245"/>
            <a:ext cx="4312187" cy="2877405"/>
          </a:xfrm>
          <a:prstGeom prst="rect">
            <a:avLst/>
          </a:prstGeom>
        </p:spPr>
      </p:pic>
    </p:spTree>
    <p:extLst>
      <p:ext uri="{BB962C8B-B14F-4D97-AF65-F5344CB8AC3E}">
        <p14:creationId xmlns:p14="http://schemas.microsoft.com/office/powerpoint/2010/main" xmlns="" val="36513804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What are they known for?</a:t>
            </a:r>
          </a:p>
        </p:txBody>
      </p:sp>
      <p:sp>
        <p:nvSpPr>
          <p:cNvPr id="3" name="Content Placeholder 2"/>
          <p:cNvSpPr>
            <a:spLocks noGrp="1"/>
          </p:cNvSpPr>
          <p:nvPr>
            <p:ph idx="1"/>
          </p:nvPr>
        </p:nvSpPr>
        <p:spPr>
          <a:xfrm>
            <a:off x="3641363" y="2300748"/>
            <a:ext cx="4909273" cy="4557252"/>
          </a:xfrm>
        </p:spPr>
        <p:txBody>
          <a:bodyPr>
            <a:normAutofit/>
          </a:bodyPr>
          <a:lstStyle/>
          <a:p>
            <a:pPr>
              <a:buClr>
                <a:schemeClr val="tx1"/>
              </a:buClr>
              <a:buFont typeface="Arial" panose="020B0604020202020204" pitchFamily="34" charset="0"/>
              <a:buChar char="•"/>
            </a:pPr>
            <a:r>
              <a:rPr lang="en-US" sz="1400" dirty="0">
                <a:solidFill>
                  <a:schemeClr val="tx1"/>
                </a:solidFill>
                <a:latin typeface="Arial" panose="020B0604020202020204" pitchFamily="34" charset="0"/>
                <a:cs typeface="Arial" panose="020B0604020202020204" pitchFamily="34" charset="0"/>
              </a:rPr>
              <a:t>*** 3 Star Hotel in Corby Northamptonshire –perfect for  a short break in England.</a:t>
            </a:r>
          </a:p>
          <a:p>
            <a:pPr>
              <a:buClrTx/>
              <a:buSzPct val="101000"/>
              <a:buFont typeface="Arial" panose="020B0604020202020204" pitchFamily="34" charset="0"/>
              <a:buChar char="•"/>
            </a:pPr>
            <a:r>
              <a:rPr lang="en-US" sz="1400" dirty="0">
                <a:solidFill>
                  <a:schemeClr val="tx1"/>
                </a:solidFill>
                <a:latin typeface="Arial" panose="020B0604020202020204" pitchFamily="34" charset="0"/>
                <a:cs typeface="Arial" panose="020B0604020202020204" pitchFamily="34" charset="0"/>
              </a:rPr>
              <a:t> This modern hotel is 4.5km from Rockingham Motor Speedway  and 1.1km drive from Rockingham castle, this meaning that it is around touristic places as well. </a:t>
            </a:r>
          </a:p>
          <a:p>
            <a:pPr>
              <a:buClrTx/>
              <a:buFont typeface="Arial" panose="020B0604020202020204" pitchFamily="34" charset="0"/>
              <a:buChar char="•"/>
            </a:pPr>
            <a:r>
              <a:rPr lang="en-US" sz="1400" dirty="0">
                <a:solidFill>
                  <a:schemeClr val="tx1"/>
                </a:solidFill>
                <a:latin typeface="Arial" panose="020B0604020202020204" pitchFamily="34" charset="0"/>
                <a:cs typeface="Arial" panose="020B0604020202020204" pitchFamily="34" charset="0"/>
              </a:rPr>
              <a:t>It is a good hotel to go to because it offers a good experience with a high level of relaxation and calamity. Therefore, the reason for coming for a stay is irrelevant because of the experience you will end up having.   </a:t>
            </a:r>
          </a:p>
          <a:p>
            <a:pPr>
              <a:buClrTx/>
              <a:buFont typeface="Arial" panose="020B0604020202020204" pitchFamily="34" charset="0"/>
              <a:buChar char="•"/>
            </a:pPr>
            <a:r>
              <a:rPr lang="en-US" sz="1400" dirty="0">
                <a:solidFill>
                  <a:schemeClr val="tx1"/>
                </a:solidFill>
                <a:latin typeface="Arial" panose="020B0604020202020204" pitchFamily="34" charset="0"/>
                <a:cs typeface="Arial" panose="020B0604020202020204" pitchFamily="34" charset="0"/>
              </a:rPr>
              <a:t>Also, next to the level of calamity they convey everyday, they are also very appreciated for the increased number of events they organize to attract as many people as possible</a:t>
            </a:r>
          </a:p>
          <a:p>
            <a:pPr>
              <a:buClrTx/>
              <a:buFont typeface="Arial" panose="020B0604020202020204" pitchFamily="34" charset="0"/>
              <a:buChar char="•"/>
            </a:pPr>
            <a:r>
              <a:rPr lang="en-US" sz="1400" dirty="0">
                <a:solidFill>
                  <a:schemeClr val="tx1"/>
                </a:solidFill>
                <a:latin typeface="Arial" panose="020B0604020202020204" pitchFamily="34" charset="0"/>
                <a:cs typeface="Arial" panose="020B0604020202020204" pitchFamily="34" charset="0"/>
              </a:rPr>
              <a:t>The food, including the traditional breakfast, is one of the aspects that pushes the hotel up as well and, their food uses to be prepared with natural ingredients to offer a healthy style even if it is still fast food.</a:t>
            </a:r>
          </a:p>
          <a:p>
            <a:pPr>
              <a:buClrTx/>
              <a:buFont typeface="Arial" panose="020B0604020202020204" pitchFamily="34" charset="0"/>
              <a:buChar char="•"/>
            </a:pPr>
            <a:endParaRPr lang="en-US" sz="1400" dirty="0">
              <a:solidFill>
                <a:schemeClr val="tx1"/>
              </a:solidFill>
              <a:latin typeface="Arial" panose="020B0604020202020204" pitchFamily="34" charset="0"/>
              <a:cs typeface="Arial" panose="020B0604020202020204" pitchFamily="34" charset="0"/>
            </a:endParaRPr>
          </a:p>
          <a:p>
            <a:pPr marL="0" indent="0">
              <a:buClrTx/>
              <a:buNone/>
            </a:pPr>
            <a:endParaRPr lang="en-US" sz="1400" dirty="0">
              <a:solidFill>
                <a:schemeClr val="tx1"/>
              </a:solidFill>
            </a:endParaRPr>
          </a:p>
        </p:txBody>
      </p:sp>
      <p:pic>
        <p:nvPicPr>
          <p:cNvPr id="4" name="Picture 3">
            <a:extLst>
              <a:ext uri="{FF2B5EF4-FFF2-40B4-BE49-F238E27FC236}">
                <a16:creationId xmlns:a16="http://schemas.microsoft.com/office/drawing/2014/main" xmlns="" id="{2F7CEFF0-F9DD-49EF-821E-19CE33C51492}"/>
              </a:ext>
            </a:extLst>
          </p:cNvPr>
          <p:cNvPicPr>
            <a:picLocks noChangeAspect="1"/>
          </p:cNvPicPr>
          <p:nvPr/>
        </p:nvPicPr>
        <p:blipFill>
          <a:blip r:embed="rId2" cstate="print"/>
          <a:stretch>
            <a:fillRect/>
          </a:stretch>
        </p:blipFill>
        <p:spPr>
          <a:xfrm>
            <a:off x="8834818" y="2608989"/>
            <a:ext cx="2786911" cy="2970626"/>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pic>
        <p:nvPicPr>
          <p:cNvPr id="5" name="Picture 4">
            <a:extLst>
              <a:ext uri="{FF2B5EF4-FFF2-40B4-BE49-F238E27FC236}">
                <a16:creationId xmlns:a16="http://schemas.microsoft.com/office/drawing/2014/main" xmlns="" id="{DB99245C-31FD-4CA5-9B85-8D1041CEC96E}"/>
              </a:ext>
            </a:extLst>
          </p:cNvPr>
          <p:cNvPicPr>
            <a:picLocks noChangeAspect="1"/>
          </p:cNvPicPr>
          <p:nvPr/>
        </p:nvPicPr>
        <p:blipFill>
          <a:blip r:embed="rId3" cstate="print"/>
          <a:stretch>
            <a:fillRect/>
          </a:stretch>
        </p:blipFill>
        <p:spPr>
          <a:xfrm>
            <a:off x="434373" y="2608989"/>
            <a:ext cx="3064899" cy="3064899"/>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xmlns="" id="{309051A9-9F2F-40AC-A6A9-BE7B5E9CBE99}"/>
              </a:ext>
            </a:extLst>
          </p:cNvPr>
          <p:cNvSpPr>
            <a:spLocks noGrp="1"/>
          </p:cNvSpPr>
          <p:nvPr>
            <p:ph type="title"/>
          </p:nvPr>
        </p:nvSpPr>
        <p:spPr/>
        <p:txBody>
          <a:bodyPr/>
          <a:lstStyle/>
          <a:p>
            <a:pPr lvl="0"/>
            <a:r>
              <a:rPr lang="en-GB" b="1" u="sng">
                <a:solidFill>
                  <a:srgbClr val="EF9F8A"/>
                </a:solidFill>
              </a:rPr>
              <a:t>The Rockingham Forest Hotel’s USP</a:t>
            </a:r>
          </a:p>
        </p:txBody>
      </p:sp>
      <p:pic>
        <p:nvPicPr>
          <p:cNvPr id="3" name="Picture 2">
            <a:extLst>
              <a:ext uri="{FF2B5EF4-FFF2-40B4-BE49-F238E27FC236}">
                <a16:creationId xmlns:a16="http://schemas.microsoft.com/office/drawing/2014/main" xmlns="" id="{4C37C2FD-1EB3-4849-9D1D-DF6386DE0EAD}"/>
              </a:ext>
            </a:extLst>
          </p:cNvPr>
          <p:cNvPicPr/>
          <p:nvPr/>
        </p:nvPicPr>
        <p:blipFill>
          <a:blip r:embed="rId2" cstate="print"/>
          <a:stretch>
            <a:fillRect/>
          </a:stretch>
        </p:blipFill>
        <p:spPr>
          <a:xfrm>
            <a:off x="0" y="0"/>
            <a:ext cx="12192000" cy="6858000"/>
          </a:xfrm>
          <a:prstGeom prst="rect">
            <a:avLst/>
          </a:prstGeom>
        </p:spPr>
      </p:pic>
      <p:sp>
        <p:nvSpPr>
          <p:cNvPr id="5" name="Rectangle 4"/>
          <p:cNvSpPr/>
          <p:nvPr/>
        </p:nvSpPr>
        <p:spPr>
          <a:xfrm>
            <a:off x="7436489" y="6488668"/>
            <a:ext cx="4431021" cy="369332"/>
          </a:xfrm>
          <a:prstGeom prst="rect">
            <a:avLst/>
          </a:prstGeom>
        </p:spPr>
        <p:txBody>
          <a:bodyPr wrap="none">
            <a:spAutoFit/>
          </a:bodyPr>
          <a:lstStyle/>
          <a:p>
            <a:r>
              <a:rPr lang="en-US" dirty="0"/>
              <a:t> </a:t>
            </a:r>
            <a:r>
              <a:rPr lang="en-US" dirty="0">
                <a:solidFill>
                  <a:schemeClr val="bg1"/>
                </a:solidFill>
              </a:rPr>
              <a:t>Source: www.rockinghamforest.co.uk</a:t>
            </a:r>
            <a:endParaRPr lang="en-US" sz="1600" dirty="0">
              <a:solidFill>
                <a:schemeClr val="bg1"/>
              </a:solidFill>
            </a:endParaRPr>
          </a:p>
        </p:txBody>
      </p:sp>
    </p:spTree>
    <p:extLst>
      <p:ext uri="{BB962C8B-B14F-4D97-AF65-F5344CB8AC3E}">
        <p14:creationId xmlns:p14="http://schemas.microsoft.com/office/powerpoint/2010/main" xmlns="" val="25238317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xmlns="" id="{4091D54B-59AB-4A5E-8E9E-0421BD66D4FB}"/>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xmlns="" val="1"/>
              </p:ext>
            </p:extLst>
          </p:nvPr>
        </p:nvGrpSpPr>
        <p:grpSpPr>
          <a:xfrm>
            <a:off x="0" y="0"/>
            <a:ext cx="12192000" cy="6858000"/>
            <a:chOff x="0" y="0"/>
            <a:chExt cx="12192000" cy="6858000"/>
          </a:xfrm>
        </p:grpSpPr>
        <p:sp>
          <p:nvSpPr>
            <p:cNvPr id="10" name="Rectangle 9">
              <a:extLst>
                <a:ext uri="{FF2B5EF4-FFF2-40B4-BE49-F238E27FC236}">
                  <a16:creationId xmlns:a16="http://schemas.microsoft.com/office/drawing/2014/main" xmlns="" id="{547CE62E-FFFD-4A1F-BA78-C3B89C36FCA5}"/>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0" y="0"/>
              <a:ext cx="12192000" cy="6858000"/>
            </a:xfrm>
            <a:prstGeom prst="rect">
              <a:avLst/>
            </a:prstGeom>
            <a:blipFill>
              <a:blip r:embed="rId2" cstate="print">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Freeform 5">
              <a:extLst>
                <a:ext uri="{FF2B5EF4-FFF2-40B4-BE49-F238E27FC236}">
                  <a16:creationId xmlns:a16="http://schemas.microsoft.com/office/drawing/2014/main" xmlns="" id="{AE51FD27-6B6A-4D21-BF22-245DA9BD0B3E}"/>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xmlns=""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3" name="Rectangle 12">
            <a:extLst>
              <a:ext uri="{FF2B5EF4-FFF2-40B4-BE49-F238E27FC236}">
                <a16:creationId xmlns:a16="http://schemas.microsoft.com/office/drawing/2014/main" xmlns="" id="{B8144315-1C5A-4185-A952-25D98D303D4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5" name="Freeform 5">
            <a:extLst>
              <a:ext uri="{FF2B5EF4-FFF2-40B4-BE49-F238E27FC236}">
                <a16:creationId xmlns:a16="http://schemas.microsoft.com/office/drawing/2014/main" xmlns="" id="{11CAC6F2-0806-417B-BF5D-5AEF6195FA4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tx1"/>
          </a:solidFill>
          <a:ln>
            <a:noFill/>
          </a:ln>
        </p:spPr>
      </p:sp>
      <p:sp>
        <p:nvSpPr>
          <p:cNvPr id="17" name="Rectangle 16">
            <a:extLst>
              <a:ext uri="{FF2B5EF4-FFF2-40B4-BE49-F238E27FC236}">
                <a16:creationId xmlns:a16="http://schemas.microsoft.com/office/drawing/2014/main" xmlns="" id="{D4723B02-0AAB-4F6E-BA41-8ED99D559D9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1558413" y="582085"/>
            <a:ext cx="4537587" cy="858608"/>
          </a:xfrm>
        </p:spPr>
        <p:txBody>
          <a:bodyPr vert="horz" lIns="91440" tIns="45720" rIns="91440" bIns="45720" rtlCol="0" anchor="b">
            <a:normAutofit fontScale="90000"/>
          </a:bodyPr>
          <a:lstStyle/>
          <a:p>
            <a:r>
              <a:rPr lang="en-US" sz="5400" b="0" i="0" kern="1200" dirty="0">
                <a:solidFill>
                  <a:srgbClr val="EBEBEB"/>
                </a:solidFill>
                <a:latin typeface="+mj-lt"/>
                <a:ea typeface="+mj-ea"/>
                <a:cs typeface="+mj-cs"/>
              </a:rPr>
              <a:t>                                  </a:t>
            </a:r>
            <a:r>
              <a:rPr lang="en-US" sz="5400" b="1" i="0" u="sng" kern="1200" dirty="0">
                <a:solidFill>
                  <a:srgbClr val="EBEBEB"/>
                </a:solidFill>
                <a:latin typeface="+mj-lt"/>
                <a:ea typeface="+mj-ea"/>
                <a:cs typeface="+mj-cs"/>
              </a:rPr>
              <a:t>SWOT Analysis    </a:t>
            </a:r>
          </a:p>
        </p:txBody>
      </p:sp>
      <p:sp>
        <p:nvSpPr>
          <p:cNvPr id="4" name="Rectangle 3"/>
          <p:cNvSpPr/>
          <p:nvPr/>
        </p:nvSpPr>
        <p:spPr>
          <a:xfrm>
            <a:off x="7760979" y="6488668"/>
            <a:ext cx="4179349" cy="338554"/>
          </a:xfrm>
          <a:prstGeom prst="rect">
            <a:avLst/>
          </a:prstGeom>
        </p:spPr>
        <p:txBody>
          <a:bodyPr wrap="none">
            <a:spAutoFit/>
          </a:bodyPr>
          <a:lstStyle/>
          <a:p>
            <a:pPr>
              <a:spcAft>
                <a:spcPts val="600"/>
              </a:spcAft>
            </a:pPr>
            <a:r>
              <a:rPr lang="en-US" sz="1600" dirty="0"/>
              <a:t>     Source: www.rockinghamforest.co.uk</a:t>
            </a:r>
            <a:endParaRPr lang="en-US" sz="1600"/>
          </a:p>
        </p:txBody>
      </p:sp>
      <p:graphicFrame>
        <p:nvGraphicFramePr>
          <p:cNvPr id="3" name="Table 2"/>
          <p:cNvGraphicFramePr>
            <a:graphicFrameLocks noGrp="1"/>
          </p:cNvGraphicFramePr>
          <p:nvPr>
            <p:extLst>
              <p:ext uri="{D42A27DB-BD31-4B8C-83A1-F6EECF244321}">
                <p14:modId xmlns:p14="http://schemas.microsoft.com/office/powerpoint/2010/main" xmlns="" val="2582678388"/>
              </p:ext>
            </p:extLst>
          </p:nvPr>
        </p:nvGraphicFramePr>
        <p:xfrm>
          <a:off x="590848" y="1707276"/>
          <a:ext cx="6850962" cy="4383462"/>
        </p:xfrm>
        <a:graphic>
          <a:graphicData uri="http://schemas.openxmlformats.org/drawingml/2006/table">
            <a:tbl>
              <a:tblPr firstRow="1" bandRow="1">
                <a:tableStyleId>{5C22544A-7EE6-4342-B048-85BDC9FD1C3A}</a:tableStyleId>
              </a:tblPr>
              <a:tblGrid>
                <a:gridCol w="3425372">
                  <a:extLst>
                    <a:ext uri="{9D8B030D-6E8A-4147-A177-3AD203B41FA5}">
                      <a16:colId xmlns:a16="http://schemas.microsoft.com/office/drawing/2014/main" xmlns="" val="20000"/>
                    </a:ext>
                  </a:extLst>
                </a:gridCol>
                <a:gridCol w="3425590">
                  <a:extLst>
                    <a:ext uri="{9D8B030D-6E8A-4147-A177-3AD203B41FA5}">
                      <a16:colId xmlns:a16="http://schemas.microsoft.com/office/drawing/2014/main" xmlns="" val="20001"/>
                    </a:ext>
                  </a:extLst>
                </a:gridCol>
              </a:tblGrid>
              <a:tr h="2703141">
                <a:tc>
                  <a:txBody>
                    <a:bodyPr/>
                    <a:lstStyle/>
                    <a:p>
                      <a:pPr algn="ctr"/>
                      <a:r>
                        <a:rPr lang="en-US" sz="1500" b="1" i="1" u="none"/>
                        <a:t>Strengths </a:t>
                      </a:r>
                    </a:p>
                    <a:p>
                      <a:pPr algn="ctr"/>
                      <a:endParaRPr lang="en-US" sz="1500"/>
                    </a:p>
                    <a:p>
                      <a:pPr algn="ctr"/>
                      <a:r>
                        <a:rPr lang="en-US" sz="1500"/>
                        <a:t>· Easy</a:t>
                      </a:r>
                      <a:r>
                        <a:rPr lang="en-US" sz="1500" baseline="0"/>
                        <a:t> access to the airport </a:t>
                      </a:r>
                    </a:p>
                    <a:p>
                      <a:pPr algn="ctr"/>
                      <a:r>
                        <a:rPr lang="en-US" sz="1500" baseline="0"/>
                        <a:t>· Can accommodate  350 guests or more</a:t>
                      </a:r>
                    </a:p>
                    <a:p>
                      <a:pPr algn="ctr"/>
                      <a:r>
                        <a:rPr lang="en-US" sz="1500" baseline="0"/>
                        <a:t>· 5 conference suites and catering for up to 400 delegates</a:t>
                      </a:r>
                    </a:p>
                    <a:p>
                      <a:pPr algn="ctr"/>
                      <a:r>
                        <a:rPr lang="en-US" sz="1500" baseline="0"/>
                        <a:t>· Romantic setting for an elegant wedding </a:t>
                      </a:r>
                    </a:p>
                    <a:p>
                      <a:pPr algn="ctr"/>
                      <a:r>
                        <a:rPr lang="en-US" sz="1500" baseline="0"/>
                        <a:t>-5 miles away from  Prior Hall Golf Course </a:t>
                      </a:r>
                      <a:endParaRPr lang="en-US" sz="1500"/>
                    </a:p>
                  </a:txBody>
                  <a:tcPr marL="77316" marR="77316" marT="38658" marB="38658"/>
                </a:tc>
                <a:tc>
                  <a:txBody>
                    <a:bodyPr/>
                    <a:lstStyle/>
                    <a:p>
                      <a:pPr algn="ctr"/>
                      <a:r>
                        <a:rPr lang="en-US" sz="1500" dirty="0"/>
                        <a:t>  </a:t>
                      </a:r>
                      <a:r>
                        <a:rPr lang="en-US" sz="1500" b="1" i="1" u="none" dirty="0"/>
                        <a:t>Weaknesses</a:t>
                      </a:r>
                    </a:p>
                    <a:p>
                      <a:pPr algn="ctr"/>
                      <a:r>
                        <a:rPr lang="en-US" sz="1500" u="sng" dirty="0"/>
                        <a:t>· No</a:t>
                      </a:r>
                      <a:r>
                        <a:rPr lang="en-US" sz="1500" u="sng" baseline="0" dirty="0"/>
                        <a:t> lifts</a:t>
                      </a:r>
                    </a:p>
                    <a:p>
                      <a:pPr algn="ctr"/>
                      <a:r>
                        <a:rPr lang="en-US" sz="1500" u="sng" baseline="0" dirty="0"/>
                        <a:t>· No SPA</a:t>
                      </a:r>
                    </a:p>
                    <a:p>
                      <a:pPr algn="ctr"/>
                      <a:r>
                        <a:rPr lang="en-US" sz="1500" u="sng" baseline="0" dirty="0"/>
                        <a:t>· No GYM</a:t>
                      </a:r>
                    </a:p>
                    <a:p>
                      <a:pPr algn="ctr"/>
                      <a:r>
                        <a:rPr lang="en-US" sz="1500" u="sng" baseline="0" dirty="0"/>
                        <a:t>· No activities for family with kids</a:t>
                      </a:r>
                    </a:p>
                    <a:p>
                      <a:pPr algn="ctr"/>
                      <a:endParaRPr lang="en-US" sz="1500" u="sng" dirty="0"/>
                    </a:p>
                  </a:txBody>
                  <a:tcPr marL="77316" marR="77316" marT="38658" marB="38658"/>
                </a:tc>
                <a:extLst>
                  <a:ext uri="{0D108BD9-81ED-4DB2-BD59-A6C34878D82A}">
                    <a16:rowId xmlns:a16="http://schemas.microsoft.com/office/drawing/2014/main" xmlns="" val="10000"/>
                  </a:ext>
                </a:extLst>
              </a:tr>
              <a:tr h="1680321">
                <a:tc>
                  <a:txBody>
                    <a:bodyPr/>
                    <a:lstStyle/>
                    <a:p>
                      <a:pPr algn="ctr"/>
                      <a:r>
                        <a:rPr lang="en-US" sz="1500" b="1" i="1"/>
                        <a:t>Opportunities</a:t>
                      </a:r>
                      <a:r>
                        <a:rPr lang="en-US" sz="1500" b="1" i="1" baseline="0"/>
                        <a:t> </a:t>
                      </a:r>
                    </a:p>
                    <a:p>
                      <a:pPr algn="ctr"/>
                      <a:r>
                        <a:rPr lang="en-US" sz="1500" b="1" i="1" baseline="0"/>
                        <a:t>· to build up a gym , spa design plan</a:t>
                      </a:r>
                    </a:p>
                    <a:p>
                      <a:pPr algn="ctr"/>
                      <a:r>
                        <a:rPr lang="en-US" sz="1500" b="1" i="1" baseline="0"/>
                        <a:t>· to employ trained staff  to do activities with kids</a:t>
                      </a:r>
                    </a:p>
                    <a:p>
                      <a:pPr algn="ctr"/>
                      <a:r>
                        <a:rPr lang="en-US" sz="1500" b="1" i="1" baseline="0"/>
                        <a:t>· to install a lift </a:t>
                      </a:r>
                    </a:p>
                    <a:p>
                      <a:pPr algn="ctr"/>
                      <a:endParaRPr lang="en-US" sz="1500" b="1" i="1"/>
                    </a:p>
                  </a:txBody>
                  <a:tcPr marL="77316" marR="77316" marT="38658" marB="38658"/>
                </a:tc>
                <a:tc>
                  <a:txBody>
                    <a:bodyPr/>
                    <a:lstStyle/>
                    <a:p>
                      <a:pPr algn="ctr"/>
                      <a:r>
                        <a:rPr lang="en-US" sz="1500" b="1" i="1" u="none" dirty="0"/>
                        <a:t>Threats</a:t>
                      </a:r>
                    </a:p>
                    <a:p>
                      <a:pPr algn="ctr"/>
                      <a:r>
                        <a:rPr lang="en-US" sz="1500" b="1" i="1" u="none" dirty="0"/>
                        <a:t>·  Competition with Hotel Hampton by Hilton and Premier Inn</a:t>
                      </a:r>
                    </a:p>
                    <a:p>
                      <a:pPr algn="ctr"/>
                      <a:r>
                        <a:rPr lang="en-US" sz="1500" b="1" i="1" u="none" baseline="0" dirty="0"/>
                        <a:t>-Future financial difficulties due to competition</a:t>
                      </a:r>
                    </a:p>
                    <a:p>
                      <a:pPr algn="ctr"/>
                      <a:endParaRPr lang="en-US" sz="1500" b="1" i="1" u="none" dirty="0"/>
                    </a:p>
                  </a:txBody>
                  <a:tcPr marL="77316" marR="77316" marT="38658" marB="38658"/>
                </a:tc>
                <a:extLst>
                  <a:ext uri="{0D108BD9-81ED-4DB2-BD59-A6C34878D82A}">
                    <a16:rowId xmlns:a16="http://schemas.microsoft.com/office/drawing/2014/main" xmlns="" val="10001"/>
                  </a:ext>
                </a:extLst>
              </a:tr>
            </a:tbl>
          </a:graphicData>
        </a:graphic>
      </p:graphicFrame>
      <p:pic>
        <p:nvPicPr>
          <p:cNvPr id="1026" name="Picture 2" descr="Imagini pentru SWOT HOTELS">
            <a:extLst>
              <a:ext uri="{FF2B5EF4-FFF2-40B4-BE49-F238E27FC236}">
                <a16:creationId xmlns:a16="http://schemas.microsoft.com/office/drawing/2014/main" xmlns="" id="{BAAB1089-076A-4EFD-9924-CD2ED17ACBC6}"/>
              </a:ext>
            </a:extLst>
          </p:cNvPr>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7466351" y="582085"/>
            <a:ext cx="4274517" cy="2386198"/>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cSld>
  <p:clrMapOvr>
    <a:overrideClrMapping bg1="dk1" tx1="lt1" bg2="dk2" tx2="lt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0" name="Group 9">
            <a:extLst>
              <a:ext uri="{FF2B5EF4-FFF2-40B4-BE49-F238E27FC236}">
                <a16:creationId xmlns:a16="http://schemas.microsoft.com/office/drawing/2014/main" xmlns="" id="{4091D54B-59AB-4A5E-8E9E-0421BD66D4FB}"/>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xmlns="" val="1"/>
              </p:ext>
            </p:extLst>
          </p:nvPr>
        </p:nvGrpSpPr>
        <p:grpSpPr>
          <a:xfrm>
            <a:off x="0" y="0"/>
            <a:ext cx="12192000" cy="6858000"/>
            <a:chOff x="0" y="0"/>
            <a:chExt cx="12192000" cy="6858000"/>
          </a:xfrm>
        </p:grpSpPr>
        <p:sp>
          <p:nvSpPr>
            <p:cNvPr id="11" name="Rectangle 10">
              <a:extLst>
                <a:ext uri="{FF2B5EF4-FFF2-40B4-BE49-F238E27FC236}">
                  <a16:creationId xmlns:a16="http://schemas.microsoft.com/office/drawing/2014/main" xmlns="" id="{547CE62E-FFFD-4A1F-BA78-C3B89C36FCA5}"/>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0" y="0"/>
              <a:ext cx="12192000" cy="6858000"/>
            </a:xfrm>
            <a:prstGeom prst="rect">
              <a:avLst/>
            </a:prstGeom>
            <a:blipFill>
              <a:blip r:embed="rId2" cstate="print">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Freeform 5">
              <a:extLst>
                <a:ext uri="{FF2B5EF4-FFF2-40B4-BE49-F238E27FC236}">
                  <a16:creationId xmlns:a16="http://schemas.microsoft.com/office/drawing/2014/main" xmlns="" id="{AE51FD27-6B6A-4D21-BF22-245DA9BD0B3E}"/>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xmlns=""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1" name="Rectangle 13">
            <a:extLst>
              <a:ext uri="{FF2B5EF4-FFF2-40B4-BE49-F238E27FC236}">
                <a16:creationId xmlns:a16="http://schemas.microsoft.com/office/drawing/2014/main" xmlns="" id="{B8144315-1C5A-4185-A952-25D98D303D4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2" name="Freeform 5">
            <a:extLst>
              <a:ext uri="{FF2B5EF4-FFF2-40B4-BE49-F238E27FC236}">
                <a16:creationId xmlns:a16="http://schemas.microsoft.com/office/drawing/2014/main" xmlns="" id="{11CAC6F2-0806-417B-BF5D-5AEF6195FA4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tx1"/>
          </a:solidFill>
          <a:ln>
            <a:noFill/>
          </a:ln>
        </p:spPr>
      </p:sp>
      <p:sp>
        <p:nvSpPr>
          <p:cNvPr id="23" name="Rectangle 17">
            <a:extLst>
              <a:ext uri="{FF2B5EF4-FFF2-40B4-BE49-F238E27FC236}">
                <a16:creationId xmlns:a16="http://schemas.microsoft.com/office/drawing/2014/main" xmlns="" id="{D4723B02-0AAB-4F6E-BA41-8ED99D559D9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xmlns="" id="{CF9DC395-D06F-423D-9F1F-905815B64C4D}"/>
              </a:ext>
            </a:extLst>
          </p:cNvPr>
          <p:cNvSpPr>
            <a:spLocks noGrp="1"/>
          </p:cNvSpPr>
          <p:nvPr>
            <p:ph type="title"/>
          </p:nvPr>
        </p:nvSpPr>
        <p:spPr>
          <a:xfrm>
            <a:off x="571500" y="440978"/>
            <a:ext cx="8957511" cy="702022"/>
          </a:xfrm>
        </p:spPr>
        <p:txBody>
          <a:bodyPr vert="horz" lIns="91440" tIns="45720" rIns="91440" bIns="45720" rtlCol="0" anchor="b">
            <a:normAutofit/>
          </a:bodyPr>
          <a:lstStyle/>
          <a:p>
            <a:pPr>
              <a:lnSpc>
                <a:spcPct val="90000"/>
              </a:lnSpc>
            </a:pPr>
            <a:r>
              <a:rPr lang="en-US" sz="4000" b="0" i="0" u="sng" kern="1200" dirty="0">
                <a:solidFill>
                  <a:srgbClr val="EBEBEB"/>
                </a:solidFill>
                <a:latin typeface="+mj-lt"/>
                <a:ea typeface="+mj-ea"/>
                <a:cs typeface="+mj-cs"/>
              </a:rPr>
              <a:t>Market segments (Guest Services)</a:t>
            </a:r>
          </a:p>
        </p:txBody>
      </p:sp>
      <p:graphicFrame>
        <p:nvGraphicFramePr>
          <p:cNvPr id="5" name="Table 5">
            <a:extLst>
              <a:ext uri="{FF2B5EF4-FFF2-40B4-BE49-F238E27FC236}">
                <a16:creationId xmlns:a16="http://schemas.microsoft.com/office/drawing/2014/main" xmlns="" id="{53C859E8-8BBD-4A5A-8680-47D54B264025}"/>
              </a:ext>
            </a:extLst>
          </p:cNvPr>
          <p:cNvGraphicFramePr>
            <a:graphicFrameLocks noGrp="1"/>
          </p:cNvGraphicFramePr>
          <p:nvPr>
            <p:extLst>
              <p:ext uri="{D42A27DB-BD31-4B8C-83A1-F6EECF244321}">
                <p14:modId xmlns:p14="http://schemas.microsoft.com/office/powerpoint/2010/main" xmlns="" val="1199281493"/>
              </p:ext>
            </p:extLst>
          </p:nvPr>
        </p:nvGraphicFramePr>
        <p:xfrm>
          <a:off x="571500" y="1158419"/>
          <a:ext cx="8020050" cy="5184805"/>
        </p:xfrm>
        <a:graphic>
          <a:graphicData uri="http://schemas.openxmlformats.org/drawingml/2006/table">
            <a:tbl>
              <a:tblPr firstRow="1" bandRow="1">
                <a:tableStyleId>{638B1855-1B75-4FBE-930C-398BA8C253C6}</a:tableStyleId>
              </a:tblPr>
              <a:tblGrid>
                <a:gridCol w="2208420">
                  <a:extLst>
                    <a:ext uri="{9D8B030D-6E8A-4147-A177-3AD203B41FA5}">
                      <a16:colId xmlns:a16="http://schemas.microsoft.com/office/drawing/2014/main" xmlns="" val="3271818184"/>
                    </a:ext>
                  </a:extLst>
                </a:gridCol>
                <a:gridCol w="1850781">
                  <a:extLst>
                    <a:ext uri="{9D8B030D-6E8A-4147-A177-3AD203B41FA5}">
                      <a16:colId xmlns:a16="http://schemas.microsoft.com/office/drawing/2014/main" xmlns="" val="3088089770"/>
                    </a:ext>
                  </a:extLst>
                </a:gridCol>
                <a:gridCol w="1430555">
                  <a:extLst>
                    <a:ext uri="{9D8B030D-6E8A-4147-A177-3AD203B41FA5}">
                      <a16:colId xmlns:a16="http://schemas.microsoft.com/office/drawing/2014/main" xmlns="" val="214265955"/>
                    </a:ext>
                  </a:extLst>
                </a:gridCol>
                <a:gridCol w="2530294">
                  <a:extLst>
                    <a:ext uri="{9D8B030D-6E8A-4147-A177-3AD203B41FA5}">
                      <a16:colId xmlns:a16="http://schemas.microsoft.com/office/drawing/2014/main" xmlns="" val="1589095287"/>
                    </a:ext>
                  </a:extLst>
                </a:gridCol>
              </a:tblGrid>
              <a:tr h="616579">
                <a:tc>
                  <a:txBody>
                    <a:bodyPr/>
                    <a:lstStyle/>
                    <a:p>
                      <a:r>
                        <a:rPr lang="en-GB" sz="1700" dirty="0"/>
                        <a:t>Cultural Factors</a:t>
                      </a:r>
                    </a:p>
                  </a:txBody>
                  <a:tcPr marL="87666" marR="87666" marT="43833" marB="438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GB" sz="1700" dirty="0"/>
                        <a:t>Social Factors </a:t>
                      </a:r>
                    </a:p>
                  </a:txBody>
                  <a:tcPr marL="87666" marR="87666" marT="43833" marB="438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700"/>
                        <a:t>Psychological Factors</a:t>
                      </a:r>
                    </a:p>
                  </a:txBody>
                  <a:tcPr marL="87666" marR="87666" marT="43833" marB="438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r>
                        <a:rPr lang="en-GB" sz="1700" dirty="0"/>
                        <a:t>Personal Factors </a:t>
                      </a:r>
                    </a:p>
                  </a:txBody>
                  <a:tcPr marL="87666" marR="87666" marT="43833" marB="438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438913756"/>
                  </a:ext>
                </a:extLst>
              </a:tr>
              <a:tr h="4485993">
                <a:tc>
                  <a:txBody>
                    <a:bodyPr/>
                    <a:lstStyle/>
                    <a:p>
                      <a:pPr marL="228600" indent="-228600">
                        <a:buAutoNum type="alphaLcParenR"/>
                      </a:pPr>
                      <a:r>
                        <a:rPr lang="en-GB" sz="1200" b="1" dirty="0">
                          <a:solidFill>
                            <a:schemeClr val="accent1"/>
                          </a:solidFill>
                        </a:rPr>
                        <a:t>Cu</a:t>
                      </a:r>
                      <a:r>
                        <a:rPr lang="en-GB" sz="1400" b="1" dirty="0">
                          <a:solidFill>
                            <a:schemeClr val="accent1"/>
                          </a:solidFill>
                        </a:rPr>
                        <a:t>lture</a:t>
                      </a:r>
                      <a:r>
                        <a:rPr lang="en-GB" sz="1400" dirty="0">
                          <a:solidFill>
                            <a:schemeClr val="accent5">
                              <a:lumMod val="50000"/>
                            </a:schemeClr>
                          </a:solidFill>
                        </a:rPr>
                        <a:t>- Is a basic term that uncovers a person’s wants and behaviour.  </a:t>
                      </a:r>
                    </a:p>
                    <a:p>
                      <a:pPr marL="228600" indent="-228600">
                        <a:buAutoNum type="alphaLcParenR"/>
                      </a:pPr>
                      <a:r>
                        <a:rPr lang="en-GB" sz="1400" b="1" dirty="0">
                          <a:solidFill>
                            <a:schemeClr val="accent1"/>
                          </a:solidFill>
                        </a:rPr>
                        <a:t>Subculture</a:t>
                      </a:r>
                      <a:r>
                        <a:rPr lang="en-GB" sz="1400" dirty="0">
                          <a:solidFill>
                            <a:schemeClr val="accent5">
                              <a:lumMod val="50000"/>
                            </a:schemeClr>
                          </a:solidFill>
                        </a:rPr>
                        <a:t>-Is a smaller group from a culture. This group being based on common experiences.  </a:t>
                      </a:r>
                    </a:p>
                    <a:p>
                      <a:pPr marL="228600" indent="-228600">
                        <a:buAutoNum type="alphaLcParenR"/>
                      </a:pPr>
                      <a:r>
                        <a:rPr lang="en-GB" sz="1400" b="1" dirty="0">
                          <a:solidFill>
                            <a:schemeClr val="accent1"/>
                          </a:solidFill>
                        </a:rPr>
                        <a:t>Social </a:t>
                      </a:r>
                      <a:r>
                        <a:rPr lang="en-GB" sz="1400" b="1" dirty="0">
                          <a:solidFill>
                            <a:schemeClr val="accent1">
                              <a:lumMod val="75000"/>
                            </a:schemeClr>
                          </a:solidFill>
                        </a:rPr>
                        <a:t>Classes-</a:t>
                      </a:r>
                      <a:r>
                        <a:rPr lang="en-GB" sz="1400" b="0" dirty="0">
                          <a:solidFill>
                            <a:schemeClr val="accent5">
                              <a:lumMod val="50000"/>
                            </a:schemeClr>
                          </a:solidFill>
                        </a:rPr>
                        <a:t>Thes</a:t>
                      </a:r>
                      <a:r>
                        <a:rPr lang="en-GB" sz="1400" b="1" dirty="0">
                          <a:solidFill>
                            <a:schemeClr val="accent5">
                              <a:lumMod val="75000"/>
                            </a:schemeClr>
                          </a:solidFill>
                        </a:rPr>
                        <a:t>e</a:t>
                      </a:r>
                      <a:r>
                        <a:rPr lang="en-GB" sz="1400" b="1" dirty="0">
                          <a:solidFill>
                            <a:schemeClr val="accent1"/>
                          </a:solidFill>
                        </a:rPr>
                        <a:t> </a:t>
                      </a:r>
                      <a:r>
                        <a:rPr lang="en-GB" sz="1400" dirty="0">
                          <a:solidFill>
                            <a:schemeClr val="accent5">
                              <a:lumMod val="50000"/>
                            </a:schemeClr>
                          </a:solidFill>
                        </a:rPr>
                        <a:t>are divisions in society that are based on similar values, interests and behaviours. It is also based on the variety of income depending on the occupation and source of income</a:t>
                      </a:r>
                      <a:endParaRPr lang="en-GB" sz="1400" b="1" dirty="0">
                        <a:solidFill>
                          <a:schemeClr val="accent5">
                            <a:lumMod val="50000"/>
                          </a:schemeClr>
                        </a:solidFill>
                      </a:endParaRPr>
                    </a:p>
                  </a:txBody>
                  <a:tcPr marL="87666" marR="87666" marT="43833" marB="43833">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solidFill>
                      <a:schemeClr val="tx2">
                        <a:lumMod val="40000"/>
                        <a:lumOff val="60000"/>
                        <a:alpha val="20000"/>
                      </a:schemeClr>
                    </a:solidFill>
                  </a:tcPr>
                </a:tc>
                <a:tc>
                  <a:txBody>
                    <a:bodyPr/>
                    <a:lstStyle/>
                    <a:p>
                      <a:pPr marL="342900" indent="-342900">
                        <a:buAutoNum type="alphaLcParenR"/>
                      </a:pPr>
                      <a:r>
                        <a:rPr lang="en-GB" sz="1400" b="1" dirty="0">
                          <a:solidFill>
                            <a:schemeClr val="accent1">
                              <a:lumMod val="75000"/>
                            </a:schemeClr>
                          </a:solidFill>
                        </a:rPr>
                        <a:t>Reference Groups</a:t>
                      </a:r>
                      <a:r>
                        <a:rPr lang="en-GB" sz="1400" b="0" dirty="0">
                          <a:solidFill>
                            <a:schemeClr val="accent5">
                              <a:lumMod val="50000"/>
                            </a:schemeClr>
                          </a:solidFill>
                        </a:rPr>
                        <a:t>-Are groups that are acting face to face. </a:t>
                      </a:r>
                      <a:endParaRPr lang="en-GB" sz="1400" b="1" dirty="0">
                        <a:solidFill>
                          <a:schemeClr val="accent1">
                            <a:lumMod val="75000"/>
                          </a:schemeClr>
                        </a:solidFill>
                      </a:endParaRPr>
                    </a:p>
                    <a:p>
                      <a:pPr marL="342900" indent="-342900">
                        <a:buAutoNum type="alphaLcParenR"/>
                      </a:pPr>
                      <a:r>
                        <a:rPr lang="en-GB" sz="1400" b="1" dirty="0">
                          <a:solidFill>
                            <a:schemeClr val="accent1">
                              <a:lumMod val="75000"/>
                            </a:schemeClr>
                          </a:solidFill>
                        </a:rPr>
                        <a:t>Family</a:t>
                      </a:r>
                      <a:r>
                        <a:rPr lang="en-GB" sz="1400" b="0" dirty="0">
                          <a:solidFill>
                            <a:schemeClr val="accent5">
                              <a:lumMod val="50000"/>
                            </a:schemeClr>
                          </a:solidFill>
                        </a:rPr>
                        <a:t>-In an society the family has an huge impact over the consumers decisions. </a:t>
                      </a:r>
                      <a:endParaRPr lang="en-GB" sz="1400" b="1" dirty="0">
                        <a:solidFill>
                          <a:schemeClr val="accent1">
                            <a:lumMod val="75000"/>
                          </a:schemeClr>
                        </a:solidFill>
                      </a:endParaRPr>
                    </a:p>
                    <a:p>
                      <a:pPr marL="342900" indent="-342900">
                        <a:buAutoNum type="alphaLcParenR"/>
                      </a:pPr>
                      <a:r>
                        <a:rPr lang="en-GB" sz="1400" b="1" dirty="0">
                          <a:solidFill>
                            <a:schemeClr val="accent1">
                              <a:lumMod val="75000"/>
                            </a:schemeClr>
                          </a:solidFill>
                        </a:rPr>
                        <a:t>Roles and status</a:t>
                      </a:r>
                      <a:r>
                        <a:rPr lang="en-GB" sz="1400" b="0" dirty="0">
                          <a:solidFill>
                            <a:schemeClr val="accent5">
                              <a:lumMod val="50000"/>
                            </a:schemeClr>
                          </a:solidFill>
                        </a:rPr>
                        <a:t>-Depending on each person’s role in the society, their expectations will vary. </a:t>
                      </a:r>
                      <a:r>
                        <a:rPr lang="en-GB" sz="1400" b="1" dirty="0">
                          <a:solidFill>
                            <a:schemeClr val="accent1">
                              <a:lumMod val="75000"/>
                            </a:schemeClr>
                          </a:solidFill>
                        </a:rPr>
                        <a:t> </a:t>
                      </a:r>
                    </a:p>
                  </a:txBody>
                  <a:tcPr marL="87666" marR="87666" marT="43833" marB="438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400" b="1" dirty="0">
                          <a:solidFill>
                            <a:schemeClr val="accent2">
                              <a:lumMod val="75000"/>
                            </a:schemeClr>
                          </a:solidFill>
                        </a:rPr>
                        <a:t>a) Motivation-</a:t>
                      </a:r>
                      <a:r>
                        <a:rPr lang="en-GB" sz="1400" b="0" dirty="0">
                          <a:solidFill>
                            <a:schemeClr val="accent5">
                              <a:lumMod val="50000"/>
                            </a:schemeClr>
                          </a:solidFill>
                        </a:rPr>
                        <a:t>It creates a tension in a person’s mind to decide if they want or not something.</a:t>
                      </a:r>
                      <a:endParaRPr lang="en-GB" sz="1400" b="1" dirty="0">
                        <a:solidFill>
                          <a:schemeClr val="accent2">
                            <a:lumMod val="75000"/>
                          </a:schemeClr>
                        </a:solidFill>
                      </a:endParaRPr>
                    </a:p>
                    <a:p>
                      <a:r>
                        <a:rPr lang="en-GB" sz="1400" b="1" dirty="0">
                          <a:solidFill>
                            <a:schemeClr val="accent2">
                              <a:lumMod val="75000"/>
                            </a:schemeClr>
                          </a:solidFill>
                        </a:rPr>
                        <a:t>b) Perception-</a:t>
                      </a:r>
                      <a:r>
                        <a:rPr lang="en-GB" sz="1400" b="0" dirty="0">
                          <a:solidFill>
                            <a:schemeClr val="accent5">
                              <a:lumMod val="50000"/>
                            </a:schemeClr>
                          </a:solidFill>
                        </a:rPr>
                        <a:t>Is the concept of a person creating its own image and impression about something </a:t>
                      </a:r>
                      <a:endParaRPr lang="en-GB" sz="1400" b="1" dirty="0">
                        <a:solidFill>
                          <a:schemeClr val="accent2">
                            <a:lumMod val="75000"/>
                          </a:schemeClr>
                        </a:solidFill>
                      </a:endParaRPr>
                    </a:p>
                    <a:p>
                      <a:r>
                        <a:rPr lang="en-GB" sz="1400" b="1" dirty="0">
                          <a:solidFill>
                            <a:schemeClr val="accent2">
                              <a:lumMod val="75000"/>
                            </a:schemeClr>
                          </a:solidFill>
                        </a:rPr>
                        <a:t>c) Learning-</a:t>
                      </a:r>
                      <a:r>
                        <a:rPr lang="en-GB" sz="1400" b="0" dirty="0">
                          <a:solidFill>
                            <a:schemeClr val="accent5">
                              <a:lumMod val="50000"/>
                            </a:schemeClr>
                          </a:solidFill>
                        </a:rPr>
                        <a:t>It affects people behaviour. </a:t>
                      </a:r>
                      <a:endParaRPr lang="en-GB" sz="1400" b="1" dirty="0">
                        <a:solidFill>
                          <a:schemeClr val="accent2">
                            <a:lumMod val="75000"/>
                          </a:schemeClr>
                        </a:solidFill>
                      </a:endParaRPr>
                    </a:p>
                  </a:txBody>
                  <a:tcPr marL="87666" marR="87666" marT="43833" marB="438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marL="342900" indent="-342900">
                        <a:buAutoNum type="alphaLcParenR"/>
                      </a:pPr>
                      <a:r>
                        <a:rPr lang="en-GB" sz="1600" b="1" dirty="0">
                          <a:solidFill>
                            <a:schemeClr val="accent1">
                              <a:lumMod val="75000"/>
                            </a:schemeClr>
                          </a:solidFill>
                        </a:rPr>
                        <a:t>Ag</a:t>
                      </a:r>
                      <a:r>
                        <a:rPr lang="en-GB" sz="1400" b="1" dirty="0">
                          <a:solidFill>
                            <a:schemeClr val="accent1">
                              <a:lumMod val="75000"/>
                            </a:schemeClr>
                          </a:solidFill>
                        </a:rPr>
                        <a:t>e</a:t>
                      </a:r>
                      <a:r>
                        <a:rPr lang="en-GB" sz="1400" b="0" dirty="0">
                          <a:solidFill>
                            <a:schemeClr val="accent5">
                              <a:lumMod val="50000"/>
                            </a:schemeClr>
                          </a:solidFill>
                        </a:rPr>
                        <a:t>- The things they buy and have interest for are changing over the years</a:t>
                      </a:r>
                      <a:endParaRPr lang="en-GB" sz="1400" b="1" dirty="0">
                        <a:solidFill>
                          <a:schemeClr val="accent1">
                            <a:lumMod val="75000"/>
                          </a:schemeClr>
                        </a:solidFill>
                      </a:endParaRPr>
                    </a:p>
                    <a:p>
                      <a:pPr marL="342900" indent="-342900">
                        <a:buAutoNum type="alphaLcParenR"/>
                      </a:pPr>
                      <a:r>
                        <a:rPr lang="en-GB" sz="1400" b="1" dirty="0">
                          <a:solidFill>
                            <a:schemeClr val="accent1">
                              <a:lumMod val="75000"/>
                            </a:schemeClr>
                          </a:solidFill>
                        </a:rPr>
                        <a:t>Occupation-</a:t>
                      </a:r>
                      <a:r>
                        <a:rPr lang="en-GB" sz="1400" b="0" dirty="0">
                          <a:solidFill>
                            <a:schemeClr val="accent5">
                              <a:lumMod val="50000"/>
                            </a:schemeClr>
                          </a:solidFill>
                        </a:rPr>
                        <a:t>It has an impact on what the person needs to buy. </a:t>
                      </a:r>
                      <a:endParaRPr lang="en-GB" sz="1400" b="1" dirty="0">
                        <a:solidFill>
                          <a:schemeClr val="accent1">
                            <a:lumMod val="75000"/>
                          </a:schemeClr>
                        </a:solidFill>
                      </a:endParaRPr>
                    </a:p>
                    <a:p>
                      <a:pPr marL="342900" indent="-342900">
                        <a:buAutoNum type="alphaLcParenR"/>
                      </a:pPr>
                      <a:r>
                        <a:rPr lang="en-GB" sz="1400" b="1" dirty="0">
                          <a:solidFill>
                            <a:schemeClr val="accent1">
                              <a:lumMod val="75000"/>
                            </a:schemeClr>
                          </a:solidFill>
                        </a:rPr>
                        <a:t>Economic Situation- </a:t>
                      </a:r>
                      <a:r>
                        <a:rPr lang="en-GB" sz="1400" b="0" dirty="0">
                          <a:solidFill>
                            <a:schemeClr val="accent5">
                              <a:lumMod val="50000"/>
                            </a:schemeClr>
                          </a:solidFill>
                        </a:rPr>
                        <a:t>Affects the product choice and the expected quality and also level of investment. </a:t>
                      </a:r>
                      <a:r>
                        <a:rPr lang="en-GB" sz="1400" b="1" dirty="0">
                          <a:solidFill>
                            <a:schemeClr val="accent1">
                              <a:lumMod val="75000"/>
                            </a:schemeClr>
                          </a:solidFill>
                        </a:rPr>
                        <a:t> </a:t>
                      </a:r>
                    </a:p>
                    <a:p>
                      <a:pPr marL="342900" indent="-342900">
                        <a:buAutoNum type="alphaLcParenR"/>
                      </a:pPr>
                      <a:r>
                        <a:rPr lang="en-GB" sz="1400" b="1" dirty="0">
                          <a:solidFill>
                            <a:schemeClr val="accent1">
                              <a:lumMod val="75000"/>
                            </a:schemeClr>
                          </a:solidFill>
                        </a:rPr>
                        <a:t>Lifestyle-</a:t>
                      </a:r>
                      <a:r>
                        <a:rPr lang="en-GB" sz="1400" b="0" dirty="0">
                          <a:solidFill>
                            <a:schemeClr val="accent5">
                              <a:lumMod val="50000"/>
                            </a:schemeClr>
                          </a:solidFill>
                        </a:rPr>
                        <a:t>Contributes at the buyers behaviour when buying of asking for something. </a:t>
                      </a:r>
                      <a:endParaRPr lang="en-GB" sz="1400" b="1" dirty="0">
                        <a:solidFill>
                          <a:schemeClr val="accent1">
                            <a:lumMod val="75000"/>
                          </a:schemeClr>
                        </a:solidFill>
                      </a:endParaRPr>
                    </a:p>
                    <a:p>
                      <a:pPr marL="342900" indent="-342900">
                        <a:buAutoNum type="alphaLcParenR"/>
                      </a:pPr>
                      <a:r>
                        <a:rPr lang="en-GB" sz="1400" b="1" dirty="0">
                          <a:solidFill>
                            <a:schemeClr val="accent1">
                              <a:lumMod val="75000"/>
                            </a:schemeClr>
                          </a:solidFill>
                        </a:rPr>
                        <a:t>Personality and sell concept-</a:t>
                      </a:r>
                      <a:r>
                        <a:rPr lang="en-GB" sz="1400" b="0" dirty="0">
                          <a:solidFill>
                            <a:schemeClr val="accent5">
                              <a:lumMod val="50000"/>
                            </a:schemeClr>
                          </a:solidFill>
                        </a:rPr>
                        <a:t>It controls a persons decisions </a:t>
                      </a:r>
                      <a:r>
                        <a:rPr lang="en-GB" sz="1400" b="1" dirty="0">
                          <a:solidFill>
                            <a:schemeClr val="accent1">
                              <a:lumMod val="75000"/>
                            </a:schemeClr>
                          </a:solidFill>
                        </a:rPr>
                        <a:t> </a:t>
                      </a:r>
                    </a:p>
                  </a:txBody>
                  <a:tcPr marL="87666" marR="87666" marT="43833" marB="438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2639488133"/>
                  </a:ext>
                </a:extLst>
              </a:tr>
            </a:tbl>
          </a:graphicData>
        </a:graphic>
      </p:graphicFrame>
      <p:pic>
        <p:nvPicPr>
          <p:cNvPr id="9" name="Picture 8">
            <a:extLst>
              <a:ext uri="{FF2B5EF4-FFF2-40B4-BE49-F238E27FC236}">
                <a16:creationId xmlns:a16="http://schemas.microsoft.com/office/drawing/2014/main" xmlns="" id="{771CC884-40A6-407F-A9B1-8E7AE6660BCF}"/>
              </a:ext>
            </a:extLst>
          </p:cNvPr>
          <p:cNvPicPr>
            <a:picLocks noChangeAspect="1"/>
          </p:cNvPicPr>
          <p:nvPr/>
        </p:nvPicPr>
        <p:blipFill rotWithShape="1">
          <a:blip r:embed="rId3" cstate="print"/>
          <a:srcRect l="6013" t="15167" r="10333" b="17489"/>
          <a:stretch/>
        </p:blipFill>
        <p:spPr>
          <a:xfrm>
            <a:off x="8591550" y="2129543"/>
            <a:ext cx="3129442" cy="3242555"/>
          </a:xfrm>
          <a:prstGeom prst="rect">
            <a:avLst/>
          </a:prstGeom>
        </p:spPr>
      </p:pic>
    </p:spTree>
    <p:extLst>
      <p:ext uri="{BB962C8B-B14F-4D97-AF65-F5344CB8AC3E}">
        <p14:creationId xmlns:p14="http://schemas.microsoft.com/office/powerpoint/2010/main" xmlns="" val="885944758"/>
      </p:ext>
    </p:extLst>
  </p:cSld>
  <p:clrMapOvr>
    <a:overrideClrMapping bg1="dk1" tx1="lt1" bg2="dk2" tx2="lt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D667F2-DCF9-4A44-8F19-2B76DC9A3118}"/>
              </a:ext>
            </a:extLst>
          </p:cNvPr>
          <p:cNvSpPr>
            <a:spLocks noGrp="1"/>
          </p:cNvSpPr>
          <p:nvPr>
            <p:ph type="title"/>
          </p:nvPr>
        </p:nvSpPr>
        <p:spPr>
          <a:xfrm>
            <a:off x="529389" y="700952"/>
            <a:ext cx="11133221" cy="706964"/>
          </a:xfrm>
        </p:spPr>
        <p:txBody>
          <a:bodyPr/>
          <a:lstStyle/>
          <a:p>
            <a:r>
              <a:rPr lang="en-GB" sz="3200" b="1" u="sng" dirty="0">
                <a:solidFill>
                  <a:schemeClr val="accent2">
                    <a:lumMod val="40000"/>
                    <a:lumOff val="60000"/>
                  </a:schemeClr>
                </a:solidFill>
              </a:rPr>
              <a:t>Skills used by the employers. (The Rockingham Hotel)</a:t>
            </a:r>
          </a:p>
        </p:txBody>
      </p:sp>
      <p:sp>
        <p:nvSpPr>
          <p:cNvPr id="3" name="Rectangle 2">
            <a:extLst>
              <a:ext uri="{FF2B5EF4-FFF2-40B4-BE49-F238E27FC236}">
                <a16:creationId xmlns:a16="http://schemas.microsoft.com/office/drawing/2014/main" xmlns="" id="{4B36F8CE-FFD1-47F5-8555-4B6CBC9FE9C8}"/>
              </a:ext>
            </a:extLst>
          </p:cNvPr>
          <p:cNvSpPr/>
          <p:nvPr/>
        </p:nvSpPr>
        <p:spPr>
          <a:xfrm>
            <a:off x="529389" y="1407916"/>
            <a:ext cx="11133221" cy="400110"/>
          </a:xfrm>
          <a:prstGeom prst="rect">
            <a:avLst/>
          </a:prstGeom>
        </p:spPr>
        <p:txBody>
          <a:bodyPr wrap="square">
            <a:spAutoFit/>
          </a:bodyPr>
          <a:lstStyle/>
          <a:p>
            <a:pPr algn="ctr"/>
            <a:r>
              <a:rPr lang="en-GB" sz="2000" dirty="0">
                <a:solidFill>
                  <a:schemeClr val="accent3"/>
                </a:solidFill>
                <a:latin typeface="Bahnschrift SemiLight Condensed" panose="020B0502040204020203" pitchFamily="34" charset="0"/>
                <a:ea typeface="STXingkai" panose="020B0503020204020204" pitchFamily="2" charset="-122"/>
              </a:rPr>
              <a:t>   “Hoteliers need to fully acknowledge which service attributes are most likely to influence customers’ choice intentions”</a:t>
            </a:r>
          </a:p>
        </p:txBody>
      </p:sp>
      <p:sp>
        <p:nvSpPr>
          <p:cNvPr id="4" name="TextBox 3">
            <a:extLst>
              <a:ext uri="{FF2B5EF4-FFF2-40B4-BE49-F238E27FC236}">
                <a16:creationId xmlns:a16="http://schemas.microsoft.com/office/drawing/2014/main" xmlns="" id="{8473EA9F-EE8F-4FDB-98CD-0DD8B6006F79}"/>
              </a:ext>
            </a:extLst>
          </p:cNvPr>
          <p:cNvSpPr txBox="1"/>
          <p:nvPr/>
        </p:nvSpPr>
        <p:spPr>
          <a:xfrm>
            <a:off x="1" y="2151642"/>
            <a:ext cx="3599339" cy="4278094"/>
          </a:xfrm>
          <a:prstGeom prst="rect">
            <a:avLst/>
          </a:prstGeom>
          <a:noFill/>
        </p:spPr>
        <p:txBody>
          <a:bodyPr wrap="square" rtlCol="0">
            <a:spAutoFit/>
          </a:bodyPr>
          <a:lstStyle/>
          <a:p>
            <a:r>
              <a:rPr lang="en-GB" sz="1600" dirty="0"/>
              <a:t>There are plenty of skills required to rise the economy and reputation of a hotel continuously, but unfortunately, usually there are limited people that are able to show the existence of skills and abilities that can be also used in practical situation, next to the theory. </a:t>
            </a:r>
          </a:p>
          <a:p>
            <a:r>
              <a:rPr lang="en-GB" sz="1600" dirty="0"/>
              <a:t>Skills such as: </a:t>
            </a:r>
            <a:r>
              <a:rPr lang="en-GB" sz="1600" b="1" dirty="0"/>
              <a:t>Communication skills, Motivational Skills, Teamwork skills, Problem-Solving Skills, Organizing and Planning Skills, Reliability and Responsibility Skills, Adaptability and Flexibility Skills, </a:t>
            </a:r>
            <a:r>
              <a:rPr lang="en-GB" sz="1600" dirty="0"/>
              <a:t>are just a part of the needed skills. </a:t>
            </a:r>
            <a:endParaRPr lang="en-GB" sz="1600" b="1" dirty="0"/>
          </a:p>
        </p:txBody>
      </p:sp>
      <p:sp>
        <p:nvSpPr>
          <p:cNvPr id="6" name="TextBox 5">
            <a:extLst>
              <a:ext uri="{FF2B5EF4-FFF2-40B4-BE49-F238E27FC236}">
                <a16:creationId xmlns:a16="http://schemas.microsoft.com/office/drawing/2014/main" xmlns="" id="{007BAE35-D8C7-4CA9-8E5C-C1ACCD82B57F}"/>
              </a:ext>
            </a:extLst>
          </p:cNvPr>
          <p:cNvSpPr txBox="1"/>
          <p:nvPr/>
        </p:nvSpPr>
        <p:spPr>
          <a:xfrm>
            <a:off x="7112481" y="2293585"/>
            <a:ext cx="5079518" cy="2185214"/>
          </a:xfrm>
          <a:prstGeom prst="rect">
            <a:avLst/>
          </a:prstGeom>
          <a:noFill/>
        </p:spPr>
        <p:txBody>
          <a:bodyPr wrap="square" rtlCol="0">
            <a:spAutoFit/>
          </a:bodyPr>
          <a:lstStyle/>
          <a:p>
            <a:r>
              <a:rPr lang="en-GB" sz="1700" dirty="0"/>
              <a:t>Most of the mentioned skills are in usage at the Rockingham Hotel and this because the people in charge are showing interest in how the guests are feeling while they are staying at the hotel and they are continuously asking for feedback after. Also, while their stay, the staff is frequently asking if there is something they could help with. </a:t>
            </a:r>
          </a:p>
        </p:txBody>
      </p:sp>
      <p:pic>
        <p:nvPicPr>
          <p:cNvPr id="7" name="Picture 6">
            <a:extLst>
              <a:ext uri="{FF2B5EF4-FFF2-40B4-BE49-F238E27FC236}">
                <a16:creationId xmlns:a16="http://schemas.microsoft.com/office/drawing/2014/main" xmlns="" id="{784AD58C-5D46-47B5-B193-EA19A9FC7FA9}"/>
              </a:ext>
            </a:extLst>
          </p:cNvPr>
          <p:cNvPicPr>
            <a:picLocks noChangeAspect="1"/>
          </p:cNvPicPr>
          <p:nvPr/>
        </p:nvPicPr>
        <p:blipFill rotWithShape="1">
          <a:blip r:embed="rId2" cstate="print"/>
          <a:srcRect l="3812" t="9147" r="3151" b="9897"/>
          <a:stretch/>
        </p:blipFill>
        <p:spPr>
          <a:xfrm>
            <a:off x="3671650" y="2776788"/>
            <a:ext cx="3348735" cy="2430390"/>
          </a:xfrm>
          <a:prstGeom prst="rect">
            <a:avLst/>
          </a:prstGeom>
        </p:spPr>
      </p:pic>
      <p:pic>
        <p:nvPicPr>
          <p:cNvPr id="8" name="Picture 7">
            <a:extLst>
              <a:ext uri="{FF2B5EF4-FFF2-40B4-BE49-F238E27FC236}">
                <a16:creationId xmlns:a16="http://schemas.microsoft.com/office/drawing/2014/main" xmlns="" id="{41906E58-B84B-4B7C-A4B9-5E67B74C66C2}"/>
              </a:ext>
            </a:extLst>
          </p:cNvPr>
          <p:cNvPicPr>
            <a:picLocks noChangeAspect="1"/>
          </p:cNvPicPr>
          <p:nvPr/>
        </p:nvPicPr>
        <p:blipFill rotWithShape="1">
          <a:blip r:embed="rId3" cstate="print"/>
          <a:srcRect t="13536" b="11040"/>
          <a:stretch/>
        </p:blipFill>
        <p:spPr>
          <a:xfrm>
            <a:off x="7102588" y="4723975"/>
            <a:ext cx="4762500" cy="2155252"/>
          </a:xfrm>
          <a:prstGeom prst="rect">
            <a:avLst/>
          </a:prstGeom>
        </p:spPr>
      </p:pic>
    </p:spTree>
    <p:extLst>
      <p:ext uri="{BB962C8B-B14F-4D97-AF65-F5344CB8AC3E}">
        <p14:creationId xmlns:p14="http://schemas.microsoft.com/office/powerpoint/2010/main" xmlns="" val="25823596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BC7E30E-AE2A-4AB4-A117-DAC0937FDAF1}"/>
              </a:ext>
            </a:extLst>
          </p:cNvPr>
          <p:cNvSpPr>
            <a:spLocks noGrp="1"/>
          </p:cNvSpPr>
          <p:nvPr>
            <p:ph type="title"/>
          </p:nvPr>
        </p:nvSpPr>
        <p:spPr>
          <a:xfrm>
            <a:off x="3159369" y="393806"/>
            <a:ext cx="4831080" cy="985373"/>
          </a:xfrm>
        </p:spPr>
        <p:txBody>
          <a:bodyPr>
            <a:normAutofit fontScale="90000"/>
          </a:bodyPr>
          <a:lstStyle/>
          <a:p>
            <a:pPr algn="ctr"/>
            <a:r>
              <a:rPr lang="en-GB" b="1" u="sng" dirty="0"/>
              <a:t>Products and services. </a:t>
            </a:r>
          </a:p>
        </p:txBody>
      </p:sp>
      <p:sp>
        <p:nvSpPr>
          <p:cNvPr id="3" name="TextBox 2">
            <a:extLst>
              <a:ext uri="{FF2B5EF4-FFF2-40B4-BE49-F238E27FC236}">
                <a16:creationId xmlns:a16="http://schemas.microsoft.com/office/drawing/2014/main" xmlns="" id="{E8D5D3EA-62FF-432B-BEC1-52E344580100}"/>
              </a:ext>
            </a:extLst>
          </p:cNvPr>
          <p:cNvSpPr txBox="1"/>
          <p:nvPr/>
        </p:nvSpPr>
        <p:spPr>
          <a:xfrm>
            <a:off x="1099038" y="1143065"/>
            <a:ext cx="9993923" cy="461665"/>
          </a:xfrm>
          <a:prstGeom prst="rect">
            <a:avLst/>
          </a:prstGeom>
          <a:noFill/>
        </p:spPr>
        <p:txBody>
          <a:bodyPr wrap="square" rtlCol="0">
            <a:spAutoFit/>
          </a:bodyPr>
          <a:lstStyle/>
          <a:p>
            <a:r>
              <a:rPr lang="en-GB" sz="2400" b="1" dirty="0">
                <a:solidFill>
                  <a:schemeClr val="accent3">
                    <a:lumMod val="60000"/>
                    <a:lumOff val="40000"/>
                  </a:schemeClr>
                </a:solidFill>
                <a:latin typeface="Gill Sans Nova Cond" panose="020B0604020202020204" pitchFamily="34" charset="0"/>
                <a:cs typeface="Aparajita" panose="020B0502040204020203" pitchFamily="18" charset="0"/>
              </a:rPr>
              <a:t>“The most unhappy customers are the greatest source of learning and improving” – Bill Gates </a:t>
            </a:r>
          </a:p>
        </p:txBody>
      </p:sp>
      <p:sp>
        <p:nvSpPr>
          <p:cNvPr id="4" name="TextBox 3">
            <a:extLst>
              <a:ext uri="{FF2B5EF4-FFF2-40B4-BE49-F238E27FC236}">
                <a16:creationId xmlns:a16="http://schemas.microsoft.com/office/drawing/2014/main" xmlns="" id="{5FD8653A-72EF-479F-9756-6124F09D287C}"/>
              </a:ext>
            </a:extLst>
          </p:cNvPr>
          <p:cNvSpPr txBox="1"/>
          <p:nvPr/>
        </p:nvSpPr>
        <p:spPr>
          <a:xfrm>
            <a:off x="177017" y="2209435"/>
            <a:ext cx="3114823" cy="1569660"/>
          </a:xfrm>
          <a:prstGeom prst="rect">
            <a:avLst/>
          </a:prstGeom>
          <a:noFill/>
          <a:ln w="38100">
            <a:solidFill>
              <a:srgbClr val="FFC000"/>
            </a:solidFill>
          </a:ln>
        </p:spPr>
        <p:txBody>
          <a:bodyPr wrap="square" rtlCol="0">
            <a:spAutoFit/>
          </a:bodyPr>
          <a:lstStyle/>
          <a:p>
            <a:r>
              <a:rPr lang="en-GB" sz="1600" b="1" dirty="0"/>
              <a:t>The Rockingham Forest Hotel is known for the very often organised events, for example they use to organise Easter Sunday Lunch, Dinners, Megaslam Wrestling.</a:t>
            </a:r>
          </a:p>
        </p:txBody>
      </p:sp>
      <p:sp>
        <p:nvSpPr>
          <p:cNvPr id="5" name="TextBox 4">
            <a:extLst>
              <a:ext uri="{FF2B5EF4-FFF2-40B4-BE49-F238E27FC236}">
                <a16:creationId xmlns:a16="http://schemas.microsoft.com/office/drawing/2014/main" xmlns="" id="{9843CAAB-3BB1-4A61-81F2-00CFEEE4D661}"/>
              </a:ext>
            </a:extLst>
          </p:cNvPr>
          <p:cNvSpPr txBox="1"/>
          <p:nvPr/>
        </p:nvSpPr>
        <p:spPr>
          <a:xfrm>
            <a:off x="7737231" y="2397948"/>
            <a:ext cx="4277752" cy="2062103"/>
          </a:xfrm>
          <a:prstGeom prst="rect">
            <a:avLst/>
          </a:prstGeom>
          <a:noFill/>
          <a:ln w="38100">
            <a:solidFill>
              <a:schemeClr val="accent6">
                <a:lumMod val="50000"/>
              </a:schemeClr>
            </a:solidFill>
          </a:ln>
        </p:spPr>
        <p:txBody>
          <a:bodyPr wrap="square" rtlCol="0">
            <a:spAutoFit/>
          </a:bodyPr>
          <a:lstStyle/>
          <a:p>
            <a:r>
              <a:rPr lang="en-GB" sz="1600" b="1" dirty="0"/>
              <a:t>Also, the room service is at a high level as everyone is trying to provide the best experience for each and everyone coming for a stay. Free WI-FI, free parking, 24h available reception, ball room, are just some of the services provided when you are going to the Rockingham Forest Hotel. </a:t>
            </a:r>
          </a:p>
        </p:txBody>
      </p:sp>
      <p:sp>
        <p:nvSpPr>
          <p:cNvPr id="6" name="TextBox 5">
            <a:extLst>
              <a:ext uri="{FF2B5EF4-FFF2-40B4-BE49-F238E27FC236}">
                <a16:creationId xmlns:a16="http://schemas.microsoft.com/office/drawing/2014/main" xmlns="" id="{BDB87727-CB95-4A1D-9C95-EBB06F6E160C}"/>
              </a:ext>
            </a:extLst>
          </p:cNvPr>
          <p:cNvSpPr txBox="1"/>
          <p:nvPr/>
        </p:nvSpPr>
        <p:spPr>
          <a:xfrm>
            <a:off x="177017" y="4076341"/>
            <a:ext cx="3776005" cy="2554545"/>
          </a:xfrm>
          <a:prstGeom prst="rect">
            <a:avLst/>
          </a:prstGeom>
          <a:noFill/>
          <a:ln w="38100">
            <a:solidFill>
              <a:schemeClr val="accent1"/>
            </a:solidFill>
          </a:ln>
        </p:spPr>
        <p:txBody>
          <a:bodyPr wrap="square" rtlCol="0">
            <a:spAutoFit/>
          </a:bodyPr>
          <a:lstStyle/>
          <a:p>
            <a:r>
              <a:rPr lang="en-GB" sz="1600" b="1" dirty="0"/>
              <a:t>Food products are also a strong point when it comes about our chosen hotel and this because their menu contains food for everyone, vegans, vegetarians, ‘chicken people’ and whoever. Traditional food is also considered in their menu, this being the English breakfast which tends to be very popular.</a:t>
            </a:r>
          </a:p>
        </p:txBody>
      </p:sp>
      <p:sp>
        <p:nvSpPr>
          <p:cNvPr id="7" name="TextBox 6">
            <a:extLst>
              <a:ext uri="{FF2B5EF4-FFF2-40B4-BE49-F238E27FC236}">
                <a16:creationId xmlns:a16="http://schemas.microsoft.com/office/drawing/2014/main" xmlns="" id="{48EAF0CE-E68E-4423-B370-BAF003A3EAB3}"/>
              </a:ext>
            </a:extLst>
          </p:cNvPr>
          <p:cNvSpPr txBox="1"/>
          <p:nvPr/>
        </p:nvSpPr>
        <p:spPr>
          <a:xfrm>
            <a:off x="7650481" y="4731190"/>
            <a:ext cx="4451252" cy="1815882"/>
          </a:xfrm>
          <a:prstGeom prst="rect">
            <a:avLst/>
          </a:prstGeom>
          <a:noFill/>
          <a:ln w="38100">
            <a:solidFill>
              <a:schemeClr val="tx1"/>
            </a:solidFill>
          </a:ln>
        </p:spPr>
        <p:txBody>
          <a:bodyPr wrap="square" rtlCol="0">
            <a:spAutoFit/>
          </a:bodyPr>
          <a:lstStyle/>
          <a:p>
            <a:r>
              <a:rPr lang="en-GB" sz="1600" b="1" dirty="0"/>
              <a:t>Another services are linked to the fact that they have specific rooms for conference and for weddings. They could offer facilities for the people coming at a special deals. Services such as barbeque and drinks provision are just the main facilities that they could offer.</a:t>
            </a:r>
          </a:p>
        </p:txBody>
      </p:sp>
      <p:pic>
        <p:nvPicPr>
          <p:cNvPr id="8" name="Picture 7">
            <a:extLst>
              <a:ext uri="{FF2B5EF4-FFF2-40B4-BE49-F238E27FC236}">
                <a16:creationId xmlns:a16="http://schemas.microsoft.com/office/drawing/2014/main" xmlns="" id="{2DA6E06E-566C-42D6-BD91-AAB1288C050A}"/>
              </a:ext>
            </a:extLst>
          </p:cNvPr>
          <p:cNvPicPr>
            <a:picLocks noChangeAspect="1"/>
          </p:cNvPicPr>
          <p:nvPr/>
        </p:nvPicPr>
        <p:blipFill>
          <a:blip r:embed="rId2" cstate="print"/>
          <a:stretch>
            <a:fillRect/>
          </a:stretch>
        </p:blipFill>
        <p:spPr>
          <a:xfrm>
            <a:off x="4025998" y="2308329"/>
            <a:ext cx="3359540" cy="2239694"/>
          </a:xfrm>
          <a:prstGeom prst="rect">
            <a:avLst/>
          </a:prstGeom>
        </p:spPr>
      </p:pic>
      <p:pic>
        <p:nvPicPr>
          <p:cNvPr id="9" name="Picture 8">
            <a:extLst>
              <a:ext uri="{FF2B5EF4-FFF2-40B4-BE49-F238E27FC236}">
                <a16:creationId xmlns:a16="http://schemas.microsoft.com/office/drawing/2014/main" xmlns="" id="{845A8E59-D9E5-4B83-8D6C-09232C401C6A}"/>
              </a:ext>
            </a:extLst>
          </p:cNvPr>
          <p:cNvPicPr>
            <a:picLocks noChangeAspect="1"/>
          </p:cNvPicPr>
          <p:nvPr/>
        </p:nvPicPr>
        <p:blipFill>
          <a:blip r:embed="rId3" cstate="print"/>
          <a:stretch>
            <a:fillRect/>
          </a:stretch>
        </p:blipFill>
        <p:spPr>
          <a:xfrm>
            <a:off x="4121981" y="4621069"/>
            <a:ext cx="3359540" cy="2236931"/>
          </a:xfrm>
          <a:prstGeom prst="rect">
            <a:avLst/>
          </a:prstGeom>
        </p:spPr>
      </p:pic>
      <p:sp>
        <p:nvSpPr>
          <p:cNvPr id="11" name="Rectangle 10"/>
          <p:cNvSpPr/>
          <p:nvPr/>
        </p:nvSpPr>
        <p:spPr>
          <a:xfrm>
            <a:off x="7552156" y="6488668"/>
            <a:ext cx="3886000" cy="276999"/>
          </a:xfrm>
          <a:prstGeom prst="rect">
            <a:avLst/>
          </a:prstGeom>
        </p:spPr>
        <p:txBody>
          <a:bodyPr wrap="none">
            <a:spAutoFit/>
          </a:bodyPr>
          <a:lstStyle/>
          <a:p>
            <a:r>
              <a:rPr lang="en-US" sz="1200" dirty="0"/>
              <a:t>                     Source: www.rockinghamforest.co.uk</a:t>
            </a:r>
          </a:p>
        </p:txBody>
      </p:sp>
    </p:spTree>
    <p:extLst>
      <p:ext uri="{BB962C8B-B14F-4D97-AF65-F5344CB8AC3E}">
        <p14:creationId xmlns:p14="http://schemas.microsoft.com/office/powerpoint/2010/main" xmlns="" val="42886665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xmlns="" id="{ACCC08F4-6649-4752-A49D-EC2C8E965620}"/>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xmlns="" val="1"/>
              </p:ext>
            </p:extLst>
          </p:nvPr>
        </p:nvGrpSpPr>
        <p:grpSpPr>
          <a:xfrm>
            <a:off x="0" y="0"/>
            <a:ext cx="12192000" cy="6858000"/>
            <a:chOff x="0" y="0"/>
            <a:chExt cx="12192000" cy="6858000"/>
          </a:xfrm>
        </p:grpSpPr>
        <p:sp>
          <p:nvSpPr>
            <p:cNvPr id="11" name="Rectangle 10">
              <a:extLst>
                <a:ext uri="{FF2B5EF4-FFF2-40B4-BE49-F238E27FC236}">
                  <a16:creationId xmlns:a16="http://schemas.microsoft.com/office/drawing/2014/main" xmlns="" id="{DCCBFAE1-A7B8-4741-A1BD-1D22BE1B96EB}"/>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0" y="0"/>
              <a:ext cx="12192000" cy="6858000"/>
            </a:xfrm>
            <a:prstGeom prst="rect">
              <a:avLst/>
            </a:prstGeom>
            <a:blipFill>
              <a:blip r:embed="rId2" cstate="print">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Oval 11">
              <a:extLst>
                <a:ext uri="{FF2B5EF4-FFF2-40B4-BE49-F238E27FC236}">
                  <a16:creationId xmlns:a16="http://schemas.microsoft.com/office/drawing/2014/main" xmlns="" id="{A8DFBA0E-2986-4121-92BD-9ADBE9F79485}"/>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a:extLst>
                <a:ext uri="{FF2B5EF4-FFF2-40B4-BE49-F238E27FC236}">
                  <a16:creationId xmlns:a16="http://schemas.microsoft.com/office/drawing/2014/main" xmlns="" id="{D6B514A6-1440-4614-B316-443C485A1AF3}"/>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a:extLst>
                <a:ext uri="{FF2B5EF4-FFF2-40B4-BE49-F238E27FC236}">
                  <a16:creationId xmlns:a16="http://schemas.microsoft.com/office/drawing/2014/main" xmlns="" id="{B7C4B390-CACA-4CE0-A179-19E2CAADF693}"/>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a:extLst>
                <a:ext uri="{FF2B5EF4-FFF2-40B4-BE49-F238E27FC236}">
                  <a16:creationId xmlns:a16="http://schemas.microsoft.com/office/drawing/2014/main" xmlns="" id="{39330A14-E127-4084-BA51-D86B9568B7EE}"/>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a:extLst>
                <a:ext uri="{FF2B5EF4-FFF2-40B4-BE49-F238E27FC236}">
                  <a16:creationId xmlns:a16="http://schemas.microsoft.com/office/drawing/2014/main" xmlns="" id="{F47AD4CB-E128-49E9-A8C2-AC0CEA98F5A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Freeform 5">
              <a:extLst>
                <a:ext uri="{FF2B5EF4-FFF2-40B4-BE49-F238E27FC236}">
                  <a16:creationId xmlns:a16="http://schemas.microsoft.com/office/drawing/2014/main" xmlns="" id="{D76D76C3-9DFE-4C5F-8F74-D65651A74BF4}"/>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8" name="Freeform 5">
              <a:extLst>
                <a:ext uri="{FF2B5EF4-FFF2-40B4-BE49-F238E27FC236}">
                  <a16:creationId xmlns:a16="http://schemas.microsoft.com/office/drawing/2014/main" xmlns="" id="{7FC72400-C794-438B-90D7-5F6E03028E4A}"/>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9" name="Freeform 5">
              <a:extLst>
                <a:ext uri="{FF2B5EF4-FFF2-40B4-BE49-F238E27FC236}">
                  <a16:creationId xmlns:a16="http://schemas.microsoft.com/office/drawing/2014/main" xmlns="" id="{AD24BDB9-26CF-4AAC-B31C-95E190D551EA}"/>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xmlns=""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1" name="Rectangle 20">
            <a:extLst>
              <a:ext uri="{FF2B5EF4-FFF2-40B4-BE49-F238E27FC236}">
                <a16:creationId xmlns:a16="http://schemas.microsoft.com/office/drawing/2014/main" xmlns="" id="{E4947D45-3E3A-4249-A3DB-5B907C17972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3" name="Rectangle 22">
            <a:extLst>
              <a:ext uri="{FF2B5EF4-FFF2-40B4-BE49-F238E27FC236}">
                <a16:creationId xmlns:a16="http://schemas.microsoft.com/office/drawing/2014/main" xmlns="" id="{4D742E62-D0CA-4DEC-815B-5ED27845B5C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sp>
      <p:sp>
        <p:nvSpPr>
          <p:cNvPr id="25" name="Oval 24">
            <a:extLst>
              <a:ext uri="{FF2B5EF4-FFF2-40B4-BE49-F238E27FC236}">
                <a16:creationId xmlns:a16="http://schemas.microsoft.com/office/drawing/2014/main" xmlns="" id="{6ADD3D29-FB68-4A1C-B0DE-CAF42F2843F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7" name="Oval 26">
            <a:extLst>
              <a:ext uri="{FF2B5EF4-FFF2-40B4-BE49-F238E27FC236}">
                <a16:creationId xmlns:a16="http://schemas.microsoft.com/office/drawing/2014/main" xmlns="" id="{24822E8D-300D-45E7-9F98-BDEC7436184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9" name="Freeform: Shape 28">
            <a:extLst>
              <a:ext uri="{FF2B5EF4-FFF2-40B4-BE49-F238E27FC236}">
                <a16:creationId xmlns:a16="http://schemas.microsoft.com/office/drawing/2014/main" xmlns="" id="{07C953DC-E764-4B76-B359-52546F4CABC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bwMode="gray">
          <a:xfrm rot="16200000">
            <a:off x="6290102" y="977273"/>
            <a:ext cx="6053670" cy="4903455"/>
          </a:xfrm>
          <a:custGeom>
            <a:avLst/>
            <a:gdLst>
              <a:gd name="connsiteX0" fmla="*/ 6053670 w 6053670"/>
              <a:gd name="connsiteY0" fmla="*/ 1098 h 4903455"/>
              <a:gd name="connsiteX1" fmla="*/ 6053670 w 6053670"/>
              <a:gd name="connsiteY1" fmla="*/ 424590 h 4903455"/>
              <a:gd name="connsiteX2" fmla="*/ 6053670 w 6053670"/>
              <a:gd name="connsiteY2" fmla="*/ 1254558 h 4903455"/>
              <a:gd name="connsiteX3" fmla="*/ 6053670 w 6053670"/>
              <a:gd name="connsiteY3" fmla="*/ 4903455 h 4903455"/>
              <a:gd name="connsiteX4" fmla="*/ 0 w 6053670"/>
              <a:gd name="connsiteY4" fmla="*/ 4903455 h 4903455"/>
              <a:gd name="connsiteX5" fmla="*/ 0 w 6053670"/>
              <a:gd name="connsiteY5" fmla="*/ 1249853 h 4903455"/>
              <a:gd name="connsiteX6" fmla="*/ 0 w 6053670"/>
              <a:gd name="connsiteY6" fmla="*/ 424590 h 4903455"/>
              <a:gd name="connsiteX7" fmla="*/ 0 w 6053670"/>
              <a:gd name="connsiteY7" fmla="*/ 0 h 4903455"/>
              <a:gd name="connsiteX8" fmla="*/ 35717 w 6053670"/>
              <a:gd name="connsiteY8" fmla="*/ 5488 h 4903455"/>
              <a:gd name="connsiteX9" fmla="*/ 140445 w 6053670"/>
              <a:gd name="connsiteY9" fmla="*/ 21641 h 4903455"/>
              <a:gd name="connsiteX10" fmla="*/ 216722 w 6053670"/>
              <a:gd name="connsiteY10" fmla="*/ 32932 h 4903455"/>
              <a:gd name="connsiteX11" fmla="*/ 307527 w 6053670"/>
              <a:gd name="connsiteY11" fmla="*/ 44850 h 4903455"/>
              <a:gd name="connsiteX12" fmla="*/ 415282 w 6053670"/>
              <a:gd name="connsiteY12" fmla="*/ 59121 h 4903455"/>
              <a:gd name="connsiteX13" fmla="*/ 534539 w 6053670"/>
              <a:gd name="connsiteY13" fmla="*/ 74175 h 4903455"/>
              <a:gd name="connsiteX14" fmla="*/ 668931 w 6053670"/>
              <a:gd name="connsiteY14" fmla="*/ 90014 h 4903455"/>
              <a:gd name="connsiteX15" fmla="*/ 815430 w 6053670"/>
              <a:gd name="connsiteY15" fmla="*/ 106794 h 4903455"/>
              <a:gd name="connsiteX16" fmla="*/ 974641 w 6053670"/>
              <a:gd name="connsiteY16" fmla="*/ 123574 h 4903455"/>
              <a:gd name="connsiteX17" fmla="*/ 1144144 w 6053670"/>
              <a:gd name="connsiteY17" fmla="*/ 140667 h 4903455"/>
              <a:gd name="connsiteX18" fmla="*/ 1326965 w 6053670"/>
              <a:gd name="connsiteY18" fmla="*/ 156506 h 4903455"/>
              <a:gd name="connsiteX19" fmla="*/ 1518261 w 6053670"/>
              <a:gd name="connsiteY19" fmla="*/ 171717 h 4903455"/>
              <a:gd name="connsiteX20" fmla="*/ 1720453 w 6053670"/>
              <a:gd name="connsiteY20" fmla="*/ 185518 h 4903455"/>
              <a:gd name="connsiteX21" fmla="*/ 1931121 w 6053670"/>
              <a:gd name="connsiteY21" fmla="*/ 198690 h 4903455"/>
              <a:gd name="connsiteX22" fmla="*/ 2150869 w 6053670"/>
              <a:gd name="connsiteY22" fmla="*/ 211079 h 4903455"/>
              <a:gd name="connsiteX23" fmla="*/ 2263467 w 6053670"/>
              <a:gd name="connsiteY23" fmla="*/ 215470 h 4903455"/>
              <a:gd name="connsiteX24" fmla="*/ 2378487 w 6053670"/>
              <a:gd name="connsiteY24" fmla="*/ 220332 h 4903455"/>
              <a:gd name="connsiteX25" fmla="*/ 2495323 w 6053670"/>
              <a:gd name="connsiteY25" fmla="*/ 224879 h 4903455"/>
              <a:gd name="connsiteX26" fmla="*/ 2612764 w 6053670"/>
              <a:gd name="connsiteY26" fmla="*/ 227859 h 4903455"/>
              <a:gd name="connsiteX27" fmla="*/ 2732627 w 6053670"/>
              <a:gd name="connsiteY27" fmla="*/ 230525 h 4903455"/>
              <a:gd name="connsiteX28" fmla="*/ 2853700 w 6053670"/>
              <a:gd name="connsiteY28" fmla="*/ 233348 h 4903455"/>
              <a:gd name="connsiteX29" fmla="*/ 2977195 w 6053670"/>
              <a:gd name="connsiteY29" fmla="*/ 235229 h 4903455"/>
              <a:gd name="connsiteX30" fmla="*/ 3101900 w 6053670"/>
              <a:gd name="connsiteY30" fmla="*/ 235229 h 4903455"/>
              <a:gd name="connsiteX31" fmla="*/ 3227817 w 6053670"/>
              <a:gd name="connsiteY31" fmla="*/ 236170 h 4903455"/>
              <a:gd name="connsiteX32" fmla="*/ 3354944 w 6053670"/>
              <a:gd name="connsiteY32" fmla="*/ 235229 h 4903455"/>
              <a:gd name="connsiteX33" fmla="*/ 3483887 w 6053670"/>
              <a:gd name="connsiteY33" fmla="*/ 233348 h 4903455"/>
              <a:gd name="connsiteX34" fmla="*/ 3612830 w 6053670"/>
              <a:gd name="connsiteY34" fmla="*/ 231623 h 4903455"/>
              <a:gd name="connsiteX35" fmla="*/ 3743589 w 6053670"/>
              <a:gd name="connsiteY35" fmla="*/ 227859 h 4903455"/>
              <a:gd name="connsiteX36" fmla="*/ 3875559 w 6053670"/>
              <a:gd name="connsiteY36" fmla="*/ 223938 h 4903455"/>
              <a:gd name="connsiteX37" fmla="*/ 4007529 w 6053670"/>
              <a:gd name="connsiteY37" fmla="*/ 219391 h 4903455"/>
              <a:gd name="connsiteX38" fmla="*/ 4140710 w 6053670"/>
              <a:gd name="connsiteY38" fmla="*/ 212961 h 4903455"/>
              <a:gd name="connsiteX39" fmla="*/ 4275102 w 6053670"/>
              <a:gd name="connsiteY39" fmla="*/ 205277 h 4903455"/>
              <a:gd name="connsiteX40" fmla="*/ 4410098 w 6053670"/>
              <a:gd name="connsiteY40" fmla="*/ 197907 h 4903455"/>
              <a:gd name="connsiteX41" fmla="*/ 4545096 w 6053670"/>
              <a:gd name="connsiteY41" fmla="*/ 188498 h 4903455"/>
              <a:gd name="connsiteX42" fmla="*/ 4681909 w 6053670"/>
              <a:gd name="connsiteY42" fmla="*/ 177207 h 4903455"/>
              <a:gd name="connsiteX43" fmla="*/ 4816905 w 6053670"/>
              <a:gd name="connsiteY43" fmla="*/ 165916 h 4903455"/>
              <a:gd name="connsiteX44" fmla="*/ 4954323 w 6053670"/>
              <a:gd name="connsiteY44" fmla="*/ 152899 h 4903455"/>
              <a:gd name="connsiteX45" fmla="*/ 5092347 w 6053670"/>
              <a:gd name="connsiteY45" fmla="*/ 138629 h 4903455"/>
              <a:gd name="connsiteX46" fmla="*/ 5228555 w 6053670"/>
              <a:gd name="connsiteY46" fmla="*/ 123574 h 4903455"/>
              <a:gd name="connsiteX47" fmla="*/ 5366578 w 6053670"/>
              <a:gd name="connsiteY47" fmla="*/ 106010 h 4903455"/>
              <a:gd name="connsiteX48" fmla="*/ 5503997 w 6053670"/>
              <a:gd name="connsiteY48" fmla="*/ 87192 h 4903455"/>
              <a:gd name="connsiteX49" fmla="*/ 5642020 w 6053670"/>
              <a:gd name="connsiteY49" fmla="*/ 68530 h 4903455"/>
              <a:gd name="connsiteX50" fmla="*/ 5779438 w 6053670"/>
              <a:gd name="connsiteY50" fmla="*/ 46733 h 4903455"/>
              <a:gd name="connsiteX51" fmla="*/ 5916251 w 6053670"/>
              <a:gd name="connsiteY51" fmla="*/ 24464 h 49034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053670" h="4903455">
                <a:moveTo>
                  <a:pt x="6053670" y="1098"/>
                </a:moveTo>
                <a:lnTo>
                  <a:pt x="6053670" y="424590"/>
                </a:lnTo>
                <a:lnTo>
                  <a:pt x="6053670" y="1254558"/>
                </a:lnTo>
                <a:lnTo>
                  <a:pt x="6053670" y="4903455"/>
                </a:lnTo>
                <a:lnTo>
                  <a:pt x="0" y="4903455"/>
                </a:lnTo>
                <a:lnTo>
                  <a:pt x="0" y="1249853"/>
                </a:lnTo>
                <a:lnTo>
                  <a:pt x="0" y="424590"/>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0" y="235229"/>
                </a:lnTo>
                <a:lnTo>
                  <a:pt x="3227817" y="236170"/>
                </a:lnTo>
                <a:lnTo>
                  <a:pt x="3354944" y="235229"/>
                </a:lnTo>
                <a:lnTo>
                  <a:pt x="3483887" y="233348"/>
                </a:lnTo>
                <a:lnTo>
                  <a:pt x="3612830" y="231623"/>
                </a:lnTo>
                <a:lnTo>
                  <a:pt x="3743589" y="227859"/>
                </a:lnTo>
                <a:lnTo>
                  <a:pt x="3875559" y="223938"/>
                </a:lnTo>
                <a:lnTo>
                  <a:pt x="4007529"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tx1"/>
          </a:solidFill>
          <a:ln>
            <a:noFill/>
          </a:ln>
        </p:spPr>
      </p:sp>
      <p:sp>
        <p:nvSpPr>
          <p:cNvPr id="31" name="Freeform 5">
            <a:extLst>
              <a:ext uri="{FF2B5EF4-FFF2-40B4-BE49-F238E27FC236}">
                <a16:creationId xmlns:a16="http://schemas.microsoft.com/office/drawing/2014/main" xmlns="" id="{C187CEFC-9032-481B-B8CA-A323593DD4E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bwMode="gray">
          <a:xfrm rot="15922489">
            <a:off x="537676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tx1">
              <a:alpha val="20000"/>
            </a:schemeClr>
          </a:solidFill>
          <a:ln>
            <a:noFill/>
          </a:ln>
        </p:spPr>
      </p:sp>
      <p:sp>
        <p:nvSpPr>
          <p:cNvPr id="33" name="Freeform 5">
            <a:extLst>
              <a:ext uri="{FF2B5EF4-FFF2-40B4-BE49-F238E27FC236}">
                <a16:creationId xmlns:a16="http://schemas.microsoft.com/office/drawing/2014/main" xmlns="" id="{4CB87468-9225-4E6A-A5B7-B47F08B34B3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tx1"/>
          </a:solidFill>
          <a:ln>
            <a:noFill/>
          </a:ln>
        </p:spPr>
      </p:sp>
      <p:sp>
        <p:nvSpPr>
          <p:cNvPr id="2" name="Title 1">
            <a:extLst>
              <a:ext uri="{FF2B5EF4-FFF2-40B4-BE49-F238E27FC236}">
                <a16:creationId xmlns:a16="http://schemas.microsoft.com/office/drawing/2014/main" xmlns="" id="{E56BB007-2A4D-425A-9FBD-8FE5CAE6D74D}"/>
              </a:ext>
            </a:extLst>
          </p:cNvPr>
          <p:cNvSpPr>
            <a:spLocks noGrp="1"/>
          </p:cNvSpPr>
          <p:nvPr>
            <p:ph type="title"/>
          </p:nvPr>
        </p:nvSpPr>
        <p:spPr>
          <a:xfrm>
            <a:off x="511082" y="475496"/>
            <a:ext cx="6072776" cy="666135"/>
          </a:xfrm>
        </p:spPr>
        <p:txBody>
          <a:bodyPr vert="horz" lIns="91440" tIns="45720" rIns="91440" bIns="45720" rtlCol="0" anchor="ctr">
            <a:normAutofit/>
          </a:bodyPr>
          <a:lstStyle/>
          <a:p>
            <a:r>
              <a:rPr lang="en-US" sz="3600" b="1" i="0" u="sng" kern="1200" dirty="0">
                <a:solidFill>
                  <a:schemeClr val="accent3">
                    <a:lumMod val="40000"/>
                    <a:lumOff val="60000"/>
                  </a:schemeClr>
                </a:solidFill>
                <a:latin typeface="+mj-lt"/>
                <a:ea typeface="+mj-ea"/>
                <a:cs typeface="+mj-cs"/>
              </a:rPr>
              <a:t>The Disney Service Model </a:t>
            </a:r>
          </a:p>
        </p:txBody>
      </p:sp>
      <p:pic>
        <p:nvPicPr>
          <p:cNvPr id="5" name="Picture 4">
            <a:extLst>
              <a:ext uri="{FF2B5EF4-FFF2-40B4-BE49-F238E27FC236}">
                <a16:creationId xmlns:a16="http://schemas.microsoft.com/office/drawing/2014/main" xmlns="" id="{01448D64-3594-4A11-82BA-4638BA29E643}"/>
              </a:ext>
            </a:extLst>
          </p:cNvPr>
          <p:cNvPicPr>
            <a:picLocks noChangeAspect="1"/>
          </p:cNvPicPr>
          <p:nvPr/>
        </p:nvPicPr>
        <p:blipFill rotWithShape="1">
          <a:blip r:embed="rId3" cstate="print"/>
          <a:srcRect t="1571" r="-3" b="-3"/>
          <a:stretch/>
        </p:blipFill>
        <p:spPr>
          <a:xfrm>
            <a:off x="7418225" y="645107"/>
            <a:ext cx="4125318" cy="2710388"/>
          </a:xfrm>
          <a:prstGeom prst="rect">
            <a:avLst/>
          </a:prstGeom>
        </p:spPr>
      </p:pic>
      <p:sp>
        <p:nvSpPr>
          <p:cNvPr id="35" name="Rectangle 34">
            <a:extLst>
              <a:ext uri="{FF2B5EF4-FFF2-40B4-BE49-F238E27FC236}">
                <a16:creationId xmlns:a16="http://schemas.microsoft.com/office/drawing/2014/main" xmlns="" id="{7296B8E7-1A3F-4C7F-A120-29E90E59314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3" name="TextBox 2">
            <a:extLst>
              <a:ext uri="{FF2B5EF4-FFF2-40B4-BE49-F238E27FC236}">
                <a16:creationId xmlns:a16="http://schemas.microsoft.com/office/drawing/2014/main" xmlns="" id="{60DF4D35-6221-4A24-AB43-FDD26D7B3702}"/>
              </a:ext>
            </a:extLst>
          </p:cNvPr>
          <p:cNvSpPr txBox="1"/>
          <p:nvPr/>
        </p:nvSpPr>
        <p:spPr>
          <a:xfrm>
            <a:off x="513042" y="1207175"/>
            <a:ext cx="6313178" cy="5175329"/>
          </a:xfrm>
          <a:prstGeom prst="rect">
            <a:avLst/>
          </a:prstGeom>
        </p:spPr>
        <p:txBody>
          <a:bodyPr vert="horz" lIns="91440" tIns="45720" rIns="91440" bIns="45720" rtlCol="0" anchor="ctr">
            <a:normAutofit lnSpcReduction="10000"/>
          </a:bodyPr>
          <a:lstStyle/>
          <a:p>
            <a:pPr>
              <a:lnSpc>
                <a:spcPct val="90000"/>
              </a:lnSpc>
              <a:spcBef>
                <a:spcPts val="1000"/>
              </a:spcBef>
              <a:buClr>
                <a:schemeClr val="accent1"/>
              </a:buClr>
              <a:buSzPct val="80000"/>
              <a:buFont typeface="Wingdings 3" charset="2"/>
              <a:buChar char=""/>
            </a:pPr>
            <a:r>
              <a:rPr lang="en-US" sz="1500" b="1" i="0" kern="1200" dirty="0">
                <a:solidFill>
                  <a:srgbClr val="00B0F0"/>
                </a:solidFill>
                <a:latin typeface="+mn-lt"/>
                <a:ea typeface="+mn-ea"/>
                <a:cs typeface="+mn-cs"/>
              </a:rPr>
              <a:t>S</a:t>
            </a:r>
            <a:r>
              <a:rPr lang="en-US" sz="1500" b="1" i="0" kern="1200" dirty="0">
                <a:solidFill>
                  <a:schemeClr val="accent6">
                    <a:lumMod val="60000"/>
                    <a:lumOff val="40000"/>
                  </a:schemeClr>
                </a:solidFill>
                <a:latin typeface="+mn-lt"/>
                <a:ea typeface="+mn-ea"/>
                <a:cs typeface="+mn-cs"/>
              </a:rPr>
              <a:t>mile-</a:t>
            </a:r>
            <a:r>
              <a:rPr lang="en-US" sz="1400" b="0" i="0" kern="1200" dirty="0">
                <a:solidFill>
                  <a:schemeClr val="tx1"/>
                </a:solidFill>
                <a:latin typeface="+mn-lt"/>
                <a:ea typeface="+mn-ea"/>
                <a:cs typeface="+mn-cs"/>
              </a:rPr>
              <a:t> Is the first sign of treating the guest with empathy and respect, therefore the staff should not hesitate to smile frequently. </a:t>
            </a:r>
          </a:p>
          <a:p>
            <a:pPr>
              <a:lnSpc>
                <a:spcPct val="90000"/>
              </a:lnSpc>
              <a:spcBef>
                <a:spcPts val="1000"/>
              </a:spcBef>
              <a:buClr>
                <a:schemeClr val="accent1"/>
              </a:buClr>
              <a:buSzPct val="80000"/>
              <a:buFont typeface="Wingdings 3" charset="2"/>
              <a:buChar char=""/>
            </a:pPr>
            <a:r>
              <a:rPr lang="en-US" sz="1500" b="1" dirty="0">
                <a:solidFill>
                  <a:srgbClr val="00B0F0"/>
                </a:solidFill>
              </a:rPr>
              <a:t>M</a:t>
            </a:r>
            <a:r>
              <a:rPr lang="en-US" sz="1500" b="1" i="0" kern="1200" dirty="0">
                <a:solidFill>
                  <a:schemeClr val="accent6">
                    <a:lumMod val="60000"/>
                    <a:lumOff val="40000"/>
                  </a:schemeClr>
                </a:solidFill>
                <a:latin typeface="+mn-lt"/>
                <a:ea typeface="+mn-ea"/>
                <a:cs typeface="+mn-cs"/>
              </a:rPr>
              <a:t>ake EYE contact: </a:t>
            </a:r>
            <a:r>
              <a:rPr lang="en-US" sz="1400" b="0" i="0" kern="1200" dirty="0">
                <a:solidFill>
                  <a:schemeClr val="tx1"/>
                </a:solidFill>
                <a:latin typeface="+mn-lt"/>
                <a:ea typeface="+mn-ea"/>
                <a:cs typeface="+mn-cs"/>
              </a:rPr>
              <a:t>Has a high impact and this because it </a:t>
            </a:r>
            <a:r>
              <a:rPr lang="en-US" sz="1400" b="0" i="0" kern="1200" dirty="0" err="1">
                <a:solidFill>
                  <a:schemeClr val="tx1"/>
                </a:solidFill>
                <a:latin typeface="+mn-lt"/>
                <a:ea typeface="+mn-ea"/>
                <a:cs typeface="+mn-cs"/>
              </a:rPr>
              <a:t>engaders</a:t>
            </a:r>
            <a:r>
              <a:rPr lang="en-US" sz="1400" b="0" i="0" kern="1200" dirty="0">
                <a:solidFill>
                  <a:schemeClr val="tx1"/>
                </a:solidFill>
                <a:latin typeface="+mn-lt"/>
                <a:ea typeface="+mn-ea"/>
                <a:cs typeface="+mn-cs"/>
              </a:rPr>
              <a:t> the trust and a relationship within professional boundaries even from the start of the conversation. </a:t>
            </a:r>
          </a:p>
          <a:p>
            <a:pPr>
              <a:lnSpc>
                <a:spcPct val="90000"/>
              </a:lnSpc>
              <a:spcBef>
                <a:spcPts val="1000"/>
              </a:spcBef>
              <a:buClr>
                <a:schemeClr val="accent1"/>
              </a:buClr>
              <a:buSzPct val="80000"/>
              <a:buFont typeface="Wingdings 3" charset="2"/>
              <a:buChar char=""/>
            </a:pPr>
            <a:r>
              <a:rPr lang="en-US" sz="1500" b="1" i="0" kern="1200" dirty="0">
                <a:solidFill>
                  <a:srgbClr val="00B0F0"/>
                </a:solidFill>
                <a:latin typeface="+mn-lt"/>
                <a:ea typeface="+mn-ea"/>
                <a:cs typeface="+mn-cs"/>
              </a:rPr>
              <a:t>R</a:t>
            </a:r>
            <a:r>
              <a:rPr lang="en-US" sz="1500" b="1" i="0" kern="1200" dirty="0">
                <a:solidFill>
                  <a:schemeClr val="accent6">
                    <a:lumMod val="60000"/>
                    <a:lumOff val="40000"/>
                  </a:schemeClr>
                </a:solidFill>
                <a:latin typeface="+mn-lt"/>
                <a:ea typeface="+mn-ea"/>
                <a:cs typeface="+mn-cs"/>
              </a:rPr>
              <a:t>espect and welcome all guests</a:t>
            </a:r>
            <a:r>
              <a:rPr lang="en-US" sz="1400" b="0" i="0" kern="1200" dirty="0">
                <a:solidFill>
                  <a:schemeClr val="tx1"/>
                </a:solidFill>
                <a:latin typeface="+mn-lt"/>
                <a:ea typeface="+mn-ea"/>
                <a:cs typeface="+mn-cs"/>
              </a:rPr>
              <a:t>: This aspect should not be missed by any member of staff because people are coming for the services your hotel offers, but also for the way you treat them and make them feel </a:t>
            </a:r>
          </a:p>
          <a:p>
            <a:pPr>
              <a:lnSpc>
                <a:spcPct val="90000"/>
              </a:lnSpc>
              <a:spcBef>
                <a:spcPts val="1000"/>
              </a:spcBef>
              <a:buClr>
                <a:schemeClr val="accent1"/>
              </a:buClr>
              <a:buSzPct val="80000"/>
              <a:buFont typeface="Wingdings 3" charset="2"/>
              <a:buChar char=""/>
            </a:pPr>
            <a:r>
              <a:rPr lang="en-US" sz="1500" b="1" i="0" kern="1200" dirty="0">
                <a:solidFill>
                  <a:srgbClr val="00B0F0"/>
                </a:solidFill>
                <a:latin typeface="+mn-lt"/>
                <a:ea typeface="+mn-ea"/>
                <a:cs typeface="+mn-cs"/>
              </a:rPr>
              <a:t>V</a:t>
            </a:r>
            <a:r>
              <a:rPr lang="en-US" sz="1500" b="1" i="0" kern="1200" dirty="0">
                <a:solidFill>
                  <a:schemeClr val="accent6">
                    <a:lumMod val="60000"/>
                    <a:lumOff val="40000"/>
                  </a:schemeClr>
                </a:solidFill>
                <a:latin typeface="+mn-lt"/>
                <a:ea typeface="+mn-ea"/>
                <a:cs typeface="+mn-cs"/>
              </a:rPr>
              <a:t>alue the magic: </a:t>
            </a:r>
            <a:r>
              <a:rPr lang="en-US" sz="1400" b="0" i="0" kern="1200" dirty="0">
                <a:solidFill>
                  <a:schemeClr val="tx1"/>
                </a:solidFill>
                <a:latin typeface="+mn-lt"/>
                <a:ea typeface="+mn-ea"/>
                <a:cs typeface="+mn-cs"/>
              </a:rPr>
              <a:t>It is important that you find a positive side of anything to make sure that the guest will have the expected experience while their stay. </a:t>
            </a:r>
          </a:p>
          <a:p>
            <a:pPr>
              <a:lnSpc>
                <a:spcPct val="90000"/>
              </a:lnSpc>
              <a:spcBef>
                <a:spcPts val="1000"/>
              </a:spcBef>
              <a:buClr>
                <a:schemeClr val="accent1"/>
              </a:buClr>
              <a:buSzPct val="80000"/>
              <a:buFont typeface="Wingdings 3" charset="2"/>
              <a:buChar char=""/>
            </a:pPr>
            <a:r>
              <a:rPr lang="en-US" sz="1500" b="1" i="0" kern="1200" dirty="0">
                <a:solidFill>
                  <a:srgbClr val="00B0F0"/>
                </a:solidFill>
                <a:latin typeface="+mn-lt"/>
                <a:ea typeface="+mn-ea"/>
                <a:cs typeface="+mn-cs"/>
              </a:rPr>
              <a:t>I</a:t>
            </a:r>
            <a:r>
              <a:rPr lang="en-US" sz="1500" b="1" i="0" kern="1200" dirty="0">
                <a:solidFill>
                  <a:schemeClr val="accent6">
                    <a:lumMod val="60000"/>
                    <a:lumOff val="40000"/>
                  </a:schemeClr>
                </a:solidFill>
                <a:latin typeface="+mn-lt"/>
                <a:ea typeface="+mn-ea"/>
                <a:cs typeface="+mn-cs"/>
              </a:rPr>
              <a:t>nitiate Guest Contact: </a:t>
            </a:r>
            <a:r>
              <a:rPr lang="en-US" sz="1400" b="0" i="0" kern="1200" dirty="0">
                <a:solidFill>
                  <a:schemeClr val="tx1"/>
                </a:solidFill>
                <a:latin typeface="+mn-lt"/>
                <a:ea typeface="+mn-ea"/>
                <a:cs typeface="+mn-cs"/>
              </a:rPr>
              <a:t>Make sure that you are being friendly with the guests next to the basic conversations that you would normally have. Ask them how their day is, what they like the most at your hotel and stuff that will make them feel comfortable with you.  </a:t>
            </a:r>
          </a:p>
          <a:p>
            <a:pPr>
              <a:lnSpc>
                <a:spcPct val="90000"/>
              </a:lnSpc>
              <a:spcBef>
                <a:spcPts val="1000"/>
              </a:spcBef>
              <a:buClr>
                <a:schemeClr val="accent1"/>
              </a:buClr>
              <a:buSzPct val="80000"/>
              <a:buFont typeface="Wingdings 3" charset="2"/>
              <a:buChar char=""/>
            </a:pPr>
            <a:r>
              <a:rPr lang="en-US" sz="1500" b="1" i="0" kern="1200" dirty="0">
                <a:solidFill>
                  <a:srgbClr val="00B0F0"/>
                </a:solidFill>
                <a:latin typeface="+mn-lt"/>
                <a:ea typeface="+mn-ea"/>
                <a:cs typeface="+mn-cs"/>
              </a:rPr>
              <a:t>C</a:t>
            </a:r>
            <a:r>
              <a:rPr lang="en-US" sz="1400" b="1" i="0" kern="1200" dirty="0">
                <a:solidFill>
                  <a:schemeClr val="accent6">
                    <a:lumMod val="60000"/>
                    <a:lumOff val="40000"/>
                  </a:schemeClr>
                </a:solidFill>
                <a:latin typeface="+mn-lt"/>
                <a:ea typeface="+mn-ea"/>
                <a:cs typeface="+mn-cs"/>
              </a:rPr>
              <a:t>reative Solutions: </a:t>
            </a:r>
            <a:r>
              <a:rPr lang="en-US" sz="1400" b="0" i="0" kern="1200" dirty="0">
                <a:solidFill>
                  <a:schemeClr val="tx1"/>
                </a:solidFill>
                <a:latin typeface="+mn-lt"/>
                <a:ea typeface="+mn-ea"/>
                <a:cs typeface="+mn-cs"/>
              </a:rPr>
              <a:t>As previously mentioned you need to make sure that you find a positive side out of everything and that you keep the and things away from happening </a:t>
            </a:r>
          </a:p>
          <a:p>
            <a:pPr>
              <a:lnSpc>
                <a:spcPct val="90000"/>
              </a:lnSpc>
              <a:spcBef>
                <a:spcPts val="1000"/>
              </a:spcBef>
              <a:buClr>
                <a:schemeClr val="accent1"/>
              </a:buClr>
              <a:buSzPct val="80000"/>
              <a:buFont typeface="Wingdings 3" charset="2"/>
              <a:buChar char=""/>
            </a:pPr>
            <a:r>
              <a:rPr lang="en-US" sz="1500" b="1" i="0" kern="1200" dirty="0">
                <a:solidFill>
                  <a:srgbClr val="00B0F0"/>
                </a:solidFill>
                <a:latin typeface="+mn-lt"/>
                <a:ea typeface="+mn-ea"/>
                <a:cs typeface="+mn-cs"/>
              </a:rPr>
              <a:t>E</a:t>
            </a:r>
            <a:r>
              <a:rPr lang="en-US" sz="1700" b="1" i="0" kern="1200" dirty="0">
                <a:solidFill>
                  <a:schemeClr val="accent6">
                    <a:lumMod val="60000"/>
                    <a:lumOff val="40000"/>
                  </a:schemeClr>
                </a:solidFill>
                <a:latin typeface="+mn-lt"/>
                <a:ea typeface="+mn-ea"/>
                <a:cs typeface="+mn-cs"/>
              </a:rPr>
              <a:t>nd with a thank you</a:t>
            </a:r>
            <a:r>
              <a:rPr lang="en-US" sz="1500" b="0" i="0" kern="1200" dirty="0">
                <a:solidFill>
                  <a:schemeClr val="accent6">
                    <a:lumMod val="60000"/>
                    <a:lumOff val="40000"/>
                  </a:schemeClr>
                </a:solidFill>
                <a:latin typeface="+mn-lt"/>
                <a:ea typeface="+mn-ea"/>
                <a:cs typeface="+mn-cs"/>
              </a:rPr>
              <a:t>: </a:t>
            </a:r>
            <a:r>
              <a:rPr lang="en-US" sz="1400" b="0" i="0" kern="1200" dirty="0">
                <a:solidFill>
                  <a:schemeClr val="tx1"/>
                </a:solidFill>
                <a:latin typeface="+mn-lt"/>
                <a:ea typeface="+mn-ea"/>
                <a:cs typeface="+mn-cs"/>
              </a:rPr>
              <a:t>It is more that necessary to say thank you to your guests because it shows the level of respect you have for them because they are using your services and that they are being nice with you. </a:t>
            </a:r>
          </a:p>
        </p:txBody>
      </p:sp>
      <p:pic>
        <p:nvPicPr>
          <p:cNvPr id="4" name="Picture 3">
            <a:extLst>
              <a:ext uri="{FF2B5EF4-FFF2-40B4-BE49-F238E27FC236}">
                <a16:creationId xmlns:a16="http://schemas.microsoft.com/office/drawing/2014/main" xmlns="" id="{2724D635-1B12-4A4C-99A6-90D5C8D9C1C4}"/>
              </a:ext>
            </a:extLst>
          </p:cNvPr>
          <p:cNvPicPr>
            <a:picLocks noChangeAspect="1"/>
          </p:cNvPicPr>
          <p:nvPr/>
        </p:nvPicPr>
        <p:blipFill rotWithShape="1">
          <a:blip r:embed="rId4" cstate="print"/>
          <a:srcRect l="3038" r="7923" b="1"/>
          <a:stretch/>
        </p:blipFill>
        <p:spPr>
          <a:xfrm>
            <a:off x="7418226" y="3548221"/>
            <a:ext cx="4125316" cy="2710389"/>
          </a:xfrm>
          <a:prstGeom prst="rect">
            <a:avLst/>
          </a:prstGeom>
        </p:spPr>
      </p:pic>
    </p:spTree>
    <p:extLst>
      <p:ext uri="{BB962C8B-B14F-4D97-AF65-F5344CB8AC3E}">
        <p14:creationId xmlns:p14="http://schemas.microsoft.com/office/powerpoint/2010/main" xmlns="" val="434858698"/>
      </p:ext>
    </p:extLst>
  </p:cSld>
  <p:clrMapOvr>
    <a:overrideClrMapping bg1="dk1" tx1="lt1" bg2="dk2" tx2="lt2" accent1="accent1" accent2="accent2" accent3="accent3" accent4="accent4" accent5="accent5" accent6="accent6" hlink="hlink" folHlink="folHlink"/>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rotWithShape="1">
          <a:blip r:embed="rId2" cstate="print">
            <a:duotone>
              <a:schemeClr val="bg2">
                <a:shade val="69000"/>
                <a:hueMod val="91000"/>
                <a:satMod val="164000"/>
                <a:lumMod val="74000"/>
              </a:schemeClr>
              <a:schemeClr val="bg2">
                <a:hueMod val="124000"/>
                <a:satMod val="140000"/>
                <a:lumMod val="142000"/>
              </a:schemeClr>
            </a:duotone>
          </a:blip>
          <a:stretch/>
        </a:blipFill>
        <a:effectLst/>
      </p:bgPr>
    </p:bg>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xmlns="" id="{93E10248-AF0E-477D-B4D2-47C02CE4E353}"/>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xmlns="" val="1"/>
              </p:ext>
            </p:extLst>
          </p:nvPr>
        </p:nvGrpSpPr>
        <p:grpSpPr>
          <a:xfrm>
            <a:off x="0" y="0"/>
            <a:ext cx="12192000" cy="6858000"/>
            <a:chOff x="0" y="0"/>
            <a:chExt cx="12192000" cy="6858000"/>
          </a:xfrm>
        </p:grpSpPr>
        <p:sp>
          <p:nvSpPr>
            <p:cNvPr id="9" name="Rectangle 8">
              <a:extLst>
                <a:ext uri="{FF2B5EF4-FFF2-40B4-BE49-F238E27FC236}">
                  <a16:creationId xmlns:a16="http://schemas.microsoft.com/office/drawing/2014/main" xmlns="" id="{533010C2-2DA5-460F-A40C-5317F567A03E}"/>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0" y="0"/>
              <a:ext cx="12192000" cy="6858000"/>
            </a:xfrm>
            <a:prstGeom prst="rect">
              <a:avLst/>
            </a:prstGeom>
            <a:blipFill>
              <a:blip r:embed="rId2" cstate="print">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5">
              <a:extLst>
                <a:ext uri="{FF2B5EF4-FFF2-40B4-BE49-F238E27FC236}">
                  <a16:creationId xmlns:a16="http://schemas.microsoft.com/office/drawing/2014/main" xmlns="" id="{17CB0634-F963-4EC9-A6F6-8EA46BD1F103}"/>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xmlns=""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2" name="Rectangle 11">
            <a:extLst>
              <a:ext uri="{FF2B5EF4-FFF2-40B4-BE49-F238E27FC236}">
                <a16:creationId xmlns:a16="http://schemas.microsoft.com/office/drawing/2014/main" xmlns="" id="{73C0A186-7444-4460-9C37-532E7671E99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grpSp>
        <p:nvGrpSpPr>
          <p:cNvPr id="14" name="Group 13">
            <a:extLst>
              <a:ext uri="{FF2B5EF4-FFF2-40B4-BE49-F238E27FC236}">
                <a16:creationId xmlns:a16="http://schemas.microsoft.com/office/drawing/2014/main" xmlns="" id="{F1ECA4FE-7D2F-4576-B767-3A5F5ABFE90F}"/>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xmlns="" val="1"/>
              </p:ext>
            </p:extLst>
          </p:nvPr>
        </p:nvGrpSpPr>
        <p:grpSpPr>
          <a:xfrm>
            <a:off x="0" y="0"/>
            <a:ext cx="12192000" cy="6858000"/>
            <a:chOff x="0" y="0"/>
            <a:chExt cx="12192000" cy="6858000"/>
          </a:xfrm>
        </p:grpSpPr>
        <p:sp useBgFill="1">
          <p:nvSpPr>
            <p:cNvPr id="15" name="Rectangle 14">
              <a:extLst>
                <a:ext uri="{FF2B5EF4-FFF2-40B4-BE49-F238E27FC236}">
                  <a16:creationId xmlns:a16="http://schemas.microsoft.com/office/drawing/2014/main" xmlns="" id="{5969441E-5462-4859-86CD-1737FDE36046}"/>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sp>
        <p:sp>
          <p:nvSpPr>
            <p:cNvPr id="16" name="Freeform 5">
              <a:extLst>
                <a:ext uri="{FF2B5EF4-FFF2-40B4-BE49-F238E27FC236}">
                  <a16:creationId xmlns:a16="http://schemas.microsoft.com/office/drawing/2014/main" xmlns="" id="{596BD4B5-6833-40CC-96FE-EDC675634264}"/>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xmlns=""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rgbClr val="FFFFFF"/>
            </a:solidFill>
            <a:ln>
              <a:noFill/>
            </a:ln>
          </p:spPr>
        </p:sp>
      </p:grpSp>
      <p:sp>
        <p:nvSpPr>
          <p:cNvPr id="2" name="Title 1">
            <a:extLst>
              <a:ext uri="{FF2B5EF4-FFF2-40B4-BE49-F238E27FC236}">
                <a16:creationId xmlns:a16="http://schemas.microsoft.com/office/drawing/2014/main" xmlns="" id="{D80EF8A8-8E2B-43CE-8667-A416FE1CB46E}"/>
              </a:ext>
            </a:extLst>
          </p:cNvPr>
          <p:cNvSpPr>
            <a:spLocks noGrp="1"/>
          </p:cNvSpPr>
          <p:nvPr>
            <p:ph type="title"/>
          </p:nvPr>
        </p:nvSpPr>
        <p:spPr>
          <a:xfrm>
            <a:off x="1955054" y="3469843"/>
            <a:ext cx="8825658" cy="1076904"/>
          </a:xfrm>
        </p:spPr>
        <p:txBody>
          <a:bodyPr vert="horz" lIns="91440" tIns="45720" rIns="91440" bIns="45720" rtlCol="0" anchor="b">
            <a:normAutofit/>
          </a:bodyPr>
          <a:lstStyle/>
          <a:p>
            <a:pPr algn="ctr"/>
            <a:r>
              <a:rPr lang="en-US" sz="5400" b="1" i="1" u="sng" kern="1200" dirty="0">
                <a:solidFill>
                  <a:schemeClr val="tx1"/>
                </a:solidFill>
                <a:latin typeface="+mj-lt"/>
                <a:ea typeface="+mj-ea"/>
                <a:cs typeface="+mj-cs"/>
              </a:rPr>
              <a:t>Conclusion</a:t>
            </a:r>
            <a:r>
              <a:rPr lang="en-US" sz="5400" b="0" i="0" kern="1200" dirty="0">
                <a:solidFill>
                  <a:schemeClr val="tx1"/>
                </a:solidFill>
                <a:latin typeface="+mj-lt"/>
                <a:ea typeface="+mj-ea"/>
                <a:cs typeface="+mj-cs"/>
              </a:rPr>
              <a:t> </a:t>
            </a:r>
          </a:p>
        </p:txBody>
      </p:sp>
      <p:sp>
        <p:nvSpPr>
          <p:cNvPr id="3" name="Text Placeholder 2">
            <a:extLst>
              <a:ext uri="{FF2B5EF4-FFF2-40B4-BE49-F238E27FC236}">
                <a16:creationId xmlns:a16="http://schemas.microsoft.com/office/drawing/2014/main" xmlns="" id="{45002C0E-5457-4863-AE4D-88B36D6A5DC3}"/>
              </a:ext>
            </a:extLst>
          </p:cNvPr>
          <p:cNvSpPr>
            <a:spLocks noGrp="1"/>
          </p:cNvSpPr>
          <p:nvPr>
            <p:ph type="body" sz="half" idx="2"/>
          </p:nvPr>
        </p:nvSpPr>
        <p:spPr>
          <a:xfrm>
            <a:off x="1683171" y="4746531"/>
            <a:ext cx="8825658" cy="1234148"/>
          </a:xfrm>
        </p:spPr>
        <p:txBody>
          <a:bodyPr vert="horz" lIns="91440" tIns="45720" rIns="91440" bIns="45720" rtlCol="0" anchor="t">
            <a:normAutofit lnSpcReduction="10000"/>
          </a:bodyPr>
          <a:lstStyle/>
          <a:p>
            <a:pPr algn="ctr"/>
            <a:r>
              <a:rPr lang="en-US" sz="2000" b="0" i="0" kern="1200" cap="all" dirty="0">
                <a:solidFill>
                  <a:schemeClr val="accent1">
                    <a:lumMod val="60000"/>
                    <a:lumOff val="40000"/>
                  </a:schemeClr>
                </a:solidFill>
                <a:latin typeface="+mn-lt"/>
                <a:ea typeface="+mn-ea"/>
                <a:cs typeface="+mn-cs"/>
              </a:rPr>
              <a:t>As a conclusion, us as a group can say that the Rockingham Forest hotel uses its strategies and customer service to provide the guests with the most expected and wanted services and products. </a:t>
            </a:r>
          </a:p>
        </p:txBody>
      </p:sp>
      <p:cxnSp>
        <p:nvCxnSpPr>
          <p:cNvPr id="18" name="Straight Connector 17">
            <a:extLst>
              <a:ext uri="{FF2B5EF4-FFF2-40B4-BE49-F238E27FC236}">
                <a16:creationId xmlns:a16="http://schemas.microsoft.com/office/drawing/2014/main" xmlns="" id="{E81F53E2-F556-42FA-8D24-113839EE19F8}"/>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xmlns="" val="1"/>
              </p:ext>
            </p:extLst>
          </p:nvPr>
        </p:nvCxnSpPr>
        <p:spPr>
          <a:xfrm>
            <a:off x="5758249" y="4166888"/>
            <a:ext cx="675502" cy="0"/>
          </a:xfrm>
          <a:prstGeom prst="line">
            <a:avLst/>
          </a:prstGeom>
          <a:ln w="19050">
            <a:solidFill>
              <a:srgbClr val="FFFFFF"/>
            </a:solidFill>
          </a:ln>
        </p:spPr>
        <p:style>
          <a:lnRef idx="1">
            <a:schemeClr val="accent1"/>
          </a:lnRef>
          <a:fillRef idx="0">
            <a:schemeClr val="accent1"/>
          </a:fillRef>
          <a:effectRef idx="0">
            <a:schemeClr val="accent1"/>
          </a:effectRef>
          <a:fontRef idx="minor">
            <a:schemeClr val="tx1"/>
          </a:fontRef>
        </p:style>
      </p:cxnSp>
      <p:pic>
        <p:nvPicPr>
          <p:cNvPr id="4" name="Picture 3">
            <a:extLst>
              <a:ext uri="{FF2B5EF4-FFF2-40B4-BE49-F238E27FC236}">
                <a16:creationId xmlns:a16="http://schemas.microsoft.com/office/drawing/2014/main" xmlns="" id="{CFBC8CA4-7001-4AA3-BC8A-31A6D1653185}"/>
              </a:ext>
            </a:extLst>
          </p:cNvPr>
          <p:cNvPicPr>
            <a:picLocks noChangeAspect="1"/>
          </p:cNvPicPr>
          <p:nvPr/>
        </p:nvPicPr>
        <p:blipFill>
          <a:blip r:embed="rId3" cstate="print"/>
          <a:stretch>
            <a:fillRect/>
          </a:stretch>
        </p:blipFill>
        <p:spPr>
          <a:xfrm>
            <a:off x="2714417" y="598888"/>
            <a:ext cx="6788818" cy="2870161"/>
          </a:xfrm>
          <a:prstGeom prst="rect">
            <a:avLst/>
          </a:prstGeom>
        </p:spPr>
      </p:pic>
      <p:cxnSp>
        <p:nvCxnSpPr>
          <p:cNvPr id="6" name="Straight Connector 5">
            <a:extLst>
              <a:ext uri="{FF2B5EF4-FFF2-40B4-BE49-F238E27FC236}">
                <a16:creationId xmlns:a16="http://schemas.microsoft.com/office/drawing/2014/main" xmlns="" id="{5DF79443-95AF-4DEF-AF4C-AD6584A3002A}"/>
              </a:ext>
            </a:extLst>
          </p:cNvPr>
          <p:cNvCxnSpPr/>
          <p:nvPr/>
        </p:nvCxnSpPr>
        <p:spPr>
          <a:xfrm flipH="1">
            <a:off x="5758249" y="4600167"/>
            <a:ext cx="1090863" cy="0"/>
          </a:xfrm>
          <a:prstGeom prst="line">
            <a:avLst/>
          </a:prstGeom>
          <a:ln w="76200">
            <a:solidFill>
              <a:schemeClr val="accent1">
                <a:lumMod val="40000"/>
                <a:lumOff val="6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3049297120"/>
      </p:ext>
    </p:extLst>
  </p:cSld>
  <p:clrMapOvr>
    <a:overrideClrMapping bg1="dk1" tx1="lt1" bg2="dk2" tx2="lt2" accent1="accent1" accent2="accent2" accent3="accent3" accent4="accent4" accent5="accent5" accent6="accent6" hlink="hlink" folHlink="folHlink"/>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 name="Rectangle 70">
            <a:extLst>
              <a:ext uri="{FF2B5EF4-FFF2-40B4-BE49-F238E27FC236}">
                <a16:creationId xmlns:a16="http://schemas.microsoft.com/office/drawing/2014/main" xmlns="" id="{388DD50E-1D2D-48C6-A470-79FB7F337F8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useBgFill="1">
        <p:nvSpPr>
          <p:cNvPr id="73" name="Rectangle 72">
            <a:extLst>
              <a:ext uri="{FF2B5EF4-FFF2-40B4-BE49-F238E27FC236}">
                <a16:creationId xmlns:a16="http://schemas.microsoft.com/office/drawing/2014/main" xmlns="" id="{85F279D6-ED25-4D3F-9479-8ABB21867D9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5" name="Freeform: Shape 74">
            <a:extLst>
              <a:ext uri="{FF2B5EF4-FFF2-40B4-BE49-F238E27FC236}">
                <a16:creationId xmlns:a16="http://schemas.microsoft.com/office/drawing/2014/main" xmlns="" id="{38D0B1B4-C487-47EF-B7D0-421066454CB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641275" y="643466"/>
            <a:ext cx="1970939" cy="5571067"/>
          </a:xfrm>
          <a:custGeom>
            <a:avLst/>
            <a:gdLst>
              <a:gd name="connsiteX0" fmla="*/ 0 w 1970939"/>
              <a:gd name="connsiteY0" fmla="*/ 0 h 5571067"/>
              <a:gd name="connsiteX1" fmla="*/ 1774861 w 1970939"/>
              <a:gd name="connsiteY1" fmla="*/ 0 h 5571067"/>
              <a:gd name="connsiteX2" fmla="*/ 1780256 w 1970939"/>
              <a:gd name="connsiteY2" fmla="*/ 32931 h 5571067"/>
              <a:gd name="connsiteX3" fmla="*/ 1802197 w 1970939"/>
              <a:gd name="connsiteY3" fmla="*/ 170349 h 5571067"/>
              <a:gd name="connsiteX4" fmla="*/ 1820981 w 1970939"/>
              <a:gd name="connsiteY4" fmla="*/ 308372 h 5571067"/>
              <a:gd name="connsiteX5" fmla="*/ 1839923 w 1970939"/>
              <a:gd name="connsiteY5" fmla="*/ 445791 h 5571067"/>
              <a:gd name="connsiteX6" fmla="*/ 1857602 w 1970939"/>
              <a:gd name="connsiteY6" fmla="*/ 583814 h 5571067"/>
              <a:gd name="connsiteX7" fmla="*/ 1872756 w 1970939"/>
              <a:gd name="connsiteY7" fmla="*/ 720022 h 5571067"/>
              <a:gd name="connsiteX8" fmla="*/ 1887120 w 1970939"/>
              <a:gd name="connsiteY8" fmla="*/ 858046 h 5571067"/>
              <a:gd name="connsiteX9" fmla="*/ 1900223 w 1970939"/>
              <a:gd name="connsiteY9" fmla="*/ 995464 h 5571067"/>
              <a:gd name="connsiteX10" fmla="*/ 1911588 w 1970939"/>
              <a:gd name="connsiteY10" fmla="*/ 1130461 h 5571067"/>
              <a:gd name="connsiteX11" fmla="*/ 1922953 w 1970939"/>
              <a:gd name="connsiteY11" fmla="*/ 1267274 h 5571067"/>
              <a:gd name="connsiteX12" fmla="*/ 1932424 w 1970939"/>
              <a:gd name="connsiteY12" fmla="*/ 1402271 h 5571067"/>
              <a:gd name="connsiteX13" fmla="*/ 1939842 w 1970939"/>
              <a:gd name="connsiteY13" fmla="*/ 1537267 h 5571067"/>
              <a:gd name="connsiteX14" fmla="*/ 1947577 w 1970939"/>
              <a:gd name="connsiteY14" fmla="*/ 1671659 h 5571067"/>
              <a:gd name="connsiteX15" fmla="*/ 1954049 w 1970939"/>
              <a:gd name="connsiteY15" fmla="*/ 1804840 h 5571067"/>
              <a:gd name="connsiteX16" fmla="*/ 1958627 w 1970939"/>
              <a:gd name="connsiteY16" fmla="*/ 1936810 h 5571067"/>
              <a:gd name="connsiteX17" fmla="*/ 1962573 w 1970939"/>
              <a:gd name="connsiteY17" fmla="*/ 2068780 h 5571067"/>
              <a:gd name="connsiteX18" fmla="*/ 1966361 w 1970939"/>
              <a:gd name="connsiteY18" fmla="*/ 2199539 h 5571067"/>
              <a:gd name="connsiteX19" fmla="*/ 1968098 w 1970939"/>
              <a:gd name="connsiteY19" fmla="*/ 2328482 h 5571067"/>
              <a:gd name="connsiteX20" fmla="*/ 1969992 w 1970939"/>
              <a:gd name="connsiteY20" fmla="*/ 2457425 h 5571067"/>
              <a:gd name="connsiteX21" fmla="*/ 1970939 w 1970939"/>
              <a:gd name="connsiteY21" fmla="*/ 2584552 h 5571067"/>
              <a:gd name="connsiteX22" fmla="*/ 1969992 w 1970939"/>
              <a:gd name="connsiteY22" fmla="*/ 2710469 h 5571067"/>
              <a:gd name="connsiteX23" fmla="*/ 1969992 w 1970939"/>
              <a:gd name="connsiteY23" fmla="*/ 2835174 h 5571067"/>
              <a:gd name="connsiteX24" fmla="*/ 1968098 w 1970939"/>
              <a:gd name="connsiteY24" fmla="*/ 2958669 h 5571067"/>
              <a:gd name="connsiteX25" fmla="*/ 1965256 w 1970939"/>
              <a:gd name="connsiteY25" fmla="*/ 3079742 h 5571067"/>
              <a:gd name="connsiteX26" fmla="*/ 1962573 w 1970939"/>
              <a:gd name="connsiteY26" fmla="*/ 3199605 h 5571067"/>
              <a:gd name="connsiteX27" fmla="*/ 1959574 w 1970939"/>
              <a:gd name="connsiteY27" fmla="*/ 3317046 h 5571067"/>
              <a:gd name="connsiteX28" fmla="*/ 1954996 w 1970939"/>
              <a:gd name="connsiteY28" fmla="*/ 3433882 h 5571067"/>
              <a:gd name="connsiteX29" fmla="*/ 1950103 w 1970939"/>
              <a:gd name="connsiteY29" fmla="*/ 3548902 h 5571067"/>
              <a:gd name="connsiteX30" fmla="*/ 1945683 w 1970939"/>
              <a:gd name="connsiteY30" fmla="*/ 3661500 h 5571067"/>
              <a:gd name="connsiteX31" fmla="*/ 1933213 w 1970939"/>
              <a:gd name="connsiteY31" fmla="*/ 3881248 h 5571067"/>
              <a:gd name="connsiteX32" fmla="*/ 1919953 w 1970939"/>
              <a:gd name="connsiteY32" fmla="*/ 4091916 h 5571067"/>
              <a:gd name="connsiteX33" fmla="*/ 1906063 w 1970939"/>
              <a:gd name="connsiteY33" fmla="*/ 4294109 h 5571067"/>
              <a:gd name="connsiteX34" fmla="*/ 1890751 w 1970939"/>
              <a:gd name="connsiteY34" fmla="*/ 4485405 h 5571067"/>
              <a:gd name="connsiteX35" fmla="*/ 1874809 w 1970939"/>
              <a:gd name="connsiteY35" fmla="*/ 4668226 h 5571067"/>
              <a:gd name="connsiteX36" fmla="*/ 1857602 w 1970939"/>
              <a:gd name="connsiteY36" fmla="*/ 4837728 h 5571067"/>
              <a:gd name="connsiteX37" fmla="*/ 1840713 w 1970939"/>
              <a:gd name="connsiteY37" fmla="*/ 4996940 h 5571067"/>
              <a:gd name="connsiteX38" fmla="*/ 1823823 w 1970939"/>
              <a:gd name="connsiteY38" fmla="*/ 5143439 h 5571067"/>
              <a:gd name="connsiteX39" fmla="*/ 1807880 w 1970939"/>
              <a:gd name="connsiteY39" fmla="*/ 5277830 h 5571067"/>
              <a:gd name="connsiteX40" fmla="*/ 1792726 w 1970939"/>
              <a:gd name="connsiteY40" fmla="*/ 5397087 h 5571067"/>
              <a:gd name="connsiteX41" fmla="*/ 1778362 w 1970939"/>
              <a:gd name="connsiteY41" fmla="*/ 5504843 h 5571067"/>
              <a:gd name="connsiteX42" fmla="*/ 1769613 w 1970939"/>
              <a:gd name="connsiteY42" fmla="*/ 5571067 h 5571067"/>
              <a:gd name="connsiteX43" fmla="*/ 0 w 1970939"/>
              <a:gd name="connsiteY43" fmla="*/ 5571067 h 55710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1970939" h="5571067">
                <a:moveTo>
                  <a:pt x="0" y="0"/>
                </a:moveTo>
                <a:lnTo>
                  <a:pt x="1774861" y="0"/>
                </a:lnTo>
                <a:lnTo>
                  <a:pt x="1780256" y="32931"/>
                </a:lnTo>
                <a:lnTo>
                  <a:pt x="1802197" y="170349"/>
                </a:lnTo>
                <a:lnTo>
                  <a:pt x="1820981" y="308372"/>
                </a:lnTo>
                <a:lnTo>
                  <a:pt x="1839923" y="445791"/>
                </a:lnTo>
                <a:lnTo>
                  <a:pt x="1857602" y="583814"/>
                </a:lnTo>
                <a:lnTo>
                  <a:pt x="1872756" y="720022"/>
                </a:lnTo>
                <a:lnTo>
                  <a:pt x="1887120" y="858046"/>
                </a:lnTo>
                <a:lnTo>
                  <a:pt x="1900223" y="995464"/>
                </a:lnTo>
                <a:lnTo>
                  <a:pt x="1911588" y="1130461"/>
                </a:lnTo>
                <a:lnTo>
                  <a:pt x="1922953" y="1267274"/>
                </a:lnTo>
                <a:lnTo>
                  <a:pt x="1932424" y="1402271"/>
                </a:lnTo>
                <a:lnTo>
                  <a:pt x="1939842" y="1537267"/>
                </a:lnTo>
                <a:lnTo>
                  <a:pt x="1947577" y="1671659"/>
                </a:lnTo>
                <a:lnTo>
                  <a:pt x="1954049" y="1804840"/>
                </a:lnTo>
                <a:lnTo>
                  <a:pt x="1958627" y="1936810"/>
                </a:lnTo>
                <a:lnTo>
                  <a:pt x="1962573" y="2068780"/>
                </a:lnTo>
                <a:lnTo>
                  <a:pt x="1966361" y="2199539"/>
                </a:lnTo>
                <a:lnTo>
                  <a:pt x="1968098" y="2328482"/>
                </a:lnTo>
                <a:lnTo>
                  <a:pt x="1969992" y="2457425"/>
                </a:lnTo>
                <a:lnTo>
                  <a:pt x="1970939" y="2584552"/>
                </a:lnTo>
                <a:lnTo>
                  <a:pt x="1969992" y="2710469"/>
                </a:lnTo>
                <a:lnTo>
                  <a:pt x="1969992" y="2835174"/>
                </a:lnTo>
                <a:lnTo>
                  <a:pt x="1968098" y="2958669"/>
                </a:lnTo>
                <a:lnTo>
                  <a:pt x="1965256" y="3079742"/>
                </a:lnTo>
                <a:lnTo>
                  <a:pt x="1962573" y="3199605"/>
                </a:lnTo>
                <a:lnTo>
                  <a:pt x="1959574" y="3317046"/>
                </a:lnTo>
                <a:lnTo>
                  <a:pt x="1954996" y="3433882"/>
                </a:lnTo>
                <a:lnTo>
                  <a:pt x="1950103" y="3548902"/>
                </a:lnTo>
                <a:lnTo>
                  <a:pt x="1945683" y="3661500"/>
                </a:lnTo>
                <a:lnTo>
                  <a:pt x="1933213" y="3881248"/>
                </a:lnTo>
                <a:lnTo>
                  <a:pt x="1919953" y="4091916"/>
                </a:lnTo>
                <a:lnTo>
                  <a:pt x="1906063" y="4294109"/>
                </a:lnTo>
                <a:lnTo>
                  <a:pt x="1890751" y="4485405"/>
                </a:lnTo>
                <a:lnTo>
                  <a:pt x="1874809" y="4668226"/>
                </a:lnTo>
                <a:lnTo>
                  <a:pt x="1857602" y="4837728"/>
                </a:lnTo>
                <a:lnTo>
                  <a:pt x="1840713" y="4996940"/>
                </a:lnTo>
                <a:lnTo>
                  <a:pt x="1823823" y="5143439"/>
                </a:lnTo>
                <a:lnTo>
                  <a:pt x="1807880" y="5277830"/>
                </a:lnTo>
                <a:lnTo>
                  <a:pt x="1792726" y="5397087"/>
                </a:lnTo>
                <a:lnTo>
                  <a:pt x="1778362" y="5504843"/>
                </a:lnTo>
                <a:lnTo>
                  <a:pt x="1769613" y="5571067"/>
                </a:lnTo>
                <a:lnTo>
                  <a:pt x="0" y="5571067"/>
                </a:lnTo>
                <a:close/>
              </a:path>
            </a:pathLst>
          </a:custGeom>
          <a:ln>
            <a:noFill/>
          </a:ln>
        </p:spPr>
        <p:style>
          <a:lnRef idx="2">
            <a:schemeClr val="accent1">
              <a:shade val="50000"/>
            </a:schemeClr>
          </a:lnRef>
          <a:fillRef idx="1002">
            <a:schemeClr val="dk2"/>
          </a:fillRef>
          <a:effectRef idx="0">
            <a:schemeClr val="accent1"/>
          </a:effectRef>
          <a:fontRef idx="minor">
            <a:schemeClr val="lt1"/>
          </a:fontRef>
        </p:style>
        <p:txBody>
          <a:bodyPr wrap="square">
            <a:noAutofit/>
          </a:bodyPr>
          <a:lstStyle/>
          <a:p>
            <a:endParaRPr lang="en-US" dirty="0"/>
          </a:p>
        </p:txBody>
      </p:sp>
      <p:sp>
        <p:nvSpPr>
          <p:cNvPr id="77" name="Freeform: Shape 76">
            <a:extLst>
              <a:ext uri="{FF2B5EF4-FFF2-40B4-BE49-F238E27FC236}">
                <a16:creationId xmlns:a16="http://schemas.microsoft.com/office/drawing/2014/main" xmlns="" id="{0214736A-03B2-4B91-B0AF-B21213F3B9D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bwMode="gray">
          <a:xfrm rot="15922489">
            <a:off x="969335" y="1702087"/>
            <a:ext cx="3209207" cy="612850"/>
          </a:xfrm>
          <a:custGeom>
            <a:avLst/>
            <a:gdLst>
              <a:gd name="connsiteX0" fmla="*/ 3195151 w 3209207"/>
              <a:gd name="connsiteY0" fmla="*/ 612847 h 612850"/>
              <a:gd name="connsiteX1" fmla="*/ 3029871 w 3209207"/>
              <a:gd name="connsiteY1" fmla="*/ 611146 h 612850"/>
              <a:gd name="connsiteX2" fmla="*/ 2949639 w 3209207"/>
              <a:gd name="connsiteY2" fmla="*/ 608906 h 612850"/>
              <a:gd name="connsiteX3" fmla="*/ 2978018 w 3209207"/>
              <a:gd name="connsiteY3" fmla="*/ 258115 h 612850"/>
              <a:gd name="connsiteX4" fmla="*/ 2944764 w 3209207"/>
              <a:gd name="connsiteY4" fmla="*/ 260801 h 612850"/>
              <a:gd name="connsiteX5" fmla="*/ 2806036 w 3209207"/>
              <a:gd name="connsiteY5" fmla="*/ 271446 h 612850"/>
              <a:gd name="connsiteX6" fmla="*/ 2666958 w 3209207"/>
              <a:gd name="connsiteY6" fmla="*/ 278917 h 612850"/>
              <a:gd name="connsiteX7" fmla="*/ 2528469 w 3209207"/>
              <a:gd name="connsiteY7" fmla="*/ 286593 h 612850"/>
              <a:gd name="connsiteX8" fmla="*/ 2389479 w 3209207"/>
              <a:gd name="connsiteY8" fmla="*/ 292970 h 612850"/>
              <a:gd name="connsiteX9" fmla="*/ 2252501 w 3209207"/>
              <a:gd name="connsiteY9" fmla="*/ 296993 h 612850"/>
              <a:gd name="connsiteX10" fmla="*/ 2113775 w 3209207"/>
              <a:gd name="connsiteY10" fmla="*/ 300086 h 612850"/>
              <a:gd name="connsiteX11" fmla="*/ 1975755 w 3209207"/>
              <a:gd name="connsiteY11" fmla="*/ 301980 h 612850"/>
              <a:gd name="connsiteX12" fmla="*/ 1840287 w 3209207"/>
              <a:gd name="connsiteY12" fmla="*/ 302348 h 612850"/>
              <a:gd name="connsiteX13" fmla="*/ 1703009 w 3209207"/>
              <a:gd name="connsiteY13" fmla="*/ 302570 h 612850"/>
              <a:gd name="connsiteX14" fmla="*/ 1567693 w 3209207"/>
              <a:gd name="connsiteY14" fmla="*/ 301063 h 612850"/>
              <a:gd name="connsiteX15" fmla="*/ 1432543 w 3209207"/>
              <a:gd name="connsiteY15" fmla="*/ 297523 h 612850"/>
              <a:gd name="connsiteX16" fmla="*/ 1297969 w 3209207"/>
              <a:gd name="connsiteY16" fmla="*/ 294345 h 612850"/>
              <a:gd name="connsiteX17" fmla="*/ 1164703 w 3209207"/>
              <a:gd name="connsiteY17" fmla="*/ 290015 h 612850"/>
              <a:gd name="connsiteX18" fmla="*/ 1032796 w 3209207"/>
              <a:gd name="connsiteY18" fmla="*/ 283907 h 612850"/>
              <a:gd name="connsiteX19" fmla="*/ 900940 w 3209207"/>
              <a:gd name="connsiteY19" fmla="*/ 277172 h 612850"/>
              <a:gd name="connsiteX20" fmla="*/ 770303 w 3209207"/>
              <a:gd name="connsiteY20" fmla="*/ 270380 h 612850"/>
              <a:gd name="connsiteX21" fmla="*/ 641641 w 3209207"/>
              <a:gd name="connsiteY21" fmla="*/ 261702 h 612850"/>
              <a:gd name="connsiteX22" fmla="*/ 512966 w 3209207"/>
              <a:gd name="connsiteY22" fmla="*/ 253180 h 612850"/>
              <a:gd name="connsiteX23" fmla="*/ 386177 w 3209207"/>
              <a:gd name="connsiteY23" fmla="*/ 243867 h 612850"/>
              <a:gd name="connsiteX24" fmla="*/ 260746 w 3209207"/>
              <a:gd name="connsiteY24" fmla="*/ 232775 h 612850"/>
              <a:gd name="connsiteX25" fmla="*/ 136447 w 3209207"/>
              <a:gd name="connsiteY25" fmla="*/ 222719 h 612850"/>
              <a:gd name="connsiteX26" fmla="*/ 13506 w 3209207"/>
              <a:gd name="connsiteY26" fmla="*/ 210885 h 612850"/>
              <a:gd name="connsiteX27" fmla="*/ 0 w 3209207"/>
              <a:gd name="connsiteY27" fmla="*/ 209475 h 612850"/>
              <a:gd name="connsiteX28" fmla="*/ 40844 w 3209207"/>
              <a:gd name="connsiteY28" fmla="*/ 212313 h 612850"/>
              <a:gd name="connsiteX29" fmla="*/ 132211 w 3209207"/>
              <a:gd name="connsiteY29" fmla="*/ 216946 h 612850"/>
              <a:gd name="connsiteX30" fmla="*/ 225585 w 3209207"/>
              <a:gd name="connsiteY30" fmla="*/ 221811 h 612850"/>
              <a:gd name="connsiteX31" fmla="*/ 320298 w 3209207"/>
              <a:gd name="connsiteY31" fmla="*/ 226444 h 612850"/>
              <a:gd name="connsiteX32" fmla="*/ 415680 w 3209207"/>
              <a:gd name="connsiteY32" fmla="*/ 229340 h 612850"/>
              <a:gd name="connsiteX33" fmla="*/ 512735 w 3209207"/>
              <a:gd name="connsiteY33" fmla="*/ 232120 h 612850"/>
              <a:gd name="connsiteX34" fmla="*/ 611464 w 3209207"/>
              <a:gd name="connsiteY34" fmla="*/ 235015 h 612850"/>
              <a:gd name="connsiteX35" fmla="*/ 711532 w 3209207"/>
              <a:gd name="connsiteY35" fmla="*/ 236985 h 612850"/>
              <a:gd name="connsiteX36" fmla="*/ 812604 w 3209207"/>
              <a:gd name="connsiteY36" fmla="*/ 236985 h 612850"/>
              <a:gd name="connsiteX37" fmla="*/ 915014 w 3209207"/>
              <a:gd name="connsiteY37" fmla="*/ 237795 h 612850"/>
              <a:gd name="connsiteX38" fmla="*/ 1018428 w 3209207"/>
              <a:gd name="connsiteY38" fmla="*/ 236985 h 612850"/>
              <a:gd name="connsiteX39" fmla="*/ 1122847 w 3209207"/>
              <a:gd name="connsiteY39" fmla="*/ 235015 h 612850"/>
              <a:gd name="connsiteX40" fmla="*/ 1227600 w 3209207"/>
              <a:gd name="connsiteY40" fmla="*/ 233162 h 612850"/>
              <a:gd name="connsiteX41" fmla="*/ 1333692 w 3209207"/>
              <a:gd name="connsiteY41" fmla="*/ 229340 h 612850"/>
              <a:gd name="connsiteX42" fmla="*/ 1441122 w 3209207"/>
              <a:gd name="connsiteY42" fmla="*/ 225634 h 612850"/>
              <a:gd name="connsiteX43" fmla="*/ 1547883 w 3209207"/>
              <a:gd name="connsiteY43" fmla="*/ 220769 h 612850"/>
              <a:gd name="connsiteX44" fmla="*/ 1655983 w 3209207"/>
              <a:gd name="connsiteY44" fmla="*/ 214282 h 612850"/>
              <a:gd name="connsiteX45" fmla="*/ 1765421 w 3209207"/>
              <a:gd name="connsiteY45" fmla="*/ 206638 h 612850"/>
              <a:gd name="connsiteX46" fmla="*/ 1874860 w 3209207"/>
              <a:gd name="connsiteY46" fmla="*/ 199108 h 612850"/>
              <a:gd name="connsiteX47" fmla="*/ 1984299 w 3209207"/>
              <a:gd name="connsiteY47" fmla="*/ 189495 h 612850"/>
              <a:gd name="connsiteX48" fmla="*/ 2095745 w 3209207"/>
              <a:gd name="connsiteY48" fmla="*/ 178144 h 612850"/>
              <a:gd name="connsiteX49" fmla="*/ 2205184 w 3209207"/>
              <a:gd name="connsiteY49" fmla="*/ 166793 h 612850"/>
              <a:gd name="connsiteX50" fmla="*/ 2316631 w 3209207"/>
              <a:gd name="connsiteY50" fmla="*/ 153472 h 612850"/>
              <a:gd name="connsiteX51" fmla="*/ 2429081 w 3209207"/>
              <a:gd name="connsiteY51" fmla="*/ 139226 h 612850"/>
              <a:gd name="connsiteX52" fmla="*/ 2539523 w 3209207"/>
              <a:gd name="connsiteY52" fmla="*/ 124052 h 612850"/>
              <a:gd name="connsiteX53" fmla="*/ 2651305 w 3209207"/>
              <a:gd name="connsiteY53" fmla="*/ 106215 h 612850"/>
              <a:gd name="connsiteX54" fmla="*/ 2763086 w 3209207"/>
              <a:gd name="connsiteY54" fmla="*/ 87219 h 612850"/>
              <a:gd name="connsiteX55" fmla="*/ 2874867 w 3209207"/>
              <a:gd name="connsiteY55" fmla="*/ 68339 h 612850"/>
              <a:gd name="connsiteX56" fmla="*/ 2986314 w 3209207"/>
              <a:gd name="connsiteY56" fmla="*/ 46331 h 612850"/>
              <a:gd name="connsiteX57" fmla="*/ 3097760 w 3209207"/>
              <a:gd name="connsiteY57" fmla="*/ 23629 h 612850"/>
              <a:gd name="connsiteX58" fmla="*/ 3209207 w 3209207"/>
              <a:gd name="connsiteY58" fmla="*/ 0 h 612850"/>
              <a:gd name="connsiteX59" fmla="*/ 3195151 w 3209207"/>
              <a:gd name="connsiteY59" fmla="*/ 612847 h 612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3209207" h="612850">
                <a:moveTo>
                  <a:pt x="3195151" y="612847"/>
                </a:moveTo>
                <a:cubicBezTo>
                  <a:pt x="3144238" y="612898"/>
                  <a:pt x="3088941" y="612318"/>
                  <a:pt x="3029871" y="611146"/>
                </a:cubicBezTo>
                <a:lnTo>
                  <a:pt x="2949639" y="608906"/>
                </a:lnTo>
                <a:lnTo>
                  <a:pt x="2978018" y="258115"/>
                </a:lnTo>
                <a:lnTo>
                  <a:pt x="2944764" y="260801"/>
                </a:lnTo>
                <a:lnTo>
                  <a:pt x="2806036" y="271446"/>
                </a:lnTo>
                <a:lnTo>
                  <a:pt x="2666958" y="278917"/>
                </a:lnTo>
                <a:lnTo>
                  <a:pt x="2528469" y="286593"/>
                </a:lnTo>
                <a:lnTo>
                  <a:pt x="2389479" y="292970"/>
                </a:lnTo>
                <a:lnTo>
                  <a:pt x="2252501" y="296993"/>
                </a:lnTo>
                <a:lnTo>
                  <a:pt x="2113775" y="300086"/>
                </a:lnTo>
                <a:lnTo>
                  <a:pt x="1975755" y="301980"/>
                </a:lnTo>
                <a:lnTo>
                  <a:pt x="1840287" y="302348"/>
                </a:lnTo>
                <a:lnTo>
                  <a:pt x="1703009" y="302570"/>
                </a:lnTo>
                <a:lnTo>
                  <a:pt x="1567693" y="301063"/>
                </a:lnTo>
                <a:lnTo>
                  <a:pt x="1432543" y="297523"/>
                </a:lnTo>
                <a:lnTo>
                  <a:pt x="1297969" y="294345"/>
                </a:lnTo>
                <a:lnTo>
                  <a:pt x="1164703" y="290015"/>
                </a:lnTo>
                <a:lnTo>
                  <a:pt x="1032796" y="283907"/>
                </a:lnTo>
                <a:lnTo>
                  <a:pt x="900940" y="277172"/>
                </a:lnTo>
                <a:lnTo>
                  <a:pt x="770303" y="270380"/>
                </a:lnTo>
                <a:lnTo>
                  <a:pt x="641641" y="261702"/>
                </a:lnTo>
                <a:lnTo>
                  <a:pt x="512966" y="253180"/>
                </a:lnTo>
                <a:lnTo>
                  <a:pt x="386177" y="243867"/>
                </a:lnTo>
                <a:lnTo>
                  <a:pt x="260746" y="232775"/>
                </a:lnTo>
                <a:lnTo>
                  <a:pt x="136447" y="222719"/>
                </a:lnTo>
                <a:lnTo>
                  <a:pt x="13506" y="210885"/>
                </a:lnTo>
                <a:lnTo>
                  <a:pt x="0" y="209475"/>
                </a:lnTo>
                <a:lnTo>
                  <a:pt x="40844" y="212313"/>
                </a:lnTo>
                <a:lnTo>
                  <a:pt x="132211" y="216946"/>
                </a:lnTo>
                <a:lnTo>
                  <a:pt x="225585" y="221811"/>
                </a:lnTo>
                <a:lnTo>
                  <a:pt x="320298" y="226444"/>
                </a:lnTo>
                <a:lnTo>
                  <a:pt x="415680" y="229340"/>
                </a:lnTo>
                <a:lnTo>
                  <a:pt x="512735" y="232120"/>
                </a:lnTo>
                <a:lnTo>
                  <a:pt x="611464" y="235015"/>
                </a:lnTo>
                <a:lnTo>
                  <a:pt x="711532" y="236985"/>
                </a:lnTo>
                <a:lnTo>
                  <a:pt x="812604" y="236985"/>
                </a:lnTo>
                <a:lnTo>
                  <a:pt x="915014" y="237795"/>
                </a:lnTo>
                <a:lnTo>
                  <a:pt x="1018428" y="236985"/>
                </a:lnTo>
                <a:lnTo>
                  <a:pt x="1122847" y="235015"/>
                </a:lnTo>
                <a:lnTo>
                  <a:pt x="1227600" y="233162"/>
                </a:lnTo>
                <a:lnTo>
                  <a:pt x="1333692" y="229340"/>
                </a:lnTo>
                <a:lnTo>
                  <a:pt x="1441122" y="225634"/>
                </a:lnTo>
                <a:lnTo>
                  <a:pt x="1547883" y="220769"/>
                </a:lnTo>
                <a:lnTo>
                  <a:pt x="1655983" y="214282"/>
                </a:lnTo>
                <a:lnTo>
                  <a:pt x="1765421" y="206638"/>
                </a:lnTo>
                <a:lnTo>
                  <a:pt x="1874860" y="199108"/>
                </a:lnTo>
                <a:lnTo>
                  <a:pt x="1984299" y="189495"/>
                </a:lnTo>
                <a:lnTo>
                  <a:pt x="2095745" y="178144"/>
                </a:lnTo>
                <a:lnTo>
                  <a:pt x="2205184" y="166793"/>
                </a:lnTo>
                <a:lnTo>
                  <a:pt x="2316631" y="153472"/>
                </a:lnTo>
                <a:lnTo>
                  <a:pt x="2429081" y="139226"/>
                </a:lnTo>
                <a:lnTo>
                  <a:pt x="2539523" y="124052"/>
                </a:lnTo>
                <a:lnTo>
                  <a:pt x="2651305" y="106215"/>
                </a:lnTo>
                <a:lnTo>
                  <a:pt x="2763086" y="87219"/>
                </a:lnTo>
                <a:lnTo>
                  <a:pt x="2874867" y="68339"/>
                </a:lnTo>
                <a:lnTo>
                  <a:pt x="2986314" y="46331"/>
                </a:lnTo>
                <a:lnTo>
                  <a:pt x="3097760" y="23629"/>
                </a:lnTo>
                <a:lnTo>
                  <a:pt x="3209207" y="0"/>
                </a:lnTo>
                <a:cubicBezTo>
                  <a:pt x="3198832" y="386055"/>
                  <a:pt x="3205525" y="226792"/>
                  <a:pt x="3195151" y="612847"/>
                </a:cubicBezTo>
                <a:close/>
              </a:path>
            </a:pathLst>
          </a:custGeom>
          <a:solidFill>
            <a:schemeClr val="bg1">
              <a:alpha val="20000"/>
            </a:schemeClr>
          </a:solidFill>
          <a:ln>
            <a:noFill/>
          </a:ln>
        </p:spPr>
        <p:txBody>
          <a:bodyPr wrap="square">
            <a:noAutofit/>
          </a:bodyPr>
          <a:lstStyle/>
          <a:p>
            <a:endParaRPr lang="en-US" dirty="0"/>
          </a:p>
        </p:txBody>
      </p:sp>
      <p:sp>
        <p:nvSpPr>
          <p:cNvPr id="6" name="TextBox 5">
            <a:extLst>
              <a:ext uri="{FF2B5EF4-FFF2-40B4-BE49-F238E27FC236}">
                <a16:creationId xmlns:a16="http://schemas.microsoft.com/office/drawing/2014/main" xmlns="" id="{26D3DF4F-22C5-4573-8884-B2D5914E9165}"/>
              </a:ext>
            </a:extLst>
          </p:cNvPr>
          <p:cNvSpPr txBox="1"/>
          <p:nvPr/>
        </p:nvSpPr>
        <p:spPr>
          <a:xfrm>
            <a:off x="7716253" y="643466"/>
            <a:ext cx="3548277" cy="400110"/>
          </a:xfrm>
          <a:prstGeom prst="rect">
            <a:avLst/>
          </a:prstGeom>
          <a:noFill/>
        </p:spPr>
        <p:txBody>
          <a:bodyPr wrap="square" rtlCol="0">
            <a:spAutoFit/>
          </a:bodyPr>
          <a:lstStyle/>
          <a:p>
            <a:r>
              <a:rPr lang="en-GB" sz="2000" b="1" dirty="0"/>
              <a:t>We hope you are like that </a:t>
            </a:r>
          </a:p>
        </p:txBody>
      </p:sp>
      <p:cxnSp>
        <p:nvCxnSpPr>
          <p:cNvPr id="8" name="Straight Arrow Connector 7">
            <a:extLst>
              <a:ext uri="{FF2B5EF4-FFF2-40B4-BE49-F238E27FC236}">
                <a16:creationId xmlns:a16="http://schemas.microsoft.com/office/drawing/2014/main" xmlns="" id="{DBAF43FA-994E-4EC9-9A08-3E98E96BA9B3}"/>
              </a:ext>
            </a:extLst>
          </p:cNvPr>
          <p:cNvCxnSpPr>
            <a:cxnSpLocks/>
          </p:cNvCxnSpPr>
          <p:nvPr/>
        </p:nvCxnSpPr>
        <p:spPr>
          <a:xfrm>
            <a:off x="9496927" y="1043576"/>
            <a:ext cx="0" cy="830179"/>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pic>
        <p:nvPicPr>
          <p:cNvPr id="2052" name="Picture 4" descr="Imagini pentru thank you audience">
            <a:extLst>
              <a:ext uri="{FF2B5EF4-FFF2-40B4-BE49-F238E27FC236}">
                <a16:creationId xmlns:a16="http://schemas.microsoft.com/office/drawing/2014/main" xmlns="" id="{7DF27DD7-3F96-4287-A418-8C74487A9493}"/>
              </a:ext>
            </a:extLst>
          </p:cNvPr>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2473158" y="4158447"/>
            <a:ext cx="3622842" cy="2173705"/>
          </a:xfrm>
          <a:prstGeom prst="rect">
            <a:avLst/>
          </a:prstGeom>
          <a:noFill/>
          <a:extLst>
            <a:ext uri="{909E8E84-426E-40DD-AFC4-6F175D3DCCD1}">
              <a14:hiddenFill xmlns:a14="http://schemas.microsoft.com/office/drawing/2010/main" xmlns="">
                <a:solidFill>
                  <a:srgbClr val="FFFFFF"/>
                </a:solidFill>
              </a14:hiddenFill>
            </a:ext>
          </a:extLst>
        </p:spPr>
      </p:pic>
      <p:pic>
        <p:nvPicPr>
          <p:cNvPr id="10" name="Picture 9">
            <a:extLst>
              <a:ext uri="{FF2B5EF4-FFF2-40B4-BE49-F238E27FC236}">
                <a16:creationId xmlns:a16="http://schemas.microsoft.com/office/drawing/2014/main" xmlns="" id="{785DF723-45E9-4B6C-808E-6B9CA4C04E4B}"/>
              </a:ext>
            </a:extLst>
          </p:cNvPr>
          <p:cNvPicPr>
            <a:picLocks noChangeAspect="1"/>
          </p:cNvPicPr>
          <p:nvPr/>
        </p:nvPicPr>
        <p:blipFill>
          <a:blip r:embed="rId3" cstate="print"/>
          <a:stretch>
            <a:fillRect/>
          </a:stretch>
        </p:blipFill>
        <p:spPr>
          <a:xfrm>
            <a:off x="6149727" y="1873755"/>
            <a:ext cx="5804303" cy="2667000"/>
          </a:xfrm>
          <a:prstGeom prst="rect">
            <a:avLst/>
          </a:prstGeom>
        </p:spPr>
      </p:pic>
      <p:sp>
        <p:nvSpPr>
          <p:cNvPr id="11" name="TextBox 10">
            <a:extLst>
              <a:ext uri="{FF2B5EF4-FFF2-40B4-BE49-F238E27FC236}">
                <a16:creationId xmlns:a16="http://schemas.microsoft.com/office/drawing/2014/main" xmlns="" id="{913D6A93-AEDC-49A2-B6B5-FF13A6D3B0FF}"/>
              </a:ext>
            </a:extLst>
          </p:cNvPr>
          <p:cNvSpPr txBox="1"/>
          <p:nvPr/>
        </p:nvSpPr>
        <p:spPr>
          <a:xfrm>
            <a:off x="3655680" y="2528468"/>
            <a:ext cx="2368710" cy="461665"/>
          </a:xfrm>
          <a:prstGeom prst="rect">
            <a:avLst/>
          </a:prstGeom>
          <a:noFill/>
        </p:spPr>
        <p:txBody>
          <a:bodyPr wrap="square" rtlCol="0">
            <a:spAutoFit/>
          </a:bodyPr>
          <a:lstStyle/>
          <a:p>
            <a:r>
              <a:rPr lang="en-GB" sz="2400" b="1" dirty="0"/>
              <a:t>Not like this </a:t>
            </a:r>
            <a:r>
              <a:rPr lang="en-GB" sz="2400" b="1" dirty="0">
                <a:sym typeface="Wingdings" panose="05000000000000000000" pitchFamily="2" charset="2"/>
              </a:rPr>
              <a:t> </a:t>
            </a:r>
            <a:endParaRPr lang="en-GB" sz="2400" b="1" dirty="0"/>
          </a:p>
        </p:txBody>
      </p:sp>
      <p:cxnSp>
        <p:nvCxnSpPr>
          <p:cNvPr id="18" name="Straight Arrow Connector 17">
            <a:extLst>
              <a:ext uri="{FF2B5EF4-FFF2-40B4-BE49-F238E27FC236}">
                <a16:creationId xmlns:a16="http://schemas.microsoft.com/office/drawing/2014/main" xmlns="" id="{8F254063-656C-4EFE-8B26-0A36E98A8FB4}"/>
              </a:ext>
            </a:extLst>
          </p:cNvPr>
          <p:cNvCxnSpPr>
            <a:cxnSpLocks/>
          </p:cNvCxnSpPr>
          <p:nvPr/>
        </p:nvCxnSpPr>
        <p:spPr>
          <a:xfrm>
            <a:off x="4580022" y="2990133"/>
            <a:ext cx="0" cy="830179"/>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sp>
        <p:nvSpPr>
          <p:cNvPr id="12" name="TextBox 11">
            <a:extLst>
              <a:ext uri="{FF2B5EF4-FFF2-40B4-BE49-F238E27FC236}">
                <a16:creationId xmlns:a16="http://schemas.microsoft.com/office/drawing/2014/main" xmlns="" id="{FE3DA840-74FF-4695-963E-2ED95880519B}"/>
              </a:ext>
            </a:extLst>
          </p:cNvPr>
          <p:cNvSpPr txBox="1"/>
          <p:nvPr/>
        </p:nvSpPr>
        <p:spPr>
          <a:xfrm>
            <a:off x="990176" y="699841"/>
            <a:ext cx="1054532" cy="5632311"/>
          </a:xfrm>
          <a:prstGeom prst="rect">
            <a:avLst/>
          </a:prstGeom>
          <a:noFill/>
        </p:spPr>
        <p:txBody>
          <a:bodyPr wrap="square" rtlCol="0">
            <a:spAutoFit/>
          </a:bodyPr>
          <a:lstStyle/>
          <a:p>
            <a:r>
              <a:rPr lang="en-GB" sz="3600" b="1" dirty="0">
                <a:ln w="22225">
                  <a:solidFill>
                    <a:schemeClr val="accent2"/>
                  </a:solidFill>
                  <a:prstDash val="solid"/>
                </a:ln>
                <a:solidFill>
                  <a:schemeClr val="accent2">
                    <a:lumMod val="40000"/>
                    <a:lumOff val="60000"/>
                  </a:schemeClr>
                </a:solidFill>
              </a:rPr>
              <a:t>T                       H           A           N             K          </a:t>
            </a:r>
          </a:p>
          <a:p>
            <a:endParaRPr lang="en-GB" sz="3600" b="1" dirty="0">
              <a:ln w="22225">
                <a:solidFill>
                  <a:schemeClr val="accent2"/>
                </a:solidFill>
                <a:prstDash val="solid"/>
              </a:ln>
              <a:solidFill>
                <a:schemeClr val="accent2">
                  <a:lumMod val="40000"/>
                  <a:lumOff val="60000"/>
                </a:schemeClr>
              </a:solidFill>
            </a:endParaRPr>
          </a:p>
          <a:p>
            <a:r>
              <a:rPr lang="en-GB" sz="3600" b="1" dirty="0">
                <a:ln w="22225">
                  <a:solidFill>
                    <a:schemeClr val="accent2"/>
                  </a:solidFill>
                  <a:prstDash val="solid"/>
                </a:ln>
                <a:solidFill>
                  <a:schemeClr val="accent2">
                    <a:lumMod val="40000"/>
                    <a:lumOff val="60000"/>
                  </a:schemeClr>
                </a:solidFill>
              </a:rPr>
              <a:t>Y            O            U</a:t>
            </a:r>
          </a:p>
          <a:p>
            <a:r>
              <a:rPr lang="en-GB" sz="3600" b="1" dirty="0">
                <a:ln w="22225">
                  <a:solidFill>
                    <a:schemeClr val="accent2"/>
                  </a:solidFill>
                  <a:prstDash val="solid"/>
                </a:ln>
                <a:solidFill>
                  <a:schemeClr val="accent2">
                    <a:lumMod val="40000"/>
                    <a:lumOff val="60000"/>
                  </a:schemeClr>
                </a:solidFill>
              </a:rPr>
              <a:t>!!</a:t>
            </a:r>
          </a:p>
        </p:txBody>
      </p:sp>
    </p:spTree>
    <p:extLst>
      <p:ext uri="{BB962C8B-B14F-4D97-AF65-F5344CB8AC3E}">
        <p14:creationId xmlns:p14="http://schemas.microsoft.com/office/powerpoint/2010/main" xmlns="" val="295359471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xmlns="" id="{DDA34B8A-FA8D-4E16-AD72-7B60B1C2582A}"/>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xmlns="" val="1"/>
              </p:ext>
            </p:extLst>
          </p:nvPr>
        </p:nvGrpSpPr>
        <p:grpSpPr>
          <a:xfrm>
            <a:off x="0" y="0"/>
            <a:ext cx="12192000" cy="6858000"/>
            <a:chOff x="0" y="0"/>
            <a:chExt cx="12192000" cy="6858000"/>
          </a:xfrm>
        </p:grpSpPr>
        <p:sp>
          <p:nvSpPr>
            <p:cNvPr id="11" name="Rectangle 10">
              <a:extLst>
                <a:ext uri="{FF2B5EF4-FFF2-40B4-BE49-F238E27FC236}">
                  <a16:creationId xmlns:a16="http://schemas.microsoft.com/office/drawing/2014/main" xmlns="" id="{6885D229-60DD-4D71-8181-10E781C14917}"/>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0" y="0"/>
              <a:ext cx="12192000" cy="6858000"/>
            </a:xfrm>
            <a:prstGeom prst="rect">
              <a:avLst/>
            </a:prstGeom>
            <a:blipFill>
              <a:blip r:embed="rId2" cstate="print">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Oval 11">
              <a:extLst>
                <a:ext uri="{FF2B5EF4-FFF2-40B4-BE49-F238E27FC236}">
                  <a16:creationId xmlns:a16="http://schemas.microsoft.com/office/drawing/2014/main" xmlns="" id="{0B0DAA45-BE66-4F0C-93A6-519D941071F9}"/>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a:extLst>
                <a:ext uri="{FF2B5EF4-FFF2-40B4-BE49-F238E27FC236}">
                  <a16:creationId xmlns:a16="http://schemas.microsoft.com/office/drawing/2014/main" xmlns="" id="{EF449A3D-A43B-4688-BD89-35734D00725B}"/>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a:extLst>
                <a:ext uri="{FF2B5EF4-FFF2-40B4-BE49-F238E27FC236}">
                  <a16:creationId xmlns:a16="http://schemas.microsoft.com/office/drawing/2014/main" xmlns="" id="{74E9975C-AF3D-48EF-B3F0-112A01A3820B}"/>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a:extLst>
                <a:ext uri="{FF2B5EF4-FFF2-40B4-BE49-F238E27FC236}">
                  <a16:creationId xmlns:a16="http://schemas.microsoft.com/office/drawing/2014/main" xmlns="" id="{CF00A076-2FEA-40D1-8F85-84248179796B}"/>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a:extLst>
                <a:ext uri="{FF2B5EF4-FFF2-40B4-BE49-F238E27FC236}">
                  <a16:creationId xmlns:a16="http://schemas.microsoft.com/office/drawing/2014/main" xmlns="" id="{A2E68741-6133-4CAA-BF3C-F0E6CF40C5B7}"/>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Freeform 5">
              <a:extLst>
                <a:ext uri="{FF2B5EF4-FFF2-40B4-BE49-F238E27FC236}">
                  <a16:creationId xmlns:a16="http://schemas.microsoft.com/office/drawing/2014/main" xmlns="" id="{76C01C64-4A8B-42FC-93C5-2D6A3EBAB74B}"/>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8" name="Freeform 5">
              <a:extLst>
                <a:ext uri="{FF2B5EF4-FFF2-40B4-BE49-F238E27FC236}">
                  <a16:creationId xmlns:a16="http://schemas.microsoft.com/office/drawing/2014/main" xmlns="" id="{D969AEA9-C1EE-45E1-9964-D9705492E12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9" name="Freeform 5">
              <a:extLst>
                <a:ext uri="{FF2B5EF4-FFF2-40B4-BE49-F238E27FC236}">
                  <a16:creationId xmlns:a16="http://schemas.microsoft.com/office/drawing/2014/main" xmlns="" id="{4845E67D-4E5B-44B3-AB74-5E95C839E7A5}"/>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xmlns=""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1" name="Rectangle 20">
            <a:extLst>
              <a:ext uri="{FF2B5EF4-FFF2-40B4-BE49-F238E27FC236}">
                <a16:creationId xmlns:a16="http://schemas.microsoft.com/office/drawing/2014/main" xmlns="" id="{079CE317-680B-449C-A423-71C1FE069B4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3" name="Rectangle 22">
            <a:extLst>
              <a:ext uri="{FF2B5EF4-FFF2-40B4-BE49-F238E27FC236}">
                <a16:creationId xmlns:a16="http://schemas.microsoft.com/office/drawing/2014/main" xmlns="" id="{F70C2B8F-6B1B-46D5-86E6-40F36C695FC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sp>
      <p:sp>
        <p:nvSpPr>
          <p:cNvPr id="25" name="Freeform 5">
            <a:extLst>
              <a:ext uri="{FF2B5EF4-FFF2-40B4-BE49-F238E27FC236}">
                <a16:creationId xmlns:a16="http://schemas.microsoft.com/office/drawing/2014/main" xmlns="" id="{DB521824-592C-476A-AB0A-CA0C6D1F340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tx1">
              <a:alpha val="20000"/>
            </a:schemeClr>
          </a:solidFill>
          <a:ln>
            <a:noFill/>
          </a:ln>
        </p:spPr>
      </p:sp>
      <p:sp>
        <p:nvSpPr>
          <p:cNvPr id="27" name="Freeform: Shape 26">
            <a:extLst>
              <a:ext uri="{FF2B5EF4-FFF2-40B4-BE49-F238E27FC236}">
                <a16:creationId xmlns:a16="http://schemas.microsoft.com/office/drawing/2014/main" xmlns="" id="{A2749EFA-8EE4-4EB8-9424-8E593B9320A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bwMode="gray">
          <a:xfrm rot="16200000">
            <a:off x="5950898" y="638067"/>
            <a:ext cx="6053670" cy="5581866"/>
          </a:xfrm>
          <a:custGeom>
            <a:avLst/>
            <a:gdLst>
              <a:gd name="connsiteX0" fmla="*/ 6053670 w 6053670"/>
              <a:gd name="connsiteY0" fmla="*/ 1098 h 5581866"/>
              <a:gd name="connsiteX1" fmla="*/ 6053670 w 6053670"/>
              <a:gd name="connsiteY1" fmla="*/ 514028 h 5581866"/>
              <a:gd name="connsiteX2" fmla="*/ 6053670 w 6053670"/>
              <a:gd name="connsiteY2" fmla="*/ 1254558 h 5581866"/>
              <a:gd name="connsiteX3" fmla="*/ 6053670 w 6053670"/>
              <a:gd name="connsiteY3" fmla="*/ 5581866 h 5581866"/>
              <a:gd name="connsiteX4" fmla="*/ 0 w 6053670"/>
              <a:gd name="connsiteY4" fmla="*/ 5581866 h 5581866"/>
              <a:gd name="connsiteX5" fmla="*/ 0 w 6053670"/>
              <a:gd name="connsiteY5" fmla="*/ 1249853 h 5581866"/>
              <a:gd name="connsiteX6" fmla="*/ 0 w 6053670"/>
              <a:gd name="connsiteY6" fmla="*/ 514028 h 5581866"/>
              <a:gd name="connsiteX7" fmla="*/ 0 w 6053670"/>
              <a:gd name="connsiteY7" fmla="*/ 0 h 5581866"/>
              <a:gd name="connsiteX8" fmla="*/ 35717 w 6053670"/>
              <a:gd name="connsiteY8" fmla="*/ 5488 h 5581866"/>
              <a:gd name="connsiteX9" fmla="*/ 140445 w 6053670"/>
              <a:gd name="connsiteY9" fmla="*/ 21641 h 5581866"/>
              <a:gd name="connsiteX10" fmla="*/ 216722 w 6053670"/>
              <a:gd name="connsiteY10" fmla="*/ 32932 h 5581866"/>
              <a:gd name="connsiteX11" fmla="*/ 307527 w 6053670"/>
              <a:gd name="connsiteY11" fmla="*/ 44850 h 5581866"/>
              <a:gd name="connsiteX12" fmla="*/ 415282 w 6053670"/>
              <a:gd name="connsiteY12" fmla="*/ 59121 h 5581866"/>
              <a:gd name="connsiteX13" fmla="*/ 534539 w 6053670"/>
              <a:gd name="connsiteY13" fmla="*/ 74175 h 5581866"/>
              <a:gd name="connsiteX14" fmla="*/ 668931 w 6053670"/>
              <a:gd name="connsiteY14" fmla="*/ 90014 h 5581866"/>
              <a:gd name="connsiteX15" fmla="*/ 815430 w 6053670"/>
              <a:gd name="connsiteY15" fmla="*/ 106794 h 5581866"/>
              <a:gd name="connsiteX16" fmla="*/ 974641 w 6053670"/>
              <a:gd name="connsiteY16" fmla="*/ 123574 h 5581866"/>
              <a:gd name="connsiteX17" fmla="*/ 1144144 w 6053670"/>
              <a:gd name="connsiteY17" fmla="*/ 140667 h 5581866"/>
              <a:gd name="connsiteX18" fmla="*/ 1326965 w 6053670"/>
              <a:gd name="connsiteY18" fmla="*/ 156506 h 5581866"/>
              <a:gd name="connsiteX19" fmla="*/ 1518261 w 6053670"/>
              <a:gd name="connsiteY19" fmla="*/ 171717 h 5581866"/>
              <a:gd name="connsiteX20" fmla="*/ 1720453 w 6053670"/>
              <a:gd name="connsiteY20" fmla="*/ 185518 h 5581866"/>
              <a:gd name="connsiteX21" fmla="*/ 1931121 w 6053670"/>
              <a:gd name="connsiteY21" fmla="*/ 198690 h 5581866"/>
              <a:gd name="connsiteX22" fmla="*/ 2150869 w 6053670"/>
              <a:gd name="connsiteY22" fmla="*/ 211079 h 5581866"/>
              <a:gd name="connsiteX23" fmla="*/ 2263467 w 6053670"/>
              <a:gd name="connsiteY23" fmla="*/ 215470 h 5581866"/>
              <a:gd name="connsiteX24" fmla="*/ 2378487 w 6053670"/>
              <a:gd name="connsiteY24" fmla="*/ 220332 h 5581866"/>
              <a:gd name="connsiteX25" fmla="*/ 2495323 w 6053670"/>
              <a:gd name="connsiteY25" fmla="*/ 224879 h 5581866"/>
              <a:gd name="connsiteX26" fmla="*/ 2612764 w 6053670"/>
              <a:gd name="connsiteY26" fmla="*/ 227859 h 5581866"/>
              <a:gd name="connsiteX27" fmla="*/ 2732627 w 6053670"/>
              <a:gd name="connsiteY27" fmla="*/ 230525 h 5581866"/>
              <a:gd name="connsiteX28" fmla="*/ 2853700 w 6053670"/>
              <a:gd name="connsiteY28" fmla="*/ 233348 h 5581866"/>
              <a:gd name="connsiteX29" fmla="*/ 2977195 w 6053670"/>
              <a:gd name="connsiteY29" fmla="*/ 235229 h 5581866"/>
              <a:gd name="connsiteX30" fmla="*/ 3101900 w 6053670"/>
              <a:gd name="connsiteY30" fmla="*/ 235229 h 5581866"/>
              <a:gd name="connsiteX31" fmla="*/ 3227817 w 6053670"/>
              <a:gd name="connsiteY31" fmla="*/ 236170 h 5581866"/>
              <a:gd name="connsiteX32" fmla="*/ 3354944 w 6053670"/>
              <a:gd name="connsiteY32" fmla="*/ 235229 h 5581866"/>
              <a:gd name="connsiteX33" fmla="*/ 3483887 w 6053670"/>
              <a:gd name="connsiteY33" fmla="*/ 233348 h 5581866"/>
              <a:gd name="connsiteX34" fmla="*/ 3612830 w 6053670"/>
              <a:gd name="connsiteY34" fmla="*/ 231623 h 5581866"/>
              <a:gd name="connsiteX35" fmla="*/ 3743589 w 6053670"/>
              <a:gd name="connsiteY35" fmla="*/ 227859 h 5581866"/>
              <a:gd name="connsiteX36" fmla="*/ 3875559 w 6053670"/>
              <a:gd name="connsiteY36" fmla="*/ 223938 h 5581866"/>
              <a:gd name="connsiteX37" fmla="*/ 4007529 w 6053670"/>
              <a:gd name="connsiteY37" fmla="*/ 219391 h 5581866"/>
              <a:gd name="connsiteX38" fmla="*/ 4140710 w 6053670"/>
              <a:gd name="connsiteY38" fmla="*/ 212961 h 5581866"/>
              <a:gd name="connsiteX39" fmla="*/ 4275102 w 6053670"/>
              <a:gd name="connsiteY39" fmla="*/ 205277 h 5581866"/>
              <a:gd name="connsiteX40" fmla="*/ 4410098 w 6053670"/>
              <a:gd name="connsiteY40" fmla="*/ 197907 h 5581866"/>
              <a:gd name="connsiteX41" fmla="*/ 4545096 w 6053670"/>
              <a:gd name="connsiteY41" fmla="*/ 188498 h 5581866"/>
              <a:gd name="connsiteX42" fmla="*/ 4681909 w 6053670"/>
              <a:gd name="connsiteY42" fmla="*/ 177207 h 5581866"/>
              <a:gd name="connsiteX43" fmla="*/ 4816905 w 6053670"/>
              <a:gd name="connsiteY43" fmla="*/ 165916 h 5581866"/>
              <a:gd name="connsiteX44" fmla="*/ 4954323 w 6053670"/>
              <a:gd name="connsiteY44" fmla="*/ 152899 h 5581866"/>
              <a:gd name="connsiteX45" fmla="*/ 5092347 w 6053670"/>
              <a:gd name="connsiteY45" fmla="*/ 138629 h 5581866"/>
              <a:gd name="connsiteX46" fmla="*/ 5228555 w 6053670"/>
              <a:gd name="connsiteY46" fmla="*/ 123574 h 5581866"/>
              <a:gd name="connsiteX47" fmla="*/ 5366578 w 6053670"/>
              <a:gd name="connsiteY47" fmla="*/ 106010 h 5581866"/>
              <a:gd name="connsiteX48" fmla="*/ 5503997 w 6053670"/>
              <a:gd name="connsiteY48" fmla="*/ 87192 h 5581866"/>
              <a:gd name="connsiteX49" fmla="*/ 5642020 w 6053670"/>
              <a:gd name="connsiteY49" fmla="*/ 68530 h 5581866"/>
              <a:gd name="connsiteX50" fmla="*/ 5779438 w 6053670"/>
              <a:gd name="connsiteY50" fmla="*/ 46733 h 5581866"/>
              <a:gd name="connsiteX51" fmla="*/ 5916251 w 6053670"/>
              <a:gd name="connsiteY51" fmla="*/ 24464 h 55818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053670" h="5581866">
                <a:moveTo>
                  <a:pt x="6053670" y="1098"/>
                </a:moveTo>
                <a:lnTo>
                  <a:pt x="6053670" y="514028"/>
                </a:lnTo>
                <a:lnTo>
                  <a:pt x="6053670" y="1254558"/>
                </a:lnTo>
                <a:lnTo>
                  <a:pt x="6053670" y="5581866"/>
                </a:lnTo>
                <a:lnTo>
                  <a:pt x="0" y="5581866"/>
                </a:lnTo>
                <a:lnTo>
                  <a:pt x="0" y="1249853"/>
                </a:lnTo>
                <a:lnTo>
                  <a:pt x="0" y="514028"/>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0" y="235229"/>
                </a:lnTo>
                <a:lnTo>
                  <a:pt x="3227817" y="236170"/>
                </a:lnTo>
                <a:lnTo>
                  <a:pt x="3354944" y="235229"/>
                </a:lnTo>
                <a:lnTo>
                  <a:pt x="3483887" y="233348"/>
                </a:lnTo>
                <a:lnTo>
                  <a:pt x="3612830" y="231623"/>
                </a:lnTo>
                <a:lnTo>
                  <a:pt x="3743589" y="227859"/>
                </a:lnTo>
                <a:lnTo>
                  <a:pt x="3875559" y="223938"/>
                </a:lnTo>
                <a:lnTo>
                  <a:pt x="4007529"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tx1"/>
          </a:solidFill>
          <a:ln>
            <a:noFill/>
          </a:ln>
        </p:spPr>
      </p:sp>
      <p:sp>
        <p:nvSpPr>
          <p:cNvPr id="29" name="Freeform 5">
            <a:extLst>
              <a:ext uri="{FF2B5EF4-FFF2-40B4-BE49-F238E27FC236}">
                <a16:creationId xmlns:a16="http://schemas.microsoft.com/office/drawing/2014/main" xmlns="" id="{B5C860C9-D4F9-4350-80DA-0D1CD36C774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tx1"/>
          </a:solidFill>
          <a:ln>
            <a:noFill/>
          </a:ln>
        </p:spPr>
      </p:sp>
      <p:sp>
        <p:nvSpPr>
          <p:cNvPr id="2" name="Title 1">
            <a:extLst>
              <a:ext uri="{FF2B5EF4-FFF2-40B4-BE49-F238E27FC236}">
                <a16:creationId xmlns:a16="http://schemas.microsoft.com/office/drawing/2014/main" xmlns="" id="{14B34FB1-674F-4740-B9F4-F8003E132E17}"/>
              </a:ext>
            </a:extLst>
          </p:cNvPr>
          <p:cNvSpPr>
            <a:spLocks noGrp="1"/>
          </p:cNvSpPr>
          <p:nvPr>
            <p:ph type="title"/>
          </p:nvPr>
        </p:nvSpPr>
        <p:spPr>
          <a:xfrm>
            <a:off x="639098" y="629265"/>
            <a:ext cx="5132438" cy="513735"/>
          </a:xfrm>
        </p:spPr>
        <p:txBody>
          <a:bodyPr vert="horz" lIns="91440" tIns="45720" rIns="91440" bIns="45720" rtlCol="0" anchor="ctr">
            <a:normAutofit fontScale="90000"/>
          </a:bodyPr>
          <a:lstStyle/>
          <a:p>
            <a:r>
              <a:rPr lang="en-US" sz="3600" b="1" i="0" u="sng" kern="1200" dirty="0">
                <a:solidFill>
                  <a:srgbClr val="EBEBEB"/>
                </a:solidFill>
                <a:latin typeface="+mj-lt"/>
                <a:ea typeface="+mj-ea"/>
                <a:cs typeface="+mj-cs"/>
              </a:rPr>
              <a:t>References </a:t>
            </a:r>
          </a:p>
        </p:txBody>
      </p:sp>
      <p:pic>
        <p:nvPicPr>
          <p:cNvPr id="7" name="Graphic 6" descr="Skeleton">
            <a:extLst>
              <a:ext uri="{FF2B5EF4-FFF2-40B4-BE49-F238E27FC236}">
                <a16:creationId xmlns:a16="http://schemas.microsoft.com/office/drawing/2014/main" xmlns="" id="{C8ACB0B8-483F-4BED-B6B0-230022C66F3E}"/>
              </a:ext>
            </a:extLst>
          </p:cNvPr>
          <p:cNvPicPr>
            <a:picLocks noChangeAspect="1"/>
          </p:cNvPicPr>
          <p:nvPr/>
        </p:nvPicPr>
        <p:blipFill>
          <a:blip r:embed="rId3" cstate="print">
            <a:extLst>
              <a:ext uri="{28A0092B-C50C-407E-A947-70E740481C1C}">
                <a14:useLocalDpi xmlns:a14="http://schemas.microsoft.com/office/drawing/2010/main" xmlns="" val="0"/>
              </a:ext>
              <a:ext uri="{96DAC541-7B7A-43D3-8B79-37D633B846F1}">
                <asvg:svgBlip xmlns:asvg="http://schemas.microsoft.com/office/drawing/2016/SVG/main" xmlns="" r:embed="rId4"/>
              </a:ext>
            </a:extLst>
          </a:blip>
          <a:stretch>
            <a:fillRect/>
          </a:stretch>
        </p:blipFill>
        <p:spPr>
          <a:xfrm>
            <a:off x="6724195" y="1029826"/>
            <a:ext cx="4828707" cy="4828707"/>
          </a:xfrm>
          <a:prstGeom prst="rect">
            <a:avLst/>
          </a:prstGeom>
        </p:spPr>
      </p:pic>
      <p:sp>
        <p:nvSpPr>
          <p:cNvPr id="31" name="Rectangle 30">
            <a:extLst>
              <a:ext uri="{FF2B5EF4-FFF2-40B4-BE49-F238E27FC236}">
                <a16:creationId xmlns:a16="http://schemas.microsoft.com/office/drawing/2014/main" xmlns="" id="{538A90C8-AE0E-4EBA-9AF8-EEDB206020E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3" name="Text Placeholder 2">
            <a:extLst>
              <a:ext uri="{FF2B5EF4-FFF2-40B4-BE49-F238E27FC236}">
                <a16:creationId xmlns:a16="http://schemas.microsoft.com/office/drawing/2014/main" xmlns="" id="{9F7B503E-E3FE-41DE-9F5E-72019F9DE6DB}"/>
              </a:ext>
            </a:extLst>
          </p:cNvPr>
          <p:cNvSpPr>
            <a:spLocks noGrp="1"/>
          </p:cNvSpPr>
          <p:nvPr>
            <p:ph type="body" sz="half" idx="2"/>
          </p:nvPr>
        </p:nvSpPr>
        <p:spPr>
          <a:xfrm>
            <a:off x="639098" y="1143000"/>
            <a:ext cx="5132439" cy="5257305"/>
          </a:xfrm>
        </p:spPr>
        <p:txBody>
          <a:bodyPr vert="horz" lIns="91440" tIns="45720" rIns="91440" bIns="45720" rtlCol="0" anchor="ctr">
            <a:noAutofit/>
          </a:bodyPr>
          <a:lstStyle/>
          <a:p>
            <a:pPr>
              <a:lnSpc>
                <a:spcPct val="90000"/>
              </a:lnSpc>
              <a:buFont typeface="Wingdings 3" charset="2"/>
              <a:buChar char=""/>
            </a:pPr>
            <a:r>
              <a:rPr lang="en-US" altLang="en-US" sz="1200" b="0" i="0" kern="1200" dirty="0">
                <a:solidFill>
                  <a:srgbClr val="FFFFFF"/>
                </a:solidFill>
                <a:ea typeface="+mn-ea"/>
                <a:cs typeface="+mn-cs"/>
              </a:rPr>
              <a:t>Bill Gates. </a:t>
            </a:r>
          </a:p>
          <a:p>
            <a:pPr>
              <a:lnSpc>
                <a:spcPct val="90000"/>
              </a:lnSpc>
              <a:buFont typeface="Wingdings 3" charset="2"/>
              <a:buChar char=""/>
            </a:pPr>
            <a:r>
              <a:rPr lang="en-US" altLang="en-US" sz="1200" b="0" i="0" kern="1200" dirty="0" smtClean="0">
                <a:solidFill>
                  <a:srgbClr val="FFFFFF"/>
                </a:solidFill>
                <a:ea typeface="+mn-ea"/>
                <a:cs typeface="+mn-cs"/>
              </a:rPr>
              <a:t>booking.com </a:t>
            </a:r>
            <a:r>
              <a:rPr lang="en-GB" sz="1200" dirty="0" smtClean="0">
                <a:solidFill>
                  <a:schemeClr val="tx1"/>
                </a:solidFill>
                <a:hlinkClick r:id="rId5">
                  <a:extLst>
                    <a:ext uri="{A12FA001-AC4F-418D-AE19-62706E023703}">
                      <ahyp:hlinkClr xmlns="" xmlns:ahyp="http://schemas.microsoft.com/office/drawing/2018/hyperlinkcolor" xmlns:lc="http://schemas.openxmlformats.org/drawingml/2006/lockedCanvas" val="tx"/>
                    </a:ext>
                  </a:extLst>
                </a:hlinkClick>
              </a:rPr>
              <a:t>/</a:t>
            </a:r>
            <a:r>
              <a:rPr lang="en-US" altLang="en-US" sz="1200" b="0" i="0" kern="1200" dirty="0" smtClean="0">
                <a:solidFill>
                  <a:srgbClr val="FFFFFF"/>
                </a:solidFill>
                <a:ea typeface="+mn-ea"/>
                <a:cs typeface="+mn-cs"/>
              </a:rPr>
              <a:t> The Rockingham Forest Hotel</a:t>
            </a:r>
            <a:endParaRPr lang="en-US" altLang="en-US" sz="1200" b="0" i="0" kern="1200" dirty="0">
              <a:solidFill>
                <a:srgbClr val="FFFFFF"/>
              </a:solidFill>
              <a:ea typeface="+mn-ea"/>
              <a:cs typeface="+mn-cs"/>
            </a:endParaRPr>
          </a:p>
          <a:p>
            <a:pPr>
              <a:lnSpc>
                <a:spcPct val="90000"/>
              </a:lnSpc>
              <a:buFont typeface="Wingdings 3" charset="2"/>
              <a:buChar char=""/>
            </a:pPr>
            <a:r>
              <a:rPr lang="en-GB" sz="1200" dirty="0">
                <a:solidFill>
                  <a:schemeClr val="tx1"/>
                </a:solidFill>
                <a:hlinkClick r:id="rId5">
                  <a:extLst>
                    <a:ext uri="{A12FA001-AC4F-418D-AE19-62706E023703}">
                      <ahyp:hlinkClr xmlns:ahyp="http://schemas.microsoft.com/office/drawing/2018/hyperlinkcolor" xmlns="" val="tx"/>
                    </a:ext>
                  </a:extLst>
                </a:hlinkClick>
              </a:rPr>
              <a:t>chrome-extension://oemmndcbldboiebfnladdacbdfmadadm/https://www.researchgate.net/profile/Gandolfo_Dominici/publication/47619084_Customer_Satisfaction_in_the_Hotel_Industry_A_Case_Study_from_Sicily/links/0bc49b470bd4c2491b2aab37/Customer-Satisfaction-in-the-Hotel-Industry-A-Case-Study-from-Sicily.pdf?origin=publication_detail</a:t>
            </a:r>
            <a:endParaRPr lang="en-US" altLang="en-US" sz="1200" i="0" kern="1200" dirty="0">
              <a:solidFill>
                <a:schemeClr val="tx1"/>
              </a:solidFill>
            </a:endParaRPr>
          </a:p>
          <a:p>
            <a:pPr>
              <a:lnSpc>
                <a:spcPct val="90000"/>
              </a:lnSpc>
              <a:buFont typeface="Wingdings 3" charset="2"/>
              <a:buChar char=""/>
            </a:pPr>
            <a:r>
              <a:rPr lang="en-US" sz="1200" b="0" i="0" kern="1200" dirty="0" err="1" smtClean="0">
                <a:solidFill>
                  <a:srgbClr val="FFFFFF"/>
                </a:solidFill>
                <a:ea typeface="+mn-ea"/>
                <a:cs typeface="+mn-cs"/>
                <a:hlinkClick r:id="rId6">
                  <a:extLst>
                    <a:ext uri="{A12FA001-AC4F-418D-AE19-62706E023703}">
                      <ahyp:hlinkClr xmlns:ahyp="http://schemas.microsoft.com/office/drawing/2018/hyperlinkcolor" xmlns="" val="tx"/>
                    </a:ext>
                  </a:extLst>
                </a:hlinkClick>
              </a:rPr>
              <a:t>Dominici</a:t>
            </a:r>
            <a:r>
              <a:rPr lang="en-US" sz="1200" dirty="0" smtClean="0">
                <a:solidFill>
                  <a:srgbClr val="FFFFFF"/>
                </a:solidFill>
              </a:rPr>
              <a:t> </a:t>
            </a:r>
            <a:r>
              <a:rPr lang="en-US" sz="1200" b="0" i="0" kern="1200" dirty="0" smtClean="0">
                <a:solidFill>
                  <a:srgbClr val="FFFFFF"/>
                </a:solidFill>
                <a:ea typeface="+mn-ea"/>
                <a:cs typeface="+mn-cs"/>
                <a:hlinkClick r:id="rId6">
                  <a:extLst>
                    <a:ext uri="{A12FA001-AC4F-418D-AE19-62706E023703}">
                      <ahyp:hlinkClr xmlns:ahyp="http://schemas.microsoft.com/office/drawing/2018/hyperlinkcolor" xmlns="" val="tx"/>
                    </a:ext>
                  </a:extLst>
                </a:hlinkClick>
              </a:rPr>
              <a:t>Gandolfo </a:t>
            </a:r>
            <a:r>
              <a:rPr lang="en-US" sz="1200" b="0" i="0" kern="1200" dirty="0">
                <a:solidFill>
                  <a:srgbClr val="FFFFFF"/>
                </a:solidFill>
                <a:ea typeface="+mn-ea"/>
                <a:cs typeface="+mn-cs"/>
                <a:hlinkClick r:id="rId6">
                  <a:extLst>
                    <a:ext uri="{A12FA001-AC4F-418D-AE19-62706E023703}">
                      <ahyp:hlinkClr xmlns:ahyp="http://schemas.microsoft.com/office/drawing/2018/hyperlinkcolor" xmlns="" val="tx"/>
                    </a:ext>
                  </a:extLst>
                </a:hlinkClick>
              </a:rPr>
              <a:t>and  </a:t>
            </a:r>
            <a:r>
              <a:rPr lang="en-US" sz="1200" b="0" i="0" kern="1200" dirty="0" err="1" smtClean="0">
                <a:solidFill>
                  <a:srgbClr val="FFFFFF"/>
                </a:solidFill>
                <a:ea typeface="+mn-ea"/>
                <a:cs typeface="+mn-cs"/>
                <a:hlinkClick r:id="rId6">
                  <a:extLst>
                    <a:ext uri="{A12FA001-AC4F-418D-AE19-62706E023703}">
                      <ahyp:hlinkClr xmlns:ahyp="http://schemas.microsoft.com/office/drawing/2018/hyperlinkcolor" xmlns="" val="tx"/>
                    </a:ext>
                  </a:extLst>
                </a:hlinkClick>
              </a:rPr>
              <a:t>Guzzo</a:t>
            </a:r>
            <a:r>
              <a:rPr lang="en-US" sz="1200" dirty="0" smtClean="0">
                <a:solidFill>
                  <a:srgbClr val="FFFFFF"/>
                </a:solidFill>
              </a:rPr>
              <a:t> </a:t>
            </a:r>
            <a:r>
              <a:rPr lang="en-US" sz="1200" b="0" i="0" kern="1200" dirty="0" smtClean="0">
                <a:solidFill>
                  <a:srgbClr val="FFFFFF"/>
                </a:solidFill>
                <a:ea typeface="+mn-ea"/>
                <a:cs typeface="+mn-cs"/>
                <a:hlinkClick r:id="rId6">
                  <a:extLst>
                    <a:ext uri="{A12FA001-AC4F-418D-AE19-62706E023703}">
                      <ahyp:hlinkClr xmlns:ahyp="http://schemas.microsoft.com/office/drawing/2018/hyperlinkcolor" xmlns="" val="tx"/>
                    </a:ext>
                  </a:extLst>
                </a:hlinkClick>
              </a:rPr>
              <a:t>Rosa , </a:t>
            </a:r>
            <a:r>
              <a:rPr lang="en-US" sz="1200" b="0" i="0" kern="1200" dirty="0">
                <a:solidFill>
                  <a:srgbClr val="FFFFFF"/>
                </a:solidFill>
                <a:ea typeface="+mn-ea"/>
                <a:cs typeface="+mn-cs"/>
                <a:hlinkClick r:id="rId6">
                  <a:extLst>
                    <a:ext uri="{A12FA001-AC4F-418D-AE19-62706E023703}">
                      <ahyp:hlinkClr xmlns:ahyp="http://schemas.microsoft.com/office/drawing/2018/hyperlinkcolor" xmlns="" val="tx"/>
                    </a:ext>
                  </a:extLst>
                </a:hlinkClick>
              </a:rPr>
              <a:t>(2010). Customer Satisfaction in Hotel Industry&gt; A Case Study from Sicily, available  @ : </a:t>
            </a:r>
            <a:r>
              <a:rPr lang="en-US" sz="1200" b="0" i="0" kern="1200" dirty="0">
                <a:solidFill>
                  <a:schemeClr val="tx1"/>
                </a:solidFill>
                <a:ea typeface="+mn-ea"/>
                <a:cs typeface="+mn-cs"/>
                <a:hlinkClick r:id="rId7">
                  <a:extLst>
                    <a:ext uri="{A12FA001-AC4F-418D-AE19-62706E023703}">
                      <ahyp:hlinkClr xmlns:ahyp="http://schemas.microsoft.com/office/drawing/2018/hyperlinkcolor" xmlns="" val="tx"/>
                    </a:ext>
                  </a:extLst>
                </a:hlinkClick>
              </a:rPr>
              <a:t>https://www.researchgate.net/publication/47619084_</a:t>
            </a:r>
            <a:r>
              <a:rPr lang="en-US" sz="1200" b="0" i="0" kern="1200" dirty="0">
                <a:solidFill>
                  <a:schemeClr val="tx1"/>
                </a:solidFill>
                <a:ea typeface="+mn-ea"/>
                <a:cs typeface="+mn-cs"/>
              </a:rPr>
              <a:t>, </a:t>
            </a:r>
            <a:r>
              <a:rPr lang="en-US" sz="1200" b="0" i="0" kern="1200" dirty="0">
                <a:solidFill>
                  <a:srgbClr val="FFFFFF"/>
                </a:solidFill>
                <a:ea typeface="+mn-ea"/>
                <a:cs typeface="+mn-cs"/>
              </a:rPr>
              <a:t>(accessed 24/10/2019)</a:t>
            </a:r>
          </a:p>
          <a:p>
            <a:pPr>
              <a:lnSpc>
                <a:spcPct val="90000"/>
              </a:lnSpc>
              <a:buFont typeface="Wingdings 3" charset="2"/>
              <a:buChar char=""/>
            </a:pPr>
            <a:r>
              <a:rPr lang="en-US" sz="1200" b="0" i="0" kern="1200" dirty="0">
                <a:solidFill>
                  <a:srgbClr val="FFFFFF"/>
                </a:solidFill>
                <a:ea typeface="+mn-ea"/>
                <a:cs typeface="+mn-cs"/>
              </a:rPr>
              <a:t>Richard M.D., &amp; Sundaram D.S. (1993). Lodging choice intentions: a causal modeling approach. Journal of Hospitality and Leisure Marketing, 1 (4): 81–98.</a:t>
            </a:r>
          </a:p>
          <a:p>
            <a:pPr>
              <a:lnSpc>
                <a:spcPct val="90000"/>
              </a:lnSpc>
              <a:buFont typeface="Wingdings 3" charset="2"/>
              <a:buChar char=""/>
            </a:pPr>
            <a:r>
              <a:rPr lang="en-US" sz="1200" b="0" i="0" kern="1200" dirty="0" smtClean="0">
                <a:solidFill>
                  <a:srgbClr val="FFFFFF"/>
                </a:solidFill>
                <a:ea typeface="+mn-ea"/>
                <a:cs typeface="+mn-cs"/>
              </a:rPr>
              <a:t> Source</a:t>
            </a:r>
            <a:r>
              <a:rPr lang="en-US" sz="1200" b="0" i="0" kern="1200" dirty="0">
                <a:solidFill>
                  <a:srgbClr val="FFFFFF"/>
                </a:solidFill>
                <a:ea typeface="+mn-ea"/>
                <a:cs typeface="+mn-cs"/>
              </a:rPr>
              <a:t>: </a:t>
            </a:r>
            <a:r>
              <a:rPr lang="en-US" sz="1200" b="0" i="0" kern="1200" dirty="0">
                <a:solidFill>
                  <a:srgbClr val="FFFFFF"/>
                </a:solidFill>
                <a:ea typeface="+mn-ea"/>
                <a:cs typeface="+mn-cs"/>
                <a:hlinkClick r:id="rId8">
                  <a:extLst>
                    <a:ext uri="{A12FA001-AC4F-418D-AE19-62706E023703}">
                      <ahyp:hlinkClr xmlns:ahyp="http://schemas.microsoft.com/office/drawing/2018/hyperlinkcolor" xmlns="" val="tx"/>
                    </a:ext>
                  </a:extLst>
                </a:hlinkClick>
              </a:rPr>
              <a:t>www.rockinghamforest.co.uk</a:t>
            </a:r>
            <a:endParaRPr lang="en-US" sz="1200" b="0" i="0" kern="1200" dirty="0">
              <a:solidFill>
                <a:srgbClr val="FFFFFF"/>
              </a:solidFill>
              <a:ea typeface="+mn-ea"/>
              <a:cs typeface="+mn-cs"/>
            </a:endParaRPr>
          </a:p>
          <a:p>
            <a:pPr>
              <a:lnSpc>
                <a:spcPct val="90000"/>
              </a:lnSpc>
              <a:buFont typeface="Wingdings 3" charset="2"/>
              <a:buChar char=""/>
            </a:pPr>
            <a:r>
              <a:rPr lang="en-US" altLang="en-US" sz="1200" dirty="0" smtClean="0">
                <a:solidFill>
                  <a:srgbClr val="FFFFFF"/>
                </a:solidFill>
              </a:rPr>
              <a:t>tripadvisor.com </a:t>
            </a:r>
            <a:r>
              <a:rPr lang="en-GB" sz="1200" dirty="0" smtClean="0">
                <a:solidFill>
                  <a:schemeClr val="tx1"/>
                </a:solidFill>
                <a:hlinkClick r:id="rId5">
                  <a:extLst>
                    <a:ext uri="{A12FA001-AC4F-418D-AE19-62706E023703}">
                      <ahyp:hlinkClr xmlns="" xmlns:ahyp="http://schemas.microsoft.com/office/drawing/2018/hyperlinkcolor" xmlns:lc="http://schemas.openxmlformats.org/drawingml/2006/lockedCanvas" val="tx"/>
                    </a:ext>
                  </a:extLst>
                </a:hlinkClick>
              </a:rPr>
              <a:t>/</a:t>
            </a:r>
            <a:r>
              <a:rPr lang="en-GB" sz="1200" dirty="0" smtClean="0">
                <a:solidFill>
                  <a:schemeClr val="tx1"/>
                </a:solidFill>
              </a:rPr>
              <a:t> The Rockingham Forest Hotel</a:t>
            </a:r>
            <a:endParaRPr lang="en-US" altLang="en-US" sz="1200" dirty="0">
              <a:solidFill>
                <a:srgbClr val="FFFFFF"/>
              </a:solidFill>
            </a:endParaRPr>
          </a:p>
          <a:p>
            <a:pPr>
              <a:lnSpc>
                <a:spcPct val="90000"/>
              </a:lnSpc>
              <a:buFont typeface="Wingdings 3" charset="2"/>
              <a:buChar char=""/>
            </a:pPr>
            <a:r>
              <a:rPr lang="en-GB" sz="1200" dirty="0">
                <a:solidFill>
                  <a:schemeClr val="tx1"/>
                </a:solidFill>
                <a:hlinkClick r:id="rId9">
                  <a:extLst>
                    <a:ext uri="{A12FA001-AC4F-418D-AE19-62706E023703}">
                      <ahyp:hlinkClr xmlns:ahyp="http://schemas.microsoft.com/office/drawing/2018/hyperlinkcolor" xmlns="" val="tx"/>
                    </a:ext>
                  </a:extLst>
                </a:hlinkClick>
              </a:rPr>
              <a:t>http://upyourmargin.blogspot.com/2013/01/market-segment-pricing.html</a:t>
            </a:r>
            <a:r>
              <a:rPr lang="en-GB" sz="1200" dirty="0">
                <a:solidFill>
                  <a:schemeClr val="tx1"/>
                </a:solidFill>
              </a:rPr>
              <a:t> (</a:t>
            </a:r>
            <a:r>
              <a:rPr lang="en-GB" sz="1200" b="1" dirty="0">
                <a:solidFill>
                  <a:schemeClr val="tx1"/>
                </a:solidFill>
              </a:rPr>
              <a:t>accessed 24/10)</a:t>
            </a:r>
            <a:endParaRPr lang="en-US" sz="1200" dirty="0">
              <a:solidFill>
                <a:srgbClr val="FFFFFF"/>
              </a:solidFill>
            </a:endParaRPr>
          </a:p>
          <a:p>
            <a:pPr>
              <a:lnSpc>
                <a:spcPct val="90000"/>
              </a:lnSpc>
              <a:buFont typeface="Wingdings 3" charset="2"/>
              <a:buChar char=""/>
            </a:pPr>
            <a:r>
              <a:rPr lang="en-US" altLang="en-US" sz="1200" dirty="0">
                <a:solidFill>
                  <a:srgbClr val="FFFFFF"/>
                </a:solidFill>
              </a:rPr>
              <a:t>Michael </a:t>
            </a:r>
            <a:r>
              <a:rPr lang="en-US" altLang="en-US" sz="1200" dirty="0" err="1">
                <a:solidFill>
                  <a:srgbClr val="FFFFFF"/>
                </a:solidFill>
              </a:rPr>
              <a:t>Heppell</a:t>
            </a:r>
            <a:r>
              <a:rPr lang="en-US" altLang="en-US" sz="1200" dirty="0">
                <a:solidFill>
                  <a:srgbClr val="FFFFFF"/>
                </a:solidFill>
              </a:rPr>
              <a:t> </a:t>
            </a:r>
            <a:r>
              <a:rPr lang="en-US" altLang="en-US" sz="1200" dirty="0" smtClean="0">
                <a:solidFill>
                  <a:srgbClr val="FFFFFF"/>
                </a:solidFill>
              </a:rPr>
              <a:t>(</a:t>
            </a:r>
            <a:r>
              <a:rPr lang="en-US" altLang="en-US" sz="1200" dirty="0" smtClean="0">
                <a:solidFill>
                  <a:srgbClr val="FFFFFF"/>
                </a:solidFill>
              </a:rPr>
              <a:t>2010) </a:t>
            </a:r>
            <a:r>
              <a:rPr lang="en-US" altLang="en-US" sz="1200" dirty="0">
                <a:solidFill>
                  <a:srgbClr val="FFFFFF"/>
                </a:solidFill>
              </a:rPr>
              <a:t>from the book “</a:t>
            </a:r>
            <a:r>
              <a:rPr lang="en-US" altLang="en-US" sz="1200" b="1" dirty="0">
                <a:solidFill>
                  <a:srgbClr val="FFFFFF"/>
                </a:solidFill>
              </a:rPr>
              <a:t>How to deliver EXCEPTIONAL customer service.</a:t>
            </a:r>
            <a:endParaRPr lang="en-US" altLang="en-US" sz="1200" dirty="0">
              <a:solidFill>
                <a:schemeClr val="tx1"/>
              </a:solidFill>
            </a:endParaRPr>
          </a:p>
        </p:txBody>
      </p:sp>
    </p:spTree>
    <p:extLst>
      <p:ext uri="{BB962C8B-B14F-4D97-AF65-F5344CB8AC3E}">
        <p14:creationId xmlns:p14="http://schemas.microsoft.com/office/powerpoint/2010/main" xmlns="" val="144269756"/>
      </p:ext>
    </p:extLst>
  </p:cSld>
  <p:clrMapOvr>
    <a:overrideClrMapping bg1="dk1" tx1="lt1" bg2="dk2" tx2="lt2" accent1="accent1" accent2="accent2" accent3="accent3" accent4="accent4" accent5="accent5" accent6="accent6" hlink="hlink" folHlink="folHlink"/>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xmlns="" name="Ion Boardroom" id="{FC33163D-4339-46B1-8EED-24C834239D99}" vid="{B8502691-933B-45FE-8764-BA278511EF2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44</TotalTime>
  <Words>1517</Words>
  <Application>Microsoft Office PowerPoint</Application>
  <PresentationFormat>Custom</PresentationFormat>
  <Paragraphs>119</Paragraphs>
  <Slides>14</Slides>
  <Notes>0</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Ion Boardroom</vt:lpstr>
      <vt:lpstr>The Rockingham Forest Hotel </vt:lpstr>
      <vt:lpstr>To come</vt:lpstr>
      <vt:lpstr>About us  </vt:lpstr>
      <vt:lpstr>GUEST EXPERIENCES</vt:lpstr>
      <vt:lpstr>What are they known for?</vt:lpstr>
      <vt:lpstr>The Rockingham Forest Hotel’s USP</vt:lpstr>
      <vt:lpstr>                                  SWOT Analysis    </vt:lpstr>
      <vt:lpstr>Market segments (Guest Services)</vt:lpstr>
      <vt:lpstr>Skills used by the employers. (The Rockingham Hotel)</vt:lpstr>
      <vt:lpstr>Products and services. </vt:lpstr>
      <vt:lpstr>The Disney Service Model </vt:lpstr>
      <vt:lpstr>Conclusion </vt:lpstr>
      <vt:lpstr>Slide 13</vt:lpstr>
      <vt:lpstr>References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Rockingham Forest Hotel </dc:title>
  <dc:creator>Steluta Pascuta</dc:creator>
  <cp:lastModifiedBy>User</cp:lastModifiedBy>
  <cp:revision>7</cp:revision>
  <dcterms:created xsi:type="dcterms:W3CDTF">2019-10-24T10:18:13Z</dcterms:created>
  <dcterms:modified xsi:type="dcterms:W3CDTF">2019-10-24T13:07:37Z</dcterms:modified>
</cp:coreProperties>
</file>