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66" r:id="rId3"/>
    <p:sldId id="257" r:id="rId4"/>
    <p:sldId id="258" r:id="rId5"/>
    <p:sldId id="259" r:id="rId6"/>
    <p:sldId id="273" r:id="rId7"/>
    <p:sldId id="260" r:id="rId8"/>
    <p:sldId id="261" r:id="rId9"/>
    <p:sldId id="270" r:id="rId10"/>
    <p:sldId id="269" r:id="rId11"/>
    <p:sldId id="271" r:id="rId12"/>
    <p:sldId id="262" r:id="rId13"/>
    <p:sldId id="263" r:id="rId14"/>
    <p:sldId id="272" r:id="rId15"/>
    <p:sldId id="264" r:id="rId16"/>
    <p:sldId id="268" r:id="rId17"/>
    <p:sldId id="267" r:id="rId18"/>
    <p:sldId id="265"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5" autoAdjust="0"/>
    <p:restoredTop sz="69573" autoAdjust="0"/>
  </p:normalViewPr>
  <p:slideViewPr>
    <p:cSldViewPr snapToGrid="0">
      <p:cViewPr varScale="1">
        <p:scale>
          <a:sx n="50" d="100"/>
          <a:sy n="50" d="100"/>
        </p:scale>
        <p:origin x="-1386" y="-90"/>
      </p:cViewPr>
      <p:guideLst>
        <p:guide orient="horz" pos="2160"/>
        <p:guide pos="3840"/>
      </p:guideLst>
    </p:cSldViewPr>
  </p:slideViewPr>
  <p:notesTextViewPr>
    <p:cViewPr>
      <p:scale>
        <a:sx n="1" d="1"/>
        <a:sy n="1" d="1"/>
      </p:scale>
      <p:origin x="0" y="89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79A35F-AAB3-498C-9672-55E24C5225A5}" type="datetimeFigureOut">
              <a:rPr lang="en-GB" smtClean="0"/>
              <a:t>06/12/2017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46A71B-845F-464B-8DD4-A71CB7C5C884}" type="slidenum">
              <a:rPr lang="en-GB" smtClean="0"/>
              <a:t>‹#›</a:t>
            </a:fld>
            <a:endParaRPr lang="en-GB"/>
          </a:p>
        </p:txBody>
      </p:sp>
    </p:spTree>
    <p:extLst>
      <p:ext uri="{BB962C8B-B14F-4D97-AF65-F5344CB8AC3E}">
        <p14:creationId xmlns:p14="http://schemas.microsoft.com/office/powerpoint/2010/main" val="11622737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Hello,</a:t>
            </a:r>
            <a:r>
              <a:rPr lang="en-GB" baseline="0" dirty="0" smtClean="0"/>
              <a:t> my name is Fiona Bowskill. I have chosen the airline Ryanair as a business to look into. This presentation shall be looking into the approaches and </a:t>
            </a:r>
            <a:r>
              <a:rPr lang="en-GB" baseline="0" dirty="0" smtClean="0"/>
              <a:t>s</a:t>
            </a:r>
            <a:r>
              <a:rPr lang="en-GB" sz="1200" kern="1200" dirty="0" smtClean="0">
                <a:solidFill>
                  <a:schemeClr val="tx1"/>
                </a:solidFill>
                <a:effectLst/>
                <a:latin typeface="+mn-lt"/>
                <a:ea typeface="+mn-ea"/>
                <a:cs typeface="+mn-cs"/>
              </a:rPr>
              <a:t>trategies</a:t>
            </a:r>
            <a:r>
              <a:rPr lang="en-GB" baseline="0" dirty="0" smtClean="0"/>
              <a:t> </a:t>
            </a:r>
            <a:r>
              <a:rPr lang="en-GB" baseline="0" dirty="0" smtClean="0"/>
              <a:t>to its organisation and management. </a:t>
            </a:r>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1</a:t>
            </a:fld>
            <a:endParaRPr lang="en-GB"/>
          </a:p>
        </p:txBody>
      </p:sp>
    </p:spTree>
    <p:extLst>
      <p:ext uri="{BB962C8B-B14F-4D97-AF65-F5344CB8AC3E}">
        <p14:creationId xmlns:p14="http://schemas.microsoft.com/office/powerpoint/2010/main" val="976395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the founder and CEO of</a:t>
            </a:r>
            <a:r>
              <a:rPr lang="en-GB" baseline="0" dirty="0" smtClean="0"/>
              <a:t> Ryanair Michael O’Leary. </a:t>
            </a:r>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2</a:t>
            </a:fld>
            <a:endParaRPr lang="en-GB"/>
          </a:p>
        </p:txBody>
      </p:sp>
    </p:spTree>
    <p:extLst>
      <p:ext uri="{BB962C8B-B14F-4D97-AF65-F5344CB8AC3E}">
        <p14:creationId xmlns:p14="http://schemas.microsoft.com/office/powerpoint/2010/main" val="1678951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smtClean="0"/>
              <a:t>What is Ryanair and its history?</a:t>
            </a:r>
          </a:p>
          <a:p>
            <a:endParaRPr lang="en-GB" b="0" dirty="0" smtClean="0"/>
          </a:p>
          <a:p>
            <a:r>
              <a:rPr lang="en-GB" b="0" dirty="0" smtClean="0"/>
              <a:t>Ryanair</a:t>
            </a:r>
            <a:r>
              <a:rPr lang="en-GB" b="0" dirty="0" smtClean="0">
                <a:latin typeface="Calibri" panose="020F0502020204030204" pitchFamily="34" charset="0"/>
                <a:ea typeface="Times New Roman" panose="02020603050405020304" pitchFamily="18" charset="0"/>
                <a:cs typeface="Arial" panose="020B0604020202020204" pitchFamily="34" charset="0"/>
              </a:rPr>
              <a:t> is a low cost airline founded in 1985 by the Ryan family. It has 87 bases in Europe and connects 33 countries. </a:t>
            </a:r>
          </a:p>
          <a:p>
            <a:r>
              <a:rPr lang="en-GB" b="0" dirty="0" smtClean="0">
                <a:latin typeface="Calibri" panose="020F0502020204030204" pitchFamily="34" charset="0"/>
                <a:cs typeface="Arial" panose="020B0604020202020204" pitchFamily="34" charset="0"/>
              </a:rPr>
              <a:t>Here are a few key point</a:t>
            </a:r>
            <a:r>
              <a:rPr lang="en-GB" b="0" baseline="0" dirty="0" smtClean="0">
                <a:latin typeface="Calibri" panose="020F0502020204030204" pitchFamily="34" charset="0"/>
                <a:cs typeface="Arial" panose="020B0604020202020204" pitchFamily="34" charset="0"/>
              </a:rPr>
              <a:t>s since it was founded </a:t>
            </a:r>
          </a:p>
          <a:p>
            <a:r>
              <a:rPr lang="en-GB" sz="1200" b="0" kern="1200" dirty="0" smtClean="0">
                <a:solidFill>
                  <a:schemeClr val="tx1"/>
                </a:solidFill>
                <a:effectLst/>
                <a:latin typeface="+mn-lt"/>
                <a:ea typeface="+mn-ea"/>
                <a:cs typeface="+mn-cs"/>
              </a:rPr>
              <a:t>In 1985 - Ryanair </a:t>
            </a:r>
            <a:r>
              <a:rPr lang="en-US" sz="1200" b="0" kern="1200" dirty="0" smtClean="0">
                <a:solidFill>
                  <a:schemeClr val="tx1"/>
                </a:solidFill>
                <a:effectLst/>
                <a:latin typeface="+mn-lt"/>
                <a:ea typeface="+mn-ea"/>
                <a:cs typeface="+mn-cs"/>
              </a:rPr>
              <a:t>was founded by Ryan family with a share capital of just £1, and a staff of 25.</a:t>
            </a:r>
            <a:endParaRPr lang="en-GB" sz="1200" b="0" kern="1200" dirty="0" smtClean="0">
              <a:solidFill>
                <a:schemeClr val="tx1"/>
              </a:solidFill>
              <a:effectLst/>
              <a:latin typeface="+mn-lt"/>
              <a:ea typeface="+mn-ea"/>
              <a:cs typeface="+mn-cs"/>
            </a:endParaRPr>
          </a:p>
          <a:p>
            <a:r>
              <a:rPr lang="en-US" sz="1200" b="0" kern="1200" dirty="0" smtClean="0">
                <a:solidFill>
                  <a:schemeClr val="tx1"/>
                </a:solidFill>
                <a:effectLst/>
                <a:latin typeface="+mn-lt"/>
                <a:ea typeface="+mn-ea"/>
                <a:cs typeface="+mn-cs"/>
              </a:rPr>
              <a:t>In 1986 – Ryanair manages to get permission to challenge the British Airways and Aer Lingus’ for the Dublin-London route. </a:t>
            </a:r>
            <a:endParaRPr lang="en-GB" sz="1200" b="0" kern="1200" dirty="0" smtClean="0">
              <a:solidFill>
                <a:schemeClr val="tx1"/>
              </a:solidFill>
              <a:effectLst/>
              <a:latin typeface="+mn-lt"/>
              <a:ea typeface="+mn-ea"/>
              <a:cs typeface="+mn-cs"/>
            </a:endParaRPr>
          </a:p>
          <a:p>
            <a:r>
              <a:rPr lang="en-US" sz="1200" b="0" kern="1200" dirty="0" smtClean="0">
                <a:solidFill>
                  <a:schemeClr val="tx1"/>
                </a:solidFill>
                <a:effectLst/>
                <a:latin typeface="+mn-lt"/>
                <a:ea typeface="+mn-ea"/>
                <a:cs typeface="+mn-cs"/>
              </a:rPr>
              <a:t>1995 - Ryanair becomes the largest airline on the Dublin to London route which is the biggest international scheduled route in Europe.</a:t>
            </a:r>
            <a:endParaRPr lang="en-GB" sz="1200" b="0" kern="1200" dirty="0" smtClean="0">
              <a:solidFill>
                <a:schemeClr val="tx1"/>
              </a:solidFill>
              <a:effectLst/>
              <a:latin typeface="+mn-lt"/>
              <a:ea typeface="+mn-ea"/>
              <a:cs typeface="+mn-cs"/>
            </a:endParaRPr>
          </a:p>
          <a:p>
            <a:r>
              <a:rPr lang="en-US" sz="1200" b="0" kern="1200" dirty="0" smtClean="0">
                <a:solidFill>
                  <a:schemeClr val="tx1"/>
                </a:solidFill>
                <a:effectLst/>
                <a:latin typeface="+mn-lt"/>
                <a:ea typeface="+mn-ea"/>
                <a:cs typeface="+mn-cs"/>
              </a:rPr>
              <a:t>2000 - In January, Ryanair launches Europe’s largest booking </a:t>
            </a:r>
            <a:r>
              <a:rPr lang="en-US" sz="1200" b="0" kern="1200" dirty="0" err="1" smtClean="0">
                <a:solidFill>
                  <a:schemeClr val="tx1"/>
                </a:solidFill>
                <a:effectLst/>
                <a:latin typeface="+mn-lt"/>
                <a:ea typeface="+mn-ea"/>
                <a:cs typeface="+mn-cs"/>
              </a:rPr>
              <a:t>websit</a:t>
            </a:r>
            <a:r>
              <a:rPr lang="en-US" sz="1200" b="0" kern="1200" dirty="0" smtClean="0">
                <a:solidFill>
                  <a:schemeClr val="tx1"/>
                </a:solidFill>
                <a:effectLst/>
                <a:latin typeface="+mn-lt"/>
                <a:ea typeface="+mn-ea"/>
                <a:cs typeface="+mn-cs"/>
              </a:rPr>
              <a:t>.</a:t>
            </a:r>
            <a:endParaRPr lang="en-GB" sz="1200" b="0" kern="1200" dirty="0" smtClean="0">
              <a:solidFill>
                <a:schemeClr val="tx1"/>
              </a:solidFill>
              <a:effectLst/>
              <a:latin typeface="+mn-lt"/>
              <a:ea typeface="+mn-ea"/>
              <a:cs typeface="+mn-cs"/>
            </a:endParaRPr>
          </a:p>
          <a:p>
            <a:r>
              <a:rPr lang="en-US" sz="1200" b="0" kern="1200" dirty="0" smtClean="0">
                <a:solidFill>
                  <a:schemeClr val="tx1"/>
                </a:solidFill>
                <a:effectLst/>
                <a:latin typeface="+mn-lt"/>
                <a:ea typeface="+mn-ea"/>
                <a:cs typeface="+mn-cs"/>
              </a:rPr>
              <a:t>In 2003 – Ryanair experiences a rapid expansion right across the European countries. </a:t>
            </a:r>
            <a:endParaRPr lang="en-GB" sz="1200" b="0" kern="1200" dirty="0" smtClean="0">
              <a:solidFill>
                <a:schemeClr val="tx1"/>
              </a:solidFill>
              <a:effectLst/>
              <a:latin typeface="+mn-lt"/>
              <a:ea typeface="+mn-ea"/>
              <a:cs typeface="+mn-cs"/>
            </a:endParaRPr>
          </a:p>
          <a:p>
            <a:r>
              <a:rPr lang="en-US" sz="1200" b="0" kern="1200" dirty="0" smtClean="0">
                <a:solidFill>
                  <a:schemeClr val="tx1"/>
                </a:solidFill>
                <a:effectLst/>
                <a:latin typeface="+mn-lt"/>
                <a:ea typeface="+mn-ea"/>
                <a:cs typeface="+mn-cs"/>
              </a:rPr>
              <a:t>2006 – Ryanair becomes the first airline to carry more than 4 million international passengers in one month.</a:t>
            </a:r>
            <a:endParaRPr lang="en-GB" sz="1200" b="0" kern="1200" dirty="0" smtClean="0">
              <a:solidFill>
                <a:schemeClr val="tx1"/>
              </a:solidFill>
              <a:effectLst/>
              <a:latin typeface="+mn-lt"/>
              <a:ea typeface="+mn-ea"/>
              <a:cs typeface="+mn-cs"/>
            </a:endParaRPr>
          </a:p>
          <a:p>
            <a:r>
              <a:rPr lang="en-US" sz="1200" b="0" kern="1200" dirty="0" smtClean="0">
                <a:solidFill>
                  <a:schemeClr val="tx1"/>
                </a:solidFill>
                <a:effectLst/>
                <a:latin typeface="+mn-lt"/>
                <a:ea typeface="+mn-ea"/>
                <a:cs typeface="+mn-cs"/>
              </a:rPr>
              <a:t>In </a:t>
            </a:r>
            <a:r>
              <a:rPr lang="en-GB" sz="1200" b="0" kern="1200" dirty="0" smtClean="0">
                <a:solidFill>
                  <a:schemeClr val="tx1"/>
                </a:solidFill>
                <a:effectLst/>
                <a:latin typeface="+mn-lt"/>
                <a:ea typeface="+mn-ea"/>
                <a:cs typeface="+mn-cs"/>
              </a:rPr>
              <a:t>2013 - </a:t>
            </a:r>
            <a:r>
              <a:rPr lang="en-US" sz="1200" b="0" kern="1200" dirty="0" smtClean="0">
                <a:solidFill>
                  <a:schemeClr val="tx1"/>
                </a:solidFill>
                <a:effectLst/>
                <a:latin typeface="+mn-lt"/>
                <a:ea typeface="+mn-ea"/>
                <a:cs typeface="+mn-cs"/>
              </a:rPr>
              <a:t>Ryanair announced a full year net profit of €523m which is around £46,000,0000.</a:t>
            </a:r>
            <a:endParaRPr lang="en-GB" sz="1200" b="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3</a:t>
            </a:fld>
            <a:endParaRPr lang="en-GB"/>
          </a:p>
        </p:txBody>
      </p:sp>
    </p:spTree>
    <p:extLst>
      <p:ext uri="{BB962C8B-B14F-4D97-AF65-F5344CB8AC3E}">
        <p14:creationId xmlns:p14="http://schemas.microsoft.com/office/powerpoint/2010/main" val="42225103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Ryanair is a staff motivated company that like to ‘get on with the job’ (Ryanair, 2017)</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 The Ryanair website states that “Our people have made Ryanair the success story that it is today, without the </a:t>
            </a:r>
            <a:r>
              <a:rPr lang="en-US" sz="1200" kern="1200" dirty="0" err="1" smtClean="0">
                <a:solidFill>
                  <a:schemeClr val="tx1"/>
                </a:solidFill>
                <a:effectLst/>
                <a:latin typeface="+mn-lt"/>
                <a:ea typeface="+mn-ea"/>
                <a:cs typeface="+mn-cs"/>
              </a:rPr>
              <a:t>hardwork</a:t>
            </a:r>
            <a:r>
              <a:rPr lang="en-US" sz="1200" kern="1200" dirty="0" smtClean="0">
                <a:solidFill>
                  <a:schemeClr val="tx1"/>
                </a:solidFill>
                <a:effectLst/>
                <a:latin typeface="+mn-lt"/>
                <a:ea typeface="+mn-ea"/>
                <a:cs typeface="+mn-cs"/>
              </a:rPr>
              <a:t> and dedication of our pilots, cabin crew, engineering, ground operations and head office teams, we would not be able to continue to grow and provide our customers with the best service and even more destinations to travel to.” (Ryanair, 2017)</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However not all staff have this positive experience with Ryanair</a:t>
            </a:r>
          </a:p>
          <a:p>
            <a:r>
              <a:rPr lang="en-US" sz="1200" kern="1200" dirty="0" smtClean="0">
                <a:solidFill>
                  <a:schemeClr val="tx1"/>
                </a:solidFill>
                <a:effectLst/>
                <a:latin typeface="+mn-lt"/>
                <a:ea typeface="+mn-ea"/>
                <a:cs typeface="+mn-cs"/>
              </a:rPr>
              <a:t>Hear are</a:t>
            </a:r>
            <a:r>
              <a:rPr lang="en-US" sz="1200" kern="1200" baseline="0" dirty="0" smtClean="0">
                <a:solidFill>
                  <a:schemeClr val="tx1"/>
                </a:solidFill>
                <a:effectLst/>
                <a:latin typeface="+mn-lt"/>
                <a:ea typeface="+mn-ea"/>
                <a:cs typeface="+mn-cs"/>
              </a:rPr>
              <a:t> a few experiences from ex – Ryanair staff. </a:t>
            </a:r>
          </a:p>
          <a:p>
            <a:endParaRPr lang="en-US" sz="1200" kern="1200" baseline="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Cabin Crew (Former Employee) – Liverpool, Merseyside – 31 January 2017 “Is a nice job were you learn how to deal with customers and control emergencies. You can develop a sales profile because you will work with targets. The hardest part of the work is the earliest reports and some busy flights and the most enjoyable part is working in a young and friendly environment.”(Indeed reviews (</a:t>
            </a:r>
            <a:r>
              <a:rPr lang="en-GB" sz="1200" kern="1200" dirty="0" err="1" smtClean="0">
                <a:solidFill>
                  <a:schemeClr val="tx1"/>
                </a:solidFill>
                <a:effectLst/>
                <a:latin typeface="+mn-lt"/>
                <a:ea typeface="+mn-ea"/>
                <a:cs typeface="+mn-cs"/>
              </a:rPr>
              <a:t>n.d</a:t>
            </a:r>
            <a:r>
              <a:rPr lang="en-GB" sz="1200" kern="1200" dirty="0" smtClean="0">
                <a:solidFill>
                  <a:schemeClr val="tx1"/>
                </a:solidFill>
                <a:effectLst/>
                <a:latin typeface="+mn-lt"/>
                <a:ea typeface="+mn-ea"/>
                <a:cs typeface="+mn-cs"/>
              </a:rPr>
              <a:t>) 2017)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“As a crew member I have no base salary and I am only paid for flying time,” “we were told that Ryanair doesn’t do teamwork: it wants us to compete with each other.” (Morris, 2017)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Cabin Crew Member (Former Employee) – Stansted Airport – 28 June 2017 “Ryanair operates under a fear culture. There is no margin for error, you must pay for your own training. They do not see you as a person, but as an enemy” (Indeed,</a:t>
            </a:r>
            <a:r>
              <a:rPr lang="en-GB" sz="1200" kern="1200" baseline="0" dirty="0" smtClean="0">
                <a:solidFill>
                  <a:schemeClr val="tx1"/>
                </a:solidFill>
                <a:effectLst/>
                <a:latin typeface="+mn-lt"/>
                <a:ea typeface="+mn-ea"/>
                <a:cs typeface="+mn-cs"/>
              </a:rPr>
              <a:t> 2017)</a:t>
            </a:r>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4</a:t>
            </a:fld>
            <a:endParaRPr lang="en-GB"/>
          </a:p>
        </p:txBody>
      </p:sp>
    </p:spTree>
    <p:extLst>
      <p:ext uri="{BB962C8B-B14F-4D97-AF65-F5344CB8AC3E}">
        <p14:creationId xmlns:p14="http://schemas.microsoft.com/office/powerpoint/2010/main" val="26676128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Ryanair has 1 main Goal and that’s to transport as many customers as possible. They compete with other airlines by offering competitive prices and often suppling the lowest flight cost.  This is due to Ryanair</a:t>
            </a:r>
            <a:r>
              <a:rPr lang="en-GB" sz="1200" kern="1200" baseline="0" dirty="0" smtClean="0">
                <a:solidFill>
                  <a:schemeClr val="tx1"/>
                </a:solidFill>
                <a:effectLst/>
                <a:latin typeface="+mn-lt"/>
                <a:ea typeface="+mn-ea"/>
                <a:cs typeface="+mn-cs"/>
              </a:rPr>
              <a:t> being a low cost airline that likes to compete with other airlines to give customers the best price.</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5</a:t>
            </a:fld>
            <a:endParaRPr lang="en-GB"/>
          </a:p>
        </p:txBody>
      </p:sp>
    </p:spTree>
    <p:extLst>
      <p:ext uri="{BB962C8B-B14F-4D97-AF65-F5344CB8AC3E}">
        <p14:creationId xmlns:p14="http://schemas.microsoft.com/office/powerpoint/2010/main" val="3761507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For</a:t>
            </a:r>
            <a:r>
              <a:rPr lang="en-GB" baseline="0" dirty="0" smtClean="0"/>
              <a:t> the approaches to strategies this presentation will be taking the PESTAL approach.</a:t>
            </a:r>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6</a:t>
            </a:fld>
            <a:endParaRPr lang="en-GB"/>
          </a:p>
        </p:txBody>
      </p:sp>
    </p:spTree>
    <p:extLst>
      <p:ext uri="{BB962C8B-B14F-4D97-AF65-F5344CB8AC3E}">
        <p14:creationId xmlns:p14="http://schemas.microsoft.com/office/powerpoint/2010/main" val="8588055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Political – Ryanair operates in the Eurozone, this can effect Ryanair’s political environment in the individual regions, as each country has different laws and cultures.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Security levels have increased in airports due to the threat of terrorism which is then affects customer relations</a:t>
            </a:r>
            <a:r>
              <a:rPr lang="en-GB" sz="1200" kern="1200" baseline="0" dirty="0" smtClean="0">
                <a:solidFill>
                  <a:schemeClr val="tx1"/>
                </a:solidFill>
                <a:effectLst/>
                <a:latin typeface="+mn-lt"/>
                <a:ea typeface="+mn-ea"/>
                <a:cs typeface="+mn-cs"/>
              </a:rPr>
              <a:t>.</a:t>
            </a:r>
            <a:r>
              <a:rPr lang="en-GB" sz="1200" kern="1200" dirty="0" smtClean="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7</a:t>
            </a:fld>
            <a:endParaRPr lang="en-GB"/>
          </a:p>
        </p:txBody>
      </p:sp>
    </p:spTree>
    <p:extLst>
      <p:ext uri="{BB962C8B-B14F-4D97-AF65-F5344CB8AC3E}">
        <p14:creationId xmlns:p14="http://schemas.microsoft.com/office/powerpoint/2010/main" val="2130636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Economic - With fewer people travelling by air and the decrease of ticket prices and</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the airline competing against each other, the economy of airlines have taken a hit.</a:t>
            </a:r>
          </a:p>
          <a:p>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8</a:t>
            </a:fld>
            <a:endParaRPr lang="en-GB"/>
          </a:p>
        </p:txBody>
      </p:sp>
    </p:spTree>
    <p:extLst>
      <p:ext uri="{BB962C8B-B14F-4D97-AF65-F5344CB8AC3E}">
        <p14:creationId xmlns:p14="http://schemas.microsoft.com/office/powerpoint/2010/main" val="21626079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graph shows the estimated number</a:t>
            </a:r>
            <a:r>
              <a:rPr lang="en-GB" baseline="0" dirty="0" smtClean="0"/>
              <a:t> of seats used in winter of 2015/16 verses that of which are used in 2016/17. A</a:t>
            </a:r>
            <a:r>
              <a:rPr lang="en-GB" dirty="0" smtClean="0"/>
              <a:t>lthough many</a:t>
            </a:r>
            <a:r>
              <a:rPr lang="en-GB" baseline="0" dirty="0" smtClean="0"/>
              <a:t> airlines have taken a hit in their companies due to ticket prices and the decrease in the number of customers, Ryanair is still going strong due to its low cost prices.</a:t>
            </a:r>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9</a:t>
            </a:fld>
            <a:endParaRPr lang="en-GB"/>
          </a:p>
        </p:txBody>
      </p:sp>
    </p:spTree>
    <p:extLst>
      <p:ext uri="{BB962C8B-B14F-4D97-AF65-F5344CB8AC3E}">
        <p14:creationId xmlns:p14="http://schemas.microsoft.com/office/powerpoint/2010/main" val="602953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Social - Customers are always on the lookout for low price airlines, this pushes airlines to compete against each other. This is linked to economic deflation</a:t>
            </a:r>
            <a:r>
              <a:rPr lang="en-GB" baseline="0" dirty="0" smtClean="0"/>
              <a:t> as </a:t>
            </a:r>
            <a:r>
              <a:rPr lang="en-GB" dirty="0" smtClean="0"/>
              <a:t>peoples finances nay</a:t>
            </a:r>
            <a:r>
              <a:rPr lang="en-GB" baseline="0" dirty="0" smtClean="0"/>
              <a:t> not be as good as they were and so</a:t>
            </a:r>
            <a:r>
              <a:rPr lang="en-GB" dirty="0" smtClean="0"/>
              <a:t> keeping a tight leash on their finances.</a:t>
            </a:r>
          </a:p>
          <a:p>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10</a:t>
            </a:fld>
            <a:endParaRPr lang="en-GB"/>
          </a:p>
        </p:txBody>
      </p:sp>
    </p:spTree>
    <p:extLst>
      <p:ext uri="{BB962C8B-B14F-4D97-AF65-F5344CB8AC3E}">
        <p14:creationId xmlns:p14="http://schemas.microsoft.com/office/powerpoint/2010/main" val="27346510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graph shows the price difference between</a:t>
            </a:r>
            <a:r>
              <a:rPr lang="en-GB" baseline="0" dirty="0" smtClean="0"/>
              <a:t> many of the airlines, it shows the different areas where the charges </a:t>
            </a:r>
            <a:r>
              <a:rPr lang="en-GB" baseline="0" dirty="0" err="1" smtClean="0"/>
              <a:t>acure</a:t>
            </a:r>
            <a:r>
              <a:rPr lang="en-GB" baseline="0" dirty="0" smtClean="0"/>
              <a:t> . The largest price differential is between Air Berlin and Ryanair, with Ryanair coming up as 262% cheaper.</a:t>
            </a:r>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11</a:t>
            </a:fld>
            <a:endParaRPr lang="en-GB"/>
          </a:p>
        </p:txBody>
      </p:sp>
    </p:spTree>
    <p:extLst>
      <p:ext uri="{BB962C8B-B14F-4D97-AF65-F5344CB8AC3E}">
        <p14:creationId xmlns:p14="http://schemas.microsoft.com/office/powerpoint/2010/main" val="6109333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Technology – Airline tickets are becoming easier to buy with new technology and faster Wi-Fi.  Technology is also improving and this is then bringing in new ways to improve airline fuel efficiency. The improving technology also brings new improved jets and other aircrafts which increase the amount of customers and flight that can be made.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Environment – The main demand on the environment is the amount of carbon emissions that aircrafts produce. With the Paris Agreement in place businesses are being pressured into finding ways in which to reduce this.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Legal – there</a:t>
            </a:r>
            <a:r>
              <a:rPr lang="en-GB" sz="1200" kern="1200" baseline="0" dirty="0" smtClean="0">
                <a:solidFill>
                  <a:schemeClr val="tx1"/>
                </a:solidFill>
                <a:effectLst/>
                <a:latin typeface="+mn-lt"/>
                <a:ea typeface="+mn-ea"/>
                <a:cs typeface="+mn-cs"/>
              </a:rPr>
              <a:t> are many laws and regulations that Ryanair must abide by when traveling to different countries. </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12</a:t>
            </a:fld>
            <a:endParaRPr lang="en-GB"/>
          </a:p>
        </p:txBody>
      </p:sp>
    </p:spTree>
    <p:extLst>
      <p:ext uri="{BB962C8B-B14F-4D97-AF65-F5344CB8AC3E}">
        <p14:creationId xmlns:p14="http://schemas.microsoft.com/office/powerpoint/2010/main" val="38885860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Approaches to organisation and</a:t>
            </a:r>
            <a:r>
              <a:rPr lang="en-GB" baseline="0" dirty="0" smtClean="0"/>
              <a:t> </a:t>
            </a:r>
            <a:r>
              <a:rPr lang="en-GB" baseline="0" dirty="0" err="1" smtClean="0"/>
              <a:t>managment</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13</a:t>
            </a:fld>
            <a:endParaRPr lang="en-GB"/>
          </a:p>
        </p:txBody>
      </p:sp>
    </p:spTree>
    <p:extLst>
      <p:ext uri="{BB962C8B-B14F-4D97-AF65-F5344CB8AC3E}">
        <p14:creationId xmlns:p14="http://schemas.microsoft.com/office/powerpoint/2010/main" val="41675206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 Ryanair has many departments is can be argued that it uses the systems approach to its organisation. The systems approach is when an organisations have different department called “System’s” that work separately, and when brought together make a whole. (Mullins, 2013</a:t>
            </a:r>
            <a:r>
              <a:rPr lang="en-GB" dirty="0" smtClean="0"/>
              <a:t>).</a:t>
            </a:r>
          </a:p>
          <a:p>
            <a:r>
              <a:rPr lang="en-GB" dirty="0" smtClean="0"/>
              <a:t>Ryanair states that; </a:t>
            </a:r>
          </a:p>
          <a:p>
            <a:r>
              <a:rPr lang="en-GB" dirty="0" smtClean="0"/>
              <a:t>“Our people have made Ryanair the success story that it is today, without the </a:t>
            </a:r>
            <a:r>
              <a:rPr lang="en-GB" dirty="0" err="1" smtClean="0"/>
              <a:t>hardwork</a:t>
            </a:r>
            <a:r>
              <a:rPr lang="en-GB" dirty="0" smtClean="0"/>
              <a:t> and dedication of our pilots, cabin crew, engineering, ground operations and head office teams, we would not be able to continue to grow and provide our customers with the best service and even more destinations to travel to. Our people are vital to our operation, which is why we hire the best in the business. “ (Ryanair,</a:t>
            </a:r>
            <a:r>
              <a:rPr lang="en-GB" baseline="0" dirty="0" smtClean="0"/>
              <a:t> 2017) this can be seen as using the Systems approach to its management.</a:t>
            </a:r>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14</a:t>
            </a:fld>
            <a:endParaRPr lang="en-GB"/>
          </a:p>
        </p:txBody>
      </p:sp>
    </p:spTree>
    <p:extLst>
      <p:ext uri="{BB962C8B-B14F-4D97-AF65-F5344CB8AC3E}">
        <p14:creationId xmlns:p14="http://schemas.microsoft.com/office/powerpoint/2010/main" val="2520218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It can also be argued that Ryanair uses a Contingency approach to its management</a:t>
            </a:r>
            <a:r>
              <a:rPr lang="en-GB" sz="1200" kern="1200" baseline="0" dirty="0" smtClean="0">
                <a:solidFill>
                  <a:schemeClr val="tx1"/>
                </a:solidFill>
                <a:effectLst/>
                <a:latin typeface="+mn-lt"/>
                <a:ea typeface="+mn-ea"/>
                <a:cs typeface="+mn-cs"/>
              </a:rPr>
              <a:t> as there is no clear sign that they use one approach.</a:t>
            </a:r>
            <a:r>
              <a:rPr lang="en-GB" sz="1200"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For example; “Ryanair hoped a bonus payment could entice some pilots to change their holiday plans.” (Staff</a:t>
            </a:r>
            <a:r>
              <a:rPr lang="en-GB" sz="1200" kern="1200" baseline="0" dirty="0" smtClean="0">
                <a:solidFill>
                  <a:schemeClr val="tx1"/>
                </a:solidFill>
                <a:effectLst/>
                <a:latin typeface="+mn-lt"/>
                <a:ea typeface="+mn-ea"/>
                <a:cs typeface="+mn-cs"/>
              </a:rPr>
              <a:t> and Agency, 2017) this statement shows that when needed Ryanair can change its approaches to management to suit their needs.</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15</a:t>
            </a:fld>
            <a:endParaRPr lang="en-GB"/>
          </a:p>
        </p:txBody>
      </p:sp>
    </p:spTree>
    <p:extLst>
      <p:ext uri="{BB962C8B-B14F-4D97-AF65-F5344CB8AC3E}">
        <p14:creationId xmlns:p14="http://schemas.microsoft.com/office/powerpoint/2010/main" val="28647863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This presentation has looked into the Goal of Ryanair, it has demonstrated the PESTAL approach and the two approaches it uses to its organisation and management approach.</a:t>
            </a:r>
          </a:p>
          <a:p>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16</a:t>
            </a:fld>
            <a:endParaRPr lang="en-GB"/>
          </a:p>
        </p:txBody>
      </p:sp>
    </p:spTree>
    <p:extLst>
      <p:ext uri="{BB962C8B-B14F-4D97-AF65-F5344CB8AC3E}">
        <p14:creationId xmlns:p14="http://schemas.microsoft.com/office/powerpoint/2010/main" val="10000554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17</a:t>
            </a:fld>
            <a:endParaRPr lang="en-GB"/>
          </a:p>
        </p:txBody>
      </p:sp>
    </p:spTree>
    <p:extLst>
      <p:ext uri="{BB962C8B-B14F-4D97-AF65-F5344CB8AC3E}">
        <p14:creationId xmlns:p14="http://schemas.microsoft.com/office/powerpoint/2010/main" val="33480533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D46A71B-845F-464B-8DD4-A71CB7C5C884}" type="slidenum">
              <a:rPr lang="en-GB" smtClean="0"/>
              <a:t>18</a:t>
            </a:fld>
            <a:endParaRPr lang="en-GB"/>
          </a:p>
        </p:txBody>
      </p:sp>
    </p:spTree>
    <p:extLst>
      <p:ext uri="{BB962C8B-B14F-4D97-AF65-F5344CB8AC3E}">
        <p14:creationId xmlns:p14="http://schemas.microsoft.com/office/powerpoint/2010/main" val="4075964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290713C-4939-46DF-9CCC-D5B309CDB7BE}" type="datetimeFigureOut">
              <a:rPr lang="en-GB" smtClean="0"/>
              <a:t>06/12/2017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FC9756-1CAB-4401-9B29-BF9F9096E0A0}"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69833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90713C-4939-46DF-9CCC-D5B309CDB7BE}" type="datetimeFigureOut">
              <a:rPr lang="en-GB" smtClean="0"/>
              <a:t>06/12/2017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3130019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290713C-4939-46DF-9CCC-D5B309CDB7BE}" type="datetimeFigureOut">
              <a:rPr lang="en-GB" smtClean="0"/>
              <a:t>06/12/2017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1770825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290713C-4939-46DF-9CCC-D5B309CDB7BE}" type="datetimeFigureOut">
              <a:rPr lang="en-GB" smtClean="0"/>
              <a:t>06/12/2017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2285834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290713C-4939-46DF-9CCC-D5B309CDB7BE}" type="datetimeFigureOut">
              <a:rPr lang="en-GB" smtClean="0"/>
              <a:t>06/12/2017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1606248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290713C-4939-46DF-9CCC-D5B309CDB7BE}" type="datetimeFigureOut">
              <a:rPr lang="en-GB" smtClean="0"/>
              <a:t>06/12/2017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1226530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90713C-4939-46DF-9CCC-D5B309CDB7BE}" type="datetimeFigureOut">
              <a:rPr lang="en-GB" smtClean="0"/>
              <a:t>06/12/2017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2902452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290713C-4939-46DF-9CCC-D5B309CDB7BE}" type="datetimeFigureOut">
              <a:rPr lang="en-GB" smtClean="0"/>
              <a:t>06/12/2017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444442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290713C-4939-46DF-9CCC-D5B309CDB7BE}" type="datetimeFigureOut">
              <a:rPr lang="en-GB" smtClean="0"/>
              <a:t>06/12/2017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505030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8290713C-4939-46DF-9CCC-D5B309CDB7BE}" type="datetimeFigureOut">
              <a:rPr lang="en-GB" smtClean="0"/>
              <a:t>06/12/2017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31720953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290713C-4939-46DF-9CCC-D5B309CDB7BE}" type="datetimeFigureOut">
              <a:rPr lang="en-GB" smtClean="0"/>
              <a:t>06/12/2017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17246940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290713C-4939-46DF-9CCC-D5B309CDB7BE}" type="datetimeFigureOut">
              <a:rPr lang="en-GB" smtClean="0"/>
              <a:t>06/12/2017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FC9756-1CAB-4401-9B29-BF9F9096E0A0}"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5849542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290713C-4939-46DF-9CCC-D5B309CDB7BE}" type="datetimeFigureOut">
              <a:rPr lang="en-GB" smtClean="0"/>
              <a:t>06/12/2017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32141548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290713C-4939-46DF-9CCC-D5B309CDB7BE}" type="datetimeFigureOut">
              <a:rPr lang="en-GB" smtClean="0"/>
              <a:t>06/12/2017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FC9756-1CAB-4401-9B29-BF9F9096E0A0}"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0070885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290713C-4939-46DF-9CCC-D5B309CDB7BE}" type="datetimeFigureOut">
              <a:rPr lang="en-GB" smtClean="0"/>
              <a:t>06/12/2017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31902213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90713C-4939-46DF-9CCC-D5B309CDB7BE}" type="datetimeFigureOut">
              <a:rPr lang="en-GB" smtClean="0"/>
              <a:t>06/12/2017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40878037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90713C-4939-46DF-9CCC-D5B309CDB7BE}" type="datetimeFigureOut">
              <a:rPr lang="en-GB" smtClean="0"/>
              <a:t>06/12/2017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FC9756-1CAB-4401-9B29-BF9F9096E0A0}" type="slidenum">
              <a:rPr lang="en-GB" smtClean="0"/>
              <a:t>‹#›</a:t>
            </a:fld>
            <a:endParaRPr lang="en-GB"/>
          </a:p>
        </p:txBody>
      </p:sp>
    </p:spTree>
    <p:extLst>
      <p:ext uri="{BB962C8B-B14F-4D97-AF65-F5344CB8AC3E}">
        <p14:creationId xmlns:p14="http://schemas.microsoft.com/office/powerpoint/2010/main" val="3124866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8290713C-4939-46DF-9CCC-D5B309CDB7BE}" type="datetimeFigureOut">
              <a:rPr lang="en-GB" smtClean="0"/>
              <a:t>06/12/2017</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1BFC9756-1CAB-4401-9B29-BF9F9096E0A0}" type="slidenum">
              <a:rPr lang="en-GB" smtClean="0"/>
              <a:t>‹#›</a:t>
            </a:fld>
            <a:endParaRPr lang="en-GB"/>
          </a:p>
        </p:txBody>
      </p:sp>
    </p:spTree>
    <p:extLst>
      <p:ext uri="{BB962C8B-B14F-4D97-AF65-F5344CB8AC3E}">
        <p14:creationId xmlns:p14="http://schemas.microsoft.com/office/powerpoint/2010/main" val="733416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centreforaviation.com/data/profiles/airlines/norwegian-air-shuttle-asa-dy"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hyperlink" Target="https://centreforaviation.com/data/profiles/airlines/southwest-airlines-wn" TargetMode="External"/><Relationship Id="rId4" Type="http://schemas.openxmlformats.org/officeDocument/2006/relationships/hyperlink" Target="https://centreforaviation.com/data/profiles/airlines/spirit-airlines-nk"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7200" b="1" dirty="0" smtClean="0">
                <a:latin typeface="+mn-lt"/>
              </a:rPr>
              <a:t>Ryanair </a:t>
            </a:r>
            <a:endParaRPr lang="en-GB" sz="7200" b="1" dirty="0">
              <a:latin typeface="+mn-lt"/>
            </a:endParaRPr>
          </a:p>
        </p:txBody>
      </p:sp>
      <p:sp>
        <p:nvSpPr>
          <p:cNvPr id="3" name="Subtitle 2"/>
          <p:cNvSpPr>
            <a:spLocks noGrp="1"/>
          </p:cNvSpPr>
          <p:nvPr>
            <p:ph type="subTitle" idx="1"/>
          </p:nvPr>
        </p:nvSpPr>
        <p:spPr/>
        <p:txBody>
          <a:bodyPr/>
          <a:lstStyle/>
          <a:p>
            <a:r>
              <a:rPr lang="en-GB" dirty="0" smtClean="0"/>
              <a:t>By Fiona Bowskill</a:t>
            </a:r>
          </a:p>
          <a:p>
            <a:r>
              <a:rPr lang="en-GB" dirty="0" smtClean="0"/>
              <a:t>1601312</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1892" y="525780"/>
            <a:ext cx="7406639" cy="4937759"/>
          </a:xfrm>
          <a:prstGeom prst="rect">
            <a:avLst/>
          </a:prstGeom>
        </p:spPr>
      </p:pic>
    </p:spTree>
    <p:extLst>
      <p:ext uri="{BB962C8B-B14F-4D97-AF65-F5344CB8AC3E}">
        <p14:creationId xmlns:p14="http://schemas.microsoft.com/office/powerpoint/2010/main" val="2482037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2400" y="1681264"/>
            <a:ext cx="4927600" cy="3695700"/>
          </a:xfrm>
          <a:prstGeom prst="rect">
            <a:avLst/>
          </a:prstGeom>
        </p:spPr>
      </p:pic>
      <p:sp>
        <p:nvSpPr>
          <p:cNvPr id="3" name="TextBox 2"/>
          <p:cNvSpPr txBox="1"/>
          <p:nvPr/>
        </p:nvSpPr>
        <p:spPr>
          <a:xfrm>
            <a:off x="6350000" y="2928950"/>
            <a:ext cx="4013200" cy="1200329"/>
          </a:xfrm>
          <a:prstGeom prst="rect">
            <a:avLst/>
          </a:prstGeom>
          <a:noFill/>
        </p:spPr>
        <p:txBody>
          <a:bodyPr wrap="square" rtlCol="0">
            <a:spAutoFit/>
          </a:bodyPr>
          <a:lstStyle/>
          <a:p>
            <a:r>
              <a:rPr lang="en-GB" sz="3600" dirty="0" smtClean="0"/>
              <a:t>Ryanair's </a:t>
            </a:r>
            <a:r>
              <a:rPr lang="en-GB" sz="3600" dirty="0"/>
              <a:t>CEO Michael </a:t>
            </a:r>
            <a:r>
              <a:rPr lang="en-GB" sz="3600" dirty="0" smtClean="0"/>
              <a:t>O'Leary</a:t>
            </a:r>
            <a:endParaRPr lang="en-GB" sz="3600" dirty="0"/>
          </a:p>
        </p:txBody>
      </p:sp>
      <p:sp>
        <p:nvSpPr>
          <p:cNvPr id="4" name="TextBox 3"/>
          <p:cNvSpPr txBox="1"/>
          <p:nvPr/>
        </p:nvSpPr>
        <p:spPr>
          <a:xfrm>
            <a:off x="8584163" y="6438122"/>
            <a:ext cx="3452327" cy="369332"/>
          </a:xfrm>
          <a:prstGeom prst="rect">
            <a:avLst/>
          </a:prstGeom>
          <a:noFill/>
        </p:spPr>
        <p:txBody>
          <a:bodyPr wrap="square" rtlCol="0">
            <a:spAutoFit/>
          </a:bodyPr>
          <a:lstStyle/>
          <a:p>
            <a:r>
              <a:rPr lang="en-GB" dirty="0" smtClean="0"/>
              <a:t>Image (google Image, 2017)</a:t>
            </a:r>
            <a:endParaRPr lang="en-GB" dirty="0"/>
          </a:p>
        </p:txBody>
      </p:sp>
      <p:pic>
        <p:nvPicPr>
          <p:cNvPr id="5" name="Content Placeholder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58866" y="-392717"/>
            <a:ext cx="4658639" cy="3105760"/>
          </a:xfrm>
          <a:prstGeom prst="rect">
            <a:avLst/>
          </a:prstGeom>
        </p:spPr>
      </p:pic>
    </p:spTree>
    <p:extLst>
      <p:ext uri="{BB962C8B-B14F-4D97-AF65-F5344CB8AC3E}">
        <p14:creationId xmlns:p14="http://schemas.microsoft.com/office/powerpoint/2010/main" val="38651808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9143" y="11847"/>
            <a:ext cx="8534400" cy="1507067"/>
          </a:xfrm>
        </p:spPr>
        <p:txBody>
          <a:bodyPr/>
          <a:lstStyle/>
          <a:p>
            <a:r>
              <a:rPr lang="en-GB" dirty="0" smtClean="0"/>
              <a:t> Ryanair </a:t>
            </a:r>
            <a:r>
              <a:rPr lang="en-GB" dirty="0"/>
              <a:t>and </a:t>
            </a:r>
            <a:r>
              <a:rPr lang="en-GB" dirty="0" smtClean="0"/>
              <a:t>its History </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658866" y="-392717"/>
            <a:ext cx="4658639" cy="3105760"/>
          </a:xfrm>
        </p:spPr>
      </p:pic>
      <p:sp>
        <p:nvSpPr>
          <p:cNvPr id="6" name="Rectangle 5"/>
          <p:cNvSpPr/>
          <p:nvPr/>
        </p:nvSpPr>
        <p:spPr>
          <a:xfrm>
            <a:off x="3388402" y="1367687"/>
            <a:ext cx="4158465" cy="446276"/>
          </a:xfrm>
          <a:prstGeom prst="rect">
            <a:avLst/>
          </a:prstGeom>
        </p:spPr>
        <p:txBody>
          <a:bodyPr wrap="square">
            <a:spAutoFit/>
          </a:bodyPr>
          <a:lstStyle/>
          <a:p>
            <a:pPr>
              <a:lnSpc>
                <a:spcPct val="115000"/>
              </a:lnSpc>
              <a:spcAft>
                <a:spcPts val="0"/>
              </a:spcAft>
            </a:pPr>
            <a:r>
              <a:rPr lang="en-GB" sz="2000" dirty="0">
                <a:ea typeface="Times New Roman" panose="02020603050405020304" pitchFamily="18" charset="0"/>
                <a:cs typeface="Arial" panose="020B0604020202020204" pitchFamily="34" charset="0"/>
              </a:rPr>
              <a:t>1985 -  </a:t>
            </a:r>
            <a:r>
              <a:rPr lang="en-US" sz="2000" dirty="0">
                <a:ea typeface="Calibri" panose="020F0502020204030204" pitchFamily="34" charset="0"/>
                <a:cs typeface="Times New Roman" panose="02020603050405020304" pitchFamily="18" charset="0"/>
              </a:rPr>
              <a:t>Ryanair </a:t>
            </a:r>
            <a:r>
              <a:rPr lang="en-US" sz="2000" dirty="0" smtClean="0">
                <a:ea typeface="Calibri" panose="020F0502020204030204" pitchFamily="34" charset="0"/>
                <a:cs typeface="Times New Roman" panose="02020603050405020304" pitchFamily="18" charset="0"/>
              </a:rPr>
              <a:t>was founded</a:t>
            </a:r>
            <a:endParaRPr lang="en-GB" sz="2000" dirty="0">
              <a:effectLst/>
              <a:ea typeface="Calibri" panose="020F0502020204030204" pitchFamily="34" charset="0"/>
              <a:cs typeface="Times New Roman" panose="02020603050405020304" pitchFamily="18" charset="0"/>
            </a:endParaRPr>
          </a:p>
        </p:txBody>
      </p:sp>
      <p:sp>
        <p:nvSpPr>
          <p:cNvPr id="3" name="Rectangle 2"/>
          <p:cNvSpPr/>
          <p:nvPr/>
        </p:nvSpPr>
        <p:spPr>
          <a:xfrm>
            <a:off x="197550" y="2057934"/>
            <a:ext cx="6096000" cy="1015663"/>
          </a:xfrm>
          <a:prstGeom prst="rect">
            <a:avLst/>
          </a:prstGeom>
        </p:spPr>
        <p:txBody>
          <a:bodyPr>
            <a:spAutoFit/>
          </a:bodyPr>
          <a:lstStyle/>
          <a:p>
            <a:pPr>
              <a:spcBef>
                <a:spcPts val="2250"/>
              </a:spcBef>
              <a:spcAft>
                <a:spcPts val="750"/>
              </a:spcAft>
            </a:pPr>
            <a:r>
              <a:rPr lang="en-US" sz="2000" b="1" dirty="0">
                <a:ea typeface="Times New Roman" panose="02020603050405020304" pitchFamily="18" charset="0"/>
              </a:rPr>
              <a:t>1986 - </a:t>
            </a:r>
            <a:r>
              <a:rPr lang="en-US" sz="2000" dirty="0">
                <a:ea typeface="Times New Roman" panose="02020603050405020304" pitchFamily="18" charset="0"/>
              </a:rPr>
              <a:t>Ryanair gets permission to challenge the British Airways and Aer Lingus’ for the Dublin-London route</a:t>
            </a:r>
            <a:r>
              <a:rPr lang="en-US" dirty="0">
                <a:latin typeface="Arial" panose="020B0604020202020204" pitchFamily="34" charset="0"/>
                <a:ea typeface="Times New Roman" panose="02020603050405020304" pitchFamily="18" charset="0"/>
              </a:rPr>
              <a:t>. </a:t>
            </a:r>
            <a:endParaRPr lang="en-GB" sz="2400" dirty="0">
              <a:effectLst/>
              <a:latin typeface="Times New Roman" panose="02020603050405020304" pitchFamily="18" charset="0"/>
              <a:ea typeface="Times New Roman" panose="02020603050405020304" pitchFamily="18" charset="0"/>
            </a:endParaRPr>
          </a:p>
        </p:txBody>
      </p:sp>
      <p:sp>
        <p:nvSpPr>
          <p:cNvPr id="7" name="Rectangle 6"/>
          <p:cNvSpPr/>
          <p:nvPr/>
        </p:nvSpPr>
        <p:spPr>
          <a:xfrm>
            <a:off x="671076" y="3454903"/>
            <a:ext cx="6246279" cy="707886"/>
          </a:xfrm>
          <a:prstGeom prst="rect">
            <a:avLst/>
          </a:prstGeom>
        </p:spPr>
        <p:txBody>
          <a:bodyPr wrap="square">
            <a:spAutoFit/>
          </a:bodyPr>
          <a:lstStyle/>
          <a:p>
            <a:pPr>
              <a:spcBef>
                <a:spcPts val="2250"/>
              </a:spcBef>
              <a:spcAft>
                <a:spcPts val="750"/>
              </a:spcAft>
            </a:pPr>
            <a:r>
              <a:rPr lang="en-US" sz="2000" b="1" dirty="0">
                <a:ea typeface="Times New Roman" panose="02020603050405020304" pitchFamily="18" charset="0"/>
              </a:rPr>
              <a:t>1995 - </a:t>
            </a:r>
            <a:r>
              <a:rPr lang="en-US" sz="2000" dirty="0">
                <a:ea typeface="Times New Roman" panose="02020603050405020304" pitchFamily="18" charset="0"/>
              </a:rPr>
              <a:t>Ryanair becomes the largest airline on the Dublin-London route </a:t>
            </a:r>
            <a:endParaRPr lang="en-GB" sz="2000" dirty="0">
              <a:effectLst/>
              <a:ea typeface="Times New Roman" panose="02020603050405020304" pitchFamily="18" charset="0"/>
            </a:endParaRPr>
          </a:p>
        </p:txBody>
      </p:sp>
      <p:sp>
        <p:nvSpPr>
          <p:cNvPr id="8" name="Rectangle 7"/>
          <p:cNvSpPr/>
          <p:nvPr/>
        </p:nvSpPr>
        <p:spPr>
          <a:xfrm>
            <a:off x="197550" y="4710592"/>
            <a:ext cx="6096000" cy="707886"/>
          </a:xfrm>
          <a:prstGeom prst="rect">
            <a:avLst/>
          </a:prstGeom>
        </p:spPr>
        <p:txBody>
          <a:bodyPr>
            <a:spAutoFit/>
          </a:bodyPr>
          <a:lstStyle/>
          <a:p>
            <a:pPr>
              <a:spcBef>
                <a:spcPts val="2250"/>
              </a:spcBef>
              <a:spcAft>
                <a:spcPts val="750"/>
              </a:spcAft>
            </a:pPr>
            <a:r>
              <a:rPr lang="en-US" sz="2000" b="1" dirty="0">
                <a:ea typeface="Times New Roman" panose="02020603050405020304" pitchFamily="18" charset="0"/>
              </a:rPr>
              <a:t>2000 - </a:t>
            </a:r>
            <a:r>
              <a:rPr lang="en-US" sz="2000" dirty="0">
                <a:ea typeface="Times New Roman" panose="02020603050405020304" pitchFamily="18" charset="0"/>
              </a:rPr>
              <a:t>In January, Ryanair launches Europe’s largest </a:t>
            </a:r>
            <a:r>
              <a:rPr lang="en-US" sz="2000" dirty="0" smtClean="0">
                <a:ea typeface="Times New Roman" panose="02020603050405020304" pitchFamily="18" charset="0"/>
              </a:rPr>
              <a:t>booking website. </a:t>
            </a:r>
            <a:endParaRPr lang="en-GB" sz="2000" dirty="0">
              <a:effectLst/>
              <a:ea typeface="Times New Roman" panose="02020603050405020304" pitchFamily="18" charset="0"/>
            </a:endParaRPr>
          </a:p>
        </p:txBody>
      </p:sp>
      <p:sp>
        <p:nvSpPr>
          <p:cNvPr id="9" name="Rectangle 8"/>
          <p:cNvSpPr/>
          <p:nvPr/>
        </p:nvSpPr>
        <p:spPr>
          <a:xfrm>
            <a:off x="7217228" y="2211823"/>
            <a:ext cx="4561434" cy="707886"/>
          </a:xfrm>
          <a:prstGeom prst="rect">
            <a:avLst/>
          </a:prstGeom>
        </p:spPr>
        <p:txBody>
          <a:bodyPr wrap="square">
            <a:spAutoFit/>
          </a:bodyPr>
          <a:lstStyle/>
          <a:p>
            <a:pPr>
              <a:spcBef>
                <a:spcPts val="2250"/>
              </a:spcBef>
              <a:spcAft>
                <a:spcPts val="750"/>
              </a:spcAft>
            </a:pPr>
            <a:r>
              <a:rPr lang="en-US" sz="2000" b="1" dirty="0">
                <a:ea typeface="Times New Roman" panose="02020603050405020304" pitchFamily="18" charset="0"/>
              </a:rPr>
              <a:t>2003 - </a:t>
            </a:r>
            <a:r>
              <a:rPr lang="en-US" sz="2000" dirty="0">
                <a:ea typeface="Times New Roman" panose="02020603050405020304" pitchFamily="18" charset="0"/>
              </a:rPr>
              <a:t>Rapid expansion of Ryanair right across Europe continues. </a:t>
            </a:r>
            <a:endParaRPr lang="en-GB" sz="2000" dirty="0">
              <a:effectLst/>
              <a:ea typeface="Times New Roman" panose="02020603050405020304" pitchFamily="18" charset="0"/>
            </a:endParaRPr>
          </a:p>
        </p:txBody>
      </p:sp>
      <p:sp>
        <p:nvSpPr>
          <p:cNvPr id="10" name="Rectangle 9"/>
          <p:cNvSpPr/>
          <p:nvPr/>
        </p:nvSpPr>
        <p:spPr>
          <a:xfrm>
            <a:off x="6643543" y="3856835"/>
            <a:ext cx="4354676" cy="1015663"/>
          </a:xfrm>
          <a:prstGeom prst="rect">
            <a:avLst/>
          </a:prstGeom>
        </p:spPr>
        <p:txBody>
          <a:bodyPr wrap="square">
            <a:spAutoFit/>
          </a:bodyPr>
          <a:lstStyle/>
          <a:p>
            <a:pPr>
              <a:spcAft>
                <a:spcPts val="750"/>
              </a:spcAft>
            </a:pPr>
            <a:r>
              <a:rPr lang="en-US" sz="2000" dirty="0">
                <a:ea typeface="Times New Roman" panose="02020603050405020304" pitchFamily="18" charset="0"/>
              </a:rPr>
              <a:t>2006 – The first airline to carry more than 4 million international passengers in one month</a:t>
            </a:r>
            <a:endParaRPr lang="en-GB" sz="2000" dirty="0">
              <a:effectLst/>
              <a:ea typeface="Times New Roman" panose="02020603050405020304" pitchFamily="18" charset="0"/>
            </a:endParaRPr>
          </a:p>
        </p:txBody>
      </p:sp>
      <p:sp>
        <p:nvSpPr>
          <p:cNvPr id="11" name="Rectangle 10"/>
          <p:cNvSpPr/>
          <p:nvPr/>
        </p:nvSpPr>
        <p:spPr>
          <a:xfrm>
            <a:off x="4000764" y="5331898"/>
            <a:ext cx="5285558" cy="1154162"/>
          </a:xfrm>
          <a:prstGeom prst="rect">
            <a:avLst/>
          </a:prstGeom>
        </p:spPr>
        <p:txBody>
          <a:bodyPr wrap="square">
            <a:spAutoFit/>
          </a:bodyPr>
          <a:lstStyle/>
          <a:p>
            <a:pPr>
              <a:lnSpc>
                <a:spcPct val="115000"/>
              </a:lnSpc>
              <a:spcAft>
                <a:spcPts val="0"/>
              </a:spcAft>
            </a:pPr>
            <a:r>
              <a:rPr lang="en-GB" sz="2000" dirty="0">
                <a:ea typeface="Times New Roman" panose="02020603050405020304" pitchFamily="18" charset="0"/>
                <a:cs typeface="Arial" panose="020B0604020202020204" pitchFamily="34" charset="0"/>
              </a:rPr>
              <a:t>2013 - </a:t>
            </a:r>
            <a:r>
              <a:rPr lang="en-US" sz="2000" dirty="0">
                <a:ea typeface="Calibri" panose="020F0502020204030204" pitchFamily="34" charset="0"/>
                <a:cs typeface="Times New Roman" panose="02020603050405020304" pitchFamily="18" charset="0"/>
              </a:rPr>
              <a:t>Ryanair announced full year net profit of €523m which is around £46,000,0000.</a:t>
            </a:r>
            <a:endParaRPr lang="en-GB" sz="2000" dirty="0">
              <a:effectLst/>
              <a:ea typeface="Calibri" panose="020F0502020204030204" pitchFamily="34" charset="0"/>
              <a:cs typeface="Times New Roman" panose="02020603050405020304" pitchFamily="18" charset="0"/>
            </a:endParaRPr>
          </a:p>
        </p:txBody>
      </p:sp>
      <p:sp>
        <p:nvSpPr>
          <p:cNvPr id="12" name="TextBox 11"/>
          <p:cNvSpPr txBox="1"/>
          <p:nvPr/>
        </p:nvSpPr>
        <p:spPr>
          <a:xfrm>
            <a:off x="9678934" y="6488668"/>
            <a:ext cx="2638571" cy="369332"/>
          </a:xfrm>
          <a:prstGeom prst="rect">
            <a:avLst/>
          </a:prstGeom>
          <a:noFill/>
        </p:spPr>
        <p:txBody>
          <a:bodyPr wrap="square" rtlCol="0">
            <a:spAutoFit/>
          </a:bodyPr>
          <a:lstStyle/>
          <a:p>
            <a:r>
              <a:rPr lang="en-GB" dirty="0" smtClean="0"/>
              <a:t>(Ryanair History, 2017)</a:t>
            </a:r>
            <a:endParaRPr lang="en-GB" dirty="0"/>
          </a:p>
        </p:txBody>
      </p:sp>
    </p:spTree>
    <p:extLst>
      <p:ext uri="{BB962C8B-B14F-4D97-AF65-F5344CB8AC3E}">
        <p14:creationId xmlns:p14="http://schemas.microsoft.com/office/powerpoint/2010/main" val="16849752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par>
                          <p:cTn id="33" fill="hold">
                            <p:stCondLst>
                              <p:cond delay="2500"/>
                            </p:stCondLst>
                            <p:childTnLst>
                              <p:par>
                                <p:cTn id="34" presetID="2" presetClass="entr" presetSubtype="4"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7" grpId="0"/>
      <p:bldP spid="8" grpId="0"/>
      <p:bldP spid="9"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8866" y="-404198"/>
            <a:ext cx="4658639" cy="3105760"/>
          </a:xfrm>
          <a:prstGeom prst="rect">
            <a:avLst/>
          </a:prstGeom>
        </p:spPr>
      </p:pic>
      <p:sp>
        <p:nvSpPr>
          <p:cNvPr id="2" name="Title 1"/>
          <p:cNvSpPr>
            <a:spLocks noGrp="1"/>
          </p:cNvSpPr>
          <p:nvPr>
            <p:ph type="title"/>
          </p:nvPr>
        </p:nvSpPr>
        <p:spPr>
          <a:xfrm>
            <a:off x="3171463" y="227624"/>
            <a:ext cx="4358664" cy="1070072"/>
          </a:xfrm>
        </p:spPr>
        <p:txBody>
          <a:bodyPr/>
          <a:lstStyle/>
          <a:p>
            <a:r>
              <a:rPr lang="en-GB" dirty="0" smtClean="0"/>
              <a:t>      Its people </a:t>
            </a:r>
            <a:endParaRPr lang="en-GB" dirty="0"/>
          </a:p>
        </p:txBody>
      </p:sp>
      <p:sp>
        <p:nvSpPr>
          <p:cNvPr id="3" name="Text Placeholder 2"/>
          <p:cNvSpPr>
            <a:spLocks noGrp="1"/>
          </p:cNvSpPr>
          <p:nvPr>
            <p:ph type="body" idx="1"/>
          </p:nvPr>
        </p:nvSpPr>
        <p:spPr>
          <a:xfrm>
            <a:off x="1767206" y="1148682"/>
            <a:ext cx="7180851" cy="1026113"/>
          </a:xfrm>
        </p:spPr>
        <p:txBody>
          <a:bodyPr/>
          <a:lstStyle/>
          <a:p>
            <a:r>
              <a:rPr lang="en-US" sz="2000" dirty="0"/>
              <a:t>The Ryanair website states that “Our people have made Ryanair the success story that it is </a:t>
            </a:r>
            <a:r>
              <a:rPr lang="en-US" sz="2000" dirty="0" smtClean="0"/>
              <a:t>today. (Ryanair, 2017) </a:t>
            </a:r>
            <a:endParaRPr lang="en-GB" sz="2000" dirty="0"/>
          </a:p>
        </p:txBody>
      </p:sp>
      <p:sp>
        <p:nvSpPr>
          <p:cNvPr id="4" name="Content Placeholder 3"/>
          <p:cNvSpPr>
            <a:spLocks noGrp="1"/>
          </p:cNvSpPr>
          <p:nvPr>
            <p:ph sz="half" idx="2"/>
          </p:nvPr>
        </p:nvSpPr>
        <p:spPr>
          <a:xfrm>
            <a:off x="0" y="2998703"/>
            <a:ext cx="5787342" cy="3461327"/>
          </a:xfrm>
        </p:spPr>
        <p:txBody>
          <a:bodyPr>
            <a:noAutofit/>
          </a:bodyPr>
          <a:lstStyle/>
          <a:p>
            <a:r>
              <a:rPr lang="en-GB" dirty="0" smtClean="0">
                <a:solidFill>
                  <a:schemeClr val="tx1"/>
                </a:solidFill>
              </a:rPr>
              <a:t>“</a:t>
            </a:r>
            <a:r>
              <a:rPr lang="en-GB" dirty="0">
                <a:solidFill>
                  <a:schemeClr val="tx1"/>
                </a:solidFill>
              </a:rPr>
              <a:t>Is a nice job were you learn how to deal with customers and control emergencies. You can develop a sales profile because you will work with targets. The hardest part of the work is the earliest reports and some busy flights and the most enjoyable part is working in a young and friendly environment</a:t>
            </a:r>
            <a:r>
              <a:rPr lang="en-GB" dirty="0" smtClean="0">
                <a:solidFill>
                  <a:schemeClr val="tx1"/>
                </a:solidFill>
              </a:rPr>
              <a:t>.” (Indeed, 2017)</a:t>
            </a:r>
            <a:endParaRPr lang="en-GB" dirty="0">
              <a:solidFill>
                <a:schemeClr val="tx1"/>
              </a:solidFill>
            </a:endParaRPr>
          </a:p>
        </p:txBody>
      </p:sp>
      <p:sp>
        <p:nvSpPr>
          <p:cNvPr id="6" name="Content Placeholder 5"/>
          <p:cNvSpPr>
            <a:spLocks noGrp="1"/>
          </p:cNvSpPr>
          <p:nvPr>
            <p:ph sz="quarter" idx="4"/>
          </p:nvPr>
        </p:nvSpPr>
        <p:spPr>
          <a:xfrm>
            <a:off x="6325681" y="2941250"/>
            <a:ext cx="5866319" cy="3759457"/>
          </a:xfrm>
        </p:spPr>
        <p:txBody>
          <a:bodyPr>
            <a:normAutofit/>
          </a:bodyPr>
          <a:lstStyle/>
          <a:p>
            <a:r>
              <a:rPr lang="en-GB" i="1" dirty="0">
                <a:solidFill>
                  <a:schemeClr val="tx1"/>
                </a:solidFill>
              </a:rPr>
              <a:t>“As a crew member I have no base salary and I am only paid for flying time,” “we were told that Ryanair doesn’t do teamwork: it wants us to compete with each other.”</a:t>
            </a:r>
            <a:r>
              <a:rPr lang="en-GB" dirty="0">
                <a:solidFill>
                  <a:schemeClr val="tx1"/>
                </a:solidFill>
              </a:rPr>
              <a:t> (</a:t>
            </a:r>
            <a:r>
              <a:rPr lang="en-GB" dirty="0" smtClean="0">
                <a:solidFill>
                  <a:schemeClr val="tx1"/>
                </a:solidFill>
              </a:rPr>
              <a:t>Morris, 2017)</a:t>
            </a:r>
            <a:r>
              <a:rPr lang="en-GB" dirty="0">
                <a:solidFill>
                  <a:schemeClr val="tx1"/>
                </a:solidFill>
              </a:rPr>
              <a:t> </a:t>
            </a:r>
          </a:p>
          <a:p>
            <a:r>
              <a:rPr lang="en-GB" dirty="0" smtClean="0">
                <a:solidFill>
                  <a:schemeClr val="tx1"/>
                </a:solidFill>
              </a:rPr>
              <a:t>“</a:t>
            </a:r>
            <a:r>
              <a:rPr lang="en-GB" dirty="0">
                <a:solidFill>
                  <a:schemeClr val="tx1"/>
                </a:solidFill>
              </a:rPr>
              <a:t>Ryanair operates under a fear culture. There is no margin for error, you must pay for your own training. They do not see you as a person, but as an enemy</a:t>
            </a:r>
            <a:r>
              <a:rPr lang="en-GB" dirty="0" smtClean="0">
                <a:solidFill>
                  <a:schemeClr val="tx1"/>
                </a:solidFill>
              </a:rPr>
              <a:t>” (Indeed, 2017)</a:t>
            </a:r>
            <a:endParaRPr lang="en-GB" dirty="0">
              <a:solidFill>
                <a:schemeClr val="tx1"/>
              </a:solidFill>
            </a:endParaRPr>
          </a:p>
          <a:p>
            <a:endParaRPr lang="en-GB" dirty="0"/>
          </a:p>
        </p:txBody>
      </p:sp>
    </p:spTree>
    <p:extLst>
      <p:ext uri="{BB962C8B-B14F-4D97-AF65-F5344CB8AC3E}">
        <p14:creationId xmlns:p14="http://schemas.microsoft.com/office/powerpoint/2010/main" val="10638562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down)">
                                      <p:cBhvr>
                                        <p:cTn id="11" dur="500"/>
                                        <p:tgtEl>
                                          <p:spTgt spid="4">
                                            <p:txEl>
                                              <p:pRg st="0" end="0"/>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wipe(down)">
                                      <p:cBhvr>
                                        <p:cTn id="15" dur="500"/>
                                        <p:tgtEl>
                                          <p:spTgt spid="6">
                                            <p:txEl>
                                              <p:pRg st="0" end="0"/>
                                            </p:tx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Effect transition="in" filter="wipe(down)">
                                      <p:cBhvr>
                                        <p:cTn id="19"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2461" y="1148682"/>
            <a:ext cx="7046624" cy="1295401"/>
          </a:xfrm>
        </p:spPr>
        <p:txBody>
          <a:bodyPr/>
          <a:lstStyle/>
          <a:p>
            <a:r>
              <a:rPr lang="en-GB" dirty="0" smtClean="0"/>
              <a:t>Its goals!</a:t>
            </a:r>
            <a:endParaRPr lang="en-GB" dirty="0"/>
          </a:p>
        </p:txBody>
      </p:sp>
      <p:sp>
        <p:nvSpPr>
          <p:cNvPr id="3" name="Subtitle 2"/>
          <p:cNvSpPr>
            <a:spLocks noGrp="1"/>
          </p:cNvSpPr>
          <p:nvPr>
            <p:ph type="subTitle" idx="1"/>
          </p:nvPr>
        </p:nvSpPr>
        <p:spPr>
          <a:xfrm>
            <a:off x="2447697" y="2916383"/>
            <a:ext cx="6745288" cy="937160"/>
          </a:xfrm>
        </p:spPr>
        <p:txBody>
          <a:bodyPr/>
          <a:lstStyle/>
          <a:p>
            <a:r>
              <a:rPr lang="en-GB" sz="2400" dirty="0" smtClean="0">
                <a:solidFill>
                  <a:schemeClr val="tx1"/>
                </a:solidFill>
              </a:rPr>
              <a:t>Transport </a:t>
            </a:r>
            <a:r>
              <a:rPr lang="en-GB" sz="2400" dirty="0">
                <a:solidFill>
                  <a:schemeClr val="tx1"/>
                </a:solidFill>
              </a:rPr>
              <a:t>as many customers as possible. </a:t>
            </a:r>
            <a:endParaRPr lang="en-GB" dirty="0"/>
          </a:p>
        </p:txBody>
      </p:sp>
      <p:pic>
        <p:nvPicPr>
          <p:cNvPr id="4"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8866" y="-404198"/>
            <a:ext cx="4658639" cy="3105760"/>
          </a:xfrm>
          <a:prstGeom prst="rect">
            <a:avLst/>
          </a:prstGeom>
        </p:spPr>
      </p:pic>
    </p:spTree>
    <p:extLst>
      <p:ext uri="{BB962C8B-B14F-4D97-AF65-F5344CB8AC3E}">
        <p14:creationId xmlns:p14="http://schemas.microsoft.com/office/powerpoint/2010/main" val="42456584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ircle(in)">
                                      <p:cBhvr>
                                        <p:cTn id="11"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3785" y="2511576"/>
            <a:ext cx="8534400" cy="1507067"/>
          </a:xfrm>
        </p:spPr>
        <p:txBody>
          <a:bodyPr>
            <a:normAutofit fontScale="90000"/>
          </a:bodyPr>
          <a:lstStyle/>
          <a:p>
            <a:pPr algn="ctr"/>
            <a:r>
              <a:rPr lang="en-GB" dirty="0" smtClean="0"/>
              <a:t>Approaches to strategies</a:t>
            </a:r>
            <a:br>
              <a:rPr lang="en-GB" dirty="0" smtClean="0"/>
            </a:br>
            <a:r>
              <a:rPr lang="en-GB" dirty="0" smtClean="0"/>
              <a:t>using </a:t>
            </a:r>
            <a:br>
              <a:rPr lang="en-GB" dirty="0" smtClean="0"/>
            </a:br>
            <a:r>
              <a:rPr lang="en-GB" dirty="0" smtClean="0"/>
              <a:t>PESTAL </a:t>
            </a:r>
            <a:endParaRPr lang="en-GB" dirty="0"/>
          </a:p>
        </p:txBody>
      </p:sp>
      <p:pic>
        <p:nvPicPr>
          <p:cNvPr id="4"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8866" y="-404198"/>
            <a:ext cx="4658639" cy="3105760"/>
          </a:xfrm>
          <a:prstGeom prst="rect">
            <a:avLst/>
          </a:prstGeom>
        </p:spPr>
      </p:pic>
    </p:spTree>
    <p:extLst>
      <p:ext uri="{BB962C8B-B14F-4D97-AF65-F5344CB8AC3E}">
        <p14:creationId xmlns:p14="http://schemas.microsoft.com/office/powerpoint/2010/main" val="620286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91666" y="1279001"/>
            <a:ext cx="8534400" cy="1507067"/>
          </a:xfrm>
        </p:spPr>
        <p:txBody>
          <a:bodyPr/>
          <a:lstStyle/>
          <a:p>
            <a:r>
              <a:rPr lang="en-GB" dirty="0"/>
              <a:t>Political</a:t>
            </a:r>
          </a:p>
        </p:txBody>
      </p:sp>
      <p:pic>
        <p:nvPicPr>
          <p:cNvPr id="3"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8866" y="-404198"/>
            <a:ext cx="4658639" cy="3105760"/>
          </a:xfrm>
          <a:prstGeom prst="rect">
            <a:avLst/>
          </a:prstGeom>
        </p:spPr>
      </p:pic>
      <p:sp>
        <p:nvSpPr>
          <p:cNvPr id="4" name="TextBox 3"/>
          <p:cNvSpPr txBox="1"/>
          <p:nvPr/>
        </p:nvSpPr>
        <p:spPr>
          <a:xfrm>
            <a:off x="1642533" y="2314701"/>
            <a:ext cx="7653867" cy="4524315"/>
          </a:xfrm>
          <a:prstGeom prst="rect">
            <a:avLst/>
          </a:prstGeom>
          <a:noFill/>
        </p:spPr>
        <p:txBody>
          <a:bodyPr wrap="square" rtlCol="0">
            <a:spAutoFit/>
          </a:bodyPr>
          <a:lstStyle/>
          <a:p>
            <a:pPr marL="342900" indent="-342900">
              <a:buFont typeface="Arial" panose="020B0604020202020204" pitchFamily="34" charset="0"/>
              <a:buChar char="•"/>
            </a:pPr>
            <a:r>
              <a:rPr lang="en-GB" sz="2400" dirty="0"/>
              <a:t>Ryanair operates in the </a:t>
            </a:r>
            <a:r>
              <a:rPr lang="en-GB" sz="2400" dirty="0" smtClean="0"/>
              <a:t>Eurozone</a:t>
            </a:r>
          </a:p>
          <a:p>
            <a:pPr marL="342900" indent="-342900">
              <a:buFont typeface="Arial" panose="020B0604020202020204" pitchFamily="34" charset="0"/>
              <a:buChar char="•"/>
            </a:pPr>
            <a:endParaRPr lang="en-GB" sz="2400" dirty="0" smtClean="0"/>
          </a:p>
          <a:p>
            <a:pPr marL="342900" indent="-342900">
              <a:buFont typeface="Arial" panose="020B0604020202020204" pitchFamily="34" charset="0"/>
              <a:buChar char="•"/>
            </a:pPr>
            <a:r>
              <a:rPr lang="en-GB" sz="2400" dirty="0" smtClean="0"/>
              <a:t>Increased security levels this </a:t>
            </a:r>
            <a:r>
              <a:rPr lang="en-GB" sz="2400" dirty="0"/>
              <a:t>then affects customer relations</a:t>
            </a:r>
            <a:r>
              <a:rPr lang="en-GB" sz="2400" dirty="0" smtClean="0"/>
              <a:t>.</a:t>
            </a:r>
          </a:p>
          <a:p>
            <a:endParaRPr lang="en-GB" sz="2400" dirty="0"/>
          </a:p>
          <a:p>
            <a:r>
              <a:rPr lang="en-GB" sz="2400" dirty="0" smtClean="0"/>
              <a:t> </a:t>
            </a:r>
            <a:r>
              <a:rPr lang="en-GB" sz="2400" dirty="0"/>
              <a:t>'The U.S. Department of State warns U.S. citizens of increased threats from terrorist groups throughout Turkey and to avoid travel to </a:t>
            </a:r>
            <a:r>
              <a:rPr lang="en-GB" sz="2400" dirty="0" err="1"/>
              <a:t>southeastern</a:t>
            </a:r>
            <a:r>
              <a:rPr lang="en-GB" sz="2400" dirty="0"/>
              <a:t> Turkey,' instructs their official website</a:t>
            </a:r>
            <a:r>
              <a:rPr lang="en-GB" sz="2400" dirty="0" smtClean="0"/>
              <a:t>. (</a:t>
            </a:r>
            <a:r>
              <a:rPr lang="en-GB" sz="2400" dirty="0" err="1" smtClean="0"/>
              <a:t>Diebelius</a:t>
            </a:r>
            <a:r>
              <a:rPr lang="en-GB" sz="2400" dirty="0" smtClean="0"/>
              <a:t> </a:t>
            </a:r>
            <a:r>
              <a:rPr lang="en-GB" sz="2400" dirty="0"/>
              <a:t>and </a:t>
            </a:r>
            <a:r>
              <a:rPr lang="en-GB" sz="2400" dirty="0" err="1" smtClean="0"/>
              <a:t>Mcguire</a:t>
            </a:r>
            <a:r>
              <a:rPr lang="en-GB" sz="2400" dirty="0" smtClean="0"/>
              <a:t>, 2016)</a:t>
            </a:r>
            <a:endParaRPr lang="en-GB" sz="2400" dirty="0"/>
          </a:p>
          <a:p>
            <a:endParaRPr lang="en-GB" sz="2400" dirty="0"/>
          </a:p>
          <a:p>
            <a:endParaRPr lang="en-GB" sz="2400" dirty="0"/>
          </a:p>
        </p:txBody>
      </p:sp>
    </p:spTree>
    <p:extLst>
      <p:ext uri="{BB962C8B-B14F-4D97-AF65-F5344CB8AC3E}">
        <p14:creationId xmlns:p14="http://schemas.microsoft.com/office/powerpoint/2010/main" val="19419911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5809" y="1726168"/>
            <a:ext cx="6350254" cy="975394"/>
          </a:xfrm>
        </p:spPr>
        <p:txBody>
          <a:bodyPr/>
          <a:lstStyle/>
          <a:p>
            <a:pPr algn="ctr"/>
            <a:r>
              <a:rPr lang="en-GB" dirty="0" smtClean="0"/>
              <a:t>Economy</a:t>
            </a:r>
            <a:endParaRPr lang="en-GB" dirty="0"/>
          </a:p>
        </p:txBody>
      </p:sp>
      <p:pic>
        <p:nvPicPr>
          <p:cNvPr id="3"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8866" y="-404198"/>
            <a:ext cx="4658639" cy="3105760"/>
          </a:xfrm>
          <a:prstGeom prst="rect">
            <a:avLst/>
          </a:prstGeom>
        </p:spPr>
      </p:pic>
      <p:sp>
        <p:nvSpPr>
          <p:cNvPr id="4" name="TextBox 3"/>
          <p:cNvSpPr txBox="1"/>
          <p:nvPr/>
        </p:nvSpPr>
        <p:spPr>
          <a:xfrm>
            <a:off x="1540331" y="3205974"/>
            <a:ext cx="8144933" cy="1200329"/>
          </a:xfrm>
          <a:prstGeom prst="rect">
            <a:avLst/>
          </a:prstGeom>
          <a:noFill/>
        </p:spPr>
        <p:txBody>
          <a:bodyPr wrap="square" rtlCol="0">
            <a:spAutoFit/>
          </a:bodyPr>
          <a:lstStyle/>
          <a:p>
            <a:pPr marL="342900" indent="-342900">
              <a:buFont typeface="Arial" panose="020B0604020202020204" pitchFamily="34" charset="0"/>
              <a:buChar char="•"/>
            </a:pPr>
            <a:r>
              <a:rPr lang="en-GB" sz="2400" dirty="0"/>
              <a:t>With fewer people travelling by </a:t>
            </a:r>
            <a:r>
              <a:rPr lang="en-GB" sz="2400" dirty="0" smtClean="0"/>
              <a:t>air</a:t>
            </a:r>
          </a:p>
          <a:p>
            <a:endParaRPr lang="en-GB" sz="2400" dirty="0" smtClean="0"/>
          </a:p>
          <a:p>
            <a:pPr marL="342900" indent="-342900">
              <a:buFont typeface="Arial" panose="020B0604020202020204" pitchFamily="34" charset="0"/>
              <a:buChar char="•"/>
            </a:pPr>
            <a:r>
              <a:rPr lang="en-GB" sz="2400" dirty="0" smtClean="0"/>
              <a:t>The </a:t>
            </a:r>
            <a:r>
              <a:rPr lang="en-GB" sz="2400" dirty="0"/>
              <a:t>downturn of ticket </a:t>
            </a:r>
            <a:r>
              <a:rPr lang="en-GB" sz="2400" dirty="0" smtClean="0"/>
              <a:t>prices </a:t>
            </a:r>
            <a:endParaRPr lang="en-GB" sz="2400" dirty="0"/>
          </a:p>
        </p:txBody>
      </p:sp>
      <p:sp>
        <p:nvSpPr>
          <p:cNvPr id="5" name="TextBox 4"/>
          <p:cNvSpPr txBox="1"/>
          <p:nvPr/>
        </p:nvSpPr>
        <p:spPr>
          <a:xfrm>
            <a:off x="4885266" y="3637802"/>
            <a:ext cx="4588933" cy="369332"/>
          </a:xfrm>
          <a:prstGeom prst="rect">
            <a:avLst/>
          </a:prstGeom>
          <a:noFill/>
        </p:spPr>
        <p:txBody>
          <a:bodyPr wrap="square" rtlCol="0">
            <a:spAutoFit/>
          </a:bodyPr>
          <a:lstStyle/>
          <a:p>
            <a:r>
              <a:rPr lang="en-GB" dirty="0" smtClean="0"/>
              <a:t> </a:t>
            </a:r>
            <a:endParaRPr lang="en-GB" dirty="0"/>
          </a:p>
        </p:txBody>
      </p:sp>
      <p:sp>
        <p:nvSpPr>
          <p:cNvPr id="7" name="Rectangle 1"/>
          <p:cNvSpPr>
            <a:spLocks noChangeArrowheads="1"/>
          </p:cNvSpPr>
          <p:nvPr/>
        </p:nvSpPr>
        <p:spPr bwMode="auto">
          <a:xfrm>
            <a:off x="1156951" y="3683968"/>
            <a:ext cx="852831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itchFamily="34" charset="0"/>
                <a:cs typeface="Arial" pitchFamily="34" charset="0"/>
              </a:rPr>
              <a:t>                                                    </a:t>
            </a:r>
          </a:p>
        </p:txBody>
      </p:sp>
    </p:spTree>
    <p:extLst>
      <p:ext uri="{BB962C8B-B14F-4D97-AF65-F5344CB8AC3E}">
        <p14:creationId xmlns:p14="http://schemas.microsoft.com/office/powerpoint/2010/main" val="33423733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
                                        <p:tgtEl>
                                          <p:spTgt spid="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0867" y="1493961"/>
            <a:ext cx="6169025" cy="3779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668215" y="633046"/>
            <a:ext cx="10234247" cy="707886"/>
          </a:xfrm>
          <a:prstGeom prst="rect">
            <a:avLst/>
          </a:prstGeom>
          <a:noFill/>
        </p:spPr>
        <p:txBody>
          <a:bodyPr wrap="square" rtlCol="0">
            <a:spAutoFit/>
          </a:bodyPr>
          <a:lstStyle/>
          <a:p>
            <a:r>
              <a:rPr lang="en-GB" sz="2000" dirty="0"/>
              <a:t>Europe to all regions: Top 20 airline groups by share of scheduled seats winter 2016/2017, and their seat growth versus winter 2015/2016</a:t>
            </a:r>
          </a:p>
        </p:txBody>
      </p:sp>
      <p:sp>
        <p:nvSpPr>
          <p:cNvPr id="4" name="TextBox 3"/>
          <p:cNvSpPr txBox="1"/>
          <p:nvPr/>
        </p:nvSpPr>
        <p:spPr>
          <a:xfrm>
            <a:off x="984738" y="5697415"/>
            <a:ext cx="10181493" cy="923330"/>
          </a:xfrm>
          <a:prstGeom prst="rect">
            <a:avLst/>
          </a:prstGeom>
          <a:noFill/>
        </p:spPr>
        <p:txBody>
          <a:bodyPr wrap="square" rtlCol="0">
            <a:spAutoFit/>
          </a:bodyPr>
          <a:lstStyle/>
          <a:p>
            <a:r>
              <a:rPr lang="en-GB" dirty="0"/>
              <a:t>Note: growth rate adjusted to take account of winter 2016/2017 being one week shorter than winter 2015/2016. </a:t>
            </a:r>
            <a:br>
              <a:rPr lang="en-GB" dirty="0"/>
            </a:br>
            <a:r>
              <a:rPr lang="en-GB" dirty="0"/>
              <a:t>Source: CAPA - Centre for Aviation, OAG Schedules Analyser.</a:t>
            </a:r>
          </a:p>
        </p:txBody>
      </p:sp>
      <p:sp>
        <p:nvSpPr>
          <p:cNvPr id="5" name="TextBox 4"/>
          <p:cNvSpPr txBox="1"/>
          <p:nvPr/>
        </p:nvSpPr>
        <p:spPr>
          <a:xfrm>
            <a:off x="10338921" y="6506362"/>
            <a:ext cx="1654620" cy="369332"/>
          </a:xfrm>
          <a:prstGeom prst="rect">
            <a:avLst/>
          </a:prstGeom>
          <a:noFill/>
        </p:spPr>
        <p:txBody>
          <a:bodyPr wrap="none" rtlCol="0">
            <a:spAutoFit/>
          </a:bodyPr>
          <a:lstStyle/>
          <a:p>
            <a:r>
              <a:rPr lang="en-GB" dirty="0" smtClean="0"/>
              <a:t>(</a:t>
            </a:r>
            <a:r>
              <a:rPr lang="en-GB" dirty="0" err="1" smtClean="0"/>
              <a:t>Capa</a:t>
            </a:r>
            <a:r>
              <a:rPr lang="en-GB" dirty="0" smtClean="0"/>
              <a:t>, 2017)</a:t>
            </a:r>
            <a:endParaRPr lang="en-GB" dirty="0"/>
          </a:p>
        </p:txBody>
      </p:sp>
    </p:spTree>
    <p:extLst>
      <p:ext uri="{BB962C8B-B14F-4D97-AF65-F5344CB8AC3E}">
        <p14:creationId xmlns:p14="http://schemas.microsoft.com/office/powerpoint/2010/main" val="2361980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arn(inVertical)">
                                      <p:cBhvr>
                                        <p:cTn id="7" dur="500"/>
                                        <p:tgtEl>
                                          <p:spTgt spid="2050"/>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7220" y="1701383"/>
            <a:ext cx="4175422" cy="1288002"/>
          </a:xfrm>
        </p:spPr>
        <p:txBody>
          <a:bodyPr/>
          <a:lstStyle/>
          <a:p>
            <a:r>
              <a:rPr lang="en-GB" dirty="0"/>
              <a:t>Social</a:t>
            </a:r>
          </a:p>
        </p:txBody>
      </p:sp>
      <p:sp>
        <p:nvSpPr>
          <p:cNvPr id="4" name="TextBox 3"/>
          <p:cNvSpPr txBox="1"/>
          <p:nvPr/>
        </p:nvSpPr>
        <p:spPr>
          <a:xfrm>
            <a:off x="1863968" y="3207025"/>
            <a:ext cx="7508631" cy="400110"/>
          </a:xfrm>
          <a:prstGeom prst="rect">
            <a:avLst/>
          </a:prstGeom>
          <a:noFill/>
        </p:spPr>
        <p:txBody>
          <a:bodyPr wrap="square" rtlCol="0">
            <a:spAutoFit/>
          </a:bodyPr>
          <a:lstStyle/>
          <a:p>
            <a:r>
              <a:rPr lang="en-GB" sz="2000" dirty="0"/>
              <a:t>Customers are always on the lookout for low price </a:t>
            </a:r>
            <a:r>
              <a:rPr lang="en-GB" sz="2000" dirty="0" smtClean="0"/>
              <a:t>airlines</a:t>
            </a:r>
            <a:endParaRPr lang="en-GB" sz="2000" dirty="0"/>
          </a:p>
        </p:txBody>
      </p:sp>
      <p:pic>
        <p:nvPicPr>
          <p:cNvPr id="5"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8866" y="-404198"/>
            <a:ext cx="4658639" cy="3105760"/>
          </a:xfrm>
          <a:prstGeom prst="rect">
            <a:avLst/>
          </a:prstGeom>
        </p:spPr>
      </p:pic>
    </p:spTree>
    <p:extLst>
      <p:ext uri="{BB962C8B-B14F-4D97-AF65-F5344CB8AC3E}">
        <p14:creationId xmlns:p14="http://schemas.microsoft.com/office/powerpoint/2010/main" val="920796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186295973"/>
              </p:ext>
            </p:extLst>
          </p:nvPr>
        </p:nvGraphicFramePr>
        <p:xfrm>
          <a:off x="1355274" y="2188795"/>
          <a:ext cx="8404186" cy="3671142"/>
        </p:xfrm>
        <a:graphic>
          <a:graphicData uri="http://schemas.openxmlformats.org/drawingml/2006/table">
            <a:tbl>
              <a:tblPr/>
              <a:tblGrid>
                <a:gridCol w="1200598"/>
                <a:gridCol w="1200598"/>
                <a:gridCol w="1200598"/>
                <a:gridCol w="1200598"/>
                <a:gridCol w="1200598"/>
                <a:gridCol w="1200598"/>
                <a:gridCol w="1200598"/>
              </a:tblGrid>
              <a:tr h="237573">
                <a:tc>
                  <a:txBody>
                    <a:bodyPr/>
                    <a:lstStyle/>
                    <a:p>
                      <a:pPr marL="0" marR="0">
                        <a:spcBef>
                          <a:spcPts val="0"/>
                        </a:spcBef>
                        <a:spcAft>
                          <a:spcPts val="0"/>
                        </a:spcAft>
                      </a:pPr>
                      <a:r>
                        <a:rPr lang="en-GB" sz="1600" baseline="0" dirty="0">
                          <a:solidFill>
                            <a:schemeClr val="bg1"/>
                          </a:solidFill>
                          <a:effectLst/>
                          <a:latin typeface="Proxima Nova"/>
                        </a:rPr>
                        <a:t> </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Ryanair</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easyJet</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u="none" strike="noStrike" baseline="0" dirty="0">
                          <a:solidFill>
                            <a:schemeClr val="bg1"/>
                          </a:solidFill>
                          <a:effectLst/>
                          <a:latin typeface="Proxima Nova"/>
                          <a:hlinkClick r:id="rId3" tooltip="More information on Norwegian"/>
                        </a:rPr>
                        <a:t>Norwegian</a:t>
                      </a:r>
                      <a:endParaRPr lang="en-GB" sz="1600" baseline="0" dirty="0">
                        <a:solidFill>
                          <a:schemeClr val="bg1"/>
                        </a:solidFill>
                        <a:effectLst/>
                        <a:latin typeface="Proxima Nova"/>
                      </a:endParaRP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Air Berlin</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u="none" strike="noStrike" baseline="0">
                          <a:solidFill>
                            <a:schemeClr val="bg1"/>
                          </a:solidFill>
                          <a:effectLst/>
                          <a:latin typeface="Proxima Nova"/>
                          <a:hlinkClick r:id="rId4" tooltip="More information on Spirit"/>
                        </a:rPr>
                        <a:t>Spirit</a:t>
                      </a:r>
                      <a:endParaRPr lang="en-GB" sz="1600" baseline="0">
                        <a:solidFill>
                          <a:schemeClr val="bg1"/>
                        </a:solidFill>
                        <a:effectLst/>
                        <a:latin typeface="Proxima Nova"/>
                      </a:endParaRP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u="none" strike="noStrike" baseline="0" dirty="0">
                          <a:solidFill>
                            <a:schemeClr val="bg1"/>
                          </a:solidFill>
                          <a:effectLst/>
                          <a:latin typeface="Proxima Nova"/>
                          <a:hlinkClick r:id="rId5" tooltip="More information on Southwest"/>
                        </a:rPr>
                        <a:t>Southwest</a:t>
                      </a:r>
                      <a:endParaRPr lang="en-GB" sz="1600" baseline="0" dirty="0">
                        <a:solidFill>
                          <a:schemeClr val="bg1"/>
                        </a:solidFill>
                        <a:effectLst/>
                        <a:latin typeface="Proxima Nova"/>
                      </a:endParaRPr>
                    </a:p>
                  </a:txBody>
                  <a:tcPr marL="0" marR="0" marT="0" marB="0" anchor="ctr">
                    <a:lnL>
                      <a:noFill/>
                    </a:lnL>
                    <a:lnR>
                      <a:noFill/>
                    </a:lnR>
                    <a:lnT>
                      <a:noFill/>
                    </a:lnT>
                    <a:lnB>
                      <a:noFill/>
                    </a:lnB>
                  </a:tcPr>
                </a:tc>
              </a:tr>
              <a:tr h="237573">
                <a:tc>
                  <a:txBody>
                    <a:bodyPr/>
                    <a:lstStyle/>
                    <a:p>
                      <a:pPr marL="0" marR="0">
                        <a:spcBef>
                          <a:spcPts val="0"/>
                        </a:spcBef>
                        <a:spcAft>
                          <a:spcPts val="0"/>
                        </a:spcAft>
                      </a:pPr>
                      <a:r>
                        <a:rPr lang="en-GB" sz="1600" baseline="0">
                          <a:solidFill>
                            <a:schemeClr val="bg1"/>
                          </a:solidFill>
                          <a:effectLst/>
                          <a:latin typeface="Proxima Nova"/>
                        </a:rPr>
                        <a:t>Staff</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5</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8</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15</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14</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16</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33</a:t>
                      </a:r>
                    </a:p>
                  </a:txBody>
                  <a:tcPr marL="0" marR="0" marT="0" marB="0" anchor="ctr">
                    <a:lnL>
                      <a:noFill/>
                    </a:lnL>
                    <a:lnR>
                      <a:noFill/>
                    </a:lnR>
                    <a:lnT>
                      <a:noFill/>
                    </a:lnT>
                    <a:lnB>
                      <a:noFill/>
                    </a:lnB>
                  </a:tcPr>
                </a:tc>
              </a:tr>
              <a:tr h="712719">
                <a:tc>
                  <a:txBody>
                    <a:bodyPr/>
                    <a:lstStyle/>
                    <a:p>
                      <a:pPr marL="0" marR="0">
                        <a:spcBef>
                          <a:spcPts val="0"/>
                        </a:spcBef>
                        <a:spcAft>
                          <a:spcPts val="0"/>
                        </a:spcAft>
                      </a:pPr>
                      <a:r>
                        <a:rPr lang="en-GB" sz="1600" baseline="0">
                          <a:solidFill>
                            <a:schemeClr val="bg1"/>
                          </a:solidFill>
                          <a:effectLst/>
                          <a:latin typeface="Proxima Nova"/>
                        </a:rPr>
                        <a:t>Airports &amp;   Handling</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dirty="0">
                          <a:solidFill>
                            <a:schemeClr val="bg1"/>
                          </a:solidFill>
                          <a:effectLst/>
                          <a:latin typeface="Proxima Nova"/>
                        </a:rPr>
                        <a:t>8</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18</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8</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26</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dirty="0">
                          <a:solidFill>
                            <a:schemeClr val="bg1"/>
                          </a:solidFill>
                          <a:effectLst/>
                          <a:latin typeface="Proxima Nova"/>
                        </a:rPr>
                        <a:t>15</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22</a:t>
                      </a:r>
                    </a:p>
                  </a:txBody>
                  <a:tcPr marL="0" marR="0" marT="0" marB="0" anchor="ctr">
                    <a:lnL>
                      <a:noFill/>
                    </a:lnL>
                    <a:lnR>
                      <a:noFill/>
                    </a:lnR>
                    <a:lnT>
                      <a:noFill/>
                    </a:lnT>
                    <a:lnB>
                      <a:noFill/>
                    </a:lnB>
                  </a:tcPr>
                </a:tc>
              </a:tr>
              <a:tr h="475146">
                <a:tc>
                  <a:txBody>
                    <a:bodyPr/>
                    <a:lstStyle/>
                    <a:p>
                      <a:pPr marL="0" marR="0">
                        <a:spcBef>
                          <a:spcPts val="0"/>
                        </a:spcBef>
                        <a:spcAft>
                          <a:spcPts val="0"/>
                        </a:spcAft>
                      </a:pPr>
                      <a:r>
                        <a:rPr lang="en-GB" sz="1600" baseline="0" dirty="0">
                          <a:solidFill>
                            <a:schemeClr val="bg1"/>
                          </a:solidFill>
                          <a:effectLst/>
                          <a:latin typeface="Proxima Nova"/>
                        </a:rPr>
                        <a:t>Route Charges</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6</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6</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dirty="0">
                          <a:solidFill>
                            <a:schemeClr val="bg1"/>
                          </a:solidFill>
                          <a:effectLst/>
                          <a:latin typeface="Proxima Nova"/>
                        </a:rPr>
                        <a:t>13</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8</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a:t>
                      </a:r>
                    </a:p>
                  </a:txBody>
                  <a:tcPr marL="0" marR="0" marT="0" marB="0" anchor="ctr">
                    <a:lnL>
                      <a:noFill/>
                    </a:lnL>
                    <a:lnR>
                      <a:noFill/>
                    </a:lnR>
                    <a:lnT>
                      <a:noFill/>
                    </a:lnT>
                    <a:lnB>
                      <a:noFill/>
                    </a:lnB>
                  </a:tcPr>
                </a:tc>
              </a:tr>
              <a:tr h="712719">
                <a:tc>
                  <a:txBody>
                    <a:bodyPr/>
                    <a:lstStyle/>
                    <a:p>
                      <a:pPr marL="0" marR="0">
                        <a:spcBef>
                          <a:spcPts val="0"/>
                        </a:spcBef>
                        <a:spcAft>
                          <a:spcPts val="0"/>
                        </a:spcAft>
                      </a:pPr>
                      <a:r>
                        <a:rPr lang="en-GB" sz="1600" baseline="0">
                          <a:solidFill>
                            <a:schemeClr val="bg1"/>
                          </a:solidFill>
                          <a:effectLst/>
                          <a:latin typeface="Proxima Nova"/>
                        </a:rPr>
                        <a:t>Aircraft O’ship  &amp; Maint.</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6</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8</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17</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20</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dirty="0">
                          <a:solidFill>
                            <a:schemeClr val="bg1"/>
                          </a:solidFill>
                          <a:effectLst/>
                          <a:latin typeface="Proxima Nova"/>
                        </a:rPr>
                        <a:t>16</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dirty="0">
                          <a:solidFill>
                            <a:schemeClr val="bg1"/>
                          </a:solidFill>
                          <a:effectLst/>
                          <a:latin typeface="Proxima Nova"/>
                        </a:rPr>
                        <a:t>17</a:t>
                      </a:r>
                    </a:p>
                  </a:txBody>
                  <a:tcPr marL="0" marR="0" marT="0" marB="0" anchor="ctr">
                    <a:lnL>
                      <a:noFill/>
                    </a:lnL>
                    <a:lnR>
                      <a:noFill/>
                    </a:lnR>
                    <a:lnT>
                      <a:noFill/>
                    </a:lnT>
                    <a:lnB>
                      <a:noFill/>
                    </a:lnB>
                  </a:tcPr>
                </a:tc>
              </a:tr>
              <a:tr h="475146">
                <a:tc>
                  <a:txBody>
                    <a:bodyPr/>
                    <a:lstStyle/>
                    <a:p>
                      <a:pPr marL="0" marR="0">
                        <a:spcBef>
                          <a:spcPts val="0"/>
                        </a:spcBef>
                        <a:spcAft>
                          <a:spcPts val="0"/>
                        </a:spcAft>
                      </a:pPr>
                      <a:r>
                        <a:rPr lang="en-GB" sz="1600" baseline="0">
                          <a:solidFill>
                            <a:schemeClr val="bg1"/>
                          </a:solidFill>
                          <a:effectLst/>
                          <a:latin typeface="Proxima Nova"/>
                        </a:rPr>
                        <a:t>Sales &amp; Marketing</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2</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6</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12</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31</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dirty="0">
                          <a:solidFill>
                            <a:schemeClr val="bg1"/>
                          </a:solidFill>
                          <a:effectLst/>
                          <a:latin typeface="Proxima Nova"/>
                        </a:rPr>
                        <a:t>4</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2</a:t>
                      </a:r>
                    </a:p>
                  </a:txBody>
                  <a:tcPr marL="0" marR="0" marT="0" marB="0" anchor="ctr">
                    <a:lnL>
                      <a:noFill/>
                    </a:lnL>
                    <a:lnR>
                      <a:noFill/>
                    </a:lnR>
                    <a:lnT>
                      <a:noFill/>
                    </a:lnT>
                    <a:lnB>
                      <a:noFill/>
                    </a:lnB>
                  </a:tcPr>
                </a:tc>
              </a:tr>
              <a:tr h="288717">
                <a:tc>
                  <a:txBody>
                    <a:bodyPr/>
                    <a:lstStyle/>
                    <a:p>
                      <a:pPr marL="0" marR="0">
                        <a:spcBef>
                          <a:spcPts val="0"/>
                        </a:spcBef>
                        <a:spcAft>
                          <a:spcPts val="0"/>
                        </a:spcAft>
                      </a:pPr>
                      <a:r>
                        <a:rPr lang="en-GB" sz="1600" baseline="0">
                          <a:solidFill>
                            <a:schemeClr val="bg1"/>
                          </a:solidFill>
                          <a:effectLst/>
                          <a:latin typeface="Proxima Nova"/>
                        </a:rPr>
                        <a:t>Total</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27</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46</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65</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99</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51</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74</a:t>
                      </a:r>
                    </a:p>
                  </a:txBody>
                  <a:tcPr marL="0" marR="0" marT="0" marB="0" anchor="ctr">
                    <a:lnL>
                      <a:noFill/>
                    </a:lnL>
                    <a:lnR>
                      <a:noFill/>
                    </a:lnR>
                    <a:lnT>
                      <a:noFill/>
                    </a:lnT>
                    <a:lnB>
                      <a:noFill/>
                    </a:lnB>
                  </a:tcPr>
                </a:tc>
              </a:tr>
              <a:tr h="475146">
                <a:tc>
                  <a:txBody>
                    <a:bodyPr/>
                    <a:lstStyle/>
                    <a:p>
                      <a:pPr marL="0" marR="0">
                        <a:spcBef>
                          <a:spcPts val="0"/>
                        </a:spcBef>
                        <a:spcAft>
                          <a:spcPts val="0"/>
                        </a:spcAft>
                      </a:pPr>
                      <a:r>
                        <a:rPr lang="en-GB" sz="1600" baseline="0">
                          <a:solidFill>
                            <a:schemeClr val="bg1"/>
                          </a:solidFill>
                          <a:effectLst/>
                          <a:latin typeface="Proxima Nova"/>
                        </a:rPr>
                        <a:t>% vs Ryanair</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+67%</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+137%</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+262%</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a:solidFill>
                            <a:schemeClr val="bg1"/>
                          </a:solidFill>
                          <a:effectLst/>
                          <a:latin typeface="Proxima Nova"/>
                        </a:rPr>
                        <a:t>+86%</a:t>
                      </a:r>
                    </a:p>
                  </a:txBody>
                  <a:tcPr marL="0" marR="0" marT="0" marB="0" anchor="ctr">
                    <a:lnL>
                      <a:noFill/>
                    </a:lnL>
                    <a:lnR>
                      <a:noFill/>
                    </a:lnR>
                    <a:lnT>
                      <a:noFill/>
                    </a:lnT>
                    <a:lnB>
                      <a:noFill/>
                    </a:lnB>
                  </a:tcPr>
                </a:tc>
                <a:tc>
                  <a:txBody>
                    <a:bodyPr/>
                    <a:lstStyle/>
                    <a:p>
                      <a:pPr marL="0" marR="0" algn="ctr">
                        <a:spcBef>
                          <a:spcPts val="0"/>
                        </a:spcBef>
                        <a:spcAft>
                          <a:spcPts val="0"/>
                        </a:spcAft>
                      </a:pPr>
                      <a:r>
                        <a:rPr lang="en-GB" sz="1600" baseline="0" dirty="0">
                          <a:solidFill>
                            <a:schemeClr val="bg1"/>
                          </a:solidFill>
                          <a:effectLst/>
                          <a:latin typeface="Proxima Nova"/>
                        </a:rPr>
                        <a:t>+170%</a:t>
                      </a:r>
                    </a:p>
                  </a:txBody>
                  <a:tcPr marL="0" marR="0" marT="0" marB="0" anchor="ctr">
                    <a:lnL>
                      <a:noFill/>
                    </a:lnL>
                    <a:lnR>
                      <a:noFill/>
                    </a:lnR>
                    <a:lnT>
                      <a:noFill/>
                    </a:lnT>
                    <a:lnB>
                      <a:noFill/>
                    </a:lnB>
                  </a:tcPr>
                </a:tc>
              </a:tr>
            </a:tbl>
          </a:graphicData>
        </a:graphic>
      </p:graphicFrame>
      <p:sp>
        <p:nvSpPr>
          <p:cNvPr id="3" name="Rectangle 1"/>
          <p:cNvSpPr>
            <a:spLocks noChangeArrowheads="1"/>
          </p:cNvSpPr>
          <p:nvPr/>
        </p:nvSpPr>
        <p:spPr bwMode="auto">
          <a:xfrm>
            <a:off x="1068144" y="502322"/>
            <a:ext cx="9640887"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smtClean="0">
                <a:ln>
                  <a:noFill/>
                </a:ln>
                <a:effectLst/>
                <a:latin typeface="Arial" pitchFamily="34" charset="0"/>
                <a:cs typeface="Arial" pitchFamily="34" charset="0"/>
              </a:rPr>
              <a:t>Costs per passenger (EUR, ex fuel)</a:t>
            </a:r>
            <a:endParaRPr kumimoji="0" lang="en-US" altLang="en-US" sz="2400" b="0" i="0" u="none" strike="noStrike" cap="none" normalizeH="0" baseline="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effectLst/>
                <a:latin typeface="Arial" pitchFamily="34" charset="0"/>
                <a:cs typeface="Arial" pitchFamily="34" charset="0"/>
              </a:rPr>
              <a:t>Source: CAPA - Centre for Aviation and latest available accounts via Ryanair presentation 28 January 2013</a:t>
            </a:r>
          </a:p>
        </p:txBody>
      </p:sp>
      <p:sp>
        <p:nvSpPr>
          <p:cNvPr id="4" name="TextBox 3"/>
          <p:cNvSpPr txBox="1"/>
          <p:nvPr/>
        </p:nvSpPr>
        <p:spPr>
          <a:xfrm>
            <a:off x="9759462" y="6400800"/>
            <a:ext cx="2286000" cy="369332"/>
          </a:xfrm>
          <a:prstGeom prst="rect">
            <a:avLst/>
          </a:prstGeom>
          <a:noFill/>
        </p:spPr>
        <p:txBody>
          <a:bodyPr wrap="square" rtlCol="0">
            <a:spAutoFit/>
          </a:bodyPr>
          <a:lstStyle/>
          <a:p>
            <a:r>
              <a:rPr lang="en-GB" dirty="0" smtClean="0"/>
              <a:t>(CAPA, 2017)</a:t>
            </a:r>
            <a:endParaRPr lang="en-GB" dirty="0"/>
          </a:p>
        </p:txBody>
      </p:sp>
    </p:spTree>
    <p:extLst>
      <p:ext uri="{BB962C8B-B14F-4D97-AF65-F5344CB8AC3E}">
        <p14:creationId xmlns:p14="http://schemas.microsoft.com/office/powerpoint/2010/main" val="2748083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8174" y="720464"/>
            <a:ext cx="8534400" cy="1507067"/>
          </a:xfrm>
        </p:spPr>
        <p:txBody>
          <a:bodyPr/>
          <a:lstStyle/>
          <a:p>
            <a:r>
              <a:rPr lang="en-GB" dirty="0"/>
              <a:t>Technology</a:t>
            </a:r>
          </a:p>
        </p:txBody>
      </p:sp>
      <p:pic>
        <p:nvPicPr>
          <p:cNvPr id="3"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8866" y="-404198"/>
            <a:ext cx="4658639" cy="3105760"/>
          </a:xfrm>
          <a:prstGeom prst="rect">
            <a:avLst/>
          </a:prstGeom>
        </p:spPr>
      </p:pic>
      <p:sp>
        <p:nvSpPr>
          <p:cNvPr id="4" name="TextBox 3"/>
          <p:cNvSpPr txBox="1"/>
          <p:nvPr/>
        </p:nvSpPr>
        <p:spPr>
          <a:xfrm>
            <a:off x="371102" y="1791099"/>
            <a:ext cx="9990666" cy="1200329"/>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 </a:t>
            </a:r>
            <a:r>
              <a:rPr lang="en-GB" sz="2400" dirty="0"/>
              <a:t>Airline tickets are becoming easier to buy with new </a:t>
            </a:r>
            <a:r>
              <a:rPr lang="en-GB" sz="2400" dirty="0" smtClean="0"/>
              <a:t>technology</a:t>
            </a:r>
            <a:endParaRPr lang="en-GB" sz="2400" dirty="0"/>
          </a:p>
          <a:p>
            <a:pPr marL="342900" indent="-342900">
              <a:buFont typeface="Arial" panose="020B0604020202020204" pitchFamily="34" charset="0"/>
              <a:buChar char="•"/>
            </a:pPr>
            <a:r>
              <a:rPr lang="en-GB" sz="2400" dirty="0" smtClean="0"/>
              <a:t>Fuel </a:t>
            </a:r>
            <a:r>
              <a:rPr lang="en-GB" sz="2400" dirty="0"/>
              <a:t>efficiency also </a:t>
            </a:r>
            <a:r>
              <a:rPr lang="en-GB" sz="2400" dirty="0" smtClean="0"/>
              <a:t>improves </a:t>
            </a:r>
          </a:p>
          <a:p>
            <a:pPr marL="342900" indent="-342900">
              <a:buFont typeface="Arial" panose="020B0604020202020204" pitchFamily="34" charset="0"/>
              <a:buChar char="•"/>
            </a:pPr>
            <a:r>
              <a:rPr lang="en-GB" sz="2400" dirty="0" smtClean="0"/>
              <a:t>New improved  </a:t>
            </a:r>
            <a:r>
              <a:rPr lang="en-GB" sz="2400" dirty="0"/>
              <a:t>jets and other </a:t>
            </a:r>
            <a:r>
              <a:rPr lang="en-GB" sz="2400" dirty="0" smtClean="0"/>
              <a:t>aircrafts</a:t>
            </a:r>
            <a:endParaRPr lang="en-GB" sz="2400" dirty="0"/>
          </a:p>
        </p:txBody>
      </p:sp>
      <p:sp>
        <p:nvSpPr>
          <p:cNvPr id="5" name="TextBox 4"/>
          <p:cNvSpPr txBox="1"/>
          <p:nvPr/>
        </p:nvSpPr>
        <p:spPr>
          <a:xfrm>
            <a:off x="4579073" y="3441503"/>
            <a:ext cx="5825067" cy="769441"/>
          </a:xfrm>
          <a:prstGeom prst="rect">
            <a:avLst/>
          </a:prstGeom>
          <a:noFill/>
        </p:spPr>
        <p:txBody>
          <a:bodyPr wrap="square" rtlCol="0">
            <a:spAutoFit/>
          </a:bodyPr>
          <a:lstStyle/>
          <a:p>
            <a:r>
              <a:rPr lang="en-GB" sz="3600" dirty="0"/>
              <a:t>Environment</a:t>
            </a:r>
            <a:r>
              <a:rPr lang="en-GB" sz="4400" dirty="0"/>
              <a:t> </a:t>
            </a:r>
          </a:p>
        </p:txBody>
      </p:sp>
      <p:sp>
        <p:nvSpPr>
          <p:cNvPr id="6" name="TextBox 5"/>
          <p:cNvSpPr txBox="1"/>
          <p:nvPr/>
        </p:nvSpPr>
        <p:spPr>
          <a:xfrm>
            <a:off x="5366435" y="4188112"/>
            <a:ext cx="3493894" cy="738664"/>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Paris </a:t>
            </a:r>
            <a:r>
              <a:rPr lang="en-GB" sz="2400" dirty="0"/>
              <a:t>Agreement </a:t>
            </a:r>
          </a:p>
          <a:p>
            <a:r>
              <a:rPr lang="en-GB" dirty="0"/>
              <a:t> </a:t>
            </a:r>
          </a:p>
        </p:txBody>
      </p:sp>
      <p:sp>
        <p:nvSpPr>
          <p:cNvPr id="7" name="TextBox 6"/>
          <p:cNvSpPr txBox="1"/>
          <p:nvPr/>
        </p:nvSpPr>
        <p:spPr>
          <a:xfrm>
            <a:off x="371102" y="5022839"/>
            <a:ext cx="3700275" cy="646331"/>
          </a:xfrm>
          <a:prstGeom prst="rect">
            <a:avLst/>
          </a:prstGeom>
          <a:noFill/>
        </p:spPr>
        <p:txBody>
          <a:bodyPr wrap="square" rtlCol="0">
            <a:spAutoFit/>
          </a:bodyPr>
          <a:lstStyle/>
          <a:p>
            <a:r>
              <a:rPr lang="en-GB" sz="3600" dirty="0" smtClean="0"/>
              <a:t>LEGAL</a:t>
            </a:r>
            <a:endParaRPr lang="en-GB" sz="3600" dirty="0"/>
          </a:p>
        </p:txBody>
      </p:sp>
      <p:sp>
        <p:nvSpPr>
          <p:cNvPr id="8" name="TextBox 7"/>
          <p:cNvSpPr txBox="1"/>
          <p:nvPr/>
        </p:nvSpPr>
        <p:spPr>
          <a:xfrm>
            <a:off x="759427" y="5608872"/>
            <a:ext cx="7639291"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 EU laws and regulations</a:t>
            </a:r>
            <a:r>
              <a:rPr lang="en-GB" dirty="0" smtClean="0"/>
              <a:t>.</a:t>
            </a:r>
            <a:endParaRPr lang="en-GB" dirty="0"/>
          </a:p>
        </p:txBody>
      </p:sp>
    </p:spTree>
    <p:extLst>
      <p:ext uri="{BB962C8B-B14F-4D97-AF65-F5344CB8AC3E}">
        <p14:creationId xmlns:p14="http://schemas.microsoft.com/office/powerpoint/2010/main" val="12853996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5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2500"/>
                            </p:stCondLst>
                            <p:childTnLst>
                              <p:par>
                                <p:cTn id="17" presetID="53" presetClass="entr" presetSubtype="16"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3000"/>
                            </p:stCondLst>
                            <p:childTnLst>
                              <p:par>
                                <p:cTn id="23" presetID="53" presetClass="entr" presetSubtype="16"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p:stCondLst>
                              <p:cond delay="3500"/>
                            </p:stCondLst>
                            <p:childTnLst>
                              <p:par>
                                <p:cTn id="29" presetID="53" presetClass="entr" presetSubtype="16"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3141" y="2678945"/>
            <a:ext cx="8534400" cy="1507067"/>
          </a:xfrm>
        </p:spPr>
        <p:txBody>
          <a:bodyPr/>
          <a:lstStyle/>
          <a:p>
            <a:pPr algn="ctr"/>
            <a:r>
              <a:rPr lang="en-GB" dirty="0"/>
              <a:t>Approaches to organisation and management </a:t>
            </a:r>
          </a:p>
        </p:txBody>
      </p:sp>
      <p:pic>
        <p:nvPicPr>
          <p:cNvPr id="3"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9667" y="326719"/>
            <a:ext cx="4658639" cy="3105760"/>
          </a:xfrm>
          <a:prstGeom prst="rect">
            <a:avLst/>
          </a:prstGeom>
        </p:spPr>
      </p:pic>
      <p:sp>
        <p:nvSpPr>
          <p:cNvPr id="5" name="TextBox 4"/>
          <p:cNvSpPr txBox="1"/>
          <p:nvPr/>
        </p:nvSpPr>
        <p:spPr>
          <a:xfrm>
            <a:off x="911919" y="2654648"/>
            <a:ext cx="2500604" cy="369332"/>
          </a:xfrm>
          <a:prstGeom prst="rect">
            <a:avLst/>
          </a:prstGeom>
          <a:noFill/>
        </p:spPr>
        <p:txBody>
          <a:bodyPr wrap="square" rtlCol="0">
            <a:spAutoFit/>
          </a:bodyPr>
          <a:lstStyle/>
          <a:p>
            <a:r>
              <a:rPr lang="en-GB" dirty="0" smtClean="0"/>
              <a:t> </a:t>
            </a:r>
            <a:endParaRPr lang="en-GB" dirty="0"/>
          </a:p>
        </p:txBody>
      </p:sp>
    </p:spTree>
    <p:extLst>
      <p:ext uri="{BB962C8B-B14F-4D97-AF65-F5344CB8AC3E}">
        <p14:creationId xmlns:p14="http://schemas.microsoft.com/office/powerpoint/2010/main" val="41642940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9666" y="-277439"/>
            <a:ext cx="4658639" cy="3105760"/>
          </a:xfrm>
          <a:prstGeom prst="rect">
            <a:avLst/>
          </a:prstGeom>
        </p:spPr>
      </p:pic>
      <p:sp>
        <p:nvSpPr>
          <p:cNvPr id="4" name="TextBox 3"/>
          <p:cNvSpPr txBox="1"/>
          <p:nvPr/>
        </p:nvSpPr>
        <p:spPr>
          <a:xfrm>
            <a:off x="3167742" y="504659"/>
            <a:ext cx="3298372" cy="584775"/>
          </a:xfrm>
          <a:prstGeom prst="rect">
            <a:avLst/>
          </a:prstGeom>
          <a:noFill/>
        </p:spPr>
        <p:txBody>
          <a:bodyPr wrap="square" rtlCol="0">
            <a:spAutoFit/>
          </a:bodyPr>
          <a:lstStyle/>
          <a:p>
            <a:r>
              <a:rPr lang="en-GB" sz="3200" dirty="0"/>
              <a:t>Systems</a:t>
            </a:r>
          </a:p>
        </p:txBody>
      </p:sp>
      <p:sp>
        <p:nvSpPr>
          <p:cNvPr id="7" name="TextBox 6"/>
          <p:cNvSpPr txBox="1"/>
          <p:nvPr/>
        </p:nvSpPr>
        <p:spPr>
          <a:xfrm>
            <a:off x="702128" y="1537539"/>
            <a:ext cx="6727372" cy="1323439"/>
          </a:xfrm>
          <a:prstGeom prst="rect">
            <a:avLst/>
          </a:prstGeom>
          <a:noFill/>
        </p:spPr>
        <p:txBody>
          <a:bodyPr wrap="square" rtlCol="0">
            <a:spAutoFit/>
          </a:bodyPr>
          <a:lstStyle/>
          <a:p>
            <a:r>
              <a:rPr lang="en-GB" sz="2000" dirty="0"/>
              <a:t>The Systems theory is when an organisations have different department called “System’s” that work separately, and when brought together make a whole. (Mullins, 2013) </a:t>
            </a:r>
          </a:p>
        </p:txBody>
      </p:sp>
      <p:sp>
        <p:nvSpPr>
          <p:cNvPr id="6" name="TextBox 5"/>
          <p:cNvSpPr txBox="1"/>
          <p:nvPr/>
        </p:nvSpPr>
        <p:spPr>
          <a:xfrm>
            <a:off x="3249386" y="3304830"/>
            <a:ext cx="7685314" cy="2554545"/>
          </a:xfrm>
          <a:prstGeom prst="rect">
            <a:avLst/>
          </a:prstGeom>
          <a:noFill/>
        </p:spPr>
        <p:txBody>
          <a:bodyPr wrap="square" rtlCol="0">
            <a:spAutoFit/>
          </a:bodyPr>
          <a:lstStyle/>
          <a:p>
            <a:r>
              <a:rPr lang="en-GB" dirty="0"/>
              <a:t>“</a:t>
            </a:r>
            <a:r>
              <a:rPr lang="en-GB" sz="2000" dirty="0"/>
              <a:t>Our people have made Ryanair the success story that it is today, without the </a:t>
            </a:r>
            <a:r>
              <a:rPr lang="en-GB" sz="2000" dirty="0" err="1"/>
              <a:t>hardwork</a:t>
            </a:r>
            <a:r>
              <a:rPr lang="en-GB" sz="2000" dirty="0"/>
              <a:t> and dedication of our pilots, cabin crew, engineering, ground operations and head office teams, we would not be able to continue to grow and provide our customers with the best service and even more destinations to travel to. Our people are vital to our operation, which is why we hire the best in the business. </a:t>
            </a:r>
            <a:r>
              <a:rPr lang="en-GB" sz="2000" dirty="0" smtClean="0"/>
              <a:t>“ (Ryanair, 2017)</a:t>
            </a:r>
            <a:endParaRPr lang="en-GB" sz="2000" dirty="0"/>
          </a:p>
        </p:txBody>
      </p:sp>
    </p:spTree>
    <p:extLst>
      <p:ext uri="{BB962C8B-B14F-4D97-AF65-F5344CB8AC3E}">
        <p14:creationId xmlns:p14="http://schemas.microsoft.com/office/powerpoint/2010/main" val="21368763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6866" y="657637"/>
            <a:ext cx="4301284" cy="1227496"/>
          </a:xfrm>
        </p:spPr>
        <p:txBody>
          <a:bodyPr/>
          <a:lstStyle/>
          <a:p>
            <a:r>
              <a:rPr lang="en-GB" sz="3200" dirty="0" smtClean="0"/>
              <a:t>Contingency</a:t>
            </a:r>
            <a:r>
              <a:rPr lang="en-GB" dirty="0" smtClean="0"/>
              <a:t> </a:t>
            </a:r>
            <a:endParaRPr lang="en-GB" dirty="0"/>
          </a:p>
        </p:txBody>
      </p:sp>
      <p:pic>
        <p:nvPicPr>
          <p:cNvPr id="3"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8866" y="-404198"/>
            <a:ext cx="4658639" cy="3105760"/>
          </a:xfrm>
          <a:prstGeom prst="rect">
            <a:avLst/>
          </a:prstGeom>
        </p:spPr>
      </p:pic>
      <p:sp>
        <p:nvSpPr>
          <p:cNvPr id="5" name="TextBox 4"/>
          <p:cNvSpPr txBox="1"/>
          <p:nvPr/>
        </p:nvSpPr>
        <p:spPr>
          <a:xfrm>
            <a:off x="755780" y="2326005"/>
            <a:ext cx="7080368" cy="1200329"/>
          </a:xfrm>
          <a:prstGeom prst="rect">
            <a:avLst/>
          </a:prstGeom>
          <a:noFill/>
        </p:spPr>
        <p:txBody>
          <a:bodyPr wrap="square" rtlCol="0">
            <a:spAutoFit/>
          </a:bodyPr>
          <a:lstStyle/>
          <a:p>
            <a:r>
              <a:rPr lang="en-GB" sz="2400" dirty="0"/>
              <a:t>T</a:t>
            </a:r>
            <a:r>
              <a:rPr lang="en-GB" sz="2400" dirty="0" smtClean="0"/>
              <a:t>here </a:t>
            </a:r>
            <a:r>
              <a:rPr lang="en-GB" sz="2400" dirty="0"/>
              <a:t>is no single right way to lead but rather the situation at the time influences the best method in which to use. </a:t>
            </a:r>
          </a:p>
        </p:txBody>
      </p:sp>
      <p:sp>
        <p:nvSpPr>
          <p:cNvPr id="4" name="TextBox 3"/>
          <p:cNvSpPr txBox="1"/>
          <p:nvPr/>
        </p:nvSpPr>
        <p:spPr>
          <a:xfrm>
            <a:off x="5514157" y="4359728"/>
            <a:ext cx="4474028" cy="1323439"/>
          </a:xfrm>
          <a:prstGeom prst="rect">
            <a:avLst/>
          </a:prstGeom>
          <a:noFill/>
        </p:spPr>
        <p:txBody>
          <a:bodyPr wrap="square" rtlCol="0">
            <a:spAutoFit/>
          </a:bodyPr>
          <a:lstStyle/>
          <a:p>
            <a:r>
              <a:rPr lang="en-GB" sz="2000" dirty="0" smtClean="0"/>
              <a:t>“Ryanair </a:t>
            </a:r>
            <a:r>
              <a:rPr lang="en-GB" sz="2000" dirty="0"/>
              <a:t>hoped a bonus payment could entice some pilots to change their holiday </a:t>
            </a:r>
            <a:r>
              <a:rPr lang="en-GB" sz="2000" dirty="0" smtClean="0"/>
              <a:t>plans.” (Staff and agency, 2017)</a:t>
            </a:r>
            <a:endParaRPr lang="en-GB" sz="2000" dirty="0"/>
          </a:p>
        </p:txBody>
      </p:sp>
    </p:spTree>
    <p:extLst>
      <p:ext uri="{BB962C8B-B14F-4D97-AF65-F5344CB8AC3E}">
        <p14:creationId xmlns:p14="http://schemas.microsoft.com/office/powerpoint/2010/main" val="176345395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8866" y="-404198"/>
            <a:ext cx="4658639" cy="3105760"/>
          </a:xfrm>
          <a:prstGeom prst="rect">
            <a:avLst/>
          </a:prstGeom>
        </p:spPr>
      </p:pic>
      <p:sp>
        <p:nvSpPr>
          <p:cNvPr id="4" name="TextBox 3"/>
          <p:cNvSpPr txBox="1"/>
          <p:nvPr/>
        </p:nvSpPr>
        <p:spPr>
          <a:xfrm>
            <a:off x="1688123" y="1892670"/>
            <a:ext cx="7614139" cy="2246769"/>
          </a:xfrm>
          <a:prstGeom prst="rect">
            <a:avLst/>
          </a:prstGeom>
          <a:noFill/>
        </p:spPr>
        <p:txBody>
          <a:bodyPr wrap="square" rtlCol="0">
            <a:spAutoFit/>
          </a:bodyPr>
          <a:lstStyle/>
          <a:p>
            <a:r>
              <a:rPr lang="en-GB" sz="2800" dirty="0" smtClean="0"/>
              <a:t>This presentation has looked into the Goal of Ryanair, it has demonstrated the PESTAL approach and the two approaches it uses to its organisation and management approach.</a:t>
            </a:r>
            <a:endParaRPr lang="en-GB" sz="2800" dirty="0"/>
          </a:p>
        </p:txBody>
      </p:sp>
    </p:spTree>
    <p:extLst>
      <p:ext uri="{BB962C8B-B14F-4D97-AF65-F5344CB8AC3E}">
        <p14:creationId xmlns:p14="http://schemas.microsoft.com/office/powerpoint/2010/main" val="13858102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8866" y="-404198"/>
            <a:ext cx="4658639" cy="3105760"/>
          </a:xfrm>
          <a:prstGeom prst="rect">
            <a:avLst/>
          </a:prstGeom>
        </p:spPr>
      </p:pic>
      <p:sp>
        <p:nvSpPr>
          <p:cNvPr id="3" name="TextBox 2"/>
          <p:cNvSpPr txBox="1"/>
          <p:nvPr/>
        </p:nvSpPr>
        <p:spPr>
          <a:xfrm>
            <a:off x="2163984" y="2874449"/>
            <a:ext cx="7613780" cy="707886"/>
          </a:xfrm>
          <a:prstGeom prst="rect">
            <a:avLst/>
          </a:prstGeom>
          <a:noFill/>
        </p:spPr>
        <p:txBody>
          <a:bodyPr wrap="square" rtlCol="0">
            <a:spAutoFit/>
          </a:bodyPr>
          <a:lstStyle/>
          <a:p>
            <a:r>
              <a:rPr lang="en-GB" sz="4000" dirty="0" smtClean="0"/>
              <a:t>THANK YOU FOR YOUR TIME </a:t>
            </a:r>
            <a:endParaRPr lang="en-GB" sz="4000" dirty="0"/>
          </a:p>
        </p:txBody>
      </p:sp>
    </p:spTree>
    <p:extLst>
      <p:ext uri="{BB962C8B-B14F-4D97-AF65-F5344CB8AC3E}">
        <p14:creationId xmlns:p14="http://schemas.microsoft.com/office/powerpoint/2010/main" val="103969903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grpId="0" nodeType="afterEffect">
                                  <p:stCondLst>
                                    <p:cond delay="0"/>
                                  </p:stCondLst>
                                  <p:childTnLst>
                                    <p:animScale>
                                      <p:cBhvr>
                                        <p:cTn id="6" dur="2000" fill="hold"/>
                                        <p:tgtEl>
                                          <p:spTgt spid="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0666" y="433745"/>
            <a:ext cx="5283033" cy="1014319"/>
          </a:xfrm>
        </p:spPr>
        <p:txBody>
          <a:bodyPr>
            <a:normAutofit/>
          </a:bodyPr>
          <a:lstStyle/>
          <a:p>
            <a:pPr algn="ctr"/>
            <a:r>
              <a:rPr lang="en-GB" sz="4400" dirty="0" smtClean="0"/>
              <a:t>References </a:t>
            </a:r>
            <a:endParaRPr lang="en-GB" sz="4400" dirty="0"/>
          </a:p>
        </p:txBody>
      </p:sp>
      <p:pic>
        <p:nvPicPr>
          <p:cNvPr id="3"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8866" y="-404198"/>
            <a:ext cx="4658639" cy="3105760"/>
          </a:xfrm>
          <a:prstGeom prst="rect">
            <a:avLst/>
          </a:prstGeom>
        </p:spPr>
      </p:pic>
      <p:sp>
        <p:nvSpPr>
          <p:cNvPr id="5" name="TextBox 4"/>
          <p:cNvSpPr txBox="1"/>
          <p:nvPr/>
        </p:nvSpPr>
        <p:spPr>
          <a:xfrm>
            <a:off x="514350" y="1581150"/>
            <a:ext cx="10591800" cy="5016758"/>
          </a:xfrm>
          <a:prstGeom prst="rect">
            <a:avLst/>
          </a:prstGeom>
          <a:noFill/>
        </p:spPr>
        <p:txBody>
          <a:bodyPr wrap="square" rtlCol="0">
            <a:spAutoFit/>
          </a:bodyPr>
          <a:lstStyle/>
          <a:p>
            <a:r>
              <a:rPr lang="en-GB" sz="2000" dirty="0"/>
              <a:t>CAPA, 2017 https://centreforaviation.com/insights/analysis/european-airline-seat-capacity-growth-accelerates---</a:t>
            </a:r>
            <a:r>
              <a:rPr lang="en-GB" sz="2000" dirty="0" smtClean="0"/>
              <a:t>perhaps-too-quickly-outlook-for-winter-201617-310109</a:t>
            </a:r>
          </a:p>
          <a:p>
            <a:endParaRPr lang="en-GB" sz="2000" dirty="0"/>
          </a:p>
          <a:p>
            <a:r>
              <a:rPr lang="en-GB" sz="2000" dirty="0"/>
              <a:t>Georgia </a:t>
            </a:r>
            <a:r>
              <a:rPr lang="en-GB" sz="2000" dirty="0" err="1"/>
              <a:t>Diebelius</a:t>
            </a:r>
            <a:r>
              <a:rPr lang="en-GB" sz="2000" dirty="0"/>
              <a:t> and Caroline </a:t>
            </a:r>
            <a:r>
              <a:rPr lang="en-GB" sz="2000" dirty="0" err="1"/>
              <a:t>Mcguire</a:t>
            </a:r>
            <a:r>
              <a:rPr lang="en-GB" sz="2000" dirty="0"/>
              <a:t> for </a:t>
            </a:r>
            <a:r>
              <a:rPr lang="en-GB" sz="2000" dirty="0" err="1"/>
              <a:t>mailOnline</a:t>
            </a:r>
            <a:r>
              <a:rPr lang="en-GB" sz="2000" dirty="0"/>
              <a:t>, 2016. http://</a:t>
            </a:r>
            <a:r>
              <a:rPr lang="en-GB" sz="2000" dirty="0" smtClean="0"/>
              <a:t>www.dailymail.co.uk/travel/travel_news/article-3665531/Ataturk-International-Airport-reopens-wake-terrorist-attack-experts-call-rethink-security-aviation-hubs.html</a:t>
            </a:r>
          </a:p>
          <a:p>
            <a:endParaRPr lang="en-GB" sz="2000" dirty="0"/>
          </a:p>
          <a:p>
            <a:r>
              <a:rPr lang="en-GB" sz="2000" dirty="0"/>
              <a:t>History of Ryanair, 2017 https://corporate.ryanair.com/about-us/history-of-ryanair</a:t>
            </a:r>
            <a:r>
              <a:rPr lang="en-GB" sz="2000" dirty="0" smtClean="0"/>
              <a:t>/</a:t>
            </a:r>
          </a:p>
          <a:p>
            <a:endParaRPr lang="en-GB" sz="2000" dirty="0"/>
          </a:p>
          <a:p>
            <a:r>
              <a:rPr lang="en-GB" sz="2000" dirty="0"/>
              <a:t>https://</a:t>
            </a:r>
            <a:r>
              <a:rPr lang="en-GB" sz="2000" dirty="0" smtClean="0"/>
              <a:t>www.theguardian.com/business/2017/oct/07/michael-hickey-ryanair-chief-operations-officer</a:t>
            </a:r>
          </a:p>
          <a:p>
            <a:endParaRPr lang="en-GB" sz="2000" dirty="0"/>
          </a:p>
          <a:p>
            <a:r>
              <a:rPr lang="en-GB" sz="2000" dirty="0"/>
              <a:t>Hugh Morris, TRAVEL NEWS EDITOR 27 September 2017 the Telegraph http://www.telegraph.co.uk/travel/comment/ryanair-flight-attendant-union-secrets-reveals/</a:t>
            </a:r>
          </a:p>
        </p:txBody>
      </p:sp>
    </p:spTree>
    <p:extLst>
      <p:ext uri="{BB962C8B-B14F-4D97-AF65-F5344CB8AC3E}">
        <p14:creationId xmlns:p14="http://schemas.microsoft.com/office/powerpoint/2010/main" val="2518538385"/>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8866" y="-404198"/>
            <a:ext cx="4658639" cy="3105760"/>
          </a:xfrm>
          <a:prstGeom prst="rect">
            <a:avLst/>
          </a:prstGeom>
        </p:spPr>
      </p:pic>
      <p:sp>
        <p:nvSpPr>
          <p:cNvPr id="4" name="TextBox 3"/>
          <p:cNvSpPr txBox="1"/>
          <p:nvPr/>
        </p:nvSpPr>
        <p:spPr>
          <a:xfrm>
            <a:off x="723901" y="1387929"/>
            <a:ext cx="8991600" cy="5016758"/>
          </a:xfrm>
          <a:prstGeom prst="rect">
            <a:avLst/>
          </a:prstGeom>
          <a:noFill/>
        </p:spPr>
        <p:txBody>
          <a:bodyPr wrap="square" rtlCol="0">
            <a:spAutoFit/>
          </a:bodyPr>
          <a:lstStyle/>
          <a:p>
            <a:r>
              <a:rPr lang="en-GB" sz="2000" dirty="0"/>
              <a:t>Image Google, 2017 https://</a:t>
            </a:r>
            <a:r>
              <a:rPr lang="en-GB" sz="2000" dirty="0" smtClean="0"/>
              <a:t>www.google.co.uk/search?q=ryanair+ceo+and+founder&amp;source=lnms&amp;tbm=isch&amp;sa=X&amp;ved=0ahUKEwirlfbN0PXXAhUIWhQKHYXIBQgQ_AUICigB&amp;biw=1680&amp;bih=955</a:t>
            </a:r>
          </a:p>
          <a:p>
            <a:endParaRPr lang="en-GB" sz="2000" dirty="0"/>
          </a:p>
          <a:p>
            <a:r>
              <a:rPr lang="en-GB" sz="2000" dirty="0"/>
              <a:t>Indeed reviews 2017  https://</a:t>
            </a:r>
            <a:r>
              <a:rPr lang="en-GB" sz="2000" dirty="0" smtClean="0"/>
              <a:t>www.indeed.co.uk/cmp/Ryanair/reviews</a:t>
            </a:r>
          </a:p>
          <a:p>
            <a:endParaRPr lang="en-GB" sz="2000" dirty="0"/>
          </a:p>
          <a:p>
            <a:r>
              <a:rPr lang="en-GB" sz="2000" dirty="0"/>
              <a:t>Mullins, L, Harlow: Pearson. (2013). Management and Organisational Behaviour</a:t>
            </a:r>
            <a:r>
              <a:rPr lang="en-GB" sz="2000" dirty="0" smtClean="0"/>
              <a:t>.</a:t>
            </a:r>
          </a:p>
          <a:p>
            <a:endParaRPr lang="en-GB" sz="2000" dirty="0"/>
          </a:p>
          <a:p>
            <a:r>
              <a:rPr lang="en-GB" sz="2000" dirty="0"/>
              <a:t>Ryanair, 2017 https://corporate.ryanair.com</a:t>
            </a:r>
            <a:r>
              <a:rPr lang="en-GB" sz="2000" dirty="0" smtClean="0"/>
              <a:t>/</a:t>
            </a:r>
          </a:p>
          <a:p>
            <a:endParaRPr lang="en-GB" sz="2000" dirty="0"/>
          </a:p>
          <a:p>
            <a:r>
              <a:rPr lang="en-GB" sz="2000" dirty="0"/>
              <a:t>Staff and Agency, 2017 Ryanair chief operations officer to quit crisis-hit airline </a:t>
            </a:r>
          </a:p>
          <a:p>
            <a:r>
              <a:rPr lang="en-GB" sz="2000" dirty="0"/>
              <a:t>        https://</a:t>
            </a:r>
            <a:r>
              <a:rPr lang="en-GB" sz="2000" dirty="0" smtClean="0"/>
              <a:t>www.theguardian.com/business/2017/oct/07/michael-hickey-        </a:t>
            </a:r>
            <a:r>
              <a:rPr lang="en-GB" sz="2000" dirty="0" err="1" smtClean="0"/>
              <a:t>ryanair</a:t>
            </a:r>
            <a:r>
              <a:rPr lang="en-GB" sz="2000" dirty="0" smtClean="0"/>
              <a:t>  </a:t>
            </a:r>
            <a:r>
              <a:rPr lang="en-GB" sz="2000" dirty="0"/>
              <a:t>chief-operations-officer</a:t>
            </a:r>
          </a:p>
        </p:txBody>
      </p:sp>
      <p:sp>
        <p:nvSpPr>
          <p:cNvPr id="5" name="TextBox 4"/>
          <p:cNvSpPr txBox="1"/>
          <p:nvPr/>
        </p:nvSpPr>
        <p:spPr>
          <a:xfrm>
            <a:off x="933451" y="408214"/>
            <a:ext cx="6496050" cy="707886"/>
          </a:xfrm>
          <a:prstGeom prst="rect">
            <a:avLst/>
          </a:prstGeom>
          <a:noFill/>
        </p:spPr>
        <p:txBody>
          <a:bodyPr wrap="square" rtlCol="0">
            <a:spAutoFit/>
          </a:bodyPr>
          <a:lstStyle/>
          <a:p>
            <a:r>
              <a:rPr lang="en-GB" sz="4000" dirty="0" smtClean="0"/>
              <a:t>REFRANCES CONTINUED </a:t>
            </a:r>
            <a:endParaRPr lang="en-GB" sz="4000" dirty="0"/>
          </a:p>
        </p:txBody>
      </p:sp>
    </p:spTree>
    <p:extLst>
      <p:ext uri="{BB962C8B-B14F-4D97-AF65-F5344CB8AC3E}">
        <p14:creationId xmlns:p14="http://schemas.microsoft.com/office/powerpoint/2010/main" val="1291479168"/>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449</TotalTime>
  <Words>1979</Words>
  <Application>Microsoft Office PowerPoint</Application>
  <PresentationFormat>Custom</PresentationFormat>
  <Paragraphs>196</Paragraphs>
  <Slides>19</Slides>
  <Notes>18</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Slice</vt:lpstr>
      <vt:lpstr>Ryanair </vt:lpstr>
      <vt:lpstr>PowerPoint Presentation</vt:lpstr>
      <vt:lpstr> Ryanair and its History </vt:lpstr>
      <vt:lpstr>      Its people </vt:lpstr>
      <vt:lpstr>Its goals!</vt:lpstr>
      <vt:lpstr>Approaches to strategies using  PESTAL </vt:lpstr>
      <vt:lpstr>Political</vt:lpstr>
      <vt:lpstr>Economy</vt:lpstr>
      <vt:lpstr>PowerPoint Presentation</vt:lpstr>
      <vt:lpstr>Social</vt:lpstr>
      <vt:lpstr>PowerPoint Presentation</vt:lpstr>
      <vt:lpstr>Technology</vt:lpstr>
      <vt:lpstr>Approaches to organisation and management </vt:lpstr>
      <vt:lpstr>PowerPoint Presentation</vt:lpstr>
      <vt:lpstr>Contingency </vt:lpstr>
      <vt:lpstr>PowerPoint Presentation</vt:lpstr>
      <vt:lpstr>PowerPoint Presentation</vt:lpstr>
      <vt:lpstr>References </vt:lpstr>
      <vt:lpstr>PowerPoint Presentation</vt:lpstr>
    </vt:vector>
  </TitlesOfParts>
  <Company>University of Wales Trinity Saint David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Ryanair</dc:title>
  <dc:creator>Elizabeth Bowskill (1601312)</dc:creator>
  <cp:lastModifiedBy>Asus</cp:lastModifiedBy>
  <cp:revision>50</cp:revision>
  <dcterms:created xsi:type="dcterms:W3CDTF">2017-11-29T15:01:57Z</dcterms:created>
  <dcterms:modified xsi:type="dcterms:W3CDTF">2017-12-06T23:46:07Z</dcterms:modified>
</cp:coreProperties>
</file>