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7" r:id="rId1"/>
  </p:sldMasterIdLst>
  <p:sldIdLst>
    <p:sldId id="256" r:id="rId2"/>
    <p:sldId id="257" r:id="rId3"/>
    <p:sldId id="258" r:id="rId4"/>
    <p:sldId id="259" r:id="rId5"/>
    <p:sldId id="260" r:id="rId6"/>
    <p:sldId id="267" r:id="rId7"/>
    <p:sldId id="268" r:id="rId8"/>
    <p:sldId id="261" r:id="rId9"/>
    <p:sldId id="264" r:id="rId10"/>
    <p:sldId id="262"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A5DA66-167C-422B-B602-6E17FAA9334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D2C95AE-BD49-4EA2-9B6F-8A735CE96C06}">
      <dgm:prSet/>
      <dgm:spPr/>
      <dgm:t>
        <a:bodyPr/>
        <a:lstStyle/>
        <a:p>
          <a:r>
            <a:rPr lang="en-GB" baseline="0"/>
            <a:t>Treatment process unable to cope</a:t>
          </a:r>
          <a:endParaRPr lang="en-US"/>
        </a:p>
      </dgm:t>
    </dgm:pt>
    <dgm:pt modelId="{FFB94553-6F2C-4243-A2A4-7E8B101873F9}" type="parTrans" cxnId="{2BBEFB83-4BE0-44C3-A3FA-C9AB6E320AA0}">
      <dgm:prSet/>
      <dgm:spPr/>
      <dgm:t>
        <a:bodyPr/>
        <a:lstStyle/>
        <a:p>
          <a:endParaRPr lang="en-US"/>
        </a:p>
      </dgm:t>
    </dgm:pt>
    <dgm:pt modelId="{893F6630-3153-476B-9CD2-B844E6B69BB8}" type="sibTrans" cxnId="{2BBEFB83-4BE0-44C3-A3FA-C9AB6E320AA0}">
      <dgm:prSet/>
      <dgm:spPr/>
      <dgm:t>
        <a:bodyPr/>
        <a:lstStyle/>
        <a:p>
          <a:endParaRPr lang="en-US"/>
        </a:p>
      </dgm:t>
    </dgm:pt>
    <dgm:pt modelId="{B8CDF554-65A2-4AA1-B190-BADD70E0EA75}">
      <dgm:prSet/>
      <dgm:spPr/>
      <dgm:t>
        <a:bodyPr/>
        <a:lstStyle/>
        <a:p>
          <a:r>
            <a:rPr lang="en-GB" baseline="0"/>
            <a:t>Breach of given consent </a:t>
          </a:r>
          <a:endParaRPr lang="en-US"/>
        </a:p>
      </dgm:t>
    </dgm:pt>
    <dgm:pt modelId="{D899F79F-14F8-45A2-BCE7-CFFD076DD5E6}" type="parTrans" cxnId="{24D0170D-673B-487D-B23E-4E4C584EA496}">
      <dgm:prSet/>
      <dgm:spPr/>
      <dgm:t>
        <a:bodyPr/>
        <a:lstStyle/>
        <a:p>
          <a:endParaRPr lang="en-US"/>
        </a:p>
      </dgm:t>
    </dgm:pt>
    <dgm:pt modelId="{D6819C27-AD25-478A-BD71-BE7A9BE88CCE}" type="sibTrans" cxnId="{24D0170D-673B-487D-B23E-4E4C584EA496}">
      <dgm:prSet/>
      <dgm:spPr/>
      <dgm:t>
        <a:bodyPr/>
        <a:lstStyle/>
        <a:p>
          <a:endParaRPr lang="en-US"/>
        </a:p>
      </dgm:t>
    </dgm:pt>
    <dgm:pt modelId="{2889D616-BD1C-45DD-A47F-3A6B69AD12A3}">
      <dgm:prSet/>
      <dgm:spPr/>
      <dgm:t>
        <a:bodyPr/>
        <a:lstStyle/>
        <a:p>
          <a:r>
            <a:rPr lang="en-GB" baseline="0" dirty="0"/>
            <a:t>Face prosecution </a:t>
          </a:r>
          <a:endParaRPr lang="en-US" dirty="0"/>
        </a:p>
      </dgm:t>
    </dgm:pt>
    <dgm:pt modelId="{D26A450A-0185-46AF-A04A-453738BC6B3A}" type="parTrans" cxnId="{92136B83-B85D-4DD7-927A-68050A93B7B4}">
      <dgm:prSet/>
      <dgm:spPr/>
      <dgm:t>
        <a:bodyPr/>
        <a:lstStyle/>
        <a:p>
          <a:endParaRPr lang="en-US"/>
        </a:p>
      </dgm:t>
    </dgm:pt>
    <dgm:pt modelId="{0598CE6D-D06A-4876-8AF8-01E3E0E5680E}" type="sibTrans" cxnId="{92136B83-B85D-4DD7-927A-68050A93B7B4}">
      <dgm:prSet/>
      <dgm:spPr/>
      <dgm:t>
        <a:bodyPr/>
        <a:lstStyle/>
        <a:p>
          <a:endParaRPr lang="en-US"/>
        </a:p>
      </dgm:t>
    </dgm:pt>
    <dgm:pt modelId="{CC02D7D0-EEA2-4AEE-8662-01A88FA692D4}">
      <dgm:prSet/>
      <dgm:spPr/>
      <dgm:t>
        <a:bodyPr/>
        <a:lstStyle/>
        <a:p>
          <a:r>
            <a:rPr lang="en-GB" baseline="0"/>
            <a:t>Environmental impact</a:t>
          </a:r>
          <a:endParaRPr lang="en-US"/>
        </a:p>
      </dgm:t>
    </dgm:pt>
    <dgm:pt modelId="{905569CA-9852-4D78-B165-7E4732A997E4}" type="parTrans" cxnId="{0DDB8E2D-7FD2-4801-8FDE-D32647CEAAB7}">
      <dgm:prSet/>
      <dgm:spPr/>
      <dgm:t>
        <a:bodyPr/>
        <a:lstStyle/>
        <a:p>
          <a:endParaRPr lang="en-US"/>
        </a:p>
      </dgm:t>
    </dgm:pt>
    <dgm:pt modelId="{97578277-FF9D-4491-B2CB-8290535197A8}" type="sibTrans" cxnId="{0DDB8E2D-7FD2-4801-8FDE-D32647CEAAB7}">
      <dgm:prSet/>
      <dgm:spPr/>
      <dgm:t>
        <a:bodyPr/>
        <a:lstStyle/>
        <a:p>
          <a:endParaRPr lang="en-US"/>
        </a:p>
      </dgm:t>
    </dgm:pt>
    <dgm:pt modelId="{DF0C65E1-6644-4340-B406-7F5DAEBF49B3}">
      <dgm:prSet/>
      <dgm:spPr/>
      <dgm:t>
        <a:bodyPr/>
        <a:lstStyle/>
        <a:p>
          <a:r>
            <a:rPr lang="en-GB" baseline="0" dirty="0"/>
            <a:t>Effect company reputation</a:t>
          </a:r>
          <a:endParaRPr lang="en-US" dirty="0"/>
        </a:p>
      </dgm:t>
    </dgm:pt>
    <dgm:pt modelId="{4073AD77-FDC3-4AC9-92B0-3964D9A7569F}" type="parTrans" cxnId="{3198482A-F05F-4928-883B-F76E678C5D48}">
      <dgm:prSet/>
      <dgm:spPr/>
      <dgm:t>
        <a:bodyPr/>
        <a:lstStyle/>
        <a:p>
          <a:endParaRPr lang="en-US"/>
        </a:p>
      </dgm:t>
    </dgm:pt>
    <dgm:pt modelId="{113F1432-DAE5-4F4D-9DFB-0964F1C47E4E}" type="sibTrans" cxnId="{3198482A-F05F-4928-883B-F76E678C5D48}">
      <dgm:prSet/>
      <dgm:spPr/>
      <dgm:t>
        <a:bodyPr/>
        <a:lstStyle/>
        <a:p>
          <a:endParaRPr lang="en-US"/>
        </a:p>
      </dgm:t>
    </dgm:pt>
    <dgm:pt modelId="{0B4F5C0B-EE1E-4B54-A5EB-DAE6A33D635A}" type="pres">
      <dgm:prSet presAssocID="{7FA5DA66-167C-422B-B602-6E17FAA93344}" presName="vert0" presStyleCnt="0">
        <dgm:presLayoutVars>
          <dgm:dir/>
          <dgm:animOne val="branch"/>
          <dgm:animLvl val="lvl"/>
        </dgm:presLayoutVars>
      </dgm:prSet>
      <dgm:spPr/>
    </dgm:pt>
    <dgm:pt modelId="{32ADE723-EC36-46DB-9F7E-411E632CF53E}" type="pres">
      <dgm:prSet presAssocID="{ED2C95AE-BD49-4EA2-9B6F-8A735CE96C06}" presName="thickLine" presStyleLbl="alignNode1" presStyleIdx="0" presStyleCnt="5"/>
      <dgm:spPr/>
    </dgm:pt>
    <dgm:pt modelId="{E2259B38-1CD9-4DB6-8435-51190CC5975D}" type="pres">
      <dgm:prSet presAssocID="{ED2C95AE-BD49-4EA2-9B6F-8A735CE96C06}" presName="horz1" presStyleCnt="0"/>
      <dgm:spPr/>
    </dgm:pt>
    <dgm:pt modelId="{E11EC27D-027A-4619-8C81-7CD682B76863}" type="pres">
      <dgm:prSet presAssocID="{ED2C95AE-BD49-4EA2-9B6F-8A735CE96C06}" presName="tx1" presStyleLbl="revTx" presStyleIdx="0" presStyleCnt="5"/>
      <dgm:spPr/>
    </dgm:pt>
    <dgm:pt modelId="{84410D7E-9A9E-45B1-AD8F-676C3AEB2A5E}" type="pres">
      <dgm:prSet presAssocID="{ED2C95AE-BD49-4EA2-9B6F-8A735CE96C06}" presName="vert1" presStyleCnt="0"/>
      <dgm:spPr/>
    </dgm:pt>
    <dgm:pt modelId="{A5AEEEF7-9822-4458-81EB-A6577CB0828B}" type="pres">
      <dgm:prSet presAssocID="{B8CDF554-65A2-4AA1-B190-BADD70E0EA75}" presName="thickLine" presStyleLbl="alignNode1" presStyleIdx="1" presStyleCnt="5"/>
      <dgm:spPr/>
    </dgm:pt>
    <dgm:pt modelId="{8FF3E6B4-099D-4DC6-9DEE-819A69EC0390}" type="pres">
      <dgm:prSet presAssocID="{B8CDF554-65A2-4AA1-B190-BADD70E0EA75}" presName="horz1" presStyleCnt="0"/>
      <dgm:spPr/>
    </dgm:pt>
    <dgm:pt modelId="{184C3FE1-766E-44A4-B5A8-0A2A3A2B34C2}" type="pres">
      <dgm:prSet presAssocID="{B8CDF554-65A2-4AA1-B190-BADD70E0EA75}" presName="tx1" presStyleLbl="revTx" presStyleIdx="1" presStyleCnt="5"/>
      <dgm:spPr/>
    </dgm:pt>
    <dgm:pt modelId="{841D1388-B0B0-4DF1-A876-BE2852129372}" type="pres">
      <dgm:prSet presAssocID="{B8CDF554-65A2-4AA1-B190-BADD70E0EA75}" presName="vert1" presStyleCnt="0"/>
      <dgm:spPr/>
    </dgm:pt>
    <dgm:pt modelId="{CAE24EC6-4A98-4534-A1A8-9D65630DD9DB}" type="pres">
      <dgm:prSet presAssocID="{2889D616-BD1C-45DD-A47F-3A6B69AD12A3}" presName="thickLine" presStyleLbl="alignNode1" presStyleIdx="2" presStyleCnt="5"/>
      <dgm:spPr/>
    </dgm:pt>
    <dgm:pt modelId="{846716D1-0560-42CE-BE6E-56B6ED1CD99C}" type="pres">
      <dgm:prSet presAssocID="{2889D616-BD1C-45DD-A47F-3A6B69AD12A3}" presName="horz1" presStyleCnt="0"/>
      <dgm:spPr/>
    </dgm:pt>
    <dgm:pt modelId="{6EDEED4F-20CD-48C4-BCDC-4C71B2263D04}" type="pres">
      <dgm:prSet presAssocID="{2889D616-BD1C-45DD-A47F-3A6B69AD12A3}" presName="tx1" presStyleLbl="revTx" presStyleIdx="2" presStyleCnt="5"/>
      <dgm:spPr/>
    </dgm:pt>
    <dgm:pt modelId="{D768BD65-CCF9-49CD-B71E-F04AF1623AEE}" type="pres">
      <dgm:prSet presAssocID="{2889D616-BD1C-45DD-A47F-3A6B69AD12A3}" presName="vert1" presStyleCnt="0"/>
      <dgm:spPr/>
    </dgm:pt>
    <dgm:pt modelId="{CE89D829-5F4E-4DD9-ACC2-74DC19E32888}" type="pres">
      <dgm:prSet presAssocID="{CC02D7D0-EEA2-4AEE-8662-01A88FA692D4}" presName="thickLine" presStyleLbl="alignNode1" presStyleIdx="3" presStyleCnt="5"/>
      <dgm:spPr/>
    </dgm:pt>
    <dgm:pt modelId="{9A19A02A-F167-4E20-A79E-312A1C7E66F2}" type="pres">
      <dgm:prSet presAssocID="{CC02D7D0-EEA2-4AEE-8662-01A88FA692D4}" presName="horz1" presStyleCnt="0"/>
      <dgm:spPr/>
    </dgm:pt>
    <dgm:pt modelId="{54C4E937-CB2F-44AA-832F-E1EDCFA8391D}" type="pres">
      <dgm:prSet presAssocID="{CC02D7D0-EEA2-4AEE-8662-01A88FA692D4}" presName="tx1" presStyleLbl="revTx" presStyleIdx="3" presStyleCnt="5"/>
      <dgm:spPr/>
    </dgm:pt>
    <dgm:pt modelId="{EC62813E-620E-4F6D-AC2B-8E2CA21C65A5}" type="pres">
      <dgm:prSet presAssocID="{CC02D7D0-EEA2-4AEE-8662-01A88FA692D4}" presName="vert1" presStyleCnt="0"/>
      <dgm:spPr/>
    </dgm:pt>
    <dgm:pt modelId="{6DC09FF6-4D81-4816-9415-DC1FF993D50E}" type="pres">
      <dgm:prSet presAssocID="{DF0C65E1-6644-4340-B406-7F5DAEBF49B3}" presName="thickLine" presStyleLbl="alignNode1" presStyleIdx="4" presStyleCnt="5"/>
      <dgm:spPr/>
    </dgm:pt>
    <dgm:pt modelId="{3028D542-2144-4863-B3AD-21D29E1C05B6}" type="pres">
      <dgm:prSet presAssocID="{DF0C65E1-6644-4340-B406-7F5DAEBF49B3}" presName="horz1" presStyleCnt="0"/>
      <dgm:spPr/>
    </dgm:pt>
    <dgm:pt modelId="{CB5799CE-FC85-4071-9317-4896C734133A}" type="pres">
      <dgm:prSet presAssocID="{DF0C65E1-6644-4340-B406-7F5DAEBF49B3}" presName="tx1" presStyleLbl="revTx" presStyleIdx="4" presStyleCnt="5"/>
      <dgm:spPr/>
    </dgm:pt>
    <dgm:pt modelId="{EA039D2A-A2F5-4DA9-9F14-9DCC961CCF82}" type="pres">
      <dgm:prSet presAssocID="{DF0C65E1-6644-4340-B406-7F5DAEBF49B3}" presName="vert1" presStyleCnt="0"/>
      <dgm:spPr/>
    </dgm:pt>
  </dgm:ptLst>
  <dgm:cxnLst>
    <dgm:cxn modelId="{24D0170D-673B-487D-B23E-4E4C584EA496}" srcId="{7FA5DA66-167C-422B-B602-6E17FAA93344}" destId="{B8CDF554-65A2-4AA1-B190-BADD70E0EA75}" srcOrd="1" destOrd="0" parTransId="{D899F79F-14F8-45A2-BCE7-CFFD076DD5E6}" sibTransId="{D6819C27-AD25-478A-BD71-BE7A9BE88CCE}"/>
    <dgm:cxn modelId="{3198482A-F05F-4928-883B-F76E678C5D48}" srcId="{7FA5DA66-167C-422B-B602-6E17FAA93344}" destId="{DF0C65E1-6644-4340-B406-7F5DAEBF49B3}" srcOrd="4" destOrd="0" parTransId="{4073AD77-FDC3-4AC9-92B0-3964D9A7569F}" sibTransId="{113F1432-DAE5-4F4D-9DFB-0964F1C47E4E}"/>
    <dgm:cxn modelId="{0DDB8E2D-7FD2-4801-8FDE-D32647CEAAB7}" srcId="{7FA5DA66-167C-422B-B602-6E17FAA93344}" destId="{CC02D7D0-EEA2-4AEE-8662-01A88FA692D4}" srcOrd="3" destOrd="0" parTransId="{905569CA-9852-4D78-B165-7E4732A997E4}" sibTransId="{97578277-FF9D-4491-B2CB-8290535197A8}"/>
    <dgm:cxn modelId="{4807C730-8650-4467-816A-49604B745299}" type="presOf" srcId="{B8CDF554-65A2-4AA1-B190-BADD70E0EA75}" destId="{184C3FE1-766E-44A4-B5A8-0A2A3A2B34C2}" srcOrd="0" destOrd="0" presId="urn:microsoft.com/office/officeart/2008/layout/LinedList"/>
    <dgm:cxn modelId="{46C72A53-DD7F-475A-8FB2-0CF279E75E9B}" type="presOf" srcId="{7FA5DA66-167C-422B-B602-6E17FAA93344}" destId="{0B4F5C0B-EE1E-4B54-A5EB-DAE6A33D635A}" srcOrd="0" destOrd="0" presId="urn:microsoft.com/office/officeart/2008/layout/LinedList"/>
    <dgm:cxn modelId="{90F37F57-DA2B-4DE6-8955-A97715D0E232}" type="presOf" srcId="{2889D616-BD1C-45DD-A47F-3A6B69AD12A3}" destId="{6EDEED4F-20CD-48C4-BCDC-4C71B2263D04}" srcOrd="0" destOrd="0" presId="urn:microsoft.com/office/officeart/2008/layout/LinedList"/>
    <dgm:cxn modelId="{92136B83-B85D-4DD7-927A-68050A93B7B4}" srcId="{7FA5DA66-167C-422B-B602-6E17FAA93344}" destId="{2889D616-BD1C-45DD-A47F-3A6B69AD12A3}" srcOrd="2" destOrd="0" parTransId="{D26A450A-0185-46AF-A04A-453738BC6B3A}" sibTransId="{0598CE6D-D06A-4876-8AF8-01E3E0E5680E}"/>
    <dgm:cxn modelId="{2BBEFB83-4BE0-44C3-A3FA-C9AB6E320AA0}" srcId="{7FA5DA66-167C-422B-B602-6E17FAA93344}" destId="{ED2C95AE-BD49-4EA2-9B6F-8A735CE96C06}" srcOrd="0" destOrd="0" parTransId="{FFB94553-6F2C-4243-A2A4-7E8B101873F9}" sibTransId="{893F6630-3153-476B-9CD2-B844E6B69BB8}"/>
    <dgm:cxn modelId="{156A3F8A-BDEC-4868-9CB0-5AB733D7FF4F}" type="presOf" srcId="{CC02D7D0-EEA2-4AEE-8662-01A88FA692D4}" destId="{54C4E937-CB2F-44AA-832F-E1EDCFA8391D}" srcOrd="0" destOrd="0" presId="urn:microsoft.com/office/officeart/2008/layout/LinedList"/>
    <dgm:cxn modelId="{088177F3-F96A-40F9-AEF0-6241AFCCDB83}" type="presOf" srcId="{ED2C95AE-BD49-4EA2-9B6F-8A735CE96C06}" destId="{E11EC27D-027A-4619-8C81-7CD682B76863}" srcOrd="0" destOrd="0" presId="urn:microsoft.com/office/officeart/2008/layout/LinedList"/>
    <dgm:cxn modelId="{44E07BFC-7A92-4A74-B236-630CD65DD3DF}" type="presOf" srcId="{DF0C65E1-6644-4340-B406-7F5DAEBF49B3}" destId="{CB5799CE-FC85-4071-9317-4896C734133A}" srcOrd="0" destOrd="0" presId="urn:microsoft.com/office/officeart/2008/layout/LinedList"/>
    <dgm:cxn modelId="{BA743971-C30F-43C8-B62E-920E0C60C0DC}" type="presParOf" srcId="{0B4F5C0B-EE1E-4B54-A5EB-DAE6A33D635A}" destId="{32ADE723-EC36-46DB-9F7E-411E632CF53E}" srcOrd="0" destOrd="0" presId="urn:microsoft.com/office/officeart/2008/layout/LinedList"/>
    <dgm:cxn modelId="{51E195AB-5850-4ADD-8171-B6A3672DC947}" type="presParOf" srcId="{0B4F5C0B-EE1E-4B54-A5EB-DAE6A33D635A}" destId="{E2259B38-1CD9-4DB6-8435-51190CC5975D}" srcOrd="1" destOrd="0" presId="urn:microsoft.com/office/officeart/2008/layout/LinedList"/>
    <dgm:cxn modelId="{26FD369C-B326-451E-87B9-9F7BD274935B}" type="presParOf" srcId="{E2259B38-1CD9-4DB6-8435-51190CC5975D}" destId="{E11EC27D-027A-4619-8C81-7CD682B76863}" srcOrd="0" destOrd="0" presId="urn:microsoft.com/office/officeart/2008/layout/LinedList"/>
    <dgm:cxn modelId="{6B2E6D08-0BED-417F-81B1-74486B96B83A}" type="presParOf" srcId="{E2259B38-1CD9-4DB6-8435-51190CC5975D}" destId="{84410D7E-9A9E-45B1-AD8F-676C3AEB2A5E}" srcOrd="1" destOrd="0" presId="urn:microsoft.com/office/officeart/2008/layout/LinedList"/>
    <dgm:cxn modelId="{F3374584-B0E7-4578-AB31-671885CACE47}" type="presParOf" srcId="{0B4F5C0B-EE1E-4B54-A5EB-DAE6A33D635A}" destId="{A5AEEEF7-9822-4458-81EB-A6577CB0828B}" srcOrd="2" destOrd="0" presId="urn:microsoft.com/office/officeart/2008/layout/LinedList"/>
    <dgm:cxn modelId="{537D52ED-B533-4D44-9FA7-E5FD289E5827}" type="presParOf" srcId="{0B4F5C0B-EE1E-4B54-A5EB-DAE6A33D635A}" destId="{8FF3E6B4-099D-4DC6-9DEE-819A69EC0390}" srcOrd="3" destOrd="0" presId="urn:microsoft.com/office/officeart/2008/layout/LinedList"/>
    <dgm:cxn modelId="{ACAFA7EC-D786-4636-BB5C-BC8014F9F09C}" type="presParOf" srcId="{8FF3E6B4-099D-4DC6-9DEE-819A69EC0390}" destId="{184C3FE1-766E-44A4-B5A8-0A2A3A2B34C2}" srcOrd="0" destOrd="0" presId="urn:microsoft.com/office/officeart/2008/layout/LinedList"/>
    <dgm:cxn modelId="{3D508BFD-5D40-412F-B7B5-7A41B2D5AA1A}" type="presParOf" srcId="{8FF3E6B4-099D-4DC6-9DEE-819A69EC0390}" destId="{841D1388-B0B0-4DF1-A876-BE2852129372}" srcOrd="1" destOrd="0" presId="urn:microsoft.com/office/officeart/2008/layout/LinedList"/>
    <dgm:cxn modelId="{18D544E5-BF7B-42BE-833C-92F2E614562F}" type="presParOf" srcId="{0B4F5C0B-EE1E-4B54-A5EB-DAE6A33D635A}" destId="{CAE24EC6-4A98-4534-A1A8-9D65630DD9DB}" srcOrd="4" destOrd="0" presId="urn:microsoft.com/office/officeart/2008/layout/LinedList"/>
    <dgm:cxn modelId="{E353DA9A-221F-4A07-B821-68B4B32D5053}" type="presParOf" srcId="{0B4F5C0B-EE1E-4B54-A5EB-DAE6A33D635A}" destId="{846716D1-0560-42CE-BE6E-56B6ED1CD99C}" srcOrd="5" destOrd="0" presId="urn:microsoft.com/office/officeart/2008/layout/LinedList"/>
    <dgm:cxn modelId="{6A01BD4A-B605-49C3-B28B-D106433B84C2}" type="presParOf" srcId="{846716D1-0560-42CE-BE6E-56B6ED1CD99C}" destId="{6EDEED4F-20CD-48C4-BCDC-4C71B2263D04}" srcOrd="0" destOrd="0" presId="urn:microsoft.com/office/officeart/2008/layout/LinedList"/>
    <dgm:cxn modelId="{95A4E1E0-27BF-4C94-A08D-F81A0DEAF708}" type="presParOf" srcId="{846716D1-0560-42CE-BE6E-56B6ED1CD99C}" destId="{D768BD65-CCF9-49CD-B71E-F04AF1623AEE}" srcOrd="1" destOrd="0" presId="urn:microsoft.com/office/officeart/2008/layout/LinedList"/>
    <dgm:cxn modelId="{E425ACD5-EBB0-45B9-8283-C0009DA44097}" type="presParOf" srcId="{0B4F5C0B-EE1E-4B54-A5EB-DAE6A33D635A}" destId="{CE89D829-5F4E-4DD9-ACC2-74DC19E32888}" srcOrd="6" destOrd="0" presId="urn:microsoft.com/office/officeart/2008/layout/LinedList"/>
    <dgm:cxn modelId="{0164C804-2DD1-4690-964D-A654E246F305}" type="presParOf" srcId="{0B4F5C0B-EE1E-4B54-A5EB-DAE6A33D635A}" destId="{9A19A02A-F167-4E20-A79E-312A1C7E66F2}" srcOrd="7" destOrd="0" presId="urn:microsoft.com/office/officeart/2008/layout/LinedList"/>
    <dgm:cxn modelId="{83710F0F-8228-4719-846D-A33A90164192}" type="presParOf" srcId="{9A19A02A-F167-4E20-A79E-312A1C7E66F2}" destId="{54C4E937-CB2F-44AA-832F-E1EDCFA8391D}" srcOrd="0" destOrd="0" presId="urn:microsoft.com/office/officeart/2008/layout/LinedList"/>
    <dgm:cxn modelId="{788D51A4-D30D-49CD-A369-908508B178FA}" type="presParOf" srcId="{9A19A02A-F167-4E20-A79E-312A1C7E66F2}" destId="{EC62813E-620E-4F6D-AC2B-8E2CA21C65A5}" srcOrd="1" destOrd="0" presId="urn:microsoft.com/office/officeart/2008/layout/LinedList"/>
    <dgm:cxn modelId="{99554DF0-FAF4-4754-B7A1-3BA04092192A}" type="presParOf" srcId="{0B4F5C0B-EE1E-4B54-A5EB-DAE6A33D635A}" destId="{6DC09FF6-4D81-4816-9415-DC1FF993D50E}" srcOrd="8" destOrd="0" presId="urn:microsoft.com/office/officeart/2008/layout/LinedList"/>
    <dgm:cxn modelId="{EB815B9F-7F6A-45AA-9F85-73B69A99E381}" type="presParOf" srcId="{0B4F5C0B-EE1E-4B54-A5EB-DAE6A33D635A}" destId="{3028D542-2144-4863-B3AD-21D29E1C05B6}" srcOrd="9" destOrd="0" presId="urn:microsoft.com/office/officeart/2008/layout/LinedList"/>
    <dgm:cxn modelId="{2D580179-499A-4F3D-9D83-53B036A4129B}" type="presParOf" srcId="{3028D542-2144-4863-B3AD-21D29E1C05B6}" destId="{CB5799CE-FC85-4071-9317-4896C734133A}" srcOrd="0" destOrd="0" presId="urn:microsoft.com/office/officeart/2008/layout/LinedList"/>
    <dgm:cxn modelId="{75F46AFC-F2D5-418A-ACE5-EB6ECBC9ACC4}" type="presParOf" srcId="{3028D542-2144-4863-B3AD-21D29E1C05B6}" destId="{EA039D2A-A2F5-4DA9-9F14-9DCC961CCF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5C610-838B-4C64-8004-52C4D6F55CAD}"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8B2715B2-255D-4A10-B723-4B71372178EF}">
      <dgm:prSet/>
      <dgm:spPr/>
      <dgm:t>
        <a:bodyPr/>
        <a:lstStyle/>
        <a:p>
          <a:r>
            <a:rPr lang="en-GB" baseline="0"/>
            <a:t>a saline monitor has been placed within the inlet of the STW to detect salinity. </a:t>
          </a:r>
          <a:endParaRPr lang="en-US"/>
        </a:p>
      </dgm:t>
    </dgm:pt>
    <dgm:pt modelId="{2B30D427-0687-43AC-AAB6-C7FE72D70D8E}" type="parTrans" cxnId="{3ECD9781-7755-401C-8151-D7566868DE2E}">
      <dgm:prSet/>
      <dgm:spPr/>
      <dgm:t>
        <a:bodyPr/>
        <a:lstStyle/>
        <a:p>
          <a:endParaRPr lang="en-US"/>
        </a:p>
      </dgm:t>
    </dgm:pt>
    <dgm:pt modelId="{DC41D0C4-C5E0-44E5-A85D-1B7A985DCB08}" type="sibTrans" cxnId="{3ECD9781-7755-401C-8151-D7566868DE2E}">
      <dgm:prSet/>
      <dgm:spPr/>
      <dgm:t>
        <a:bodyPr/>
        <a:lstStyle/>
        <a:p>
          <a:endParaRPr lang="en-US"/>
        </a:p>
      </dgm:t>
    </dgm:pt>
    <dgm:pt modelId="{42B4DDCE-543E-402B-B7A3-ACD1C9896A02}">
      <dgm:prSet/>
      <dgm:spPr/>
      <dgm:t>
        <a:bodyPr/>
        <a:lstStyle/>
        <a:p>
          <a:r>
            <a:rPr lang="en-GB" baseline="0"/>
            <a:t>If saline levels entering the system are above 4000m/s per litre, then the treatment process is bypassed to protect the biological process. </a:t>
          </a:r>
          <a:endParaRPr lang="en-US"/>
        </a:p>
      </dgm:t>
    </dgm:pt>
    <dgm:pt modelId="{A43E2D54-0477-41F7-9714-231D15342C71}" type="parTrans" cxnId="{419500D9-99D4-4599-B048-429DC8A9E77C}">
      <dgm:prSet/>
      <dgm:spPr/>
      <dgm:t>
        <a:bodyPr/>
        <a:lstStyle/>
        <a:p>
          <a:endParaRPr lang="en-US"/>
        </a:p>
      </dgm:t>
    </dgm:pt>
    <dgm:pt modelId="{8E988899-9128-4A1D-B066-3774CA029553}" type="sibTrans" cxnId="{419500D9-99D4-4599-B048-429DC8A9E77C}">
      <dgm:prSet/>
      <dgm:spPr/>
      <dgm:t>
        <a:bodyPr/>
        <a:lstStyle/>
        <a:p>
          <a:endParaRPr lang="en-US"/>
        </a:p>
      </dgm:t>
    </dgm:pt>
    <dgm:pt modelId="{8CAE4814-3550-406F-A461-5480CCA46FD6}">
      <dgm:prSet/>
      <dgm:spPr/>
      <dgm:t>
        <a:bodyPr/>
        <a:lstStyle/>
        <a:p>
          <a:r>
            <a:rPr lang="en-GB" baseline="0"/>
            <a:t>With the process being bypassed, flows are sent to the storm tanks which once full, flows are sent to the river therefore there are implications of being under breach of consent.</a:t>
          </a:r>
          <a:endParaRPr lang="en-US"/>
        </a:p>
      </dgm:t>
    </dgm:pt>
    <dgm:pt modelId="{C0F4ADAD-1F21-4A59-8A43-C5756F39233E}" type="parTrans" cxnId="{F393720B-FEC7-4805-A3A1-DAAEEDF12D8E}">
      <dgm:prSet/>
      <dgm:spPr/>
      <dgm:t>
        <a:bodyPr/>
        <a:lstStyle/>
        <a:p>
          <a:endParaRPr lang="en-US"/>
        </a:p>
      </dgm:t>
    </dgm:pt>
    <dgm:pt modelId="{369FBF23-E528-410B-A3C2-03EFA1A247B4}" type="sibTrans" cxnId="{F393720B-FEC7-4805-A3A1-DAAEEDF12D8E}">
      <dgm:prSet/>
      <dgm:spPr/>
      <dgm:t>
        <a:bodyPr/>
        <a:lstStyle/>
        <a:p>
          <a:endParaRPr lang="en-US"/>
        </a:p>
      </dgm:t>
    </dgm:pt>
    <dgm:pt modelId="{A5CBBA12-9894-4F8F-9827-463C21B0B519}">
      <dgm:prSet/>
      <dgm:spPr/>
      <dgm:t>
        <a:bodyPr/>
        <a:lstStyle/>
        <a:p>
          <a:r>
            <a:rPr lang="en-GB" baseline="0"/>
            <a:t>The saline water is possibly entering the network through non-return valves at times of high water at tidal locations. Extensive investigations need to be carried out to confirm what failure is allowing saline water to enter the system. </a:t>
          </a:r>
          <a:endParaRPr lang="en-US"/>
        </a:p>
      </dgm:t>
    </dgm:pt>
    <dgm:pt modelId="{9C96B734-5560-42E6-A0EC-D299A5FBC18D}" type="parTrans" cxnId="{551FA057-1686-44E0-8989-294527C161DF}">
      <dgm:prSet/>
      <dgm:spPr/>
      <dgm:t>
        <a:bodyPr/>
        <a:lstStyle/>
        <a:p>
          <a:endParaRPr lang="en-US"/>
        </a:p>
      </dgm:t>
    </dgm:pt>
    <dgm:pt modelId="{3B897B96-E8B5-4CF4-822D-C3562C5551F5}" type="sibTrans" cxnId="{551FA057-1686-44E0-8989-294527C161DF}">
      <dgm:prSet/>
      <dgm:spPr/>
      <dgm:t>
        <a:bodyPr/>
        <a:lstStyle/>
        <a:p>
          <a:endParaRPr lang="en-US"/>
        </a:p>
      </dgm:t>
    </dgm:pt>
    <dgm:pt modelId="{41A4AD9F-BF38-4E75-BBC2-8061238E366B}" type="pres">
      <dgm:prSet presAssocID="{1FE5C610-838B-4C64-8004-52C4D6F55CAD}" presName="diagram" presStyleCnt="0">
        <dgm:presLayoutVars>
          <dgm:dir/>
          <dgm:resizeHandles val="exact"/>
        </dgm:presLayoutVars>
      </dgm:prSet>
      <dgm:spPr/>
    </dgm:pt>
    <dgm:pt modelId="{A526A3F7-E592-4089-8F2C-EE412751E8CE}" type="pres">
      <dgm:prSet presAssocID="{8B2715B2-255D-4A10-B723-4B71372178EF}" presName="node" presStyleLbl="node1" presStyleIdx="0" presStyleCnt="4">
        <dgm:presLayoutVars>
          <dgm:bulletEnabled val="1"/>
        </dgm:presLayoutVars>
      </dgm:prSet>
      <dgm:spPr/>
    </dgm:pt>
    <dgm:pt modelId="{99114725-0CA0-4E09-B6BC-3039B157F202}" type="pres">
      <dgm:prSet presAssocID="{DC41D0C4-C5E0-44E5-A85D-1B7A985DCB08}" presName="sibTrans" presStyleCnt="0"/>
      <dgm:spPr/>
    </dgm:pt>
    <dgm:pt modelId="{7EFF9FFC-391C-4978-A0B5-876849F0ABAA}" type="pres">
      <dgm:prSet presAssocID="{42B4DDCE-543E-402B-B7A3-ACD1C9896A02}" presName="node" presStyleLbl="node1" presStyleIdx="1" presStyleCnt="4">
        <dgm:presLayoutVars>
          <dgm:bulletEnabled val="1"/>
        </dgm:presLayoutVars>
      </dgm:prSet>
      <dgm:spPr/>
    </dgm:pt>
    <dgm:pt modelId="{3E11AC46-F6A4-4F4B-85BD-DB533214FD52}" type="pres">
      <dgm:prSet presAssocID="{8E988899-9128-4A1D-B066-3774CA029553}" presName="sibTrans" presStyleCnt="0"/>
      <dgm:spPr/>
    </dgm:pt>
    <dgm:pt modelId="{A289483E-F529-467B-ADC6-2F2162141FC5}" type="pres">
      <dgm:prSet presAssocID="{8CAE4814-3550-406F-A461-5480CCA46FD6}" presName="node" presStyleLbl="node1" presStyleIdx="2" presStyleCnt="4">
        <dgm:presLayoutVars>
          <dgm:bulletEnabled val="1"/>
        </dgm:presLayoutVars>
      </dgm:prSet>
      <dgm:spPr/>
    </dgm:pt>
    <dgm:pt modelId="{43D7E3B4-3E73-438D-AA7D-6F4F0BBB52A5}" type="pres">
      <dgm:prSet presAssocID="{369FBF23-E528-410B-A3C2-03EFA1A247B4}" presName="sibTrans" presStyleCnt="0"/>
      <dgm:spPr/>
    </dgm:pt>
    <dgm:pt modelId="{789AC588-55A7-4DA9-A659-CA9F062184B5}" type="pres">
      <dgm:prSet presAssocID="{A5CBBA12-9894-4F8F-9827-463C21B0B519}" presName="node" presStyleLbl="node1" presStyleIdx="3" presStyleCnt="4">
        <dgm:presLayoutVars>
          <dgm:bulletEnabled val="1"/>
        </dgm:presLayoutVars>
      </dgm:prSet>
      <dgm:spPr/>
    </dgm:pt>
  </dgm:ptLst>
  <dgm:cxnLst>
    <dgm:cxn modelId="{0D6E0F04-2D88-4FC7-9BBA-806E9DF2E868}" type="presOf" srcId="{8CAE4814-3550-406F-A461-5480CCA46FD6}" destId="{A289483E-F529-467B-ADC6-2F2162141FC5}" srcOrd="0" destOrd="0" presId="urn:microsoft.com/office/officeart/2005/8/layout/default"/>
    <dgm:cxn modelId="{BA493F0A-5034-4B5B-942C-48AD91F5F5A9}" type="presOf" srcId="{42B4DDCE-543E-402B-B7A3-ACD1C9896A02}" destId="{7EFF9FFC-391C-4978-A0B5-876849F0ABAA}" srcOrd="0" destOrd="0" presId="urn:microsoft.com/office/officeart/2005/8/layout/default"/>
    <dgm:cxn modelId="{F393720B-FEC7-4805-A3A1-DAAEEDF12D8E}" srcId="{1FE5C610-838B-4C64-8004-52C4D6F55CAD}" destId="{8CAE4814-3550-406F-A461-5480CCA46FD6}" srcOrd="2" destOrd="0" parTransId="{C0F4ADAD-1F21-4A59-8A43-C5756F39233E}" sibTransId="{369FBF23-E528-410B-A3C2-03EFA1A247B4}"/>
    <dgm:cxn modelId="{EEF43D4F-6209-46A1-BADA-15FC00D324DA}" type="presOf" srcId="{A5CBBA12-9894-4F8F-9827-463C21B0B519}" destId="{789AC588-55A7-4DA9-A659-CA9F062184B5}" srcOrd="0" destOrd="0" presId="urn:microsoft.com/office/officeart/2005/8/layout/default"/>
    <dgm:cxn modelId="{551FA057-1686-44E0-8989-294527C161DF}" srcId="{1FE5C610-838B-4C64-8004-52C4D6F55CAD}" destId="{A5CBBA12-9894-4F8F-9827-463C21B0B519}" srcOrd="3" destOrd="0" parTransId="{9C96B734-5560-42E6-A0EC-D299A5FBC18D}" sibTransId="{3B897B96-E8B5-4CF4-822D-C3562C5551F5}"/>
    <dgm:cxn modelId="{3ECD9781-7755-401C-8151-D7566868DE2E}" srcId="{1FE5C610-838B-4C64-8004-52C4D6F55CAD}" destId="{8B2715B2-255D-4A10-B723-4B71372178EF}" srcOrd="0" destOrd="0" parTransId="{2B30D427-0687-43AC-AAB6-C7FE72D70D8E}" sibTransId="{DC41D0C4-C5E0-44E5-A85D-1B7A985DCB08}"/>
    <dgm:cxn modelId="{6CD11096-FE87-4A2B-B8DB-D6A5A1830948}" type="presOf" srcId="{1FE5C610-838B-4C64-8004-52C4D6F55CAD}" destId="{41A4AD9F-BF38-4E75-BBC2-8061238E366B}" srcOrd="0" destOrd="0" presId="urn:microsoft.com/office/officeart/2005/8/layout/default"/>
    <dgm:cxn modelId="{419500D9-99D4-4599-B048-429DC8A9E77C}" srcId="{1FE5C610-838B-4C64-8004-52C4D6F55CAD}" destId="{42B4DDCE-543E-402B-B7A3-ACD1C9896A02}" srcOrd="1" destOrd="0" parTransId="{A43E2D54-0477-41F7-9714-231D15342C71}" sibTransId="{8E988899-9128-4A1D-B066-3774CA029553}"/>
    <dgm:cxn modelId="{D538DBF6-516A-426F-87F6-403D8AF78C1D}" type="presOf" srcId="{8B2715B2-255D-4A10-B723-4B71372178EF}" destId="{A526A3F7-E592-4089-8F2C-EE412751E8CE}" srcOrd="0" destOrd="0" presId="urn:microsoft.com/office/officeart/2005/8/layout/default"/>
    <dgm:cxn modelId="{0D4107E5-1610-425A-AB83-09A3E01C87DE}" type="presParOf" srcId="{41A4AD9F-BF38-4E75-BBC2-8061238E366B}" destId="{A526A3F7-E592-4089-8F2C-EE412751E8CE}" srcOrd="0" destOrd="0" presId="urn:microsoft.com/office/officeart/2005/8/layout/default"/>
    <dgm:cxn modelId="{F8834D53-2E57-4830-95A0-56115F4E4A45}" type="presParOf" srcId="{41A4AD9F-BF38-4E75-BBC2-8061238E366B}" destId="{99114725-0CA0-4E09-B6BC-3039B157F202}" srcOrd="1" destOrd="0" presId="urn:microsoft.com/office/officeart/2005/8/layout/default"/>
    <dgm:cxn modelId="{546DFF71-99B2-43A0-BE2A-6FC2164891E1}" type="presParOf" srcId="{41A4AD9F-BF38-4E75-BBC2-8061238E366B}" destId="{7EFF9FFC-391C-4978-A0B5-876849F0ABAA}" srcOrd="2" destOrd="0" presId="urn:microsoft.com/office/officeart/2005/8/layout/default"/>
    <dgm:cxn modelId="{C6E2517A-5759-4DD8-9FD4-F0B8C55F2223}" type="presParOf" srcId="{41A4AD9F-BF38-4E75-BBC2-8061238E366B}" destId="{3E11AC46-F6A4-4F4B-85BD-DB533214FD52}" srcOrd="3" destOrd="0" presId="urn:microsoft.com/office/officeart/2005/8/layout/default"/>
    <dgm:cxn modelId="{B93A5709-0EFF-4302-A94F-45448F278DB0}" type="presParOf" srcId="{41A4AD9F-BF38-4E75-BBC2-8061238E366B}" destId="{A289483E-F529-467B-ADC6-2F2162141FC5}" srcOrd="4" destOrd="0" presId="urn:microsoft.com/office/officeart/2005/8/layout/default"/>
    <dgm:cxn modelId="{3C293437-812A-4D6A-8D54-E6E4EBCA3E00}" type="presParOf" srcId="{41A4AD9F-BF38-4E75-BBC2-8061238E366B}" destId="{43D7E3B4-3E73-438D-AA7D-6F4F0BBB52A5}" srcOrd="5" destOrd="0" presId="urn:microsoft.com/office/officeart/2005/8/layout/default"/>
    <dgm:cxn modelId="{0AD5D077-55A3-42D8-B780-F99BAEF349FC}" type="presParOf" srcId="{41A4AD9F-BF38-4E75-BBC2-8061238E366B}" destId="{789AC588-55A7-4DA9-A659-CA9F062184B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DE723-EC36-46DB-9F7E-411E632CF53E}">
      <dsp:nvSpPr>
        <dsp:cNvPr id="0" name=""/>
        <dsp:cNvSpPr/>
      </dsp:nvSpPr>
      <dsp:spPr>
        <a:xfrm>
          <a:off x="0" y="417"/>
          <a:ext cx="51054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1EC27D-027A-4619-8C81-7CD682B76863}">
      <dsp:nvSpPr>
        <dsp:cNvPr id="0" name=""/>
        <dsp:cNvSpPr/>
      </dsp:nvSpPr>
      <dsp:spPr>
        <a:xfrm>
          <a:off x="0" y="417"/>
          <a:ext cx="5105400" cy="68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Treatment process unable to cope</a:t>
          </a:r>
          <a:endParaRPr lang="en-US" sz="2800" kern="1200"/>
        </a:p>
      </dsp:txBody>
      <dsp:txXfrm>
        <a:off x="0" y="417"/>
        <a:ext cx="5105400" cy="684680"/>
      </dsp:txXfrm>
    </dsp:sp>
    <dsp:sp modelId="{A5AEEEF7-9822-4458-81EB-A6577CB0828B}">
      <dsp:nvSpPr>
        <dsp:cNvPr id="0" name=""/>
        <dsp:cNvSpPr/>
      </dsp:nvSpPr>
      <dsp:spPr>
        <a:xfrm>
          <a:off x="0" y="685098"/>
          <a:ext cx="5105400" cy="0"/>
        </a:xfrm>
        <a:prstGeom prst="line">
          <a:avLst/>
        </a:prstGeom>
        <a:solidFill>
          <a:schemeClr val="accent2">
            <a:hueOff val="-1093548"/>
            <a:satOff val="-2105"/>
            <a:lumOff val="147"/>
            <a:alphaOff val="0"/>
          </a:schemeClr>
        </a:solidFill>
        <a:ln w="15875" cap="flat" cmpd="sng" algn="ctr">
          <a:solidFill>
            <a:schemeClr val="accent2">
              <a:hueOff val="-1093548"/>
              <a:satOff val="-2105"/>
              <a:lumOff val="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4C3FE1-766E-44A4-B5A8-0A2A3A2B34C2}">
      <dsp:nvSpPr>
        <dsp:cNvPr id="0" name=""/>
        <dsp:cNvSpPr/>
      </dsp:nvSpPr>
      <dsp:spPr>
        <a:xfrm>
          <a:off x="0" y="685098"/>
          <a:ext cx="5105400" cy="68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Breach of given consent </a:t>
          </a:r>
          <a:endParaRPr lang="en-US" sz="2800" kern="1200"/>
        </a:p>
      </dsp:txBody>
      <dsp:txXfrm>
        <a:off x="0" y="685098"/>
        <a:ext cx="5105400" cy="684680"/>
      </dsp:txXfrm>
    </dsp:sp>
    <dsp:sp modelId="{CAE24EC6-4A98-4534-A1A8-9D65630DD9DB}">
      <dsp:nvSpPr>
        <dsp:cNvPr id="0" name=""/>
        <dsp:cNvSpPr/>
      </dsp:nvSpPr>
      <dsp:spPr>
        <a:xfrm>
          <a:off x="0" y="1369778"/>
          <a:ext cx="5105400" cy="0"/>
        </a:xfrm>
        <a:prstGeom prst="line">
          <a:avLst/>
        </a:prstGeom>
        <a:solidFill>
          <a:schemeClr val="accent2">
            <a:hueOff val="-2187096"/>
            <a:satOff val="-4210"/>
            <a:lumOff val="294"/>
            <a:alphaOff val="0"/>
          </a:schemeClr>
        </a:solidFill>
        <a:ln w="15875" cap="flat" cmpd="sng" algn="ctr">
          <a:solidFill>
            <a:schemeClr val="accent2">
              <a:hueOff val="-2187096"/>
              <a:satOff val="-4210"/>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DEED4F-20CD-48C4-BCDC-4C71B2263D04}">
      <dsp:nvSpPr>
        <dsp:cNvPr id="0" name=""/>
        <dsp:cNvSpPr/>
      </dsp:nvSpPr>
      <dsp:spPr>
        <a:xfrm>
          <a:off x="0" y="1369778"/>
          <a:ext cx="5105400" cy="68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dirty="0"/>
            <a:t>Face prosecution </a:t>
          </a:r>
          <a:endParaRPr lang="en-US" sz="2800" kern="1200" dirty="0"/>
        </a:p>
      </dsp:txBody>
      <dsp:txXfrm>
        <a:off x="0" y="1369778"/>
        <a:ext cx="5105400" cy="684680"/>
      </dsp:txXfrm>
    </dsp:sp>
    <dsp:sp modelId="{CE89D829-5F4E-4DD9-ACC2-74DC19E32888}">
      <dsp:nvSpPr>
        <dsp:cNvPr id="0" name=""/>
        <dsp:cNvSpPr/>
      </dsp:nvSpPr>
      <dsp:spPr>
        <a:xfrm>
          <a:off x="0" y="2054458"/>
          <a:ext cx="5105400" cy="0"/>
        </a:xfrm>
        <a:prstGeom prst="line">
          <a:avLst/>
        </a:prstGeom>
        <a:solidFill>
          <a:schemeClr val="accent2">
            <a:hueOff val="-3280644"/>
            <a:satOff val="-6315"/>
            <a:lumOff val="441"/>
            <a:alphaOff val="0"/>
          </a:schemeClr>
        </a:solidFill>
        <a:ln w="15875" cap="flat" cmpd="sng" algn="ctr">
          <a:solidFill>
            <a:schemeClr val="accent2">
              <a:hueOff val="-3280644"/>
              <a:satOff val="-6315"/>
              <a:lumOff val="4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4E937-CB2F-44AA-832F-E1EDCFA8391D}">
      <dsp:nvSpPr>
        <dsp:cNvPr id="0" name=""/>
        <dsp:cNvSpPr/>
      </dsp:nvSpPr>
      <dsp:spPr>
        <a:xfrm>
          <a:off x="0" y="2054458"/>
          <a:ext cx="5105400" cy="68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Environmental impact</a:t>
          </a:r>
          <a:endParaRPr lang="en-US" sz="2800" kern="1200"/>
        </a:p>
      </dsp:txBody>
      <dsp:txXfrm>
        <a:off x="0" y="2054458"/>
        <a:ext cx="5105400" cy="684680"/>
      </dsp:txXfrm>
    </dsp:sp>
    <dsp:sp modelId="{6DC09FF6-4D81-4816-9415-DC1FF993D50E}">
      <dsp:nvSpPr>
        <dsp:cNvPr id="0" name=""/>
        <dsp:cNvSpPr/>
      </dsp:nvSpPr>
      <dsp:spPr>
        <a:xfrm>
          <a:off x="0" y="2739138"/>
          <a:ext cx="5105400" cy="0"/>
        </a:xfrm>
        <a:prstGeom prst="line">
          <a:avLst/>
        </a:prstGeom>
        <a:solidFill>
          <a:schemeClr val="accent2">
            <a:hueOff val="-4374192"/>
            <a:satOff val="-8420"/>
            <a:lumOff val="588"/>
            <a:alphaOff val="0"/>
          </a:schemeClr>
        </a:solidFill>
        <a:ln w="15875" cap="flat" cmpd="sng" algn="ctr">
          <a:solidFill>
            <a:schemeClr val="accent2">
              <a:hueOff val="-4374192"/>
              <a:satOff val="-8420"/>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5799CE-FC85-4071-9317-4896C734133A}">
      <dsp:nvSpPr>
        <dsp:cNvPr id="0" name=""/>
        <dsp:cNvSpPr/>
      </dsp:nvSpPr>
      <dsp:spPr>
        <a:xfrm>
          <a:off x="0" y="2739138"/>
          <a:ext cx="5105400" cy="68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dirty="0"/>
            <a:t>Effect company reputation</a:t>
          </a:r>
          <a:endParaRPr lang="en-US" sz="2800" kern="1200" dirty="0"/>
        </a:p>
      </dsp:txBody>
      <dsp:txXfrm>
        <a:off x="0" y="2739138"/>
        <a:ext cx="5105400" cy="684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6A3F7-E592-4089-8F2C-EE412751E8CE}">
      <dsp:nvSpPr>
        <dsp:cNvPr id="0" name=""/>
        <dsp:cNvSpPr/>
      </dsp:nvSpPr>
      <dsp:spPr>
        <a:xfrm>
          <a:off x="815" y="235303"/>
          <a:ext cx="3181782" cy="1909069"/>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a saline monitor has been placed within the inlet of the STW to detect salinity. </a:t>
          </a:r>
          <a:endParaRPr lang="en-US" sz="1700" kern="1200"/>
        </a:p>
      </dsp:txBody>
      <dsp:txXfrm>
        <a:off x="815" y="235303"/>
        <a:ext cx="3181782" cy="1909069"/>
      </dsp:txXfrm>
    </dsp:sp>
    <dsp:sp modelId="{7EFF9FFC-391C-4978-A0B5-876849F0ABAA}">
      <dsp:nvSpPr>
        <dsp:cNvPr id="0" name=""/>
        <dsp:cNvSpPr/>
      </dsp:nvSpPr>
      <dsp:spPr>
        <a:xfrm>
          <a:off x="3500776" y="235303"/>
          <a:ext cx="3181782" cy="1909069"/>
        </a:xfrm>
        <a:prstGeom prst="rect">
          <a:avLst/>
        </a:prstGeom>
        <a:solidFill>
          <a:schemeClr val="accent2">
            <a:hueOff val="-1458064"/>
            <a:satOff val="-2807"/>
            <a:lumOff val="196"/>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If saline levels entering the system are above 4000m/s per litre, then the treatment process is bypassed to protect the biological process. </a:t>
          </a:r>
          <a:endParaRPr lang="en-US" sz="1700" kern="1200"/>
        </a:p>
      </dsp:txBody>
      <dsp:txXfrm>
        <a:off x="3500776" y="235303"/>
        <a:ext cx="3181782" cy="1909069"/>
      </dsp:txXfrm>
    </dsp:sp>
    <dsp:sp modelId="{A289483E-F529-467B-ADC6-2F2162141FC5}">
      <dsp:nvSpPr>
        <dsp:cNvPr id="0" name=""/>
        <dsp:cNvSpPr/>
      </dsp:nvSpPr>
      <dsp:spPr>
        <a:xfrm>
          <a:off x="815" y="2462551"/>
          <a:ext cx="3181782" cy="1909069"/>
        </a:xfrm>
        <a:prstGeom prst="rect">
          <a:avLst/>
        </a:prstGeom>
        <a:solidFill>
          <a:schemeClr val="accent2">
            <a:hueOff val="-2916128"/>
            <a:satOff val="-5613"/>
            <a:lumOff val="39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With the process being bypassed, flows are sent to the storm tanks which once full, flows are sent to the river therefore there are implications of being under breach of consent.</a:t>
          </a:r>
          <a:endParaRPr lang="en-US" sz="1700" kern="1200"/>
        </a:p>
      </dsp:txBody>
      <dsp:txXfrm>
        <a:off x="815" y="2462551"/>
        <a:ext cx="3181782" cy="1909069"/>
      </dsp:txXfrm>
    </dsp:sp>
    <dsp:sp modelId="{789AC588-55A7-4DA9-A659-CA9F062184B5}">
      <dsp:nvSpPr>
        <dsp:cNvPr id="0" name=""/>
        <dsp:cNvSpPr/>
      </dsp:nvSpPr>
      <dsp:spPr>
        <a:xfrm>
          <a:off x="3500776" y="2462551"/>
          <a:ext cx="3181782" cy="1909069"/>
        </a:xfrm>
        <a:prstGeom prst="rect">
          <a:avLst/>
        </a:prstGeom>
        <a:solidFill>
          <a:schemeClr val="accent2">
            <a:hueOff val="-4374192"/>
            <a:satOff val="-8420"/>
            <a:lumOff val="58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The saline water is possibly entering the network through non-return valves at times of high water at tidal locations. Extensive investigations need to be carried out to confirm what failure is allowing saline water to enter the system. </a:t>
          </a:r>
          <a:endParaRPr lang="en-US" sz="1700" kern="1200"/>
        </a:p>
      </dsp:txBody>
      <dsp:txXfrm>
        <a:off x="3500776" y="2462551"/>
        <a:ext cx="3181782" cy="1909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582311426"/>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896645566"/>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3782117322"/>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1276101313"/>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614500-A2FA-45F6-91C5-A9FBD6CD7A25}"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629788718"/>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614500-A2FA-45F6-91C5-A9FBD6CD7A25}"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491442768"/>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6614500-A2FA-45F6-91C5-A9FBD6CD7A25}"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1150192142"/>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1617424651"/>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929173584"/>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691315493"/>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3253858428"/>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6519631"/>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614500-A2FA-45F6-91C5-A9FBD6CD7A2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3769534540"/>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6614500-A2FA-45F6-91C5-A9FBD6CD7A25}"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480504064"/>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6614500-A2FA-45F6-91C5-A9FBD6CD7A25}"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349815169"/>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2648314884"/>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4014232860"/>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614500-A2FA-45F6-91C5-A9FBD6CD7A2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CD29B0-AD97-4D51-9E5D-D10656486B84}" type="slidenum">
              <a:rPr lang="en-GB" smtClean="0"/>
              <a:t>‹#›</a:t>
            </a:fld>
            <a:endParaRPr lang="en-GB"/>
          </a:p>
        </p:txBody>
      </p:sp>
    </p:spTree>
    <p:extLst>
      <p:ext uri="{BB962C8B-B14F-4D97-AF65-F5344CB8AC3E}">
        <p14:creationId xmlns:p14="http://schemas.microsoft.com/office/powerpoint/2010/main" val="4162680976"/>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tint val="90000"/>
                <a:lumMod val="110000"/>
              </a:schemeClr>
            </a:gs>
            <a:gs pos="100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6614500-A2FA-45F6-91C5-A9FBD6CD7A25}" type="datetimeFigureOut">
              <a:rPr lang="en-GB" smtClean="0"/>
              <a:t>13/03/2019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1CD29B0-AD97-4D51-9E5D-D10656486B84}" type="slidenum">
              <a:rPr lang="en-GB" smtClean="0"/>
              <a:t>‹#›</a:t>
            </a:fld>
            <a:endParaRPr lang="en-GB"/>
          </a:p>
        </p:txBody>
      </p:sp>
    </p:spTree>
    <p:extLst>
      <p:ext uri="{BB962C8B-B14F-4D97-AF65-F5344CB8AC3E}">
        <p14:creationId xmlns:p14="http://schemas.microsoft.com/office/powerpoint/2010/main" val="3782296264"/>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 id="2147483905" r:id="rId18"/>
  </p:sldLayoutIdLst>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DE6F-E084-4261-BF60-6639E3BFD7D9}"/>
              </a:ext>
            </a:extLst>
          </p:cNvPr>
          <p:cNvSpPr>
            <a:spLocks noGrp="1"/>
          </p:cNvSpPr>
          <p:nvPr>
            <p:ph type="ctrTitle"/>
          </p:nvPr>
        </p:nvSpPr>
        <p:spPr>
          <a:xfrm>
            <a:off x="1751012" y="1300785"/>
            <a:ext cx="8689976" cy="1229351"/>
          </a:xfrm>
        </p:spPr>
        <p:txBody>
          <a:bodyPr/>
          <a:lstStyle/>
          <a:p>
            <a:r>
              <a:rPr lang="en-GB" dirty="0"/>
              <a:t>Research Proposal</a:t>
            </a:r>
          </a:p>
        </p:txBody>
      </p:sp>
      <p:sp>
        <p:nvSpPr>
          <p:cNvPr id="3" name="Subtitle 2">
            <a:extLst>
              <a:ext uri="{FF2B5EF4-FFF2-40B4-BE49-F238E27FC236}">
                <a16:creationId xmlns:a16="http://schemas.microsoft.com/office/drawing/2014/main" id="{CC85F87D-787F-4E25-9C19-4754A89A5A56}"/>
              </a:ext>
            </a:extLst>
          </p:cNvPr>
          <p:cNvSpPr>
            <a:spLocks noGrp="1"/>
          </p:cNvSpPr>
          <p:nvPr>
            <p:ph type="subTitle" idx="1"/>
          </p:nvPr>
        </p:nvSpPr>
        <p:spPr>
          <a:xfrm>
            <a:off x="1751012" y="2956266"/>
            <a:ext cx="8689976" cy="1371599"/>
          </a:xfrm>
        </p:spPr>
        <p:txBody>
          <a:bodyPr>
            <a:normAutofit fontScale="25000" lnSpcReduction="20000"/>
          </a:bodyPr>
          <a:lstStyle/>
          <a:p>
            <a:endParaRPr lang="en-GB" dirty="0"/>
          </a:p>
          <a:p>
            <a:r>
              <a:rPr lang="en-GB" sz="12800" dirty="0"/>
              <a:t>An investigation of saline water entering the Sewage Networks within tidal coastal areas across the UK.</a:t>
            </a:r>
          </a:p>
          <a:p>
            <a:endParaRPr lang="en-GB" dirty="0"/>
          </a:p>
          <a:p>
            <a:r>
              <a:rPr lang="en-GB" sz="5600" dirty="0"/>
              <a:t>Marion </a:t>
            </a:r>
            <a:r>
              <a:rPr lang="en-GB" sz="5600" dirty="0" err="1"/>
              <a:t>vimpany</a:t>
            </a:r>
            <a:endParaRPr lang="en-GB" sz="5600" dirty="0"/>
          </a:p>
          <a:p>
            <a:endParaRPr lang="en-GB" dirty="0"/>
          </a:p>
        </p:txBody>
      </p:sp>
    </p:spTree>
    <p:extLst>
      <p:ext uri="{BB962C8B-B14F-4D97-AF65-F5344CB8AC3E}">
        <p14:creationId xmlns:p14="http://schemas.microsoft.com/office/powerpoint/2010/main" val="3116600764"/>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4742EB0E-5457-4394-995B-836128D03C2D}"/>
              </a:ext>
            </a:extLst>
          </p:cNvPr>
          <p:cNvSpPr>
            <a:spLocks noGrp="1"/>
          </p:cNvSpPr>
          <p:nvPr>
            <p:ph type="title"/>
          </p:nvPr>
        </p:nvSpPr>
        <p:spPr>
          <a:xfrm>
            <a:off x="913775" y="618517"/>
            <a:ext cx="7859564" cy="1596177"/>
          </a:xfrm>
        </p:spPr>
        <p:txBody>
          <a:bodyPr>
            <a:normAutofit/>
          </a:bodyPr>
          <a:lstStyle/>
          <a:p>
            <a:r>
              <a:rPr lang="en-GB" sz="4000" dirty="0"/>
              <a:t>Thesis:	</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B212EF2A-A0F6-493D-B2E4-BA1C2A5BC1A6}"/>
              </a:ext>
            </a:extLst>
          </p:cNvPr>
          <p:cNvSpPr>
            <a:spLocks noGrp="1"/>
          </p:cNvSpPr>
          <p:nvPr>
            <p:ph idx="1"/>
          </p:nvPr>
        </p:nvSpPr>
        <p:spPr>
          <a:xfrm>
            <a:off x="913773" y="2367092"/>
            <a:ext cx="7859565" cy="3424107"/>
          </a:xfrm>
        </p:spPr>
        <p:txBody>
          <a:bodyPr>
            <a:normAutofit/>
          </a:bodyPr>
          <a:lstStyle/>
          <a:p>
            <a:r>
              <a:rPr lang="en-GB" sz="1800" dirty="0"/>
              <a:t>Saline water has been found to been entering sewerage systems across the UK resulting in breach of permits granted at Sewage Treatment Works. Failure of network infrastructure allows saline water ingress into the system. </a:t>
            </a:r>
          </a:p>
          <a:p>
            <a:endParaRPr lang="en-GB" sz="1800" dirty="0"/>
          </a:p>
          <a:p>
            <a:r>
              <a:rPr lang="en-GB" sz="1800" dirty="0"/>
              <a:t>Excessive salinity can damage or kill bacteria used to breakdown the effluent and prevents the biological treatment process from operating properly. </a:t>
            </a:r>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271092570"/>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928B170-B7BC-4BDA-AF69-28A89C4F8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4AB0CC-F5BE-4D9C-84E6-BDC41AF9DC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1445" y="1399578"/>
            <a:ext cx="3427091" cy="406776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36" name="Picture 35">
            <a:extLst>
              <a:ext uri="{FF2B5EF4-FFF2-40B4-BE49-F238E27FC236}">
                <a16:creationId xmlns:a16="http://schemas.microsoft.com/office/drawing/2014/main" id="{2E1E8C82-833C-4573-807A-A01BED375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A69115-9B93-446A-8565-CF6C93804ED9}"/>
              </a:ext>
            </a:extLst>
          </p:cNvPr>
          <p:cNvSpPr>
            <a:spLocks noGrp="1"/>
          </p:cNvSpPr>
          <p:nvPr>
            <p:ph type="title"/>
          </p:nvPr>
        </p:nvSpPr>
        <p:spPr>
          <a:xfrm>
            <a:off x="913776" y="640831"/>
            <a:ext cx="6564205" cy="1573863"/>
          </a:xfrm>
        </p:spPr>
        <p:txBody>
          <a:bodyPr>
            <a:normAutofit/>
          </a:bodyPr>
          <a:lstStyle/>
          <a:p>
            <a:r>
              <a:rPr lang="en-GB"/>
              <a:t>General Facts</a:t>
            </a:r>
          </a:p>
        </p:txBody>
      </p:sp>
      <p:sp>
        <p:nvSpPr>
          <p:cNvPr id="3" name="Content Placeholder 2">
            <a:extLst>
              <a:ext uri="{FF2B5EF4-FFF2-40B4-BE49-F238E27FC236}">
                <a16:creationId xmlns:a16="http://schemas.microsoft.com/office/drawing/2014/main" id="{07E27054-78F9-4EFB-B03F-AA20CB983734}"/>
              </a:ext>
            </a:extLst>
          </p:cNvPr>
          <p:cNvSpPr>
            <a:spLocks noGrp="1"/>
          </p:cNvSpPr>
          <p:nvPr>
            <p:ph idx="1"/>
          </p:nvPr>
        </p:nvSpPr>
        <p:spPr>
          <a:xfrm>
            <a:off x="913774" y="2367092"/>
            <a:ext cx="6564207" cy="3881309"/>
          </a:xfrm>
        </p:spPr>
        <p:txBody>
          <a:bodyPr>
            <a:normAutofit/>
          </a:bodyPr>
          <a:lstStyle/>
          <a:p>
            <a:pPr>
              <a:lnSpc>
                <a:spcPct val="110000"/>
              </a:lnSpc>
            </a:pPr>
            <a:r>
              <a:rPr lang="en-GB" sz="1900"/>
              <a:t>The length of the UK coastline is around 12,500kms or 7,760 miles*.</a:t>
            </a:r>
          </a:p>
          <a:p>
            <a:pPr marL="0" indent="0">
              <a:lnSpc>
                <a:spcPct val="110000"/>
              </a:lnSpc>
              <a:buNone/>
            </a:pPr>
            <a:r>
              <a:rPr lang="en-GB" sz="1900"/>
              <a:t>(UK Coast Guide)</a:t>
            </a:r>
          </a:p>
          <a:p>
            <a:pPr marL="0" indent="0">
              <a:lnSpc>
                <a:spcPct val="110000"/>
              </a:lnSpc>
              <a:buNone/>
            </a:pPr>
            <a:endParaRPr lang="en-GB" sz="1900"/>
          </a:p>
          <a:p>
            <a:pPr>
              <a:lnSpc>
                <a:spcPct val="110000"/>
              </a:lnSpc>
            </a:pPr>
            <a:r>
              <a:rPr lang="en-GB" sz="1900"/>
              <a:t>Every day in the UK about 347,000 kilometres of sewers collect over 11 billion litres of waste water. This is treated at about 9,000 sewage treatment works before the treated effluent is discharged to inland waters, estuaries and the sea.</a:t>
            </a:r>
          </a:p>
          <a:p>
            <a:pPr marL="0" indent="0">
              <a:lnSpc>
                <a:spcPct val="110000"/>
              </a:lnSpc>
              <a:buNone/>
            </a:pPr>
            <a:r>
              <a:rPr lang="en-GB" sz="1900"/>
              <a:t>(DEFRA)</a:t>
            </a:r>
          </a:p>
          <a:p>
            <a:pPr marL="0" indent="0">
              <a:lnSpc>
                <a:spcPct val="110000"/>
              </a:lnSpc>
              <a:buNone/>
            </a:pPr>
            <a:endParaRPr lang="en-GB" sz="1900"/>
          </a:p>
          <a:p>
            <a:pPr marL="0" indent="0">
              <a:lnSpc>
                <a:spcPct val="110000"/>
              </a:lnSpc>
              <a:buNone/>
            </a:pPr>
            <a:endParaRPr lang="en-GB" sz="1900"/>
          </a:p>
          <a:p>
            <a:pPr>
              <a:lnSpc>
                <a:spcPct val="110000"/>
              </a:lnSpc>
            </a:pPr>
            <a:endParaRPr lang="en-GB" sz="1900"/>
          </a:p>
        </p:txBody>
      </p:sp>
    </p:spTree>
    <p:extLst>
      <p:ext uri="{BB962C8B-B14F-4D97-AF65-F5344CB8AC3E}">
        <p14:creationId xmlns:p14="http://schemas.microsoft.com/office/powerpoint/2010/main" val="1247290256"/>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0FDD4-80EB-4A2E-9C94-810BA40A55A1}"/>
              </a:ext>
            </a:extLst>
          </p:cNvPr>
          <p:cNvSpPr>
            <a:spLocks noGrp="1"/>
          </p:cNvSpPr>
          <p:nvPr>
            <p:ph type="title"/>
          </p:nvPr>
        </p:nvSpPr>
        <p:spPr/>
        <p:txBody>
          <a:bodyPr>
            <a:normAutofit/>
          </a:bodyPr>
          <a:lstStyle/>
          <a:p>
            <a:pPr algn="l"/>
            <a:r>
              <a:rPr lang="en-GB" sz="4400"/>
              <a:t>Saline water ingress impact</a:t>
            </a:r>
          </a:p>
        </p:txBody>
      </p:sp>
      <p:graphicFrame>
        <p:nvGraphicFramePr>
          <p:cNvPr id="5" name="Content Placeholder 2">
            <a:extLst>
              <a:ext uri="{FF2B5EF4-FFF2-40B4-BE49-F238E27FC236}">
                <a16:creationId xmlns:a16="http://schemas.microsoft.com/office/drawing/2014/main" id="{5C9AF7E6-FF3F-4668-8DA3-556E1E86D3A9}"/>
              </a:ext>
            </a:extLst>
          </p:cNvPr>
          <p:cNvGraphicFramePr>
            <a:graphicFrameLocks noGrp="1"/>
          </p:cNvGraphicFramePr>
          <p:nvPr>
            <p:ph sz="quarter" idx="13"/>
            <p:extLst>
              <p:ext uri="{D42A27DB-BD31-4B8C-83A1-F6EECF244321}">
                <p14:modId xmlns:p14="http://schemas.microsoft.com/office/powerpoint/2010/main" val="2977694116"/>
              </p:ext>
            </p:extLst>
          </p:nvPr>
        </p:nvGraphicFramePr>
        <p:xfrm>
          <a:off x="914400" y="2366963"/>
          <a:ext cx="5105400" cy="3424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88D3AD4B-0D45-472D-8464-BF4E5565A733}"/>
              </a:ext>
            </a:extLst>
          </p:cNvPr>
          <p:cNvSpPr>
            <a:spLocks noGrp="1"/>
          </p:cNvSpPr>
          <p:nvPr>
            <p:ph sz="quarter" idx="14"/>
          </p:nvPr>
        </p:nvSpPr>
        <p:spPr/>
        <p:txBody>
          <a:bodyPr>
            <a:normAutofit fontScale="70000" lnSpcReduction="20000"/>
          </a:bodyPr>
          <a:lstStyle/>
          <a:p>
            <a:pPr marL="0" indent="0">
              <a:buNone/>
            </a:pPr>
            <a:r>
              <a:rPr lang="en-GB" dirty="0"/>
              <a:t>Historic case</a:t>
            </a:r>
          </a:p>
          <a:p>
            <a:r>
              <a:rPr lang="en-GB" dirty="0"/>
              <a:t>South West Water was fined £71,800 for failing to correct faults which caused the polluting at Salcombe and Dartmouth sewage treatment works.</a:t>
            </a:r>
          </a:p>
          <a:p>
            <a:r>
              <a:rPr lang="en-GB" dirty="0"/>
              <a:t>As stated by the Environment Agency “sewage pipes upstream of the works cross the estuary foreshore and are submerged at high tide. Some of these pipes have faults that allow saline water to enter the sewer network. The treatment process, that involves the use of bacteria to break down effluent, cannot treat excessively salty sewage.</a:t>
            </a:r>
          </a:p>
          <a:p>
            <a:endParaRPr lang="en-GB" dirty="0"/>
          </a:p>
        </p:txBody>
      </p:sp>
    </p:spTree>
    <p:extLst>
      <p:ext uri="{BB962C8B-B14F-4D97-AF65-F5344CB8AC3E}">
        <p14:creationId xmlns:p14="http://schemas.microsoft.com/office/powerpoint/2010/main" val="2381031502"/>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6"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60E67B53-E530-4CC6-B1E7-4CCC1FD632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AE94ADDC-FBCA-4838-8D97-4B0770AFC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2">
            <a:extLst>
              <a:ext uri="{FF2B5EF4-FFF2-40B4-BE49-F238E27FC236}">
                <a16:creationId xmlns:a16="http://schemas.microsoft.com/office/drawing/2014/main" id="{EDB06F6B-6027-4B19-829E-EEDE917268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Content Placeholder 16">
            <a:extLst>
              <a:ext uri="{FF2B5EF4-FFF2-40B4-BE49-F238E27FC236}">
                <a16:creationId xmlns:a16="http://schemas.microsoft.com/office/drawing/2014/main" id="{E033AAFA-2233-4E9C-B259-D9CC4B58DE33}"/>
              </a:ext>
            </a:extLst>
          </p:cNvPr>
          <p:cNvPicPr>
            <a:picLocks noChangeAspect="1"/>
          </p:cNvPicPr>
          <p:nvPr/>
        </p:nvPicPr>
        <p:blipFill rotWithShape="1">
          <a:blip r:embed="rId4">
            <a:extLst>
              <a:ext uri="{28A0092B-C50C-407E-A947-70E740481C1C}">
                <a14:useLocalDpi xmlns:a14="http://schemas.microsoft.com/office/drawing/2010/main" val="0"/>
              </a:ext>
            </a:extLst>
          </a:blip>
          <a:srcRect t="14616" b="11337"/>
          <a:stretch/>
        </p:blipFill>
        <p:spPr>
          <a:xfrm>
            <a:off x="1056234" y="957486"/>
            <a:ext cx="4783631"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0" name="Content Placeholder 19">
            <a:extLst>
              <a:ext uri="{FF2B5EF4-FFF2-40B4-BE49-F238E27FC236}">
                <a16:creationId xmlns:a16="http://schemas.microsoft.com/office/drawing/2014/main" id="{3A4FF758-26AE-439E-9EA1-298E793618A7}"/>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b="1836"/>
          <a:stretch/>
        </p:blipFill>
        <p:spPr>
          <a:xfrm>
            <a:off x="6376568" y="957486"/>
            <a:ext cx="4781110"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34" name="Picture 33">
            <a:extLst>
              <a:ext uri="{FF2B5EF4-FFF2-40B4-BE49-F238E27FC236}">
                <a16:creationId xmlns:a16="http://schemas.microsoft.com/office/drawing/2014/main" id="{F0CA11D6-C4F1-476E-8455-2C26DEDE94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55478"/>
          <a:stretch/>
        </p:blipFill>
        <p:spPr>
          <a:xfrm>
            <a:off x="-2607" y="0"/>
            <a:ext cx="12192000" cy="3053351"/>
          </a:xfrm>
          <a:prstGeom prst="rect">
            <a:avLst/>
          </a:prstGeom>
        </p:spPr>
      </p:pic>
      <p:pic>
        <p:nvPicPr>
          <p:cNvPr id="36" name="Picture 35">
            <a:extLst>
              <a:ext uri="{FF2B5EF4-FFF2-40B4-BE49-F238E27FC236}">
                <a16:creationId xmlns:a16="http://schemas.microsoft.com/office/drawing/2014/main" id="{90717727-6E80-4D56-AF23-9E0AE1D5AD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9764" t="46543"/>
          <a:stretch/>
        </p:blipFill>
        <p:spPr>
          <a:xfrm>
            <a:off x="8500434" y="3191932"/>
            <a:ext cx="3686351" cy="3666067"/>
          </a:xfrm>
          <a:prstGeom prst="rect">
            <a:avLst/>
          </a:prstGeom>
        </p:spPr>
      </p:pic>
      <p:sp>
        <p:nvSpPr>
          <p:cNvPr id="2" name="Title 1">
            <a:extLst>
              <a:ext uri="{FF2B5EF4-FFF2-40B4-BE49-F238E27FC236}">
                <a16:creationId xmlns:a16="http://schemas.microsoft.com/office/drawing/2014/main" id="{F860FDD4-80EB-4A2E-9C94-810BA40A55A1}"/>
              </a:ext>
            </a:extLst>
          </p:cNvPr>
          <p:cNvSpPr>
            <a:spLocks noGrp="1"/>
          </p:cNvSpPr>
          <p:nvPr>
            <p:ph type="title"/>
          </p:nvPr>
        </p:nvSpPr>
        <p:spPr>
          <a:xfrm>
            <a:off x="635211" y="4562855"/>
            <a:ext cx="10916365" cy="1137554"/>
          </a:xfrm>
        </p:spPr>
        <p:txBody>
          <a:bodyPr vert="horz" lIns="91440" tIns="45720" rIns="91440" bIns="45720" rtlCol="0" anchor="b">
            <a:normAutofit/>
          </a:bodyPr>
          <a:lstStyle/>
          <a:p>
            <a:r>
              <a:rPr lang="en-US" sz="4800" dirty="0"/>
              <a:t>Cardigan, west wales</a:t>
            </a:r>
          </a:p>
        </p:txBody>
      </p:sp>
    </p:spTree>
    <p:extLst>
      <p:ext uri="{BB962C8B-B14F-4D97-AF65-F5344CB8AC3E}">
        <p14:creationId xmlns:p14="http://schemas.microsoft.com/office/powerpoint/2010/main" val="1259165683"/>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EDEDCD1E-82AB-427F-ABEB-A7027CBB2A03}"/>
              </a:ext>
            </a:extLst>
          </p:cNvPr>
          <p:cNvSpPr>
            <a:spLocks noGrp="1"/>
          </p:cNvSpPr>
          <p:nvPr>
            <p:ph type="title"/>
          </p:nvPr>
        </p:nvSpPr>
        <p:spPr>
          <a:xfrm>
            <a:off x="641074" y="1419900"/>
            <a:ext cx="2844002" cy="4018201"/>
          </a:xfrm>
        </p:spPr>
        <p:txBody>
          <a:bodyPr>
            <a:normAutofit/>
          </a:bodyPr>
          <a:lstStyle/>
          <a:p>
            <a:pPr algn="l"/>
            <a:r>
              <a:rPr lang="en-GB" sz="4400"/>
              <a:t>Issues at cardigan for dcww</a:t>
            </a:r>
          </a:p>
        </p:txBody>
      </p:sp>
      <p:sp>
        <p:nvSpPr>
          <p:cNvPr id="3" name="Content Placeholder 2">
            <a:extLst>
              <a:ext uri="{FF2B5EF4-FFF2-40B4-BE49-F238E27FC236}">
                <a16:creationId xmlns:a16="http://schemas.microsoft.com/office/drawing/2014/main" id="{4B8EFF37-B412-439C-AB9F-47AE4162729C}"/>
              </a:ext>
            </a:extLst>
          </p:cNvPr>
          <p:cNvSpPr>
            <a:spLocks noGrp="1"/>
          </p:cNvSpPr>
          <p:nvPr>
            <p:ph idx="1"/>
          </p:nvPr>
        </p:nvSpPr>
        <p:spPr>
          <a:xfrm>
            <a:off x="4701008" y="1193576"/>
            <a:ext cx="6576591" cy="4470850"/>
          </a:xfrm>
        </p:spPr>
        <p:txBody>
          <a:bodyPr anchor="ctr">
            <a:normAutofit/>
          </a:bodyPr>
          <a:lstStyle/>
          <a:p>
            <a:pPr>
              <a:lnSpc>
                <a:spcPct val="110000"/>
              </a:lnSpc>
            </a:pPr>
            <a:r>
              <a:rPr lang="en-GB"/>
              <a:t>Cardigan sits on the estuary of the River </a:t>
            </a:r>
            <a:r>
              <a:rPr lang="en-GB" err="1"/>
              <a:t>Teifi</a:t>
            </a:r>
            <a:r>
              <a:rPr lang="en-GB"/>
              <a:t> at the base of Cardigan Bay. The estuary is affected twice monthly by spring tides. This coinciding with heavy rainfall causes flooding in the area. Which also causes issues for </a:t>
            </a:r>
            <a:r>
              <a:rPr lang="en-GB" err="1"/>
              <a:t>Dwr</a:t>
            </a:r>
            <a:r>
              <a:rPr lang="en-GB"/>
              <a:t> Cymru Welsh Water with foul </a:t>
            </a:r>
            <a:r>
              <a:rPr lang="en-GB" err="1"/>
              <a:t>floodings</a:t>
            </a:r>
            <a:r>
              <a:rPr lang="en-GB"/>
              <a:t> from combined sewers. All flows from within the Cardigan catchment get passed through a series of gravity sewer networks and pumped rising mains (from sewage pumping stations - SPS) to the sewage treatment works (STW). The treatment process within the STW is having issues which is being caused by saline water. </a:t>
            </a:r>
          </a:p>
          <a:p>
            <a:pPr>
              <a:lnSpc>
                <a:spcPct val="110000"/>
              </a:lnSpc>
            </a:pPr>
            <a:endParaRPr lang="en-GB"/>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4269949304"/>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2C384B0-A2C4-4FEE-B10D-EFACC03BBBC9}"/>
              </a:ext>
            </a:extLst>
          </p:cNvPr>
          <p:cNvSpPr>
            <a:spLocks noGrp="1"/>
          </p:cNvSpPr>
          <p:nvPr>
            <p:ph type="title"/>
          </p:nvPr>
        </p:nvSpPr>
        <p:spPr>
          <a:xfrm>
            <a:off x="641074" y="1314450"/>
            <a:ext cx="2844002" cy="3680244"/>
          </a:xfrm>
        </p:spPr>
        <p:txBody>
          <a:bodyPr>
            <a:normAutofit/>
          </a:bodyPr>
          <a:lstStyle/>
          <a:p>
            <a:pPr algn="l"/>
            <a:r>
              <a:rPr lang="en-GB" sz="4400"/>
              <a:t>Impact on cardigan stw</a:t>
            </a:r>
          </a:p>
        </p:txBody>
      </p:sp>
      <p:pic>
        <p:nvPicPr>
          <p:cNvPr id="17" name="Picture 16">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9" name="Picture 18">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8" name="Content Placeholder 5">
            <a:extLst>
              <a:ext uri="{FF2B5EF4-FFF2-40B4-BE49-F238E27FC236}">
                <a16:creationId xmlns:a16="http://schemas.microsoft.com/office/drawing/2014/main" id="{FD518688-B3AE-4CAA-A6D9-7E2DB2699FC5}"/>
              </a:ext>
            </a:extLst>
          </p:cNvPr>
          <p:cNvGraphicFramePr>
            <a:graphicFrameLocks noGrp="1"/>
          </p:cNvGraphicFramePr>
          <p:nvPr>
            <p:ph sz="quarter" idx="13"/>
            <p:extLst>
              <p:ext uri="{D42A27DB-BD31-4B8C-83A1-F6EECF244321}">
                <p14:modId xmlns:p14="http://schemas.microsoft.com/office/powerpoint/2010/main" val="336162466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7293687"/>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F7D3D9C-B868-41E0-AC6B-0CEDDA3D9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
            <a:extLst>
              <a:ext uri="{FF2B5EF4-FFF2-40B4-BE49-F238E27FC236}">
                <a16:creationId xmlns:a16="http://schemas.microsoft.com/office/drawing/2014/main" id="{3EFBBCCA-E851-463D-A9E1-5F35DF6B31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Content Placeholder 7">
            <a:extLst>
              <a:ext uri="{FF2B5EF4-FFF2-40B4-BE49-F238E27FC236}">
                <a16:creationId xmlns:a16="http://schemas.microsoft.com/office/drawing/2014/main" id="{C6094F09-C0A6-42CA-913C-BF1717586254}"/>
              </a:ext>
            </a:extLst>
          </p:cNvPr>
          <p:cNvPicPr>
            <a:picLocks noChangeAspect="1"/>
          </p:cNvPicPr>
          <p:nvPr/>
        </p:nvPicPr>
        <p:blipFill rotWithShape="1">
          <a:blip r:embed="rId3">
            <a:extLst>
              <a:ext uri="{28A0092B-C50C-407E-A947-70E740481C1C}">
                <a14:useLocalDpi xmlns:a14="http://schemas.microsoft.com/office/drawing/2010/main" val="0"/>
              </a:ext>
            </a:extLst>
          </a:blip>
          <a:srcRect r="11754"/>
          <a:stretch/>
        </p:blipFill>
        <p:spPr>
          <a:xfrm>
            <a:off x="8157374" y="10"/>
            <a:ext cx="4034626" cy="3428989"/>
          </a:xfrm>
          <a:prstGeom prst="rect">
            <a:avLst/>
          </a:prstGeom>
          <a:scene3d>
            <a:camera prst="orthographicFront"/>
            <a:lightRig rig="threePt" dir="t">
              <a:rot lat="0" lon="0" rev="2700000"/>
            </a:lightRig>
          </a:scene3d>
          <a:sp3d contourW="6350">
            <a:bevelT h="38100"/>
            <a:contourClr>
              <a:srgbClr val="C0C0C0"/>
            </a:contourClr>
          </a:sp3d>
        </p:spPr>
      </p:pic>
      <p:pic>
        <p:nvPicPr>
          <p:cNvPr id="26" name="Content Placeholder 22">
            <a:extLst>
              <a:ext uri="{FF2B5EF4-FFF2-40B4-BE49-F238E27FC236}">
                <a16:creationId xmlns:a16="http://schemas.microsoft.com/office/drawing/2014/main" id="{00CEE72A-DB2D-4003-A5B3-95F7A52D8FAD}"/>
              </a:ext>
            </a:extLst>
          </p:cNvPr>
          <p:cNvPicPr>
            <a:picLocks noChangeAspect="1"/>
          </p:cNvPicPr>
          <p:nvPr/>
        </p:nvPicPr>
        <p:blipFill rotWithShape="1">
          <a:blip r:embed="rId4">
            <a:extLst>
              <a:ext uri="{28A0092B-C50C-407E-A947-70E740481C1C}">
                <a14:useLocalDpi xmlns:a14="http://schemas.microsoft.com/office/drawing/2010/main" val="0"/>
              </a:ext>
            </a:extLst>
          </a:blip>
          <a:srcRect r="11754"/>
          <a:stretch/>
        </p:blipFill>
        <p:spPr>
          <a:xfrm>
            <a:off x="8157371" y="3429000"/>
            <a:ext cx="4034629" cy="3429000"/>
          </a:xfrm>
          <a:prstGeom prst="rect">
            <a:avLst/>
          </a:prstGeom>
          <a:scene3d>
            <a:camera prst="orthographicFront"/>
            <a:lightRig rig="threePt" dir="t">
              <a:rot lat="0" lon="0" rev="2700000"/>
            </a:lightRig>
          </a:scene3d>
          <a:sp3d contourW="6350">
            <a:bevelT h="38100"/>
            <a:contourClr>
              <a:srgbClr val="C0C0C0"/>
            </a:contourClr>
          </a:sp3d>
        </p:spPr>
      </p:pic>
      <p:cxnSp>
        <p:nvCxnSpPr>
          <p:cNvPr id="35" name="Straight Connector 34">
            <a:extLst>
              <a:ext uri="{FF2B5EF4-FFF2-40B4-BE49-F238E27FC236}">
                <a16:creationId xmlns:a16="http://schemas.microsoft.com/office/drawing/2014/main" id="{5376D860-CEDA-4A40-8599-DCA4E19C5F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7371" y="3433232"/>
            <a:ext cx="3995298"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1C2FA0C4-B80E-4B2A-A964-E3C69A88F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45DEC4C6-A336-46AE-991C-4D3A6073A6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860FDD4-80EB-4A2E-9C94-810BA40A55A1}"/>
              </a:ext>
            </a:extLst>
          </p:cNvPr>
          <p:cNvSpPr>
            <a:spLocks noGrp="1"/>
          </p:cNvSpPr>
          <p:nvPr>
            <p:ph type="title"/>
          </p:nvPr>
        </p:nvSpPr>
        <p:spPr>
          <a:xfrm>
            <a:off x="913776" y="618517"/>
            <a:ext cx="6672886" cy="1596177"/>
          </a:xfrm>
        </p:spPr>
        <p:txBody>
          <a:bodyPr vert="horz" lIns="91440" tIns="45720" rIns="91440" bIns="45720" rtlCol="0">
            <a:normAutofit/>
          </a:bodyPr>
          <a:lstStyle/>
          <a:p>
            <a:r>
              <a:rPr lang="en-US"/>
              <a:t>Types of valves that could be allowing tidal ingress into the system.</a:t>
            </a:r>
          </a:p>
        </p:txBody>
      </p:sp>
      <p:pic>
        <p:nvPicPr>
          <p:cNvPr id="29" name="Content Placeholder 28">
            <a:extLst>
              <a:ext uri="{FF2B5EF4-FFF2-40B4-BE49-F238E27FC236}">
                <a16:creationId xmlns:a16="http://schemas.microsoft.com/office/drawing/2014/main" id="{A8BF6968-C29F-4477-B02B-8FDD135EC353}"/>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967707" y="2366963"/>
            <a:ext cx="4565649" cy="3424237"/>
          </a:xfrm>
        </p:spPr>
      </p:pic>
    </p:spTree>
    <p:extLst>
      <p:ext uri="{BB962C8B-B14F-4D97-AF65-F5344CB8AC3E}">
        <p14:creationId xmlns:p14="http://schemas.microsoft.com/office/powerpoint/2010/main" val="3974185822"/>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D20EF05B-48CD-41DE-82FE-C25A5A300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
            <a:extLst>
              <a:ext uri="{FF2B5EF4-FFF2-40B4-BE49-F238E27FC236}">
                <a16:creationId xmlns:a16="http://schemas.microsoft.com/office/drawing/2014/main" id="{36BCEAE7-BE61-44AF-8E76-F6268E31C7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0" name="Rounded Rectangle 12">
            <a:extLst>
              <a:ext uri="{FF2B5EF4-FFF2-40B4-BE49-F238E27FC236}">
                <a16:creationId xmlns:a16="http://schemas.microsoft.com/office/drawing/2014/main" id="{C9DFF8EB-B522-4773-B8CF-C10622C1F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887150"/>
            <a:ext cx="410428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15" name="Picture 14">
            <a:extLst>
              <a:ext uri="{FF2B5EF4-FFF2-40B4-BE49-F238E27FC236}">
                <a16:creationId xmlns:a16="http://schemas.microsoft.com/office/drawing/2014/main" id="{BC782E95-9D57-4CFB-9FD0-84A2D3E80B47}"/>
              </a:ext>
            </a:extLst>
          </p:cNvPr>
          <p:cNvPicPr>
            <a:picLocks noChangeAspect="1"/>
          </p:cNvPicPr>
          <p:nvPr/>
        </p:nvPicPr>
        <p:blipFill rotWithShape="1">
          <a:blip r:embed="rId3">
            <a:extLst>
              <a:ext uri="{28A0092B-C50C-407E-A947-70E740481C1C}">
                <a14:useLocalDpi xmlns:a14="http://schemas.microsoft.com/office/drawing/2010/main" val="0"/>
              </a:ext>
            </a:extLst>
          </a:blip>
          <a:srcRect t="4853" r="-2" b="5445"/>
          <a:stretch/>
        </p:blipFill>
        <p:spPr>
          <a:xfrm>
            <a:off x="7756448" y="1349992"/>
            <a:ext cx="3155366" cy="4014710"/>
          </a:xfrm>
          <a:prstGeom prst="rect">
            <a:avLst/>
          </a:prstGeom>
        </p:spPr>
      </p:pic>
      <p:pic>
        <p:nvPicPr>
          <p:cNvPr id="31" name="Picture 25">
            <a:extLst>
              <a:ext uri="{FF2B5EF4-FFF2-40B4-BE49-F238E27FC236}">
                <a16:creationId xmlns:a16="http://schemas.microsoft.com/office/drawing/2014/main" id="{6EA99E25-F57B-4182-929C-D5A100153A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F860FDD4-80EB-4A2E-9C94-810BA40A55A1}"/>
              </a:ext>
            </a:extLst>
          </p:cNvPr>
          <p:cNvSpPr>
            <a:spLocks noGrp="1"/>
          </p:cNvSpPr>
          <p:nvPr>
            <p:ph type="title"/>
          </p:nvPr>
        </p:nvSpPr>
        <p:spPr>
          <a:xfrm>
            <a:off x="913776" y="618517"/>
            <a:ext cx="5910272" cy="1596177"/>
          </a:xfrm>
        </p:spPr>
        <p:txBody>
          <a:bodyPr>
            <a:normAutofit/>
          </a:bodyPr>
          <a:lstStyle/>
          <a:p>
            <a:r>
              <a:rPr lang="en-GB"/>
              <a:t>Method</a:t>
            </a:r>
          </a:p>
        </p:txBody>
      </p:sp>
      <p:sp>
        <p:nvSpPr>
          <p:cNvPr id="3" name="Content Placeholder 2">
            <a:extLst>
              <a:ext uri="{FF2B5EF4-FFF2-40B4-BE49-F238E27FC236}">
                <a16:creationId xmlns:a16="http://schemas.microsoft.com/office/drawing/2014/main" id="{7EDA9723-A775-4F43-BA0C-2ACA9E7A0226}"/>
              </a:ext>
            </a:extLst>
          </p:cNvPr>
          <p:cNvSpPr>
            <a:spLocks noGrp="1"/>
          </p:cNvSpPr>
          <p:nvPr>
            <p:ph idx="1"/>
          </p:nvPr>
        </p:nvSpPr>
        <p:spPr>
          <a:xfrm>
            <a:off x="913775" y="2367092"/>
            <a:ext cx="5910274" cy="3424107"/>
          </a:xfrm>
        </p:spPr>
        <p:txBody>
          <a:bodyPr>
            <a:normAutofit/>
          </a:bodyPr>
          <a:lstStyle/>
          <a:p>
            <a:pPr marL="457200" indent="-457200">
              <a:lnSpc>
                <a:spcPct val="110000"/>
              </a:lnSpc>
              <a:buFont typeface="+mj-lt"/>
              <a:buAutoNum type="arabicPeriod"/>
            </a:pPr>
            <a:r>
              <a:rPr lang="en-GB" sz="1600"/>
              <a:t>Saline monitors to be placed at strategic points (wet wells within the SPS’s and CSO chambers) within the catchment.</a:t>
            </a:r>
          </a:p>
          <a:p>
            <a:pPr marL="457200" indent="-457200">
              <a:lnSpc>
                <a:spcPct val="110000"/>
              </a:lnSpc>
              <a:buFont typeface="+mj-lt"/>
              <a:buAutoNum type="arabicPeriod"/>
            </a:pPr>
            <a:r>
              <a:rPr lang="en-GB" sz="1600"/>
              <a:t>CCTV cameras to be used at the locations highlighted in step 1 along with dye to capture any return flows into the system.</a:t>
            </a:r>
          </a:p>
          <a:p>
            <a:pPr marL="457200" indent="-457200">
              <a:lnSpc>
                <a:spcPct val="110000"/>
              </a:lnSpc>
              <a:buFont typeface="+mj-lt"/>
              <a:buAutoNum type="arabicPeriod"/>
            </a:pPr>
            <a:r>
              <a:rPr lang="en-GB" sz="1600"/>
              <a:t>Collating all data gathered from the Saline monitors, and cross referencing with the already available data within wet wells of the receiving SPS (telemetry data), rainfall which is available off the </a:t>
            </a:r>
            <a:r>
              <a:rPr lang="en-GB" sz="1600" err="1"/>
              <a:t>metoffice</a:t>
            </a:r>
            <a:r>
              <a:rPr lang="en-GB" sz="1600"/>
              <a:t> and also the tide times for the area.</a:t>
            </a:r>
          </a:p>
          <a:p>
            <a:pPr>
              <a:lnSpc>
                <a:spcPct val="110000"/>
              </a:lnSpc>
            </a:pPr>
            <a:endParaRPr lang="en-GB" sz="1600"/>
          </a:p>
          <a:p>
            <a:pPr marL="457200" indent="-457200">
              <a:lnSpc>
                <a:spcPct val="110000"/>
              </a:lnSpc>
              <a:buFont typeface="+mj-lt"/>
              <a:buAutoNum type="arabicPeriod"/>
            </a:pPr>
            <a:endParaRPr lang="en-GB" sz="1600"/>
          </a:p>
        </p:txBody>
      </p:sp>
    </p:spTree>
    <p:extLst>
      <p:ext uri="{BB962C8B-B14F-4D97-AF65-F5344CB8AC3E}">
        <p14:creationId xmlns:p14="http://schemas.microsoft.com/office/powerpoint/2010/main" val="2698235258"/>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7">
            <a:extLst>
              <a:ext uri="{FF2B5EF4-FFF2-40B4-BE49-F238E27FC236}">
                <a16:creationId xmlns:a16="http://schemas.microsoft.com/office/drawing/2014/main" id="{97280941-4CC5-43A3-B3B1-6A381D806F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5" y="1386525"/>
            <a:ext cx="6909479" cy="4093867"/>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0" name="Picture 19">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Content Placeholder 12">
            <a:extLst>
              <a:ext uri="{FF2B5EF4-FFF2-40B4-BE49-F238E27FC236}">
                <a16:creationId xmlns:a16="http://schemas.microsoft.com/office/drawing/2014/main" id="{3EC8DB51-1579-45F4-AED0-91991C33CCDF}"/>
              </a:ext>
            </a:extLst>
          </p:cNvPr>
          <p:cNvSpPr>
            <a:spLocks noGrp="1"/>
          </p:cNvSpPr>
          <p:nvPr>
            <p:ph idx="1"/>
          </p:nvPr>
        </p:nvSpPr>
        <p:spPr>
          <a:xfrm>
            <a:off x="8196408" y="2367092"/>
            <a:ext cx="3352128" cy="3881309"/>
          </a:xfrm>
        </p:spPr>
        <p:txBody>
          <a:bodyPr>
            <a:normAutofit/>
          </a:bodyPr>
          <a:lstStyle/>
          <a:p>
            <a:r>
              <a:rPr lang="en-GB" sz="1800"/>
              <a:t>Data shows a screen shot from a depth logger currently installed in the wet well of Cardigan 2.5 SPS, drop downs at the top of the chart represent rainfall intensity. Spring tides occurred on 7</a:t>
            </a:r>
            <a:r>
              <a:rPr lang="en-GB" sz="1800" baseline="30000"/>
              <a:t>th</a:t>
            </a:r>
            <a:r>
              <a:rPr lang="en-GB" sz="1800"/>
              <a:t> November 23</a:t>
            </a:r>
            <a:r>
              <a:rPr lang="en-GB" sz="1800" baseline="30000"/>
              <a:t>rd</a:t>
            </a:r>
            <a:r>
              <a:rPr lang="en-GB" sz="1800"/>
              <a:t> November and 7</a:t>
            </a:r>
            <a:r>
              <a:rPr lang="en-GB" sz="1800" baseline="30000"/>
              <a:t>th</a:t>
            </a:r>
            <a:r>
              <a:rPr lang="en-GB" sz="1800"/>
              <a:t> December.</a:t>
            </a:r>
          </a:p>
          <a:p>
            <a:endParaRPr lang="en-US" sz="1800" dirty="0"/>
          </a:p>
        </p:txBody>
      </p:sp>
    </p:spTree>
    <p:extLst>
      <p:ext uri="{BB962C8B-B14F-4D97-AF65-F5344CB8AC3E}">
        <p14:creationId xmlns:p14="http://schemas.microsoft.com/office/powerpoint/2010/main" val="3389719940"/>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F860FDD4-80EB-4A2E-9C94-810BA40A55A1}"/>
              </a:ext>
            </a:extLst>
          </p:cNvPr>
          <p:cNvSpPr>
            <a:spLocks noGrp="1"/>
          </p:cNvSpPr>
          <p:nvPr>
            <p:ph type="title"/>
          </p:nvPr>
        </p:nvSpPr>
        <p:spPr>
          <a:xfrm>
            <a:off x="641074" y="1419900"/>
            <a:ext cx="2844002" cy="4018201"/>
          </a:xfrm>
        </p:spPr>
        <p:txBody>
          <a:bodyPr>
            <a:normAutofit/>
          </a:bodyPr>
          <a:lstStyle/>
          <a:p>
            <a:pPr algn="l"/>
            <a:r>
              <a:rPr lang="en-GB" sz="3400"/>
              <a:t>conclusion</a:t>
            </a:r>
          </a:p>
        </p:txBody>
      </p:sp>
      <p:sp>
        <p:nvSpPr>
          <p:cNvPr id="3" name="Content Placeholder 2">
            <a:extLst>
              <a:ext uri="{FF2B5EF4-FFF2-40B4-BE49-F238E27FC236}">
                <a16:creationId xmlns:a16="http://schemas.microsoft.com/office/drawing/2014/main" id="{7EDA9723-A775-4F43-BA0C-2ACA9E7A0226}"/>
              </a:ext>
            </a:extLst>
          </p:cNvPr>
          <p:cNvSpPr>
            <a:spLocks noGrp="1"/>
          </p:cNvSpPr>
          <p:nvPr>
            <p:ph idx="1"/>
          </p:nvPr>
        </p:nvSpPr>
        <p:spPr>
          <a:xfrm>
            <a:off x="4701008" y="1193576"/>
            <a:ext cx="6576591" cy="4470850"/>
          </a:xfrm>
        </p:spPr>
        <p:txBody>
          <a:bodyPr anchor="ctr">
            <a:normAutofit/>
          </a:bodyPr>
          <a:lstStyle/>
          <a:p>
            <a:pPr marL="0" indent="0">
              <a:buNone/>
            </a:pPr>
            <a:r>
              <a:rPr lang="en-GB" dirty="0"/>
              <a:t>if the hypothesis is deemed to be correct and proved by the collected data then further research can be carried out into the suitability of the valves that are currently in place which are being used across the UK. </a:t>
            </a:r>
          </a:p>
          <a:p>
            <a:pPr marL="0" indent="0">
              <a:buNone/>
            </a:pPr>
            <a:endParaRPr lang="en-GB" dirty="0"/>
          </a:p>
          <a:p>
            <a:pPr marL="0" indent="0">
              <a:buNone/>
            </a:pPr>
            <a:r>
              <a:rPr lang="en-GB" dirty="0"/>
              <a:t>			Questions?</a:t>
            </a:r>
          </a:p>
          <a:p>
            <a:endParaRPr lang="en-GB" dirty="0"/>
          </a:p>
        </p:txBody>
      </p:sp>
      <p:pic>
        <p:nvPicPr>
          <p:cNvPr id="23"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4181684117"/>
      </p:ext>
    </p:extLst>
  </p:cSld>
  <p:clrMapOvr>
    <a:masterClrMapping/>
  </p:clrMapOvr>
  <mc:AlternateContent xmlns:mc="http://schemas.openxmlformats.org/markup-compatibility/2006" xmlns:p14="http://schemas.microsoft.com/office/powerpoint/2010/main">
    <mc:Choice Requires="p14">
      <p:transition spd="slow" p14:dur="5000" advClick="0" advTm="30000"/>
    </mc:Choice>
    <mc:Fallback xmlns="">
      <p:transition spd="slow" advClick="0" advTm="30000"/>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0</TotalTime>
  <Words>574</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Tw Cen MT</vt:lpstr>
      <vt:lpstr>Droplet</vt:lpstr>
      <vt:lpstr>Research Proposal</vt:lpstr>
      <vt:lpstr>Thesis: </vt:lpstr>
      <vt:lpstr>General Facts</vt:lpstr>
      <vt:lpstr>Saline water ingress impact</vt:lpstr>
      <vt:lpstr>Cardigan, west wales</vt:lpstr>
      <vt:lpstr>Issues at cardigan for dcww</vt:lpstr>
      <vt:lpstr>Impact on cardigan stw</vt:lpstr>
      <vt:lpstr>Types of valves that could be allowing tidal ingress into the system.</vt:lpstr>
      <vt:lpstr>Method</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Marion</dc:creator>
  <cp:lastModifiedBy>Marion</cp:lastModifiedBy>
  <cp:revision>1</cp:revision>
  <dcterms:created xsi:type="dcterms:W3CDTF">2019-03-13T22:21:29Z</dcterms:created>
  <dcterms:modified xsi:type="dcterms:W3CDTF">2019-03-13T22:21:35Z</dcterms:modified>
</cp:coreProperties>
</file>